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3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598" r:id="rId13"/>
    <p:sldId id="2134808599" r:id="rId14"/>
    <p:sldId id="2134808603" r:id="rId15"/>
    <p:sldId id="2134808604" r:id="rId16"/>
    <p:sldId id="2134808605" r:id="rId17"/>
    <p:sldId id="2134808606" r:id="rId18"/>
    <p:sldId id="2134808607" r:id="rId19"/>
    <p:sldId id="2134808608" r:id="rId20"/>
    <p:sldId id="2134808609" r:id="rId21"/>
    <p:sldId id="2134808610" r:id="rId22"/>
    <p:sldId id="2134808459" r:id="rId23"/>
    <p:sldId id="2134808624" r:id="rId24"/>
    <p:sldId id="2134808625" r:id="rId25"/>
    <p:sldId id="2134808626" r:id="rId26"/>
    <p:sldId id="2134808627" r:id="rId27"/>
    <p:sldId id="2134808628" r:id="rId28"/>
    <p:sldId id="2134808629" r:id="rId29"/>
    <p:sldId id="2134808630" r:id="rId30"/>
    <p:sldId id="2134808631" r:id="rId31"/>
    <p:sldId id="2134808632" r:id="rId32"/>
    <p:sldId id="2134808594" r:id="rId33"/>
    <p:sldId id="2134808538" r:id="rId34"/>
    <p:sldId id="2134808621" r:id="rId35"/>
    <p:sldId id="2134808622" r:id="rId36"/>
    <p:sldId id="2134808601" r:id="rId37"/>
    <p:sldId id="2134808602" r:id="rId38"/>
    <p:sldId id="2134808595" r:id="rId39"/>
    <p:sldId id="2134808633" r:id="rId40"/>
    <p:sldId id="2134808634" r:id="rId41"/>
    <p:sldId id="2134808635" r:id="rId42"/>
    <p:sldId id="2134808636" r:id="rId43"/>
    <p:sldId id="2134808637" r:id="rId44"/>
    <p:sldId id="2134808638" r:id="rId45"/>
    <p:sldId id="2134808639" r:id="rId46"/>
    <p:sldId id="2134808640" r:id="rId47"/>
    <p:sldId id="2134808641" r:id="rId48"/>
    <p:sldId id="2134808642" r:id="rId49"/>
    <p:sldId id="2134808643" r:id="rId50"/>
    <p:sldId id="2134808596" r:id="rId51"/>
    <p:sldId id="2134808468" r:id="rId52"/>
    <p:sldId id="2134808562" r:id="rId53"/>
    <p:sldId id="2134808472" r:id="rId54"/>
    <p:sldId id="2134808563" r:id="rId55"/>
    <p:sldId id="2134808501" r:id="rId56"/>
    <p:sldId id="2134808573" r:id="rId57"/>
    <p:sldId id="2134808518" r:id="rId58"/>
    <p:sldId id="2134808461" r:id="rId59"/>
    <p:sldId id="2134808469" r:id="rId60"/>
    <p:sldId id="2134808503" r:id="rId61"/>
    <p:sldId id="2134808504" r:id="rId62"/>
  </p:sldIdLst>
  <p:sldSz cx="13716000" cy="10287000"/>
  <p:notesSz cx="6858000" cy="9144000"/>
  <p:embeddedFontLst>
    <p:embeddedFont>
      <p:font typeface="Dosis" pitchFamily="2" charset="77"/>
      <p:regular r:id="rId64"/>
      <p:bold r:id="rId65"/>
    </p:embeddedFont>
    <p:embeddedFont>
      <p:font typeface="IBM Plex Sans Arabic" panose="020B0503050203000203" pitchFamily="34" charset="-78"/>
      <p:regular r:id="rId66"/>
    </p:embeddedFont>
    <p:embeddedFont>
      <p:font typeface="Microsoft Uighur" panose="02000000000000000000" pitchFamily="2" charset="-78"/>
      <p:regular r:id="rId67"/>
      <p:bold r:id="rId6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3D8FA5"/>
    <a:srgbClr val="0097B2"/>
    <a:srgbClr val="7ACFB0"/>
    <a:srgbClr val="F98F51"/>
    <a:srgbClr val="4AC283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34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19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5.fntdata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3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1.fntdata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3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8.svg"/><Relationship Id="rId7" Type="http://schemas.openxmlformats.org/officeDocument/2006/relationships/image" Target="../media/image2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7.png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8.svg"/><Relationship Id="rId7" Type="http://schemas.openxmlformats.org/officeDocument/2006/relationships/image" Target="../media/image4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2.png"/><Relationship Id="rId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51.png"/><Relationship Id="rId4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4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7.png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8.png"/><Relationship Id="rId5" Type="http://schemas.openxmlformats.org/officeDocument/2006/relationships/image" Target="../media/image25.jpeg"/><Relationship Id="rId4" Type="http://schemas.openxmlformats.org/officeDocument/2006/relationships/image" Target="../media/image8.sv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3</a:t>
                  </a: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  <a:endParaRPr lang="ar-MA" sz="7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D9AF1309-C244-6450-262D-D456E1674F8C}"/>
              </a:ext>
            </a:extLst>
          </p:cNvPr>
          <p:cNvSpPr txBox="1"/>
          <p:nvPr/>
        </p:nvSpPr>
        <p:spPr>
          <a:xfrm>
            <a:off x="-258417" y="2696676"/>
            <a:ext cx="98869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أستخرج لوحتي بهدوء عند ظهور أيقونة اللوحة؛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يكب اسمه الشخصي على اللوحة: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إشارة الأولى: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الأقلام/الطباشير؛ فكروا، واكتبوا الإجابة؛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الإشارة الثانية: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كلكم دفعة واحدة؛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لإشارة الثالثة: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الذين سأشير إليهم، اخفضوا الألواح فإن إجابتكم صحيحة؛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بالنسبة للذين ما زالت ألواحهم مرفوعة، فإن إجابتهم خاطئة؛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جيداً لعملية التصحيح للحصول على إجابة صحيحة في المرة القادمة؛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 أمسح لوحتي عند الانتهاء من توظيفها، وأضعها في مكانها.</a:t>
            </a:r>
          </a:p>
          <a:p>
            <a:endParaRPr lang="fr-FR" sz="2400" dirty="0"/>
          </a:p>
        </p:txBody>
      </p:sp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10127239" y="3153572"/>
            <a:ext cx="3162390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10071472" y="5882783"/>
            <a:ext cx="3286996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كيف استعمل لوحتي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2D6442B-E0B1-FE1B-5D90-0319566EDD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10855893" y="3778521"/>
            <a:ext cx="1890757" cy="1344539"/>
          </a:xfrm>
          <a:prstGeom prst="roundRect">
            <a:avLst/>
          </a:prstGeom>
        </p:spPr>
      </p:pic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>
              <a:lnSpc>
                <a:spcPts val="11099"/>
              </a:lnSpc>
            </a:pPr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الطرح شفهيا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1787523"/>
            <a:ext cx="13716001" cy="8499476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072746"/>
            <a:ext cx="13422461" cy="77951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6"/>
            <a:ext cx="13716001" cy="114317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سنتعرف اليوم على مفهوم الطرح باستخدام لعبة رمي الكرة، وسنعمل معا على ملء جدول الطرح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5" y="3608355"/>
            <a:ext cx="3215766" cy="529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48AF405-456E-1BC2-3873-E052E79186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856" y="3879268"/>
            <a:ext cx="4762500" cy="476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865266" y="4954492"/>
            <a:ext cx="304059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يقوم المتعلمون بملء جداول الطرح للأعداد: 14 – 15 – 16</a:t>
            </a:r>
          </a:p>
          <a:p>
            <a:pPr algn="r" rtl="1"/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C91C8932-77D1-0CE0-67F3-E79EC1D16C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436" y="5445269"/>
            <a:ext cx="5766315" cy="3844209"/>
          </a:xfrm>
          <a:prstGeom prst="rect">
            <a:avLst/>
          </a:prstGeom>
        </p:spPr>
      </p:pic>
      <p:pic>
        <p:nvPicPr>
          <p:cNvPr id="4" name="Picture 11">
            <a:extLst>
              <a:ext uri="{FF2B5EF4-FFF2-40B4-BE49-F238E27FC236}">
                <a16:creationId xmlns:a16="http://schemas.microsoft.com/office/drawing/2014/main" id="{1A788ECE-4C75-3078-8A06-8D5A4EDAF8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1763" y="4411073"/>
            <a:ext cx="1253242" cy="172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600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انصتوا جيدا سأقرأ جداول الطرح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جدول طرح العدد 12 ويطلب من كل مجموعات تقديم وقراءة الجداول التي اشتغلت عليها.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C38F54D-612B-8FF9-DAFE-3C3C76D97A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7811101"/>
              </p:ext>
            </p:extLst>
          </p:nvPr>
        </p:nvGraphicFramePr>
        <p:xfrm>
          <a:off x="990600" y="4000500"/>
          <a:ext cx="11665808" cy="16992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0528">
                  <a:extLst>
                    <a:ext uri="{9D8B030D-6E8A-4147-A177-3AD203B41FA5}">
                      <a16:colId xmlns:a16="http://schemas.microsoft.com/office/drawing/2014/main" val="61316429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45581943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240948786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557459042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257483021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69562673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410048231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775250135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3525539799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3039792647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744181100"/>
                    </a:ext>
                  </a:extLst>
                </a:gridCol>
              </a:tblGrid>
              <a:tr h="746760">
                <a:tc>
                  <a:txBody>
                    <a:bodyPr/>
                    <a:lstStyle/>
                    <a:p>
                      <a:pPr algn="ctr"/>
                      <a:r>
                        <a:rPr lang="ar-SA" sz="4000" dirty="0"/>
                        <a:t>-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2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3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4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5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6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7</a:t>
                      </a:r>
                      <a:endParaRPr lang="fr-FR" sz="40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8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9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10</a:t>
                      </a:r>
                      <a:endParaRPr lang="fr-FR" sz="40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650884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4800" dirty="0"/>
                        <a:t>14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13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12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11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10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9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8</a:t>
                      </a:r>
                      <a:endParaRPr lang="fr-FR" sz="4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7</a:t>
                      </a:r>
                      <a:endParaRPr lang="fr-FR" sz="40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6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5</a:t>
                      </a:r>
                      <a:endParaRPr lang="fr-F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dirty="0"/>
                        <a:t>4</a:t>
                      </a:r>
                      <a:endParaRPr lang="fr-FR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052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54741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6745A-85C0-12AB-B4B3-448447A29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0262919-E7C4-66E0-C17F-8D4F41C939B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E8AC5B-99DB-3FC0-8C79-981C5A4554D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1B94E-B8BB-D512-99F8-260591548BC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FDF8CC-7CC1-D0AB-4214-5B0AA97927BF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الفرق.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3BBC6E9-9107-4843-D201-7D14B84353DA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D62A943-5821-761F-9EC2-7B899E4A73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27E3C12-17D5-9A7E-1017-893251C7479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70847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419C201-922A-FFF4-3C63-FE0FA5E7395C}"/>
              </a:ext>
            </a:extLst>
          </p:cNvPr>
          <p:cNvSpPr txBox="1"/>
          <p:nvPr/>
        </p:nvSpPr>
        <p:spPr>
          <a:xfrm>
            <a:off x="4038600" y="4914900"/>
            <a:ext cx="5943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6 - 13 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936437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7543800" cy="4458466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4F43747-3880-27B5-C45C-85E15F8669AC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6 - 13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7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5068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الفرق.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7664B04-35CB-F0E7-33AA-09150545B5B0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7 - 16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770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8068430-41A2-E5CF-D316-CEC3AB637E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9CE635E-95DE-A066-EA21-367CB75BDD1A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7 - 16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9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7579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الفرق.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E8F6C567-B99D-982F-15D5-BB7EB522CC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359F48-98D1-2C05-7D67-A438A181370C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7 - 15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5624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D00793D-D638-778D-9E87-60E9CB4E2659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0DA1B9C0-DEB3-400F-3AB2-2E4E813223C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819400" y="38714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70DE65D-DA19-FB72-4E45-52B4C87533CA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7 - 15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8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775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9213077-B2D9-012C-E8FE-B3568C3004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304" y="6455674"/>
            <a:ext cx="1442766" cy="9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BC847-3505-83BD-DC35-311B199F01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D1F05C6-1979-CAB4-213C-FE996ED90839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F0FB2E-46E9-5984-C7C5-A049E9639C6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4CF02AE-9CA4-B436-1C45-C5406C7DA45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0FDB4F5-3E89-E162-EE4B-0F4585A8E4A8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الفرق.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85811F-EEBA-02BC-397E-2645C27A8875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0E97676-C335-837D-5FCF-9A425B2C47D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80744A63-B1E6-E451-7132-4BA3E4AAE8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8118ECC-5F58-C57F-53DB-1C9621278347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8 - 16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3051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BC6CE6-29A5-FD94-A22D-5908B5C3C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D4B5BC-8D50-217B-FA2B-123F196D40F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CC4F21D-1082-F7F9-7028-DAE642C212A7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268640-122B-386A-FDBF-871E979DDAE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D7420D1-EC46-40DC-8BFA-5F4A77DDFF5D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9EDC656-2976-2996-96DD-5CD4D09C886A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47103D3-1BAB-6D37-8844-342AE7926F7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03EDC1C-D254-F2F8-B027-E4005EB804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B67A0539-93CF-1091-D86E-B3CE9DEC2824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AF1CA5C7-C336-E994-0281-2FA55C8D961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819400" y="38714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0E7737B-6E25-247F-DFDD-7DAB1CBEF58F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8 - 16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8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2145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وترتيب الأعداد من 0 إلى 999 باستخدام بطاقات تفكيك الأعداد.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66569" y="4698580"/>
            <a:ext cx="33968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مقارنة وترتيب الأعداد من 0 إلى 999 باستخدام بطاقات تفكيك العدد.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A445BC4-CFF1-C144-A95C-D08FC95CD66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006" y="6183975"/>
            <a:ext cx="4859997" cy="3239999"/>
          </a:xfrm>
          <a:prstGeom prst="rect">
            <a:avLst/>
          </a:prstGeom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4891CB39-4244-66CD-8B6D-6AA716B8B5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81100" y="4511030"/>
            <a:ext cx="1469720" cy="978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508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سنتدرب على مقارنة وترتيب الأعداد من 0 إلى 999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العدد الأول 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DDF4BDB-AF1D-2939-FEF5-4C7220E00697}"/>
              </a:ext>
            </a:extLst>
          </p:cNvPr>
          <p:cNvSpPr/>
          <p:nvPr/>
        </p:nvSpPr>
        <p:spPr>
          <a:xfrm>
            <a:off x="838200" y="5295900"/>
            <a:ext cx="3200400" cy="12369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700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87FA060-2851-8E8C-F166-732E646D5842}"/>
              </a:ext>
            </a:extLst>
          </p:cNvPr>
          <p:cNvSpPr/>
          <p:nvPr/>
        </p:nvSpPr>
        <p:spPr>
          <a:xfrm>
            <a:off x="5257798" y="5288280"/>
            <a:ext cx="3200400" cy="124458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E08974-0398-1086-D047-8CBEE5A02420}"/>
              </a:ext>
            </a:extLst>
          </p:cNvPr>
          <p:cNvSpPr/>
          <p:nvPr/>
        </p:nvSpPr>
        <p:spPr>
          <a:xfrm>
            <a:off x="9677396" y="5288280"/>
            <a:ext cx="3200400" cy="123696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63DD99-D657-F8FE-0DB1-C4AB0A70906B}"/>
              </a:ext>
            </a:extLst>
          </p:cNvPr>
          <p:cNvSpPr/>
          <p:nvPr/>
        </p:nvSpPr>
        <p:spPr>
          <a:xfrm>
            <a:off x="838200" y="6638285"/>
            <a:ext cx="3200400" cy="12369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 مئات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0EEB24-8639-0318-307F-AB58AC1924E8}"/>
              </a:ext>
            </a:extLst>
          </p:cNvPr>
          <p:cNvSpPr/>
          <p:nvPr/>
        </p:nvSpPr>
        <p:spPr>
          <a:xfrm>
            <a:off x="5257798" y="6630665"/>
            <a:ext cx="3200400" cy="124458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عشرات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9DF73F5-2F45-39ED-F9A5-A8BE44417CB8}"/>
              </a:ext>
            </a:extLst>
          </p:cNvPr>
          <p:cNvSpPr/>
          <p:nvPr/>
        </p:nvSpPr>
        <p:spPr>
          <a:xfrm>
            <a:off x="9677396" y="6630665"/>
            <a:ext cx="3200400" cy="123696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وحدات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413714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73D99-5F70-DA17-187D-D34FC2872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A0F1BA-6950-2008-E907-ED2DCBB8F87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97A084-3AE6-4677-59CD-2C177C532901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153B7F1-8353-18A2-A57F-AAFE6BD6CFD5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C56BBF7-96C1-1025-D519-5990C76D819E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العدد الثاني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D864A34-86EC-B774-4575-B75FDD609D3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389B5B6-B47F-EA3B-2FBC-35733B7BAF8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467ADE9-118B-BD2E-3A35-6B7D5575C38E}"/>
              </a:ext>
            </a:extLst>
          </p:cNvPr>
          <p:cNvSpPr/>
          <p:nvPr/>
        </p:nvSpPr>
        <p:spPr>
          <a:xfrm>
            <a:off x="838200" y="5295900"/>
            <a:ext cx="3200400" cy="12369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600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0B79181-5EFA-0D72-2430-BF0E92051492}"/>
              </a:ext>
            </a:extLst>
          </p:cNvPr>
          <p:cNvSpPr/>
          <p:nvPr/>
        </p:nvSpPr>
        <p:spPr>
          <a:xfrm>
            <a:off x="5257798" y="5288280"/>
            <a:ext cx="3200400" cy="124458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ED714A-A0BD-DD75-EE31-E77FDAA819B1}"/>
              </a:ext>
            </a:extLst>
          </p:cNvPr>
          <p:cNvSpPr/>
          <p:nvPr/>
        </p:nvSpPr>
        <p:spPr>
          <a:xfrm>
            <a:off x="9677396" y="5288280"/>
            <a:ext cx="3200400" cy="123696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CB78EE-8DA1-03FA-F815-39259EC79048}"/>
              </a:ext>
            </a:extLst>
          </p:cNvPr>
          <p:cNvSpPr/>
          <p:nvPr/>
        </p:nvSpPr>
        <p:spPr>
          <a:xfrm>
            <a:off x="838200" y="6638285"/>
            <a:ext cx="3200400" cy="12369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مئات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102117-C45D-DFA4-CB05-BBCCA91A9050}"/>
              </a:ext>
            </a:extLst>
          </p:cNvPr>
          <p:cNvSpPr/>
          <p:nvPr/>
        </p:nvSpPr>
        <p:spPr>
          <a:xfrm>
            <a:off x="5257798" y="6630665"/>
            <a:ext cx="3200400" cy="124458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عشرات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87B208-99D1-B2E9-6F3A-7C7A388060AA}"/>
              </a:ext>
            </a:extLst>
          </p:cNvPr>
          <p:cNvSpPr/>
          <p:nvPr/>
        </p:nvSpPr>
        <p:spPr>
          <a:xfrm>
            <a:off x="9677396" y="6630665"/>
            <a:ext cx="3200400" cy="123696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وحدات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372429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70B7E-E488-0657-8B4B-50D3D2654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F28C726-3476-BCF5-F706-E37E4857B48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5930275-A041-7FBA-CCBF-ED63818C3444}"/>
              </a:ext>
            </a:extLst>
          </p:cNvPr>
          <p:cNvSpPr/>
          <p:nvPr/>
        </p:nvSpPr>
        <p:spPr>
          <a:xfrm>
            <a:off x="275852" y="3004161"/>
            <a:ext cx="13164293" cy="683778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fr-FR" sz="19900" b="1" dirty="0">
                <a:solidFill>
                  <a:schemeClr val="tx1"/>
                </a:solidFill>
                <a:latin typeface="Dosis" pitchFamily="2" charset="0"/>
              </a:rPr>
              <a:t>&lt;</a:t>
            </a:r>
            <a:endParaRPr lang="fr-MA" sz="19900" b="1" dirty="0">
              <a:solidFill>
                <a:schemeClr val="tx1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6C70A0-93CD-D830-91D9-41685C4EF48E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09BB7F-B6B6-E119-8762-6B7B4D19F2A9}"/>
              </a:ext>
            </a:extLst>
          </p:cNvPr>
          <p:cNvSpPr txBox="1"/>
          <p:nvPr/>
        </p:nvSpPr>
        <p:spPr>
          <a:xfrm>
            <a:off x="838200" y="863026"/>
            <a:ext cx="116014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سنتدرب على مقارنة وترتيب الأعداد من 0 إلى 999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سأقارن العددين 646 و735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مئات أصغر من 7 مئات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3ED6B00-5E05-B59E-65A5-C34EBB071EC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05FEC77-C9EE-2EBF-D8CE-B9C8F2B53BD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A84E9C6-509A-7C81-CFA0-BEBCB2842788}"/>
              </a:ext>
            </a:extLst>
          </p:cNvPr>
          <p:cNvSpPr/>
          <p:nvPr/>
        </p:nvSpPr>
        <p:spPr>
          <a:xfrm>
            <a:off x="1295400" y="5894048"/>
            <a:ext cx="2565395" cy="124458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CD9409-7F3E-4D92-F3FF-82D84F998BBA}"/>
              </a:ext>
            </a:extLst>
          </p:cNvPr>
          <p:cNvSpPr/>
          <p:nvPr/>
        </p:nvSpPr>
        <p:spPr>
          <a:xfrm>
            <a:off x="1727195" y="6827829"/>
            <a:ext cx="2133600" cy="123696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5B9E43-9000-1B5A-CCD6-2A97693DC111}"/>
              </a:ext>
            </a:extLst>
          </p:cNvPr>
          <p:cNvSpPr/>
          <p:nvPr/>
        </p:nvSpPr>
        <p:spPr>
          <a:xfrm>
            <a:off x="9877055" y="5894048"/>
            <a:ext cx="2732095" cy="124458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F687BC-EE70-55A6-2A51-C659884FF28C}"/>
              </a:ext>
            </a:extLst>
          </p:cNvPr>
          <p:cNvSpPr/>
          <p:nvPr/>
        </p:nvSpPr>
        <p:spPr>
          <a:xfrm>
            <a:off x="10475550" y="6777969"/>
            <a:ext cx="2133600" cy="123696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C665C8-8324-6452-104A-0BC5AADD0097}"/>
              </a:ext>
            </a:extLst>
          </p:cNvPr>
          <p:cNvSpPr/>
          <p:nvPr/>
        </p:nvSpPr>
        <p:spPr>
          <a:xfrm>
            <a:off x="5943600" y="5595957"/>
            <a:ext cx="2133600" cy="21088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6407CAC-CE43-42B4-086A-848F47FDD5F9}"/>
              </a:ext>
            </a:extLst>
          </p:cNvPr>
          <p:cNvSpPr txBox="1"/>
          <p:nvPr/>
        </p:nvSpPr>
        <p:spPr>
          <a:xfrm>
            <a:off x="4572000" y="8572500"/>
            <a:ext cx="52105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600" b="1" dirty="0"/>
              <a:t>646 </a:t>
            </a:r>
            <a:r>
              <a:rPr lang="ar-SA" sz="6600" b="1" dirty="0"/>
              <a:t> </a:t>
            </a:r>
            <a:r>
              <a:rPr lang="fr-FR" sz="6600" b="1" dirty="0"/>
              <a:t>&lt;</a:t>
            </a:r>
            <a:r>
              <a:rPr lang="ar-SA" sz="6600" b="1" dirty="0"/>
              <a:t>  </a:t>
            </a:r>
            <a:r>
              <a:rPr lang="fr-FR" sz="6600" b="1" dirty="0"/>
              <a:t>735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870DEB2-DC33-8185-BB42-8DCD830EF9EC}"/>
              </a:ext>
            </a:extLst>
          </p:cNvPr>
          <p:cNvSpPr/>
          <p:nvPr/>
        </p:nvSpPr>
        <p:spPr>
          <a:xfrm>
            <a:off x="660395" y="4974928"/>
            <a:ext cx="3200400" cy="12369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600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4A3A64-F971-8C5A-09D2-3212F5DA916C}"/>
              </a:ext>
            </a:extLst>
          </p:cNvPr>
          <p:cNvSpPr/>
          <p:nvPr/>
        </p:nvSpPr>
        <p:spPr>
          <a:xfrm>
            <a:off x="9408750" y="4974928"/>
            <a:ext cx="3200400" cy="12369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700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491008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D6691-BB7C-CDAA-F79D-540107E6B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17A3375-54A3-F8E0-ED14-9A6BA7BCCD2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BC98CE-9D08-099A-88BD-C88CFEBFCBD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E4BF1D-6D34-0464-9AB6-2D8A24D6260B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71D29F3-E7D7-9C17-D77E-5C9280BBE102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14F24CA-6655-D891-A3A4-9ABB0E1ED98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94F2655-FD25-E81B-B8EF-A9D5D32BB1E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425C321-7916-51C9-012B-3EABB41323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7033132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EB12F-8B86-E0A4-41A9-455F2DF3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B09E40-D7CA-6CBF-3008-55957F3FDCF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4FBD27F-CC07-31F7-6D19-4C8DADC4B55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AA6246-051A-3A13-A1F8-0DCA84E2A114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521D3CD-B52A-7033-3E83-427BBF26AAE2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بطاقات تفكيك الأعداد قارنوا  ما يلي.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71A85B4-E213-D68C-D136-44C0CC08D11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6453A29-B8B2-0439-F4A4-92C82824192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6CD9960F-E43A-EB11-4FD8-D8DC5616A7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131FA78D-69A3-8FEC-3635-E1BD6341DF54}"/>
              </a:ext>
            </a:extLst>
          </p:cNvPr>
          <p:cNvSpPr/>
          <p:nvPr/>
        </p:nvSpPr>
        <p:spPr>
          <a:xfrm>
            <a:off x="1562098" y="5067301"/>
            <a:ext cx="10591800" cy="21336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fr-FR" sz="8800" dirty="0">
                <a:solidFill>
                  <a:schemeClr val="tx1"/>
                </a:solidFill>
              </a:rPr>
              <a:t>546…678</a:t>
            </a:r>
          </a:p>
        </p:txBody>
      </p:sp>
    </p:spTree>
    <p:extLst>
      <p:ext uri="{BB962C8B-B14F-4D97-AF65-F5344CB8AC3E}">
        <p14:creationId xmlns:p14="http://schemas.microsoft.com/office/powerpoint/2010/main" val="41910228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5C018-9EC0-D9EA-E152-52BAC88B6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BFF3027-0E79-8BBC-3C75-BAB07F8718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DCA2939-BCA4-906D-6F83-A8D3CA0CEA5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5E84E74-DAB5-5179-7FEA-5D7A7237B5C6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B47A8F2-DB33-26B4-0E16-EA6D0CEEFF78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30440EB-B4E5-4C30-4EEE-9466E8B29C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504D7BD-6229-D49B-638B-CF736E046AC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C35B9541-C65A-51DC-63EB-D85482DDD3A1}"/>
              </a:ext>
            </a:extLst>
          </p:cNvPr>
          <p:cNvSpPr/>
          <p:nvPr/>
        </p:nvSpPr>
        <p:spPr>
          <a:xfrm>
            <a:off x="1562098" y="5143500"/>
            <a:ext cx="10591800" cy="1981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ar-SA" sz="8000" dirty="0">
                <a:solidFill>
                  <a:schemeClr val="tx1"/>
                </a:solidFill>
              </a:rPr>
              <a:t>546</a:t>
            </a:r>
            <a:r>
              <a:rPr lang="fr-FR" sz="8000" dirty="0">
                <a:solidFill>
                  <a:schemeClr val="tx1"/>
                </a:solidFill>
              </a:rPr>
              <a:t> &lt; </a:t>
            </a:r>
            <a:r>
              <a:rPr lang="fr-FR" sz="8800" dirty="0">
                <a:solidFill>
                  <a:schemeClr val="tx1"/>
                </a:solidFill>
              </a:rPr>
              <a:t>678</a:t>
            </a:r>
            <a:endParaRPr lang="fr-FR" sz="8000" dirty="0">
              <a:solidFill>
                <a:schemeClr val="tx1"/>
              </a:solidFill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4C81AAF0-71E9-3E0A-6C43-C72F880746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02246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A431D-04E3-FB8B-CBAB-A490951F9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14FBB68-D9DF-F08D-3EB5-A29CE9F93AF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2EBBC83-8557-75C1-A9C6-A0429BBDBDF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8E61733-91BB-E503-7F9C-03FF356E3BD0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D1C5E9D-EA84-390C-4180-37919283EE5B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بطاقات تفكيك الأعداد قارنوا  ما يلي.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B68EFD6-A1F6-4EFD-261C-A464B05F323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7482B6C-F634-C259-5DED-1384C06D2A8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24FB6CC8-0679-0553-37B1-682F612DEE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9438C97-4898-423A-5C27-A75F3498BC92}"/>
              </a:ext>
            </a:extLst>
          </p:cNvPr>
          <p:cNvSpPr/>
          <p:nvPr/>
        </p:nvSpPr>
        <p:spPr>
          <a:xfrm>
            <a:off x="1562098" y="5067301"/>
            <a:ext cx="10591800" cy="21336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fr-FR" sz="8800" dirty="0">
                <a:solidFill>
                  <a:schemeClr val="tx1"/>
                </a:solidFill>
              </a:rPr>
              <a:t>875…..756</a:t>
            </a:r>
          </a:p>
        </p:txBody>
      </p:sp>
    </p:spTree>
    <p:extLst>
      <p:ext uri="{BB962C8B-B14F-4D97-AF65-F5344CB8AC3E}">
        <p14:creationId xmlns:p14="http://schemas.microsoft.com/office/powerpoint/2010/main" val="21096861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240BF-6236-7C7C-51C7-E860BE3FE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C0A4F93-80BB-A74E-3653-37ED7281C0F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9617D8-D51D-52A2-F49C-6669EBE56E3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B63F05A-0FA8-F3A7-8DBA-32607FBC0779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6653D74-2022-395B-6933-EBD86752FD13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D84058F-05B2-420D-812C-2AFDC56E795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FB634FE-D77C-2447-870F-D0C2BBAE5DB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65E65D9-6B65-EDF2-8EA5-4FB0D1FC275E}"/>
              </a:ext>
            </a:extLst>
          </p:cNvPr>
          <p:cNvSpPr/>
          <p:nvPr/>
        </p:nvSpPr>
        <p:spPr>
          <a:xfrm>
            <a:off x="1562098" y="5181601"/>
            <a:ext cx="10591800" cy="19050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fr-FR" sz="11500" dirty="0">
                <a:solidFill>
                  <a:schemeClr val="tx1"/>
                </a:solidFill>
              </a:rPr>
              <a:t>875</a:t>
            </a:r>
            <a:r>
              <a:rPr lang="fr-FR" sz="9600" dirty="0">
                <a:solidFill>
                  <a:schemeClr val="tx1"/>
                </a:solidFill>
              </a:rPr>
              <a:t> &gt; </a:t>
            </a:r>
            <a:r>
              <a:rPr lang="fr-FR" sz="11500" dirty="0">
                <a:solidFill>
                  <a:schemeClr val="tx1"/>
                </a:solidFill>
              </a:rPr>
              <a:t>756</a:t>
            </a:r>
            <a:endParaRPr lang="fr-FR" sz="9600" dirty="0">
              <a:solidFill>
                <a:schemeClr val="tx1"/>
              </a:solidFill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A665DE51-480B-BB8E-F003-B47F664ACEA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010816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وضع وإنجاز عملية طرح بمبادلة باستخدام الخشيبات والحزم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سأقوم بنمذجة كيفية وضع وإنجاز عملية "طرح" باستخدام الخشيبات والحزم.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39915" y="4845852"/>
            <a:ext cx="309210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يتدرب المتعلمون على وضع إنجاز عمليات طرح بمبادلة باستخدام الخشيبات والحزم.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A347011-EEE8-B9B7-609B-E80D91D3E3F3}"/>
              </a:ext>
            </a:extLst>
          </p:cNvPr>
          <p:cNvGrpSpPr/>
          <p:nvPr/>
        </p:nvGrpSpPr>
        <p:grpSpPr>
          <a:xfrm>
            <a:off x="1261008" y="4392850"/>
            <a:ext cx="5560416" cy="4953290"/>
            <a:chOff x="5518324" y="3272011"/>
            <a:chExt cx="6552918" cy="5837424"/>
          </a:xfrm>
        </p:grpSpPr>
        <p:pic>
          <p:nvPicPr>
            <p:cNvPr id="9" name="Image 8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648FF48C-EA35-2C71-D826-D54909D274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10" name="Image 9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0DF80809-0ADF-3054-CD7D-D1C171193A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F9F7DCA3-653C-D34A-74F0-102475465F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285" y="4783256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59194390">
            <a:extLst>
              <a:ext uri="{FF2B5EF4-FFF2-40B4-BE49-F238E27FC236}">
                <a16:creationId xmlns:a16="http://schemas.microsoft.com/office/drawing/2014/main" id="{16E59253-31E2-B5EE-7134-BDDE0BFED4E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390" y="4822486"/>
            <a:ext cx="311994" cy="1115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E82A0492-F7C7-1DC6-FDF4-2F1319CFE89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796" y="4783256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A0FE5125-A86C-5B45-AB1A-9D77A9E5DE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783256"/>
            <a:ext cx="140317" cy="126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98030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37E09-5DB2-4B94-7F74-F12DFE89C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A5BF6D-1CAD-0580-B835-6694A7FE6BE3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4C50609-DB0E-0B45-9707-DB79CE53450A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64B6DE3-AD9E-6346-6F7A-C9FA54D31A0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930BBD-0DAC-D6D8-CCC9-F314F7B689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الخشيبات و  على ألواحكم أحسبوا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C62FE3E-6CF7-D9EA-9D5C-FCB725D0030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C40B06-D70A-B0DB-2C43-08ABC9CC76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F785F3-0F50-9FBF-F0F5-E5AD882166D6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9DFE285-F290-077E-83BC-6D2B719EEA70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10BDD59-68BA-7276-4DC2-CA0ACC2EDCF0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F10C422-C50F-079F-11F4-B9627E965328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8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20F4E94-1C22-76B7-7841-15CABDB8769E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FB576EB-5B07-6F59-8AAB-A834AF5EB9B2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44B0B2D-BDE7-C254-7A60-793FEBC324E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195AF2D-1194-54D7-7D33-51ABEBF7FE9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8706FA86-E118-623B-2DD8-8386D8F38D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2220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3F9D1-AB93-9A9E-66BC-150DBD740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6D62B4-0348-52DC-7949-E3D35BE0CADC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66E820-953A-122D-3581-3F3F9009039D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71534F-8F45-3061-A662-447D444521B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9FEB59-D57F-CBD1-5902-DDFC3861491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DBED74-FCD7-A98E-7529-EF12B96548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FA72D1-3EFD-ACD2-DB07-F595DC269E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C3C4F3B-6FDC-29A7-D5F1-459EB0B02ADD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81C3B47-A6AE-6A6F-5936-D9C6962187DA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1BE1C88-4834-5E11-FB30-1AADFB7C45B4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EC1547-88AA-205A-D840-38FF7A1152BA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8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019E453-C8B7-6DFF-CDA5-110F7C7335AB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1281BF-E528-61F5-6FED-D72F630D2F9D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8FE6942-6417-9FC5-706E-B55FBCB7B08E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8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AF4CD4-DB49-75E8-E58F-0D2D75D5F44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F5E538D3-6FF0-1D8F-252A-00FCA68ED3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F40653A4-0054-CCE5-FD72-C89AC7D1A96D}"/>
              </a:ext>
            </a:extLst>
          </p:cNvPr>
          <p:cNvCxnSpPr/>
          <p:nvPr/>
        </p:nvCxnSpPr>
        <p:spPr>
          <a:xfrm flipH="1">
            <a:off x="5715000" y="4423081"/>
            <a:ext cx="1142999" cy="1262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8139210C-97D5-62C0-C10B-5B3091BC439F}"/>
              </a:ext>
            </a:extLst>
          </p:cNvPr>
          <p:cNvCxnSpPr/>
          <p:nvPr/>
        </p:nvCxnSpPr>
        <p:spPr>
          <a:xfrm flipH="1">
            <a:off x="7780176" y="4442582"/>
            <a:ext cx="1142999" cy="1262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5C29C84A-30CD-C529-4910-2D4E483CFBA5}"/>
              </a:ext>
            </a:extLst>
          </p:cNvPr>
          <p:cNvSpPr txBox="1"/>
          <p:nvPr/>
        </p:nvSpPr>
        <p:spPr>
          <a:xfrm>
            <a:off x="5977454" y="3912527"/>
            <a:ext cx="1011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800" b="1" dirty="0">
                <a:solidFill>
                  <a:srgbClr val="C00000"/>
                </a:solidFill>
              </a:rPr>
              <a:t>7</a:t>
            </a:r>
            <a:endParaRPr lang="fr-FR" sz="48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07C088E-8D22-286D-D449-8E8FFDE493A4}"/>
              </a:ext>
            </a:extLst>
          </p:cNvPr>
          <p:cNvSpPr txBox="1"/>
          <p:nvPr/>
        </p:nvSpPr>
        <p:spPr>
          <a:xfrm>
            <a:off x="7890225" y="3868863"/>
            <a:ext cx="1011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800" b="1" dirty="0">
                <a:solidFill>
                  <a:srgbClr val="C00000"/>
                </a:solidFill>
              </a:rPr>
              <a:t>15</a:t>
            </a:r>
            <a:endParaRPr lang="fr-FR" sz="4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7229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35506C-2047-1DE5-A5CF-49362E737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FE6EC2-1573-987B-FD9A-7AF15A38CD48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95E0864-76B7-8C67-8FD5-A5A9CF9146C9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478C54C-96F1-74CB-E5CB-8CB44DE1BAC3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EC3183-C28B-3E4E-CEBC-D12ED7CC9862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الخشيبات و على ألواحكم أحسبوا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1B165A1-3EB7-B8BB-7C14-1E18A5F85D1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E49DEC-1A0C-BCC4-5ADB-50E551B528C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35DB537-9D56-BAB4-0033-F17DA90D1058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665A58E-E98C-64BC-8F6F-CD5437379EB9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9715425A-AA01-F2F4-C754-000066862A89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1956426-8258-39D0-8CAB-73A253D4FB67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7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1EE6784-0316-1D58-EC68-C0B41FB460FB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C1CA3A5-7587-7035-502E-71463DB0250F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22DAB12-2710-B008-AC41-7B96426166A9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FB744DA-75A5-5831-634C-A11A7352DF0D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1823AEA5-9934-0EAA-5CA3-1ACF0161E8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003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3F096-BDEE-E401-1141-A301E2D96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28F01-7FE0-20F3-8962-824DE2341447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D7C1510-1089-B410-EA12-CEF7FD5D3A75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4D34EAC-479F-5C5C-FB01-17A261E9F1D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127E189-CAEE-F23D-E8EC-29BDB79F47CD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541B2C3-F28B-818F-B93A-629EFEA8B7D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661CA4A-26FC-62E6-3BD5-A2F312AC1FF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718689CE-219E-46E4-E0DC-8B15E175860E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877247E-242A-B56E-5958-5AAD11332E3A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4F09F2B3-A026-AF4C-9ECE-EE67F8221B8E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2DB9E3F-3342-020E-4375-C6F10731A316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7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37422EF-3B3E-6061-013D-D567E926183D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2C016CB-979F-5EE3-FD3F-BE8E3AFCF3DF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A293AAE-59ED-B4BA-71EB-D9347093FB6E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4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EF4FEE4-9EBF-E7C8-CE24-7C8DA584B5CE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4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BF436D6E-9FDB-02F0-225A-C545924F03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D21B05E6-15FD-4BF0-364A-96BDBEF3F156}"/>
              </a:ext>
            </a:extLst>
          </p:cNvPr>
          <p:cNvCxnSpPr/>
          <p:nvPr/>
        </p:nvCxnSpPr>
        <p:spPr>
          <a:xfrm flipH="1">
            <a:off x="5715000" y="4423081"/>
            <a:ext cx="1142999" cy="1262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65C9D512-44FF-8114-6FA2-872AFB3E63C1}"/>
              </a:ext>
            </a:extLst>
          </p:cNvPr>
          <p:cNvCxnSpPr/>
          <p:nvPr/>
        </p:nvCxnSpPr>
        <p:spPr>
          <a:xfrm flipH="1">
            <a:off x="7780176" y="4442582"/>
            <a:ext cx="1142999" cy="1262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771E1EA6-3C94-0682-9AA8-EBC26E14BAA7}"/>
              </a:ext>
            </a:extLst>
          </p:cNvPr>
          <p:cNvSpPr txBox="1"/>
          <p:nvPr/>
        </p:nvSpPr>
        <p:spPr>
          <a:xfrm>
            <a:off x="5977454" y="3912527"/>
            <a:ext cx="1011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800" b="1" dirty="0">
                <a:solidFill>
                  <a:srgbClr val="C00000"/>
                </a:solidFill>
              </a:rPr>
              <a:t>6</a:t>
            </a:r>
            <a:endParaRPr lang="fr-FR" sz="48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C634F96-A77E-7DF9-F663-78FA634E9B46}"/>
              </a:ext>
            </a:extLst>
          </p:cNvPr>
          <p:cNvSpPr txBox="1"/>
          <p:nvPr/>
        </p:nvSpPr>
        <p:spPr>
          <a:xfrm>
            <a:off x="7890225" y="3868863"/>
            <a:ext cx="1011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800" b="1" dirty="0">
                <a:solidFill>
                  <a:srgbClr val="C00000"/>
                </a:solidFill>
              </a:rPr>
              <a:t>13</a:t>
            </a:r>
            <a:endParaRPr lang="fr-FR" sz="4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623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سارة 234 طابعا بريديا في ملف أحمر و156 طابعا في ملف أخضر. كم عدد الطوابع لدى سارة؟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375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وترتيب 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ماذا تجمع سارة ؟ لماذا؟ اين تضع طوابعها التي تجمعها؟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2471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سارة 234 طابعا بريديا في ملف أحمر و156 طابعا في ملف أخضر. كم عدد الطوابع لدى سارة؟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758470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86247" y="4108668"/>
            <a:ext cx="617638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سارة 234 طابعا في الملف الأحمر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وضعت سارة 156 طابعا في الملف الأخضر.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0198D72-34B5-7640-6B75-0E147010B3E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سارة 234 طابعا بريديا في ملف أحمر و156 طابعا في ملف أخضر. كم عدد الطوابع لدى سارة؟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16253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B3E4AA27-EF08-DFB8-3EDF-614725DBEE57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وفرت سناء في حصالتها 82 درهما، أخدت منه 46 درهما لشراء هدية لصديقتها. ما المبلغ الذي بقي لدى سناء 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9562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مجموع الطوابع التي تملكها سارة.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5CBFB6C-3BB9-8E63-4735-A6C071E9A159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سارة 234 طابعا بريديا في ملف أحمر و156 طابعا في ملف أخضر. كم عدد الطوابع لدى سارة؟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4277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23AC9DDE-0FFF-9C99-8CCC-C11F5997B2ED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سارة 234 طابعا بريديا في ملف أحمر و156 طابعا في ملف أخضر. كم عدد الطوابع لدى سارة؟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6605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776488" y="4205028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الطوابع في الملف الأحمر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الطوابع في الملف الأخضر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الطوابع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7131894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9FAA51F3-826A-74B8-E1D6-39E642BDF8AE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سارة 234 طابعا بريديا في ملف أحمر و156 طابعا في ملف أخضر. كم عدد الطوابع لدى سارة؟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95316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33399" y="4838700"/>
            <a:ext cx="713385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الطوابع في الملف الأحمر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الطوابع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7924800" y="4838700"/>
            <a:ext cx="5257798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الطوابع في الملف الأخضر</a:t>
            </a:r>
            <a:endParaRPr lang="ar-MA" sz="4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284416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عدد الطوابع في الملف الأحمر لعدد الطوابع في الملف الأخضر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533400" y="4838700"/>
            <a:ext cx="708847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234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7772399" y="4838700"/>
            <a:ext cx="5517229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156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2711653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المبلغ الذي بقي لدى سناء 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بقي لدى سناء هو: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234 + 156 = 390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طابعا بريديا.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406E229-B8BA-B3AD-5120-82B9C29BCAB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سارة 234 طابعا بريديا في ملف أحمر و156 طابعا في ملف أخضر. كم عدد الطوابع لدى سارة؟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32546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3B052D6A-9815-BB3A-A76A-236A03A8D2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365" t="11904" r="881"/>
            <a:stretch/>
          </p:blipFill>
          <p:spPr>
            <a:xfrm rot="19455038">
              <a:off x="5330030" y="4267373"/>
              <a:ext cx="2989977" cy="1144406"/>
            </a:xfrm>
            <a:prstGeom prst="rect">
              <a:avLst/>
            </a:prstGeom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7" name="Image 50">
            <a:extLst>
              <a:ext uri="{FF2B5EF4-FFF2-40B4-BE49-F238E27FC236}">
                <a16:creationId xmlns:a16="http://schemas.microsoft.com/office/drawing/2014/main" id="{BF02BAE4-D489-6EE3-13B9-59E969A31A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7088213" y="5688884"/>
            <a:ext cx="753121" cy="339583"/>
          </a:xfrm>
          <a:prstGeom prst="rect">
            <a:avLst/>
          </a:prstGeom>
        </p:spPr>
      </p:pic>
      <p:pic>
        <p:nvPicPr>
          <p:cNvPr id="38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2100D10A-E05A-1EB0-B28A-81FB055E197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432">
            <a:off x="6972007" y="6041088"/>
            <a:ext cx="781499" cy="424340"/>
          </a:xfrm>
          <a:prstGeom prst="rect">
            <a:avLst/>
          </a:prstGeom>
        </p:spPr>
      </p:pic>
      <p:pic>
        <p:nvPicPr>
          <p:cNvPr id="39" name="Image 46">
            <a:extLst>
              <a:ext uri="{FF2B5EF4-FFF2-40B4-BE49-F238E27FC236}">
                <a16:creationId xmlns:a16="http://schemas.microsoft.com/office/drawing/2014/main" id="{1976BE2E-E32B-0392-6260-636E49C99AD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7568382" y="5659216"/>
            <a:ext cx="771051" cy="47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20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86FDB775-CAC1-8928-02D1-CA6C8137D8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77" r="6484" b="71290"/>
          <a:stretch>
            <a:fillRect/>
          </a:stretch>
        </p:blipFill>
        <p:spPr>
          <a:xfrm>
            <a:off x="621967" y="4137661"/>
            <a:ext cx="12530477" cy="3276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621967" y="4851205"/>
            <a:ext cx="4117673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1DB36BE4-BDC6-0BDB-A401-D974B74371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77" r="6484" b="71290"/>
          <a:stretch>
            <a:fillRect/>
          </a:stretch>
        </p:blipFill>
        <p:spPr>
          <a:xfrm>
            <a:off x="621967" y="4137661"/>
            <a:ext cx="12530477" cy="32766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74F45481-D5F9-285A-2B3E-D6CE5871DAAF}"/>
              </a:ext>
            </a:extLst>
          </p:cNvPr>
          <p:cNvSpPr txBox="1"/>
          <p:nvPr/>
        </p:nvSpPr>
        <p:spPr>
          <a:xfrm>
            <a:off x="2133600" y="5702915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BFAA948-952E-64BE-140E-ED83250A2739}"/>
              </a:ext>
            </a:extLst>
          </p:cNvPr>
          <p:cNvSpPr txBox="1"/>
          <p:nvPr/>
        </p:nvSpPr>
        <p:spPr>
          <a:xfrm>
            <a:off x="2133600" y="6624935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EAC892A-E3C1-8CC6-BF91-3B2173212FAC}"/>
              </a:ext>
            </a:extLst>
          </p:cNvPr>
          <p:cNvSpPr txBox="1"/>
          <p:nvPr/>
        </p:nvSpPr>
        <p:spPr>
          <a:xfrm>
            <a:off x="4163393" y="5702915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6797AB4-0A28-CCA6-9A47-5DFE7CB4AD55}"/>
              </a:ext>
            </a:extLst>
          </p:cNvPr>
          <p:cNvSpPr txBox="1"/>
          <p:nvPr/>
        </p:nvSpPr>
        <p:spPr>
          <a:xfrm>
            <a:off x="4163393" y="6624935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26973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19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B9824242-C3D3-626B-F483-2C1E586AEC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8969" r="6379" b="49188"/>
          <a:stretch>
            <a:fillRect/>
          </a:stretch>
        </p:blipFill>
        <p:spPr>
          <a:xfrm>
            <a:off x="523808" y="3467100"/>
            <a:ext cx="12530477" cy="425196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394401" y="4762497"/>
            <a:ext cx="3720399" cy="32205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2BC1E76A-F17F-B196-EBE3-510646EE1D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8969" r="6379" b="49188"/>
          <a:stretch>
            <a:fillRect/>
          </a:stretch>
        </p:blipFill>
        <p:spPr>
          <a:xfrm>
            <a:off x="523808" y="3467100"/>
            <a:ext cx="12530477" cy="4251961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A04C01D-D81D-1BB6-6B88-1DFDF8A3FC00}"/>
              </a:ext>
            </a:extLst>
          </p:cNvPr>
          <p:cNvSpPr txBox="1"/>
          <p:nvPr/>
        </p:nvSpPr>
        <p:spPr>
          <a:xfrm>
            <a:off x="1828800" y="6362700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2" y="2439767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19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EB044543-823F-3015-CAB3-581D82C7D2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2" t="50480" r="6997" b="23745"/>
          <a:stretch>
            <a:fillRect/>
          </a:stretch>
        </p:blipFill>
        <p:spPr>
          <a:xfrm>
            <a:off x="533400" y="3153849"/>
            <a:ext cx="12530477" cy="501731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B6D4D6-B8F1-D96A-0EAE-006BEE0EB763}"/>
              </a:ext>
            </a:extLst>
          </p:cNvPr>
          <p:cNvSpPr/>
          <p:nvPr/>
        </p:nvSpPr>
        <p:spPr>
          <a:xfrm>
            <a:off x="533400" y="4000500"/>
            <a:ext cx="4953000" cy="415016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A8638A64-44F7-3638-8584-BA52949A27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2" t="50480" r="6997" b="23745"/>
          <a:stretch>
            <a:fillRect/>
          </a:stretch>
        </p:blipFill>
        <p:spPr>
          <a:xfrm>
            <a:off x="533400" y="3153849"/>
            <a:ext cx="12530477" cy="501731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7E75FE3-F389-6BAE-2109-367ABF285946}"/>
              </a:ext>
            </a:extLst>
          </p:cNvPr>
          <p:cNvSpPr txBox="1"/>
          <p:nvPr/>
        </p:nvSpPr>
        <p:spPr>
          <a:xfrm>
            <a:off x="1447800" y="6972300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4   9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5720394-71AB-9D1F-2E83-1B3B73091E0F}"/>
              </a:ext>
            </a:extLst>
          </p:cNvPr>
          <p:cNvSpPr txBox="1"/>
          <p:nvPr/>
        </p:nvSpPr>
        <p:spPr>
          <a:xfrm>
            <a:off x="1600200" y="4568850"/>
            <a:ext cx="472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E5050ED-8800-E44D-B7DD-295DE241F4EE}"/>
              </a:ext>
            </a:extLst>
          </p:cNvPr>
          <p:cNvSpPr txBox="1"/>
          <p:nvPr/>
        </p:nvSpPr>
        <p:spPr>
          <a:xfrm>
            <a:off x="1876055" y="4568850"/>
            <a:ext cx="472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C00000"/>
                </a:solidFill>
              </a:rPr>
              <a:t>14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7CEFD4D0-3275-08FD-68F0-3F6A607ED93B}"/>
              </a:ext>
            </a:extLst>
          </p:cNvPr>
          <p:cNvCxnSpPr>
            <a:cxnSpLocks/>
          </p:cNvCxnSpPr>
          <p:nvPr/>
        </p:nvCxnSpPr>
        <p:spPr>
          <a:xfrm flipV="1">
            <a:off x="1600200" y="4968960"/>
            <a:ext cx="275855" cy="349081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767A39B2-BF0A-344D-5D0F-0D219AEF9554}"/>
              </a:ext>
            </a:extLst>
          </p:cNvPr>
          <p:cNvCxnSpPr>
            <a:cxnSpLocks/>
          </p:cNvCxnSpPr>
          <p:nvPr/>
        </p:nvCxnSpPr>
        <p:spPr>
          <a:xfrm flipV="1">
            <a:off x="2013982" y="4968960"/>
            <a:ext cx="275855" cy="349081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92E6B33B-1F39-575A-950B-AEF2E27A0DAF}"/>
              </a:ext>
            </a:extLst>
          </p:cNvPr>
          <p:cNvSpPr txBox="1"/>
          <p:nvPr/>
        </p:nvSpPr>
        <p:spPr>
          <a:xfrm>
            <a:off x="3810000" y="6967507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3   7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F1AF2D1-7E41-FAB2-9750-32BCA7766AE5}"/>
              </a:ext>
            </a:extLst>
          </p:cNvPr>
          <p:cNvSpPr txBox="1"/>
          <p:nvPr/>
        </p:nvSpPr>
        <p:spPr>
          <a:xfrm>
            <a:off x="3962400" y="4564057"/>
            <a:ext cx="472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ACB31CC4-D325-54C1-F94A-C9ED20CF330B}"/>
              </a:ext>
            </a:extLst>
          </p:cNvPr>
          <p:cNvSpPr txBox="1"/>
          <p:nvPr/>
        </p:nvSpPr>
        <p:spPr>
          <a:xfrm>
            <a:off x="4238255" y="4564057"/>
            <a:ext cx="472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C00000"/>
                </a:solidFill>
              </a:rPr>
              <a:t>14</a:t>
            </a:r>
          </a:p>
        </p:txBody>
      </p: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329FFAF5-3EA5-B737-D96E-AC9891A9E048}"/>
              </a:ext>
            </a:extLst>
          </p:cNvPr>
          <p:cNvCxnSpPr>
            <a:cxnSpLocks/>
          </p:cNvCxnSpPr>
          <p:nvPr/>
        </p:nvCxnSpPr>
        <p:spPr>
          <a:xfrm flipV="1">
            <a:off x="3962400" y="4964167"/>
            <a:ext cx="275855" cy="349081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E1C8C249-1337-203B-A0D6-CC7D48838F93}"/>
              </a:ext>
            </a:extLst>
          </p:cNvPr>
          <p:cNvCxnSpPr>
            <a:cxnSpLocks/>
          </p:cNvCxnSpPr>
          <p:nvPr/>
        </p:nvCxnSpPr>
        <p:spPr>
          <a:xfrm flipV="1">
            <a:off x="4376182" y="4964167"/>
            <a:ext cx="275855" cy="349081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19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2E77CEA7-CF9F-F260-36BD-1CFBEB92AE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68" t="75557" r="7153" b="5706"/>
          <a:stretch>
            <a:fillRect/>
          </a:stretch>
        </p:blipFill>
        <p:spPr>
          <a:xfrm>
            <a:off x="539048" y="2587253"/>
            <a:ext cx="12530477" cy="3647274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1143000" y="4914900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عجلة الأعداد</a:t>
            </a:r>
          </a:p>
          <a:p>
            <a:pPr algn="ctr" defTabSz="685834"/>
            <a:r>
              <a:rPr lang="fr-FR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 </a:t>
            </a:r>
            <a:r>
              <a:rPr lang="ar-S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 الشفهي باستخدام لعبة رمي الكرة</a:t>
            </a:r>
            <a:endParaRPr lang="ar-MA" sz="4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282559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الطرح الشفهي </a:t>
            </a:r>
            <a:r>
              <a:rPr lang="ar-SA" sz="4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السريع باستخدام 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الطرح شفهيا (ملء جداول الطرح)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التدرب على مقارنة وترتيب الأعداد من 0 إلى 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2"/>
                <a:chOff x="1111292" y="4657199"/>
                <a:chExt cx="11493415" cy="1583502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6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الطرح بمبادلة باستخدام الخشيبات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الطرح)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28558</TotalTime>
  <Words>1814</Words>
  <Application>Microsoft Macintosh PowerPoint</Application>
  <PresentationFormat>Personnalisé</PresentationFormat>
  <Paragraphs>547</Paragraphs>
  <Slides>61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61</vt:i4>
      </vt:variant>
    </vt:vector>
  </HeadingPairs>
  <TitlesOfParts>
    <vt:vector size="67" baseType="lpstr">
      <vt:lpstr>Dosis</vt:lpstr>
      <vt:lpstr>A Massir Ballpoint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257</cp:revision>
  <dcterms:created xsi:type="dcterms:W3CDTF">2006-08-16T00:00:00Z</dcterms:created>
  <dcterms:modified xsi:type="dcterms:W3CDTF">2025-09-22T12:04:54Z</dcterms:modified>
  <dc:identifier>DAFtlvZnwz4</dc:identifier>
</cp:coreProperties>
</file>