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57" r:id="rId2"/>
    <p:sldId id="2134808553" r:id="rId3"/>
    <p:sldId id="2134808554" r:id="rId4"/>
    <p:sldId id="2134808552" r:id="rId5"/>
    <p:sldId id="408" r:id="rId6"/>
    <p:sldId id="2134808596" r:id="rId7"/>
    <p:sldId id="2134808468" r:id="rId8"/>
    <p:sldId id="2134808562" r:id="rId9"/>
    <p:sldId id="2134808472" r:id="rId10"/>
    <p:sldId id="2134808563" r:id="rId11"/>
    <p:sldId id="2134808461" r:id="rId12"/>
    <p:sldId id="2134808669" r:id="rId13"/>
    <p:sldId id="2134808677" r:id="rId14"/>
    <p:sldId id="2134808678" r:id="rId15"/>
    <p:sldId id="2134808670" r:id="rId16"/>
    <p:sldId id="2134808674" r:id="rId17"/>
    <p:sldId id="2134808675" r:id="rId18"/>
  </p:sldIdLst>
  <p:sldSz cx="13716000" cy="10287000"/>
  <p:notesSz cx="6858000" cy="9144000"/>
  <p:embeddedFontLst>
    <p:embeddedFont>
      <p:font typeface="Dosis" pitchFamily="2" charset="77"/>
      <p:regular r:id="rId20"/>
      <p:bold r:id="rId21"/>
    </p:embeddedFont>
    <p:embeddedFont>
      <p:font typeface="Microsoft Uighur" panose="02000000000000000000" pitchFamily="2" charset="-78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64"/>
    <a:srgbClr val="7ACFB0"/>
    <a:srgbClr val="0097B2"/>
    <a:srgbClr val="02BDC9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27885" y="5383153"/>
                  <a:ext cx="2076998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توليف نهائي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الأولى فقط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019F9F-F149-8A55-3B3E-BF93408CF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00949041-F8A0-FBCF-78DA-AC378E4BC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5" t="68331" r="1253" b="7227"/>
          <a:stretch>
            <a:fillRect/>
          </a:stretch>
        </p:blipFill>
        <p:spPr>
          <a:xfrm>
            <a:off x="710142" y="3086100"/>
            <a:ext cx="12295713" cy="4114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9718444-18B1-DE3B-7C08-5354E2626637}"/>
              </a:ext>
            </a:extLst>
          </p:cNvPr>
          <p:cNvSpPr/>
          <p:nvPr/>
        </p:nvSpPr>
        <p:spPr>
          <a:xfrm>
            <a:off x="6857998" y="4000500"/>
            <a:ext cx="6019802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التتبع</a:t>
            </a: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(ينجز الرائز على ورقة التحرير)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4789-D706-B521-ADD1-560F8A8A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8ACBCC-49D6-5E5B-ECC9-7B2199931C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FE4D8-82F8-D84B-48DA-820CE5C9CE44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9AD699-64ED-4279-C987-D7DAFD288B0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F29E56-BB6F-F001-5D4E-7A20EA229D0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تمرير رائز التصديق على اللبنة، خذوا أوراق التحرير وأكتبوا أسماءكم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A501196-2DB4-6CC2-A2AC-517B72AB4EE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A16AE0-EB64-63BE-8009-60E877003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04852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9FD40330-CFA3-0E48-384F-823070CB7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2286000" y="2954736"/>
            <a:ext cx="8438637" cy="6739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932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D4A1-1694-31FC-2CBD-1EE66D402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3458A1-0D95-63B4-6E3B-0118130FEE5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F95050-9ABC-D946-3AF9-146B5BCA6C9E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6175C-3387-1CC7-B8A6-1CD3B8531E5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B37E57-850F-FA9E-C2CA-1808580C33E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4E67D6-2FD9-9738-AE7A-36AA0290AEE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A8DB10-C855-C11E-6E17-DF59C2C2ECF2}"/>
              </a:ext>
            </a:extLst>
          </p:cNvPr>
          <p:cNvSpPr/>
          <p:nvPr/>
        </p:nvSpPr>
        <p:spPr>
          <a:xfrm>
            <a:off x="6838546" y="4178596"/>
            <a:ext cx="6375400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765……………………………..……….….764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45E20C-71D6-43C3-14E9-2759407351FB}"/>
              </a:ext>
            </a:extLst>
          </p:cNvPr>
          <p:cNvSpPr/>
          <p:nvPr/>
        </p:nvSpPr>
        <p:spPr>
          <a:xfrm>
            <a:off x="6881191" y="6983109"/>
            <a:ext cx="6332755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204………………………..…………..……214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C89F136-C15D-3E9A-38AC-4CAD06030B75}"/>
              </a:ext>
            </a:extLst>
          </p:cNvPr>
          <p:cNvCxnSpPr>
            <a:cxnSpLocks/>
          </p:cNvCxnSpPr>
          <p:nvPr/>
        </p:nvCxnSpPr>
        <p:spPr>
          <a:xfrm>
            <a:off x="6629400" y="3328767"/>
            <a:ext cx="0" cy="501513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D89E726-D74C-AF08-1F24-EEA39CD2CB0E}"/>
              </a:ext>
            </a:extLst>
          </p:cNvPr>
          <p:cNvSpPr/>
          <p:nvPr/>
        </p:nvSpPr>
        <p:spPr>
          <a:xfrm>
            <a:off x="533399" y="4178595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765          -           764          -           762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3E5A21-287B-2116-8420-324B232A66CF}"/>
              </a:ext>
            </a:extLst>
          </p:cNvPr>
          <p:cNvSpPr/>
          <p:nvPr/>
        </p:nvSpPr>
        <p:spPr>
          <a:xfrm>
            <a:off x="516008" y="6983109"/>
            <a:ext cx="5867401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975          -           985          -          965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4A5DE6-D2EE-55AE-2B91-4B92FE0AA1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13D7ED4-6012-8C5E-19E4-20F515A39AE2}"/>
              </a:ext>
            </a:extLst>
          </p:cNvPr>
          <p:cNvSpPr/>
          <p:nvPr/>
        </p:nvSpPr>
        <p:spPr>
          <a:xfrm flipH="1">
            <a:off x="7019712" y="2731240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1 -أقارن الأعداد بوضع الرمز المناسب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ADE083D-BA79-D890-6DE1-681249733F82}"/>
              </a:ext>
            </a:extLst>
          </p:cNvPr>
          <p:cNvSpPr/>
          <p:nvPr/>
        </p:nvSpPr>
        <p:spPr>
          <a:xfrm flipH="1">
            <a:off x="384319" y="2761416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 – أرتب الأعداد ترتيبا تزايديا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B71285-1356-4585-2261-BBDB457DB5A8}"/>
              </a:ext>
            </a:extLst>
          </p:cNvPr>
          <p:cNvSpPr/>
          <p:nvPr/>
        </p:nvSpPr>
        <p:spPr>
          <a:xfrm flipH="1">
            <a:off x="414900" y="5912317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 –أرتب الأعداد ترتيبا تناقصيا</a:t>
            </a:r>
          </a:p>
        </p:txBody>
      </p:sp>
    </p:spTree>
    <p:extLst>
      <p:ext uri="{BB962C8B-B14F-4D97-AF65-F5344CB8AC3E}">
        <p14:creationId xmlns:p14="http://schemas.microsoft.com/office/powerpoint/2010/main" val="1342869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D7F5-A671-01DF-8813-C099BC0B9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92CBDA-52B0-C8C4-14A8-B9A398D5E97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31EEF4-2721-41BF-FE0C-AF28333802F3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3E37CC-F511-7998-82CF-79C0DE81A2D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DA0B98-F929-63DD-EB0A-C532D5FA235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وأنجزوا العمليتين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FB7E9-22F8-32ED-99DA-39D144EABB1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73075D-9842-AA73-1FA0-4F1DF18611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EF4DF11-7D76-E4F9-6048-D7C767727493}"/>
              </a:ext>
            </a:extLst>
          </p:cNvPr>
          <p:cNvSpPr txBox="1"/>
          <p:nvPr/>
        </p:nvSpPr>
        <p:spPr>
          <a:xfrm>
            <a:off x="7303733" y="517502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C58424C-D3C5-BB9C-4E59-DC5CE094292B}"/>
              </a:ext>
            </a:extLst>
          </p:cNvPr>
          <p:cNvGraphicFramePr>
            <a:graphicFrameLocks noGrp="1"/>
          </p:cNvGraphicFramePr>
          <p:nvPr/>
        </p:nvGraphicFramePr>
        <p:xfrm>
          <a:off x="8384455" y="3159857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8C0803EB-CC3E-1326-83D2-A3F8509A35A5}"/>
              </a:ext>
            </a:extLst>
          </p:cNvPr>
          <p:cNvSpPr txBox="1"/>
          <p:nvPr/>
        </p:nvSpPr>
        <p:spPr>
          <a:xfrm>
            <a:off x="11504045" y="430769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B9EE4E-E8C0-BA13-495E-BBF738ED5A81}"/>
              </a:ext>
            </a:extLst>
          </p:cNvPr>
          <p:cNvSpPr txBox="1"/>
          <p:nvPr/>
        </p:nvSpPr>
        <p:spPr>
          <a:xfrm>
            <a:off x="9294243" y="43690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A06F97-13AC-8644-F2C7-5335661BE0CE}"/>
              </a:ext>
            </a:extLst>
          </p:cNvPr>
          <p:cNvSpPr txBox="1"/>
          <p:nvPr/>
        </p:nvSpPr>
        <p:spPr>
          <a:xfrm>
            <a:off x="11504045" y="56836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575B108-9BFE-64B1-139A-DF141C3BFBE4}"/>
              </a:ext>
            </a:extLst>
          </p:cNvPr>
          <p:cNvSpPr txBox="1"/>
          <p:nvPr/>
        </p:nvSpPr>
        <p:spPr>
          <a:xfrm>
            <a:off x="9294243" y="57261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B1A3400-D388-3073-91CC-FD87DE1CC970}"/>
              </a:ext>
            </a:extLst>
          </p:cNvPr>
          <p:cNvSpPr txBox="1"/>
          <p:nvPr/>
        </p:nvSpPr>
        <p:spPr>
          <a:xfrm>
            <a:off x="11504045" y="7073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7BE2DF9-D60E-5CAB-5028-13DECC961AB9}"/>
              </a:ext>
            </a:extLst>
          </p:cNvPr>
          <p:cNvSpPr txBox="1"/>
          <p:nvPr/>
        </p:nvSpPr>
        <p:spPr>
          <a:xfrm>
            <a:off x="9404008" y="70571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4D62D9-21BC-F0DE-A1C9-A9C05C8FE650}"/>
              </a:ext>
            </a:extLst>
          </p:cNvPr>
          <p:cNvSpPr txBox="1"/>
          <p:nvPr/>
        </p:nvSpPr>
        <p:spPr>
          <a:xfrm>
            <a:off x="260612" y="518503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B3BBD14F-E14D-A043-DE78-D655A6F6FD6E}"/>
              </a:ext>
            </a:extLst>
          </p:cNvPr>
          <p:cNvGraphicFramePr>
            <a:graphicFrameLocks noGrp="1"/>
          </p:cNvGraphicFramePr>
          <p:nvPr/>
        </p:nvGraphicFramePr>
        <p:xfrm>
          <a:off x="1341334" y="31698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DF98CA79-603B-48F2-5C77-AE2BD989673A}"/>
              </a:ext>
            </a:extLst>
          </p:cNvPr>
          <p:cNvSpPr txBox="1"/>
          <p:nvPr/>
        </p:nvSpPr>
        <p:spPr>
          <a:xfrm>
            <a:off x="4460924" y="43177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2ECF045-D2F2-F359-2104-A0DC09060E31}"/>
              </a:ext>
            </a:extLst>
          </p:cNvPr>
          <p:cNvSpPr txBox="1"/>
          <p:nvPr/>
        </p:nvSpPr>
        <p:spPr>
          <a:xfrm>
            <a:off x="2251122" y="43790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CEF5E97-C00C-BDDC-9592-A53949420F84}"/>
              </a:ext>
            </a:extLst>
          </p:cNvPr>
          <p:cNvSpPr txBox="1"/>
          <p:nvPr/>
        </p:nvSpPr>
        <p:spPr>
          <a:xfrm>
            <a:off x="4460924" y="569367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BA1F3B5-89D3-1EAB-A640-D61114F43E98}"/>
              </a:ext>
            </a:extLst>
          </p:cNvPr>
          <p:cNvSpPr txBox="1"/>
          <p:nvPr/>
        </p:nvSpPr>
        <p:spPr>
          <a:xfrm>
            <a:off x="2251122" y="573620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70A3764-C686-D801-5809-57A1A93BC390}"/>
              </a:ext>
            </a:extLst>
          </p:cNvPr>
          <p:cNvSpPr txBox="1"/>
          <p:nvPr/>
        </p:nvSpPr>
        <p:spPr>
          <a:xfrm>
            <a:off x="4460924" y="70831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82552DD-CDD3-2BFB-D89D-B422F4C92918}"/>
              </a:ext>
            </a:extLst>
          </p:cNvPr>
          <p:cNvSpPr txBox="1"/>
          <p:nvPr/>
        </p:nvSpPr>
        <p:spPr>
          <a:xfrm>
            <a:off x="2360887" y="706713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392993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1861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8055B6FB-8F22-FA03-F976-3E2301F74888}"/>
              </a:ext>
            </a:extLst>
          </p:cNvPr>
          <p:cNvSpPr/>
          <p:nvPr/>
        </p:nvSpPr>
        <p:spPr>
          <a:xfrm>
            <a:off x="708482" y="3238500"/>
            <a:ext cx="12474117" cy="491216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مسألة :</a:t>
            </a:r>
          </a:p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استدعى مدير مدرسة 219 ضيفا لحضور حفل نهاية السنة الدراسية، حضر منهم يوم الحفل 167 ضيفا. كم عدد الضيوف الذين تغيبوا عن الحفل 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9EC705-2921-FCB5-A227-2121FC66BD0E}"/>
              </a:ext>
            </a:extLst>
          </p:cNvPr>
          <p:cNvSpPr/>
          <p:nvPr/>
        </p:nvSpPr>
        <p:spPr>
          <a:xfrm flipH="1">
            <a:off x="1712155" y="495300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رائز التتبع 10 د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C120BA-EF56-B930-A072-FE1A0A6D58A2}"/>
              </a:ext>
            </a:extLst>
          </p:cNvPr>
          <p:cNvSpPr/>
          <p:nvPr/>
        </p:nvSpPr>
        <p:spPr>
          <a:xfrm>
            <a:off x="607255" y="1257300"/>
            <a:ext cx="12496800" cy="5029201"/>
          </a:xfrm>
          <a:prstGeom prst="rect">
            <a:avLst/>
          </a:prstGeom>
          <a:solidFill>
            <a:srgbClr val="0056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 أوراق التحرير؛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يبدأ في تصحيح الأوراق ( متحكم/ غير متحكم)؛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يسجل نتائج رائز  التصدق على اللبنة على شبكة التتبع ويستثمر نتائجه في الحصص المقبلة؛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يطلب من المتعلمين إنجاز ما تبقى من أنشطة الكراسة.</a:t>
            </a:r>
            <a:endParaRPr lang="fr-FR" sz="3600" b="1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707C963-991E-050B-9142-E22E8A2B4460}"/>
              </a:ext>
            </a:extLst>
          </p:cNvPr>
          <p:cNvSpPr/>
          <p:nvPr/>
        </p:nvSpPr>
        <p:spPr>
          <a:xfrm flipH="1">
            <a:off x="9446455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الأعداد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527BE3-515F-C726-39BE-C5BA2968993F}"/>
              </a:ext>
            </a:extLst>
          </p:cNvPr>
          <p:cNvSpPr/>
          <p:nvPr/>
        </p:nvSpPr>
        <p:spPr>
          <a:xfrm flipH="1">
            <a:off x="5331655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العمليات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1487FD-777C-5B30-AA4C-A1C044BC17B7}"/>
              </a:ext>
            </a:extLst>
          </p:cNvPr>
          <p:cNvSpPr/>
          <p:nvPr/>
        </p:nvSpPr>
        <p:spPr>
          <a:xfrm flipH="1">
            <a:off x="875714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المسألة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353470-DFA7-D55D-1A04-8B98F90524E2}"/>
              </a:ext>
            </a:extLst>
          </p:cNvPr>
          <p:cNvSpPr/>
          <p:nvPr/>
        </p:nvSpPr>
        <p:spPr>
          <a:xfrm>
            <a:off x="9677401" y="8548520"/>
            <a:ext cx="3121854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3 أجوبة صحيحة على الأقل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اقل قطعا من ثلاثة أجوبة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8D04B3-3359-E618-3C41-68632ECDE3A7}"/>
              </a:ext>
            </a:extLst>
          </p:cNvPr>
          <p:cNvSpPr/>
          <p:nvPr/>
        </p:nvSpPr>
        <p:spPr>
          <a:xfrm>
            <a:off x="5331655" y="8600688"/>
            <a:ext cx="3657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العمليتان صحيحتان معا 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عملية واحدة خاطئة أو هما معا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4D59BB-5DA1-5CD7-D2A2-709A29851308}"/>
              </a:ext>
            </a:extLst>
          </p:cNvPr>
          <p:cNvSpPr/>
          <p:nvPr/>
        </p:nvSpPr>
        <p:spPr>
          <a:xfrm>
            <a:off x="875714" y="8609037"/>
            <a:ext cx="3657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العملية والنتيجة صحيحة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العملية أو النتيجة خاطئة أم هما معا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5EA0CBC-9C5C-90AD-6269-C7FA345C1142}"/>
              </a:ext>
            </a:extLst>
          </p:cNvPr>
          <p:cNvSpPr/>
          <p:nvPr/>
        </p:nvSpPr>
        <p:spPr>
          <a:xfrm flipH="1">
            <a:off x="1712155" y="6844895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معايير التصحيح</a:t>
            </a:r>
          </a:p>
        </p:txBody>
      </p:sp>
    </p:spTree>
    <p:extLst>
      <p:ext uri="{BB962C8B-B14F-4D97-AF65-F5344CB8AC3E}">
        <p14:creationId xmlns:p14="http://schemas.microsoft.com/office/powerpoint/2010/main" val="3761233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إتمام الأنشطة المتبقية</a:t>
            </a:r>
          </a:p>
          <a:p>
            <a:pPr algn="ctr" defTabSz="685834" rtl="1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</a:t>
            </a: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أنشطة التحدي والألغاز وسباق العمليات في المنزل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619500"/>
            <a:ext cx="4419600" cy="249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وتفكيك ومقارنة وترتيب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جداول الجمع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7" y="4381500"/>
            <a:ext cx="6782869" cy="972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436079"/>
            <a:ext cx="619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جمع  بدون احتفاظ /باحتفاظ</a:t>
            </a:r>
          </a:p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20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الرائز /التصحيح/تعبئة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(التدرب على الطرح)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31 (دقيقة واحدة)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شفوي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964900-6828-9358-57AA-8ED807DA6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33ECB21B-4A2D-04AE-F201-60DD23621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7" b="78662"/>
          <a:stretch>
            <a:fillRect/>
          </a:stretch>
        </p:blipFill>
        <p:spPr>
          <a:xfrm>
            <a:off x="854756" y="3887914"/>
            <a:ext cx="12251643" cy="359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2DF468-A0FE-58BC-96B6-D53D4A114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570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5D6EAD0A-EBF6-5471-B805-69769F7E3B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" t="21726" r="-390" b="57605"/>
          <a:stretch>
            <a:fillRect/>
          </a:stretch>
        </p:blipFill>
        <p:spPr>
          <a:xfrm>
            <a:off x="533400" y="4000500"/>
            <a:ext cx="12572999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 3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مسابقة عمليات 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0484951-CB86-6474-08E0-D130EC73C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3A0E5EC6-2183-9704-4B2B-B7B20BF12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0" t="42077" r="228" b="31590"/>
          <a:stretch>
            <a:fillRect/>
          </a:stretch>
        </p:blipFill>
        <p:spPr>
          <a:xfrm>
            <a:off x="833122" y="3755443"/>
            <a:ext cx="12251643" cy="443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28900</TotalTime>
  <Words>592</Words>
  <Application>Microsoft Macintosh PowerPoint</Application>
  <PresentationFormat>Personnalisé</PresentationFormat>
  <Paragraphs>142</Paragraphs>
  <Slides>17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Dosis</vt:lpstr>
      <vt:lpstr>A Massir Ballpoint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327</cp:revision>
  <dcterms:created xsi:type="dcterms:W3CDTF">2006-08-16T00:00:00Z</dcterms:created>
  <dcterms:modified xsi:type="dcterms:W3CDTF">2025-09-25T15:19:24Z</dcterms:modified>
  <dc:identifier>DAFtlvZnwz4</dc:identifier>
</cp:coreProperties>
</file>