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9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19" r:id="rId13"/>
    <p:sldId id="2134808656" r:id="rId14"/>
    <p:sldId id="2134808692" r:id="rId15"/>
    <p:sldId id="2134808693" r:id="rId16"/>
    <p:sldId id="2134808694" r:id="rId17"/>
    <p:sldId id="2134808695" r:id="rId18"/>
    <p:sldId id="2134808696" r:id="rId19"/>
    <p:sldId id="2134808697" r:id="rId20"/>
    <p:sldId id="2134808631" r:id="rId21"/>
    <p:sldId id="2134808580" r:id="rId22"/>
    <p:sldId id="2134808597" r:id="rId23"/>
    <p:sldId id="2134808632" r:id="rId24"/>
    <p:sldId id="2134808682" r:id="rId25"/>
    <p:sldId id="2134808698" r:id="rId26"/>
    <p:sldId id="2134808699" r:id="rId27"/>
    <p:sldId id="2134808700" r:id="rId28"/>
    <p:sldId id="2134808701" r:id="rId29"/>
    <p:sldId id="2134808594" r:id="rId30"/>
    <p:sldId id="2134808538" r:id="rId31"/>
    <p:sldId id="2134808689" r:id="rId32"/>
    <p:sldId id="2134808690" r:id="rId33"/>
    <p:sldId id="2134808691" r:id="rId34"/>
    <p:sldId id="2134808595" r:id="rId35"/>
    <p:sldId id="2134808454" r:id="rId36"/>
    <p:sldId id="2134808542" r:id="rId37"/>
    <p:sldId id="2134808491" r:id="rId38"/>
    <p:sldId id="2134808547" r:id="rId39"/>
    <p:sldId id="2134808544" r:id="rId40"/>
    <p:sldId id="2134808548" r:id="rId41"/>
    <p:sldId id="2134808545" r:id="rId42"/>
    <p:sldId id="2134808549" r:id="rId43"/>
    <p:sldId id="2134808455" r:id="rId44"/>
    <p:sldId id="2134808551" r:id="rId45"/>
    <p:sldId id="2134808546" r:id="rId46"/>
    <p:sldId id="2134808596" r:id="rId47"/>
    <p:sldId id="2134808468" r:id="rId48"/>
    <p:sldId id="2134808562" r:id="rId49"/>
    <p:sldId id="2134808472" r:id="rId50"/>
    <p:sldId id="2134808563" r:id="rId51"/>
    <p:sldId id="2134808501" r:id="rId52"/>
    <p:sldId id="2134808573" r:id="rId53"/>
    <p:sldId id="2134808518" r:id="rId54"/>
    <p:sldId id="2134808461" r:id="rId55"/>
    <p:sldId id="2134808469" r:id="rId56"/>
    <p:sldId id="2134808503" r:id="rId57"/>
    <p:sldId id="2134808504" r:id="rId58"/>
  </p:sldIdLst>
  <p:sldSz cx="13716000" cy="10287000"/>
  <p:notesSz cx="6858000" cy="9144000"/>
  <p:embeddedFontLst>
    <p:embeddedFont>
      <p:font typeface="Dosis" pitchFamily="2" charset="77"/>
      <p:regular r:id="rId60"/>
      <p:bold r:id="rId61"/>
    </p:embeddedFont>
    <p:embeddedFont>
      <p:font typeface="IBM Plex Sans Arabic" panose="020B0503050203000203" pitchFamily="34" charset="-78"/>
      <p:regular r:id="rId62"/>
    </p:embeddedFont>
    <p:embeddedFont>
      <p:font typeface="Microsoft Uighur" panose="02000000000000000000" pitchFamily="2" charset="-78"/>
      <p:regular r:id="rId63"/>
      <p:bold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0097B2"/>
    <a:srgbClr val="7ACFB0"/>
    <a:srgbClr val="F98F51"/>
    <a:srgbClr val="4AC283"/>
    <a:srgbClr val="3D8FA5"/>
    <a:srgbClr val="106585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4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8.svg"/><Relationship Id="rId7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8.svg"/><Relationship Id="rId7" Type="http://schemas.openxmlformats.org/officeDocument/2006/relationships/image" Target="../media/image4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57.png"/><Relationship Id="rId4" Type="http://schemas.openxmlformats.org/officeDocument/2006/relationships/image" Target="../media/image3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6.jpeg"/><Relationship Id="rId4" Type="http://schemas.openxmlformats.org/officeDocument/2006/relationships/image" Target="../media/image8.sv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جدول الطرح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كما قرأت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568"/>
          <a:stretch>
            <a:fillRect/>
          </a:stretch>
        </p:blipFill>
        <p:spPr>
          <a:xfrm>
            <a:off x="3048000" y="2366725"/>
            <a:ext cx="7315200" cy="74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51852" y="857043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سنواصل لعبة " تحدي الطرح" باستعمال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9">
            <a:extLst>
              <a:ext uri="{FF2B5EF4-FFF2-40B4-BE49-F238E27FC236}">
                <a16:creationId xmlns:a16="http://schemas.microsoft.com/office/drawing/2014/main" id="{867A2FB9-2FF2-A358-E204-2CB18D675D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47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F8502-83F0-4150-6ABC-95CF5D400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317B3A-9EAF-AC6D-BD89-30E526424C5C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D41FF3-67E3-E374-A547-84C4D95F9DD4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5A580A9-B608-62FC-3759-168F069DE9ED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09A462-6649-C1B8-F869-272D4D75BBA6}"/>
              </a:ext>
            </a:extLst>
          </p:cNvPr>
          <p:cNvSpPr txBox="1"/>
          <p:nvPr/>
        </p:nvSpPr>
        <p:spPr>
          <a:xfrm>
            <a:off x="951852" y="857043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399988-3712-8D3F-9A0F-14BB79701927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99E3D0-7647-5E01-B719-EE6A1DD2D2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4F086DB-E40E-7131-C18F-EA6564AEAD18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fr-FR" sz="13800" b="1" dirty="0">
                <a:solidFill>
                  <a:schemeClr val="tx1"/>
                </a:solidFill>
              </a:rPr>
              <a:t>17 – 9 =.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E3C93494-CD03-4781-7C7A-4BBF2EB9AA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44015" y="1181099"/>
            <a:ext cx="1637475" cy="111469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93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815D4-2B6F-7601-93D7-41BBDA36F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B5B411-2A4E-97B7-D897-0BBD9A8A4BEE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F753C3-B349-03E3-FFC5-A3C7EFAAA0A6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CE8F2E-FE7D-9C52-A041-4DD405FEE654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FB2DE80-80A6-4657-2003-EAECB9A7A135}"/>
              </a:ext>
            </a:extLst>
          </p:cNvPr>
          <p:cNvSpPr txBox="1"/>
          <p:nvPr/>
        </p:nvSpPr>
        <p:spPr>
          <a:xfrm>
            <a:off x="951852" y="857043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867FFFC-4C32-CCD2-013A-1A14BE51812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314DF0E-B81E-8B6A-0A12-E96B1349002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DF692B-4415-255C-CEC8-71D03EFA4C19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fr-FR" sz="13800" b="1" dirty="0">
                <a:solidFill>
                  <a:schemeClr val="tx1"/>
                </a:solidFill>
              </a:rPr>
              <a:t>17 – 9 =8</a:t>
            </a:r>
          </a:p>
        </p:txBody>
      </p: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840F1E7-D2B2-0E00-452C-F3622CFAFD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32" y="1254847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0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CA72-B560-4FD0-E6C1-63660501C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AF4833-7F1E-950F-C42F-A6FEECE90FEE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23964C-31D1-F54C-25AE-0884D4E732EB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F6FECB3-5113-1585-CCFB-132A154EAF19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2732DC-AE5D-D407-EA30-C64036AB5F3A}"/>
              </a:ext>
            </a:extLst>
          </p:cNvPr>
          <p:cNvSpPr txBox="1"/>
          <p:nvPr/>
        </p:nvSpPr>
        <p:spPr>
          <a:xfrm>
            <a:off x="951852" y="857043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BEA7A9-0B85-DC5B-FE93-3F4D6F5FBB0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20A7DAC-5C0A-8018-6729-6DB2A62FAEF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F181BF8-455B-478E-B110-0DFB193D4127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ar-SA" sz="13800" b="1" dirty="0">
                <a:solidFill>
                  <a:schemeClr val="tx1"/>
                </a:solidFill>
              </a:rPr>
              <a:t>15</a:t>
            </a:r>
            <a:r>
              <a:rPr lang="fr-FR" sz="13800" b="1" dirty="0">
                <a:solidFill>
                  <a:schemeClr val="tx1"/>
                </a:solidFill>
              </a:rPr>
              <a:t> – </a:t>
            </a:r>
            <a:r>
              <a:rPr lang="ar-SA" sz="13800" b="1" dirty="0">
                <a:solidFill>
                  <a:schemeClr val="tx1"/>
                </a:solidFill>
              </a:rPr>
              <a:t>8</a:t>
            </a:r>
            <a:r>
              <a:rPr lang="fr-FR" sz="13800" b="1" dirty="0">
                <a:solidFill>
                  <a:schemeClr val="tx1"/>
                </a:solidFill>
              </a:rPr>
              <a:t> =.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93914669-5F50-440C-8951-2E2DACB983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44015" y="1181099"/>
            <a:ext cx="1637475" cy="111469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067462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5A92E-8B85-76D0-2F58-90729609B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CEC95A-572A-EE20-A567-0D8C12D5871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CBAF366-2A74-462A-350E-3CB3E3C82172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6D2F5E-FC75-0E5D-3196-B04A347292BC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723BC6-6189-3679-3C0D-02E256F85725}"/>
              </a:ext>
            </a:extLst>
          </p:cNvPr>
          <p:cNvSpPr txBox="1"/>
          <p:nvPr/>
        </p:nvSpPr>
        <p:spPr>
          <a:xfrm>
            <a:off x="951852" y="857043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2B19959-3BF2-BBC0-218E-3A304C879B4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B9513F-FC08-0A40-3C28-A385F0FB9D6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2C95D99-2766-3974-8DF9-8C139CF32657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ar-SA" sz="13800" b="1" dirty="0">
                <a:solidFill>
                  <a:schemeClr val="tx1"/>
                </a:solidFill>
              </a:rPr>
              <a:t>15</a:t>
            </a:r>
            <a:r>
              <a:rPr lang="fr-FR" sz="13800" b="1" dirty="0">
                <a:solidFill>
                  <a:schemeClr val="tx1"/>
                </a:solidFill>
              </a:rPr>
              <a:t> – </a:t>
            </a:r>
            <a:r>
              <a:rPr lang="ar-SA" sz="13800" b="1" dirty="0">
                <a:solidFill>
                  <a:schemeClr val="tx1"/>
                </a:solidFill>
              </a:rPr>
              <a:t>8</a:t>
            </a:r>
            <a:r>
              <a:rPr lang="fr-FR" sz="13800" b="1" dirty="0">
                <a:solidFill>
                  <a:schemeClr val="tx1"/>
                </a:solidFill>
              </a:rPr>
              <a:t> =</a:t>
            </a:r>
            <a:r>
              <a:rPr lang="ar-SA" sz="13800" b="1" dirty="0">
                <a:solidFill>
                  <a:schemeClr val="tx1"/>
                </a:solidFill>
              </a:rPr>
              <a:t>7</a:t>
            </a:r>
            <a:endParaRPr lang="fr-FR" sz="13800" b="1" dirty="0">
              <a:solidFill>
                <a:schemeClr val="tx1"/>
              </a:solidFill>
            </a:endParaRPr>
          </a:p>
        </p:txBody>
      </p: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1BFE99B-0DC1-FFC3-AD6C-94F97A2F50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32" y="1254847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76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B1202-30BD-B78C-01C1-8448AEAE2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07D85C8-2C34-42D6-9AE9-6AEF5172020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E9ECCF8-47BB-9713-895A-E3745A97272E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9A55F4-BCAE-0765-2F2C-2C836CD74B58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59E2811-0F60-819B-6CB9-57A8ACA77D97}"/>
              </a:ext>
            </a:extLst>
          </p:cNvPr>
          <p:cNvSpPr txBox="1"/>
          <p:nvPr/>
        </p:nvSpPr>
        <p:spPr>
          <a:xfrm>
            <a:off x="951852" y="857043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8AAFBB7-DFCA-90CB-F544-49344C2770BB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201C480-EE46-6AAB-3D03-9E2A8E15CAD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E8AC6E-6916-E496-F5C4-01B6E7318FF8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ar-SA" sz="13800" b="1" dirty="0">
                <a:solidFill>
                  <a:schemeClr val="tx1"/>
                </a:solidFill>
              </a:rPr>
              <a:t>18</a:t>
            </a:r>
            <a:r>
              <a:rPr lang="fr-FR" sz="13800" b="1" dirty="0">
                <a:solidFill>
                  <a:schemeClr val="tx1"/>
                </a:solidFill>
              </a:rPr>
              <a:t> – </a:t>
            </a:r>
            <a:r>
              <a:rPr lang="ar-SA" sz="13800" b="1" dirty="0">
                <a:solidFill>
                  <a:schemeClr val="tx1"/>
                </a:solidFill>
              </a:rPr>
              <a:t>.</a:t>
            </a:r>
            <a:r>
              <a:rPr lang="fr-FR" sz="13800" b="1" dirty="0">
                <a:solidFill>
                  <a:schemeClr val="tx1"/>
                </a:solidFill>
              </a:rPr>
              <a:t> =</a:t>
            </a:r>
            <a:r>
              <a:rPr lang="ar-SA" sz="13800" b="1" dirty="0">
                <a:solidFill>
                  <a:schemeClr val="tx1"/>
                </a:solidFill>
              </a:rPr>
              <a:t>9</a:t>
            </a:r>
            <a:endParaRPr lang="fr-FR" sz="13800" b="1" dirty="0">
              <a:solidFill>
                <a:schemeClr val="tx1"/>
              </a:solidFill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23AA81B1-C2D8-3A3C-FA7C-D7C30ACFDF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44015" y="1181099"/>
            <a:ext cx="1637475" cy="111469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84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D93AB-6E3C-F8F1-C7D3-220919A2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A1B0E0D-D653-F34E-6055-CAC2597704F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44B1A7-3D4B-8868-346B-D81A37914768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6600AC-CB1A-AD24-3539-731B5CAA2705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31675BB-48F8-898C-450E-422E045456A2}"/>
              </a:ext>
            </a:extLst>
          </p:cNvPr>
          <p:cNvSpPr txBox="1"/>
          <p:nvPr/>
        </p:nvSpPr>
        <p:spPr>
          <a:xfrm>
            <a:off x="951852" y="857043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A0BE63-A647-94CE-9088-4FEC9414BAD6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464224-A132-F473-F81A-002624F32F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FEDDBBB-949D-920D-2ED6-2D336865ED1A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ar-SA" sz="13800" b="1" dirty="0">
                <a:solidFill>
                  <a:schemeClr val="tx1"/>
                </a:solidFill>
              </a:rPr>
              <a:t>18</a:t>
            </a:r>
            <a:r>
              <a:rPr lang="fr-FR" sz="13800" b="1" dirty="0">
                <a:solidFill>
                  <a:schemeClr val="tx1"/>
                </a:solidFill>
              </a:rPr>
              <a:t> – </a:t>
            </a:r>
            <a:r>
              <a:rPr lang="ar-SA" sz="13800" b="1" dirty="0">
                <a:solidFill>
                  <a:schemeClr val="tx1"/>
                </a:solidFill>
              </a:rPr>
              <a:t>9</a:t>
            </a:r>
            <a:r>
              <a:rPr lang="fr-FR" sz="13800" b="1" dirty="0">
                <a:solidFill>
                  <a:schemeClr val="tx1"/>
                </a:solidFill>
              </a:rPr>
              <a:t> =</a:t>
            </a:r>
            <a:r>
              <a:rPr lang="ar-SA" sz="13800" b="1" dirty="0">
                <a:solidFill>
                  <a:schemeClr val="tx1"/>
                </a:solidFill>
              </a:rPr>
              <a:t>9</a:t>
            </a:r>
            <a:endParaRPr lang="fr-FR" sz="13800" b="1" dirty="0">
              <a:solidFill>
                <a:schemeClr val="tx1"/>
              </a:solidFill>
            </a:endParaRPr>
          </a:p>
        </p:txBody>
      </p: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0052C4D-853F-DE1F-7C12-823412BBFE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32" y="1254847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62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</a:t>
            </a:r>
          </a:p>
          <a:p>
            <a:pPr algn="ctr" defTabSz="685834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(لوحة تفكيك الأعداد)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717592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على مقارنة وترتيب الأعداد من 0 إلى 999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056" y="2550884"/>
            <a:ext cx="5957743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455478" y="4714241"/>
            <a:ext cx="35989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مقارنة وترتيب الأعداد من 0 إلى 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663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ABE0B0-672D-043C-E3B8-616587ED8F65}"/>
              </a:ext>
            </a:extLst>
          </p:cNvPr>
          <p:cNvSpPr/>
          <p:nvPr/>
        </p:nvSpPr>
        <p:spPr>
          <a:xfrm>
            <a:off x="1738859" y="3904568"/>
            <a:ext cx="1171979" cy="4395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200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692168-329A-DF2B-8426-158B9D3F31D5}"/>
              </a:ext>
            </a:extLst>
          </p:cNvPr>
          <p:cNvSpPr/>
          <p:nvPr/>
        </p:nvSpPr>
        <p:spPr>
          <a:xfrm>
            <a:off x="2009165" y="4292535"/>
            <a:ext cx="914400" cy="4395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30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2CDE60-8570-7CCE-355F-72E8DEC8E6BD}"/>
              </a:ext>
            </a:extLst>
          </p:cNvPr>
          <p:cNvSpPr/>
          <p:nvPr/>
        </p:nvSpPr>
        <p:spPr>
          <a:xfrm>
            <a:off x="2209800" y="4714241"/>
            <a:ext cx="701039" cy="43951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EBC0ACC5-1A87-702C-8544-0FADEF7D8F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074793" y="5163225"/>
            <a:ext cx="426905" cy="964232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3190D378-07C1-9EA0-0C3E-60CFB02308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3632" y="4827429"/>
            <a:ext cx="428740" cy="964231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8FB0783D-2800-D94E-2D04-8D231A0F92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2345949" y="5332556"/>
            <a:ext cx="428740" cy="1015638"/>
          </a:xfrm>
          <a:prstGeom prst="rect">
            <a:avLst/>
          </a:prstGeom>
        </p:spPr>
      </p:pic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2F6E96AD-C369-BA2F-BEA8-0FA6B1A778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371" y="6628189"/>
            <a:ext cx="4663566" cy="263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الرمز المناسب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3800" b="1" dirty="0">
                <a:solidFill>
                  <a:schemeClr val="tx1"/>
                </a:solidFill>
              </a:rPr>
              <a:t>675 …765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70ED3CCF-8ED9-D41D-2F05-35E6343D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96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D17A0-6271-8665-F848-B6B482F5F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B24685B-1B54-55FA-1138-6B685235129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2FF7F11-56EE-8377-8789-7A208947B62C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060DC0-7707-AEE9-AAAA-3D8489D0FD5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1FDF8FF-49EA-AB47-6207-77E89CF462B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أحد المتعلمين التصريح بخطوات الإنجاز.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E4E0610-0629-888E-B6A0-E7258F8D05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61809A2-7F5D-B464-2EA5-A9952A603C5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BFE142C-D1D8-D557-C76E-B96A8F1C230C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3800" b="1" dirty="0">
                <a:solidFill>
                  <a:srgbClr val="C00000"/>
                </a:solidFill>
              </a:rPr>
              <a:t>6</a:t>
            </a:r>
            <a:r>
              <a:rPr lang="fr-FR" sz="13800" b="1" dirty="0">
                <a:solidFill>
                  <a:schemeClr val="tx1"/>
                </a:solidFill>
              </a:rPr>
              <a:t>75 &lt; </a:t>
            </a:r>
            <a:r>
              <a:rPr lang="fr-FR" sz="13800" b="1" dirty="0">
                <a:solidFill>
                  <a:srgbClr val="C00000"/>
                </a:solidFill>
              </a:rPr>
              <a:t>7</a:t>
            </a:r>
            <a:r>
              <a:rPr lang="fr-FR" sz="13800" b="1" dirty="0">
                <a:solidFill>
                  <a:schemeClr val="tx1"/>
                </a:solidFill>
              </a:rPr>
              <a:t>65</a:t>
            </a: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1A3C674-BAEE-F983-CD8F-14257FFF69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12" y="102530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344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E6AF3-00BC-9CDE-D13C-530FB866B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F2E724E-1AE9-CC8E-BD9A-FD9F4807E24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EDB9A3-2BD5-0577-2534-C77838D23CFA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71DE55-AE1A-F034-3245-F7907DFA75D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8C7C9E-B38E-362D-2185-6EE557CE73B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الرمز المناسب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C1688A-E157-0A11-7506-33FAC879425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947641D-8FF1-87D1-CB74-611A3C636E4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140C789-5F76-0DC6-E3C9-3DEF5577D4EE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3800" b="1" dirty="0">
                <a:solidFill>
                  <a:schemeClr val="tx1"/>
                </a:solidFill>
              </a:rPr>
              <a:t>895 …885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9282294C-4C05-2774-8B0D-6E0D288C8E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70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71151-282B-7DBF-DA5A-0D987694F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B9F2C3F-D323-EEE6-D818-44412392246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4E8E67-5159-0ADE-FEC3-ABE83041DD8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5170E18-69BC-D81B-B30A-4832A83B322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3A9DF9A-D7AF-6273-3CF7-C9B61A5B5FA1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أحد المتعلمين التصريح بخطوات الإنجاز.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A01316D-A404-2DA8-785E-8B78E188496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092E1EA-A3D7-CBB0-D3D6-CC26E50EADC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954E99C-10E6-03DA-7D26-88C41B8D88AB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r-FR" sz="13800" b="1" dirty="0">
                <a:solidFill>
                  <a:schemeClr val="tx1"/>
                </a:solidFill>
              </a:rPr>
              <a:t>8</a:t>
            </a:r>
            <a:r>
              <a:rPr lang="fr-FR" sz="13800" b="1" dirty="0">
                <a:solidFill>
                  <a:srgbClr val="C00000"/>
                </a:solidFill>
              </a:rPr>
              <a:t>9</a:t>
            </a:r>
            <a:r>
              <a:rPr lang="fr-FR" sz="13800" b="1" dirty="0">
                <a:solidFill>
                  <a:schemeClr val="tx1"/>
                </a:solidFill>
              </a:rPr>
              <a:t>5 &gt; 8</a:t>
            </a:r>
            <a:r>
              <a:rPr lang="fr-FR" sz="13800" b="1" dirty="0">
                <a:solidFill>
                  <a:srgbClr val="C00000"/>
                </a:solidFill>
              </a:rPr>
              <a:t>8</a:t>
            </a:r>
            <a:r>
              <a:rPr lang="fr-FR" sz="13800" b="1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4C7AC75-1B73-1357-D497-0FBD5E06B2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12" y="102530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7832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04EF7-EF7E-0C66-B0C5-06879FDA4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F46E99-88FB-7554-4A07-0B14FEC7672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09B921-9909-56E5-A2D7-BDE9217C048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E2741F1-BFCD-E959-F989-2CF2604CD56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4289AF-7F97-0D48-5038-1E2020AF1771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الرمز المناسب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822501D-D9BB-7C34-DB61-FB539A4F88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3680F73-B3D6-5447-DA92-89EB00B2D7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412F5A4-8AFE-2968-16E4-4FCB24965A53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3800" b="1" dirty="0">
                <a:solidFill>
                  <a:schemeClr val="tx1"/>
                </a:solidFill>
              </a:rPr>
              <a:t>437 …438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43C53240-08CC-9E6B-E4B6-CC3CEE3A23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932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AEC1D-9B13-81B8-7FB6-278D6D17E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B909A2-D9A9-F447-94DD-24A2DA62E30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D669B2-8DEC-FE00-80ED-C3888E0DA52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02889C0-EAA5-F658-21A6-57D35FE1CA7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4D1492-4939-A72F-F6BF-C89C0081958E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أحد المتعلمين التصريح بخطوات الإنجاز.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19B7E6B-77A9-35A0-D8ED-499009EF7AC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C9859F2-505E-446F-6D72-54D7CD8CA54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9E8E9B-5567-2C02-DFC2-8341EEB51B9B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r-FR" sz="13800" b="1" dirty="0">
                <a:solidFill>
                  <a:schemeClr val="tx1"/>
                </a:solidFill>
              </a:rPr>
              <a:t>43</a:t>
            </a:r>
            <a:r>
              <a:rPr lang="fr-FR" sz="13800" b="1" dirty="0">
                <a:solidFill>
                  <a:srgbClr val="C00000"/>
                </a:solidFill>
              </a:rPr>
              <a:t>7</a:t>
            </a:r>
            <a:r>
              <a:rPr lang="fr-FR" sz="13800" b="1" dirty="0">
                <a:solidFill>
                  <a:schemeClr val="tx1"/>
                </a:solidFill>
              </a:rPr>
              <a:t> &lt; 43</a:t>
            </a:r>
            <a:r>
              <a:rPr lang="fr-FR" sz="13800" b="1" dirty="0">
                <a:solidFill>
                  <a:srgbClr val="C00000"/>
                </a:solidFill>
              </a:rPr>
              <a:t>8</a:t>
            </a: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DB4EE0B9-AC36-244A-91B9-99A8F22653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12" y="102530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3968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كيف سأقوم بوضع وإنجاز عملية طرح  عدد من ثلاثة أرقام وعدد من رقمين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25708" y="5351459"/>
            <a:ext cx="309210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وإنجاز عمليات طرح (فرق عددين مكونين من ثلاثة أرقام)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9" name="Image 35">
            <a:extLst>
              <a:ext uri="{FF2B5EF4-FFF2-40B4-BE49-F238E27FC236}">
                <a16:creationId xmlns:a16="http://schemas.microsoft.com/office/drawing/2014/main" id="{6F562C7A-F571-F969-CE9F-0CC531661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1811" y="4003458"/>
            <a:ext cx="1074390" cy="503019"/>
          </a:xfrm>
          <a:prstGeom prst="rect">
            <a:avLst/>
          </a:prstGeom>
        </p:spPr>
      </p:pic>
      <p:pic>
        <p:nvPicPr>
          <p:cNvPr id="14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13D66DC-146D-A4BE-CB2B-59755F63A4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59" y="4605602"/>
            <a:ext cx="1074390" cy="506261"/>
          </a:xfrm>
          <a:prstGeom prst="rect">
            <a:avLst/>
          </a:prstGeom>
        </p:spPr>
      </p:pic>
      <p:pic>
        <p:nvPicPr>
          <p:cNvPr id="16" name="Image 47">
            <a:extLst>
              <a:ext uri="{FF2B5EF4-FFF2-40B4-BE49-F238E27FC236}">
                <a16:creationId xmlns:a16="http://schemas.microsoft.com/office/drawing/2014/main" id="{F4525DBB-C2B0-94DE-463E-1D44603616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557" y="4777915"/>
            <a:ext cx="1062645" cy="505397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CB277CB8-B6FA-B4E6-E283-4537E05C983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1068" y="4391390"/>
            <a:ext cx="1074389" cy="509201"/>
          </a:xfrm>
          <a:prstGeom prst="rect">
            <a:avLst/>
          </a:prstGeom>
        </p:spPr>
      </p:pic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BEAFB654-E538-46B6-330F-ABA1D669B1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79" y="5483934"/>
            <a:ext cx="5580344" cy="372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1BBBF-47F5-C9FA-5C9F-A72F438E3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6AC7AF9-4A12-870D-17C9-05BE49B0ED7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9B41F2-FF7D-9A63-ED1B-1582BF83533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4B32826-FF8A-D821-A8F5-2AA80BBD624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1117F8-8DE5-3D9C-91E0-1E8CEE3A0166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بوضع وإنجاز العملية التالية :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426 –  752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بالنقود لتقريب التقنية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1F33B5C-D18F-F442-3DCF-FC37ECB084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FAE2308-F8D4-6B12-5E87-AEB97DA7024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D382D50-6BB1-4FA2-0C71-93904FFDDDA6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1158FD5-833D-60D2-4A20-F0E22BEB41BE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5655D1CD-CB0A-245B-A985-988F653A51E0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AC1CAEC-DC47-D4D2-12EB-E6090B32779D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B471811-C4F1-54E3-5FBE-5BE0B903238A}"/>
              </a:ext>
            </a:extLst>
          </p:cNvPr>
          <p:cNvSpPr txBox="1"/>
          <p:nvPr/>
        </p:nvSpPr>
        <p:spPr>
          <a:xfrm>
            <a:off x="2931944" y="41966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7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2F35C4A-8F66-D008-F376-5AB52D3B7D64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3319AF9-B52B-3ED2-DF61-7B6589272722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6BC8B7-F4AA-9A6D-D77C-C1338E5C7938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18DD055-57B7-3655-06F9-D690F06A8D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A87D5-FF9E-269E-C045-310EBDD6316B}"/>
              </a:ext>
            </a:extLst>
          </p:cNvPr>
          <p:cNvSpPr txBox="1"/>
          <p:nvPr/>
        </p:nvSpPr>
        <p:spPr>
          <a:xfrm>
            <a:off x="2931944" y="8092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82012C7-9364-C750-46C4-A037F4F939E5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6B1382E1-8279-629C-12B4-BEB57A9A11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845368"/>
              </p:ext>
            </p:extLst>
          </p:nvPr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F6CFF0F0-13CB-3716-3A62-04E854046768}"/>
              </a:ext>
            </a:extLst>
          </p:cNvPr>
          <p:cNvCxnSpPr/>
          <p:nvPr/>
        </p:nvCxnSpPr>
        <p:spPr>
          <a:xfrm flipH="1">
            <a:off x="6506641" y="4596124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756C6288-90DE-11CC-A00F-89B265A66FF9}"/>
              </a:ext>
            </a:extLst>
          </p:cNvPr>
          <p:cNvCxnSpPr/>
          <p:nvPr/>
        </p:nvCxnSpPr>
        <p:spPr>
          <a:xfrm flipH="1">
            <a:off x="10368409" y="4442868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0" name="ZoneTexte 59">
            <a:extLst>
              <a:ext uri="{FF2B5EF4-FFF2-40B4-BE49-F238E27FC236}">
                <a16:creationId xmlns:a16="http://schemas.microsoft.com/office/drawing/2014/main" id="{8365B5FD-B8C0-2BD5-D098-13D26C170A7A}"/>
              </a:ext>
            </a:extLst>
          </p:cNvPr>
          <p:cNvSpPr txBox="1"/>
          <p:nvPr/>
        </p:nvSpPr>
        <p:spPr>
          <a:xfrm>
            <a:off x="10158124" y="3393901"/>
            <a:ext cx="1144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</a:rPr>
              <a:t>12</a:t>
            </a:r>
            <a:endParaRPr lang="fr-FR" sz="6000" b="1" dirty="0">
              <a:solidFill>
                <a:srgbClr val="C00000"/>
              </a:solidFill>
            </a:endParaRP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617EA7A1-AC54-1DA9-CEAB-36DA4E6F38C8}"/>
              </a:ext>
            </a:extLst>
          </p:cNvPr>
          <p:cNvSpPr txBox="1"/>
          <p:nvPr/>
        </p:nvSpPr>
        <p:spPr>
          <a:xfrm>
            <a:off x="6666422" y="3395594"/>
            <a:ext cx="1144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</a:rPr>
              <a:t>4</a:t>
            </a:r>
            <a:endParaRPr lang="fr-FR" sz="60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49AEE6E-ABFE-7A9B-23B4-10780A56033A}"/>
              </a:ext>
            </a:extLst>
          </p:cNvPr>
          <p:cNvSpPr txBox="1"/>
          <p:nvPr/>
        </p:nvSpPr>
        <p:spPr>
          <a:xfrm>
            <a:off x="3035034" y="638047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4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27430075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88C05-5D09-617F-95C9-F7539A2B4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B08ED4-2E7E-BA1F-AE09-C2AA9A757379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42F5F8-F9ED-56FC-9B36-B53EF8C1BA13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B795A2-1F11-7458-FB48-115FF5FEA7DA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05BE57-9591-CFCF-97F5-E5ED853590C7}"/>
              </a:ext>
            </a:extLst>
          </p:cNvPr>
          <p:cNvSpPr txBox="1"/>
          <p:nvPr/>
        </p:nvSpPr>
        <p:spPr>
          <a:xfrm>
            <a:off x="1905000" y="863026"/>
            <a:ext cx="105346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267 - 543</a:t>
            </a:r>
            <a:endParaRPr lang="fr-FR" sz="4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DAB98AE-69C8-5935-4112-EC36EB54FA2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0AD09FE-9565-6A88-964D-96AA20B43C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A6A7F5D-F605-BE2E-53B7-72D0A92BCF3D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BC45407-46A9-3D5B-C5A2-3C9D1B1C5AE4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31AE0498-47BE-5087-E0C2-5E6347947E44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5072BFB-A581-D2F6-F8BA-6EA50E586CF6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A00B161-61C0-4BBB-87E1-9B2F37F3A3D7}"/>
              </a:ext>
            </a:extLst>
          </p:cNvPr>
          <p:cNvSpPr txBox="1"/>
          <p:nvPr/>
        </p:nvSpPr>
        <p:spPr>
          <a:xfrm>
            <a:off x="3077629" y="448178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.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F91C3F3-F6C8-F30A-5592-4410A87D60F1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ACD0197-3267-A8FB-078E-541B1E8B89F7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472EEBB-1502-FC1F-765D-6E7DFA8EA1AD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BF26E775-66D4-AC78-6B6B-126D2C023D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E8B72BC-F3F1-50DB-55BA-A901A2EEF0DD}"/>
              </a:ext>
            </a:extLst>
          </p:cNvPr>
          <p:cNvSpPr txBox="1"/>
          <p:nvPr/>
        </p:nvSpPr>
        <p:spPr>
          <a:xfrm>
            <a:off x="2931944" y="8092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5D1842C-DF6B-1716-FC61-0B5448FE4D7D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FA49CE80-35DE-D384-3D73-8B6F49861405}"/>
              </a:ext>
            </a:extLst>
          </p:cNvPr>
          <p:cNvGraphicFramePr>
            <a:graphicFrameLocks noGrp="1"/>
          </p:cNvGraphicFramePr>
          <p:nvPr/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72C5FCA2-9DE7-15EA-8C3E-FA39595FCD60}"/>
              </a:ext>
            </a:extLst>
          </p:cNvPr>
          <p:cNvSpPr txBox="1"/>
          <p:nvPr/>
        </p:nvSpPr>
        <p:spPr>
          <a:xfrm>
            <a:off x="307762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.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4565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EC6D8-A5C1-D86D-74C0-0240DF2F3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1A364D-E8DD-DD66-5CD5-C43E9C6D527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D25D95-E629-6C8C-32CF-F4E3DB0526EC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2BBADA-8FB4-FC08-EAF5-7C1F857F0EF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9F7707-02A1-D6CE-7A3A-9DA92FC14DFD}"/>
              </a:ext>
            </a:extLst>
          </p:cNvPr>
          <p:cNvSpPr txBox="1"/>
          <p:nvPr/>
        </p:nvSpPr>
        <p:spPr>
          <a:xfrm>
            <a:off x="1905000" y="863026"/>
            <a:ext cx="105346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267 - 543</a:t>
            </a:r>
            <a:endParaRPr lang="fr-FR" sz="4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4197942-6C59-1685-4D41-C249C13B22F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8616DF9-F220-D40D-4536-8A5EFA0677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F1C549C-7919-BF58-8F60-10D80FA938FC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488194C-C116-C0F1-4E05-3A26B18902D7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E0831403-9354-2D35-7019-21EEC819EFD8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C1B9CE4-7661-073A-87DE-ACD64D1D4C81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A627721-EC02-F3AF-F753-62856F3949A9}"/>
              </a:ext>
            </a:extLst>
          </p:cNvPr>
          <p:cNvSpPr txBox="1"/>
          <p:nvPr/>
        </p:nvSpPr>
        <p:spPr>
          <a:xfrm>
            <a:off x="2931944" y="41966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5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7DA463D-2D54-80C0-8D02-1F46155499A2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7EEB32B-2F09-1EB8-6F0F-FD7B16B785FE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04DD214-E07D-9B5F-6CA9-5DBA63174222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BC3971C4-8CC4-F5F1-86A2-95811DA24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B9DCDF8-10B8-63DA-8F78-271886B2C9BB}"/>
              </a:ext>
            </a:extLst>
          </p:cNvPr>
          <p:cNvSpPr txBox="1"/>
          <p:nvPr/>
        </p:nvSpPr>
        <p:spPr>
          <a:xfrm>
            <a:off x="2931944" y="8092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CAEAA4A-3F1B-9D41-F3AF-E219DD55CF43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C064C46F-A064-F538-0642-ACB1B1DF86B8}"/>
              </a:ext>
            </a:extLst>
          </p:cNvPr>
          <p:cNvGraphicFramePr>
            <a:graphicFrameLocks noGrp="1"/>
          </p:cNvGraphicFramePr>
          <p:nvPr/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5A0F32C4-97E0-6628-9830-587F74D0A673}"/>
              </a:ext>
            </a:extLst>
          </p:cNvPr>
          <p:cNvCxnSpPr/>
          <p:nvPr/>
        </p:nvCxnSpPr>
        <p:spPr>
          <a:xfrm flipH="1">
            <a:off x="6589681" y="4573666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429C2575-C688-AEE8-D765-5056A5B3E07E}"/>
              </a:ext>
            </a:extLst>
          </p:cNvPr>
          <p:cNvCxnSpPr/>
          <p:nvPr/>
        </p:nvCxnSpPr>
        <p:spPr>
          <a:xfrm flipH="1">
            <a:off x="10368409" y="4442868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0" name="ZoneTexte 59">
            <a:extLst>
              <a:ext uri="{FF2B5EF4-FFF2-40B4-BE49-F238E27FC236}">
                <a16:creationId xmlns:a16="http://schemas.microsoft.com/office/drawing/2014/main" id="{DE5655D6-CCD5-FD0B-CB7E-786BACD7D159}"/>
              </a:ext>
            </a:extLst>
          </p:cNvPr>
          <p:cNvSpPr txBox="1"/>
          <p:nvPr/>
        </p:nvSpPr>
        <p:spPr>
          <a:xfrm>
            <a:off x="10189678" y="3683379"/>
            <a:ext cx="1144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13</a:t>
            </a:r>
            <a:endParaRPr lang="fr-FR" sz="4000" b="1" dirty="0">
              <a:solidFill>
                <a:srgbClr val="C00000"/>
              </a:solidFill>
            </a:endParaRP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F91DE3EA-8649-17E2-618D-6E88BD208E7A}"/>
              </a:ext>
            </a:extLst>
          </p:cNvPr>
          <p:cNvSpPr txBox="1"/>
          <p:nvPr/>
        </p:nvSpPr>
        <p:spPr>
          <a:xfrm>
            <a:off x="6533305" y="3694997"/>
            <a:ext cx="1144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13</a:t>
            </a:r>
            <a:endParaRPr lang="fr-FR" sz="40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F159B36-1843-79CF-2529-1A1175E33248}"/>
              </a:ext>
            </a:extLst>
          </p:cNvPr>
          <p:cNvSpPr txBox="1"/>
          <p:nvPr/>
        </p:nvSpPr>
        <p:spPr>
          <a:xfrm>
            <a:off x="3019794" y="62965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2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22A8FC0-5B8E-60AD-E646-8E858BCCE641}"/>
              </a:ext>
            </a:extLst>
          </p:cNvPr>
          <p:cNvCxnSpPr/>
          <p:nvPr/>
        </p:nvCxnSpPr>
        <p:spPr>
          <a:xfrm flipH="1">
            <a:off x="2869853" y="4385993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36F87B1F-27CA-B9F9-1999-73EBA1CB9345}"/>
              </a:ext>
            </a:extLst>
          </p:cNvPr>
          <p:cNvSpPr txBox="1"/>
          <p:nvPr/>
        </p:nvSpPr>
        <p:spPr>
          <a:xfrm>
            <a:off x="3015663" y="3755926"/>
            <a:ext cx="1144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4</a:t>
            </a:r>
            <a:endParaRPr lang="fr-FR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2073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854 مسافر. نزل من القطار  282 في المحطة الأولى. كم من مسافر بقي على متن القطار؟</a:t>
            </a:r>
            <a:endParaRPr lang="ar-MA" sz="7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A926BFC-CB9C-B744-34FD-34908C1A6A93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854 مسافر. نزل من القطار  282 في المحطة الأولى. كم من مسافر بقي على متن القطار؟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556284" y="3978355"/>
            <a:ext cx="6461994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556283" y="4686300"/>
            <a:ext cx="64063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القطار 854 مسافرا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نزل منه 282 في المحطة الأولى.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C6E9FB4-FC1A-CEA6-07B8-01FDCEEE3310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854 مسافر. نزل من القطار  282 في المحطة الأولى. كم من مسافر بقي على متن القطار؟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99434AD6-43B4-E553-3909-63EFA4B61040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854 مسافر. نزل من القطار  282 في المحطة الأولى. كم من مسافر بقي على متن القطار؟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920979" y="5143500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المسافرين الذين بقوا على متن القطار.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D928CBE-55FF-66C5-3105-FBB346D7815D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854 مسافر. نزل من القطار  282 في المحطة الأولى. كم من مسافر بقي على متن القطار؟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1EDB2DA-EF39-2A89-7473-426E88E37E29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854 مسافر. نزل من القطار  282 في المحطة الأولى. كم من مسافر بقي على متن القطار؟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المسافرين على متن القطار.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المسافرين الذين نزلوا.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المسافرين الذين بقوا.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B038ABED-8BFE-B6C4-6BE5-493E90B541C0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854 مسافر. نزل من القطار  282 في المحطة الأولى. كم من مسافر بقي على متن القطار؟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الطرح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المسافرين الذين نزلوا في المحطة الأولى.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المسافرين على متن القطار.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المسافرين الذين بقوا.</a:t>
            </a: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عدد المسافرين الذين نزلوا من مجموع المسافرين على متن القطار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1" y="4838700"/>
            <a:ext cx="57149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282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854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6505947" y="4838700"/>
            <a:ext cx="6783681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?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من مسافر بقي على متن القطار؟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683798" y="4089699"/>
            <a:ext cx="63410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بقي على متن القطار: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854 – 282 = 572</a:t>
            </a:r>
            <a:endParaRPr lang="ar-SA" sz="9600" b="1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fr-FR" sz="9600" b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مسافرا.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04E2BC40-92EF-F1B3-AEEE-4C3106569BAA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854 مسافر. نزل من القطار  282 في المحطة الأولى. كم من مسافر بقي على متن القطار؟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09492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697E1631-9A2B-C615-09FF-83EE313C60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" b="82659"/>
          <a:stretch>
            <a:fillRect/>
          </a:stretch>
        </p:blipFill>
        <p:spPr>
          <a:xfrm>
            <a:off x="511210" y="4320814"/>
            <a:ext cx="12725401" cy="287257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511210" y="5143500"/>
            <a:ext cx="4746590" cy="23138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C7858A2B-ED37-EDCF-529F-D4B342CDA7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" b="82659"/>
          <a:stretch>
            <a:fillRect/>
          </a:stretch>
        </p:blipFill>
        <p:spPr>
          <a:xfrm>
            <a:off x="495298" y="4309770"/>
            <a:ext cx="12725401" cy="28725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AF77D73-FE05-C6F0-3A0C-865B5EB020B4}"/>
              </a:ext>
            </a:extLst>
          </p:cNvPr>
          <p:cNvSpPr txBox="1"/>
          <p:nvPr/>
        </p:nvSpPr>
        <p:spPr>
          <a:xfrm>
            <a:off x="1981200" y="55245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9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49E3A-8C27-E1E0-21F8-1479B062555B}"/>
              </a:ext>
            </a:extLst>
          </p:cNvPr>
          <p:cNvSpPr txBox="1"/>
          <p:nvPr/>
        </p:nvSpPr>
        <p:spPr>
          <a:xfrm>
            <a:off x="1371600" y="633339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132A0C-CDA2-AAB6-1C80-98EDF642A449}"/>
              </a:ext>
            </a:extLst>
          </p:cNvPr>
          <p:cNvSpPr txBox="1"/>
          <p:nvPr/>
        </p:nvSpPr>
        <p:spPr>
          <a:xfrm>
            <a:off x="4495800" y="55245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886E784-5D24-D4B6-3A06-1337D87583D9}"/>
              </a:ext>
            </a:extLst>
          </p:cNvPr>
          <p:cNvSpPr txBox="1"/>
          <p:nvPr/>
        </p:nvSpPr>
        <p:spPr>
          <a:xfrm>
            <a:off x="4495800" y="6353424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7</a:t>
            </a:r>
            <a:endParaRPr lang="fr-FR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9761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28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3DE5D59A-1D92-AC75-129E-6AAFE0E076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5" t="17832" r="1232" b="61120"/>
          <a:stretch>
            <a:fillRect/>
          </a:stretch>
        </p:blipFill>
        <p:spPr>
          <a:xfrm>
            <a:off x="397932" y="3086100"/>
            <a:ext cx="12725401" cy="348664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592667" y="4229099"/>
            <a:ext cx="8017933" cy="236931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3" name="Picture 1833790261">
            <a:extLst>
              <a:ext uri="{FF2B5EF4-FFF2-40B4-BE49-F238E27FC236}">
                <a16:creationId xmlns:a16="http://schemas.microsoft.com/office/drawing/2014/main" id="{C7B5D28A-9E60-B7E2-AB9C-B902B891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345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751A9CD-D966-CCB8-8300-7FF3889D92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83" y="3842540"/>
            <a:ext cx="354748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DC7FCEB-4B6C-0B4B-948C-3D7795697F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22" y="385942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F1787DFD-D0DF-EC9E-87A2-D33C85FCE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90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617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CB6E75A4-8E35-9716-80AE-02D434F741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5" t="17832" r="1232" b="61120"/>
          <a:stretch>
            <a:fillRect/>
          </a:stretch>
        </p:blipFill>
        <p:spPr>
          <a:xfrm>
            <a:off x="405775" y="3692562"/>
            <a:ext cx="12725401" cy="348664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D018DDF-B7FF-5001-0EAF-145CF7D5D974}"/>
              </a:ext>
            </a:extLst>
          </p:cNvPr>
          <p:cNvSpPr txBox="1"/>
          <p:nvPr/>
        </p:nvSpPr>
        <p:spPr>
          <a:xfrm>
            <a:off x="4863614" y="6220110"/>
            <a:ext cx="1815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851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241860-CD81-7C11-FC74-83C8B51A6299}"/>
              </a:ext>
            </a:extLst>
          </p:cNvPr>
          <p:cNvSpPr txBox="1"/>
          <p:nvPr/>
        </p:nvSpPr>
        <p:spPr>
          <a:xfrm>
            <a:off x="5786766" y="6184340"/>
            <a:ext cx="1815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518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D99CE42-E3D2-398D-998E-195C3DDAFD13}"/>
              </a:ext>
            </a:extLst>
          </p:cNvPr>
          <p:cNvSpPr txBox="1"/>
          <p:nvPr/>
        </p:nvSpPr>
        <p:spPr>
          <a:xfrm>
            <a:off x="6709918" y="6202225"/>
            <a:ext cx="1815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158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7C36BE80-64DE-B83E-76B6-93F9A17B9F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" t="38426" r="1406" b="31131"/>
          <a:stretch>
            <a:fillRect/>
          </a:stretch>
        </p:blipFill>
        <p:spPr>
          <a:xfrm>
            <a:off x="405775" y="3107790"/>
            <a:ext cx="12980362" cy="50428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762000" y="3162300"/>
            <a:ext cx="4876800" cy="5638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DD5BA356-AEAD-43E0-FF7F-F4EAFBC70F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" t="38426" r="1406" b="31131"/>
          <a:stretch>
            <a:fillRect/>
          </a:stretch>
        </p:blipFill>
        <p:spPr>
          <a:xfrm>
            <a:off x="405775" y="3467100"/>
            <a:ext cx="12980362" cy="504287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BF1BD89-B7C0-611B-61BE-0BF57E891096}"/>
              </a:ext>
            </a:extLst>
          </p:cNvPr>
          <p:cNvSpPr txBox="1"/>
          <p:nvPr/>
        </p:nvSpPr>
        <p:spPr>
          <a:xfrm>
            <a:off x="1524000" y="7219202"/>
            <a:ext cx="1600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C00000"/>
                </a:solidFill>
              </a:rPr>
              <a:t>4</a:t>
            </a:r>
            <a:r>
              <a:rPr lang="fr-FR" sz="3600" b="1" dirty="0">
                <a:solidFill>
                  <a:srgbClr val="C00000"/>
                </a:solidFill>
              </a:rPr>
              <a:t> </a:t>
            </a:r>
            <a:r>
              <a:rPr lang="ar-SA" sz="3600" b="1" dirty="0">
                <a:solidFill>
                  <a:srgbClr val="C00000"/>
                </a:solidFill>
              </a:rPr>
              <a:t>5</a:t>
            </a:r>
            <a:r>
              <a:rPr lang="fr-FR" sz="3600" b="1" dirty="0">
                <a:solidFill>
                  <a:srgbClr val="C00000"/>
                </a:solidFill>
              </a:rPr>
              <a:t> </a:t>
            </a:r>
            <a:r>
              <a:rPr lang="ar-SA" sz="3600" b="1" dirty="0">
                <a:solidFill>
                  <a:srgbClr val="C00000"/>
                </a:solidFill>
              </a:rPr>
              <a:t>4</a:t>
            </a:r>
            <a:endParaRPr lang="fr-FR" b="1" dirty="0">
              <a:solidFill>
                <a:srgbClr val="C00000"/>
              </a:solidFill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1F4AB30-8476-3BC0-8FC4-2759EDE6E599}"/>
              </a:ext>
            </a:extLst>
          </p:cNvPr>
          <p:cNvCxnSpPr/>
          <p:nvPr/>
        </p:nvCxnSpPr>
        <p:spPr>
          <a:xfrm flipV="1">
            <a:off x="1642020" y="5079949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093D86E7-C9BF-49AA-E26E-007290D95677}"/>
              </a:ext>
            </a:extLst>
          </p:cNvPr>
          <p:cNvCxnSpPr/>
          <p:nvPr/>
        </p:nvCxnSpPr>
        <p:spPr>
          <a:xfrm flipV="1">
            <a:off x="1946954" y="5092463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0C924B3A-42AB-FC3A-F258-95D57C4E72DF}"/>
              </a:ext>
            </a:extLst>
          </p:cNvPr>
          <p:cNvSpPr txBox="1"/>
          <p:nvPr/>
        </p:nvSpPr>
        <p:spPr>
          <a:xfrm>
            <a:off x="1937494" y="4751555"/>
            <a:ext cx="482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14</a:t>
            </a:r>
            <a:endParaRPr lang="fr-FR" sz="11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B13AAF2-7758-09B9-9528-771065855A74}"/>
              </a:ext>
            </a:extLst>
          </p:cNvPr>
          <p:cNvSpPr txBox="1"/>
          <p:nvPr/>
        </p:nvSpPr>
        <p:spPr>
          <a:xfrm>
            <a:off x="1615744" y="4794773"/>
            <a:ext cx="482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7</a:t>
            </a:r>
            <a:endParaRPr lang="fr-FR" sz="11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C4434CC-75B8-83EF-0D0F-28423115C070}"/>
              </a:ext>
            </a:extLst>
          </p:cNvPr>
          <p:cNvSpPr txBox="1"/>
          <p:nvPr/>
        </p:nvSpPr>
        <p:spPr>
          <a:xfrm>
            <a:off x="3961407" y="7240369"/>
            <a:ext cx="1600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C00000"/>
                </a:solidFill>
              </a:rPr>
              <a:t>1</a:t>
            </a:r>
            <a:r>
              <a:rPr lang="fr-FR" sz="3600" b="1" dirty="0">
                <a:solidFill>
                  <a:srgbClr val="C00000"/>
                </a:solidFill>
              </a:rPr>
              <a:t> </a:t>
            </a:r>
            <a:r>
              <a:rPr lang="ar-SA" sz="3600" b="1" dirty="0">
                <a:solidFill>
                  <a:srgbClr val="C00000"/>
                </a:solidFill>
              </a:rPr>
              <a:t>6</a:t>
            </a:r>
            <a:r>
              <a:rPr lang="fr-FR" sz="3600" b="1" dirty="0">
                <a:solidFill>
                  <a:srgbClr val="C00000"/>
                </a:solidFill>
              </a:rPr>
              <a:t> </a:t>
            </a:r>
            <a:r>
              <a:rPr lang="ar-SA" sz="3600" b="1" dirty="0">
                <a:solidFill>
                  <a:srgbClr val="C00000"/>
                </a:solidFill>
              </a:rPr>
              <a:t>9</a:t>
            </a:r>
            <a:endParaRPr lang="fr-FR" b="1" dirty="0">
              <a:solidFill>
                <a:srgbClr val="C00000"/>
              </a:solidFill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F89D9743-90EB-16F6-D913-01FD75A575F5}"/>
              </a:ext>
            </a:extLst>
          </p:cNvPr>
          <p:cNvCxnSpPr/>
          <p:nvPr/>
        </p:nvCxnSpPr>
        <p:spPr>
          <a:xfrm flipV="1">
            <a:off x="4079427" y="5101116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7382AFB6-9E15-BCC3-8AEF-60C220B8B703}"/>
              </a:ext>
            </a:extLst>
          </p:cNvPr>
          <p:cNvCxnSpPr/>
          <p:nvPr/>
        </p:nvCxnSpPr>
        <p:spPr>
          <a:xfrm flipV="1">
            <a:off x="4823980" y="5015342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997483B5-D824-741F-065D-A6DD6A5634A2}"/>
              </a:ext>
            </a:extLst>
          </p:cNvPr>
          <p:cNvSpPr txBox="1"/>
          <p:nvPr/>
        </p:nvSpPr>
        <p:spPr>
          <a:xfrm>
            <a:off x="4727542" y="4751555"/>
            <a:ext cx="482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10</a:t>
            </a:r>
            <a:endParaRPr lang="fr-FR" sz="11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A65CDA6-79E5-F31A-615B-5747E2AAE1DF}"/>
              </a:ext>
            </a:extLst>
          </p:cNvPr>
          <p:cNvSpPr txBox="1"/>
          <p:nvPr/>
        </p:nvSpPr>
        <p:spPr>
          <a:xfrm>
            <a:off x="4051660" y="4751555"/>
            <a:ext cx="482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5</a:t>
            </a:r>
            <a:endParaRPr lang="fr-FR" sz="1100" b="1" dirty="0">
              <a:solidFill>
                <a:srgbClr val="C0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F70491C-7F9D-22C8-6507-D6CACDC518F8}"/>
              </a:ext>
            </a:extLst>
          </p:cNvPr>
          <p:cNvSpPr txBox="1"/>
          <p:nvPr/>
        </p:nvSpPr>
        <p:spPr>
          <a:xfrm>
            <a:off x="4371373" y="4769079"/>
            <a:ext cx="482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11</a:t>
            </a:r>
            <a:endParaRPr lang="fr-FR" sz="1100" b="1" dirty="0">
              <a:solidFill>
                <a:srgbClr val="C00000"/>
              </a:solidFill>
            </a:endParaRPr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9F812F0C-D8B0-A613-545F-E70067E4C47E}"/>
              </a:ext>
            </a:extLst>
          </p:cNvPr>
          <p:cNvCxnSpPr/>
          <p:nvPr/>
        </p:nvCxnSpPr>
        <p:spPr>
          <a:xfrm flipV="1">
            <a:off x="4415802" y="5101116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1102C619-852C-6FF5-C3AE-1F1A01049A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" t="69921" r="-63" b="-364"/>
          <a:stretch>
            <a:fillRect/>
          </a:stretch>
        </p:blipFill>
        <p:spPr>
          <a:xfrm>
            <a:off x="975041" y="2855292"/>
            <a:ext cx="11937333" cy="4637657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72892" y="551578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بناء جدول الطرح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مقارنة وترتيب الأعداد من 0 إلى999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28586</TotalTime>
  <Words>1664</Words>
  <Application>Microsoft Macintosh PowerPoint</Application>
  <PresentationFormat>Personnalisé</PresentationFormat>
  <Paragraphs>491</Paragraphs>
  <Slides>57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63" baseType="lpstr">
      <vt:lpstr>Dosis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310</cp:revision>
  <dcterms:created xsi:type="dcterms:W3CDTF">2006-08-16T00:00:00Z</dcterms:created>
  <dcterms:modified xsi:type="dcterms:W3CDTF">2025-09-25T15:21:54Z</dcterms:modified>
  <dc:identifier>DAFtlvZnwz4</dc:identifier>
</cp:coreProperties>
</file>