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5396" r:id="rId12"/>
    <p:sldId id="2134808446" r:id="rId13"/>
    <p:sldId id="2134808447" r:id="rId14"/>
    <p:sldId id="2134808519" r:id="rId15"/>
    <p:sldId id="2134808520" r:id="rId16"/>
    <p:sldId id="2134808565" r:id="rId17"/>
    <p:sldId id="2134808459" r:id="rId18"/>
    <p:sldId id="2134808450" r:id="rId19"/>
    <p:sldId id="2134808509" r:id="rId20"/>
    <p:sldId id="2147482648" r:id="rId21"/>
    <p:sldId id="2147482649" r:id="rId22"/>
    <p:sldId id="2147482651" r:id="rId23"/>
    <p:sldId id="2147482652" r:id="rId24"/>
    <p:sldId id="2147482653" r:id="rId25"/>
    <p:sldId id="2134808570" r:id="rId26"/>
    <p:sldId id="2134808571" r:id="rId27"/>
    <p:sldId id="2134808460" r:id="rId28"/>
    <p:sldId id="2134808453" r:id="rId29"/>
    <p:sldId id="2134808572" r:id="rId30"/>
    <p:sldId id="2134808454" r:id="rId31"/>
    <p:sldId id="2134808573" r:id="rId32"/>
    <p:sldId id="2134808467" r:id="rId33"/>
    <p:sldId id="2147482641" r:id="rId34"/>
    <p:sldId id="2147482642" r:id="rId35"/>
    <p:sldId id="2147482647" r:id="rId36"/>
    <p:sldId id="2147482643" r:id="rId37"/>
    <p:sldId id="2134808461" r:id="rId38"/>
    <p:sldId id="2134808564" r:id="rId39"/>
    <p:sldId id="2134808504" r:id="rId40"/>
  </p:sldIdLst>
  <p:sldSz cx="13716000" cy="10287000"/>
  <p:notesSz cx="6858000" cy="9144000"/>
  <p:embeddedFontLst>
    <p:embeddedFont>
      <p:font typeface="Carelia" pitchFamily="2" charset="77"/>
      <p:regular r:id="rId42"/>
    </p:embeddedFont>
    <p:embeddedFont>
      <p:font typeface="Dosis" pitchFamily="2" charset="77"/>
      <p:regular r:id="rId43"/>
      <p:bold r:id="rId44"/>
    </p:embeddedFont>
    <p:embeddedFont>
      <p:font typeface="IBM Plex Sans Arabic" panose="020B0503050203000203" pitchFamily="34" charset="-78"/>
      <p:regular r:id="rId45"/>
    </p:embeddedFont>
    <p:embeddedFont>
      <p:font typeface="Microsoft Uighur" panose="02000000000000000000" pitchFamily="2" charset="-78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2" d="100"/>
          <a:sy n="82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048000" y="7125051"/>
            <a:ext cx="5513292" cy="813494"/>
            <a:chOff x="3391875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234650" y="7007413"/>
              <a:ext cx="3799548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91875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: مراجعة وتوليف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724399" y="6337711"/>
            <a:ext cx="306901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26184" y="5777977"/>
            <a:ext cx="2261950" cy="2330064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lnSpc>
                <a:spcPts val="11099"/>
              </a:lnSpc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 السريع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والتوليف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753867"/>
            <a:ext cx="13422461" cy="71140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93317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997522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92CB11C-FF94-6587-4181-9B35422BC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/>
          <a:stretch>
            <a:fillRect/>
          </a:stretch>
        </p:blipFill>
        <p:spPr>
          <a:xfrm>
            <a:off x="4495800" y="2459555"/>
            <a:ext cx="4800600" cy="69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عمليات الحساب السريع (النشاط 1)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A5B6783-860B-DB9D-72F4-70EEC34C6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 t="14517" b="70112"/>
          <a:stretch>
            <a:fillRect/>
          </a:stretch>
        </p:blipFill>
        <p:spPr>
          <a:xfrm>
            <a:off x="381000" y="4533867"/>
            <a:ext cx="12877800" cy="286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6AEF2-1EA1-35B9-4034-68DA4559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EC71A9-53FF-231B-A8DC-51CCB22A877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1ACECE-8F91-49FB-48F4-801C9831323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C9D04C-314C-5BC8-C696-2AA6BA119CC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DBCA37-2546-5002-B046-FF14AD49EEC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421064-FE20-5B8B-D30A-AAEF7B2A412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A3FFB-1C09-1C99-4711-18E0F2445E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25388E9E-7ABF-A64D-56F2-0AEC02E66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t="14517" b="70112"/>
          <a:stretch>
            <a:fillRect/>
          </a:stretch>
        </p:blipFill>
        <p:spPr>
          <a:xfrm>
            <a:off x="381000" y="4533867"/>
            <a:ext cx="13182600" cy="28617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9AE3F04-A7B6-BDA7-78EF-0B0860716BC4}"/>
              </a:ext>
            </a:extLst>
          </p:cNvPr>
          <p:cNvSpPr txBox="1"/>
          <p:nvPr/>
        </p:nvSpPr>
        <p:spPr>
          <a:xfrm>
            <a:off x="1752600" y="57365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EC91F1-DFB6-4821-83BD-A387AA1CBC29}"/>
              </a:ext>
            </a:extLst>
          </p:cNvPr>
          <p:cNvSpPr txBox="1"/>
          <p:nvPr/>
        </p:nvSpPr>
        <p:spPr>
          <a:xfrm>
            <a:off x="1752600" y="653028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75A8E1-9201-9E6B-7A00-B34AC9CB4C0E}"/>
              </a:ext>
            </a:extLst>
          </p:cNvPr>
          <p:cNvSpPr txBox="1"/>
          <p:nvPr/>
        </p:nvSpPr>
        <p:spPr>
          <a:xfrm>
            <a:off x="3733800" y="57901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6E11B9-1A37-94B2-99CA-9BC24BC6312F}"/>
              </a:ext>
            </a:extLst>
          </p:cNvPr>
          <p:cNvSpPr txBox="1"/>
          <p:nvPr/>
        </p:nvSpPr>
        <p:spPr>
          <a:xfrm>
            <a:off x="3733800" y="649744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11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535CC7-6FE4-D450-C5C2-4DF5EEF90D3C}"/>
              </a:ext>
            </a:extLst>
          </p:cNvPr>
          <p:cNvSpPr txBox="1"/>
          <p:nvPr/>
        </p:nvSpPr>
        <p:spPr>
          <a:xfrm>
            <a:off x="5780314" y="57901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D50515-E491-1A21-7C09-48D60BE60A9B}"/>
              </a:ext>
            </a:extLst>
          </p:cNvPr>
          <p:cNvSpPr txBox="1"/>
          <p:nvPr/>
        </p:nvSpPr>
        <p:spPr>
          <a:xfrm>
            <a:off x="5747657" y="649744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0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lnSpc>
                <a:spcPts val="11099"/>
              </a:lnSpc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الأعداد من 0 إلى 999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00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وأن تعرفنا على تمثيل الأعداد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وبالنقود سأعرض عليكم مجموعة من التمثيلات، اكتبوا العدد المناسب لكل تمثيل على ألواحكم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A6E94C-7EE0-2FE5-B33A-31D4ADB56C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4868181" y="4991100"/>
            <a:ext cx="3979637" cy="25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5" y="457245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61" y="449238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7CFED4D-F8DF-4AA2-1AD2-C6A9F8EC39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62E746-04F4-F827-4949-9BDD40E303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46B2A83-3188-C976-E2B2-F68FC824C4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2580" y="4751536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29062-5C3D-7C40-E600-D41F793DF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7838A8-7906-03B2-EBA9-2CD5CE51824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17244E-82A0-4AE7-A2E8-089BE197634C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904DAE-7591-4DEB-130F-DBE5E349012A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7093D6-BF23-D4BE-B75F-4F29F7AD2B4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2C1A599-2CB0-FDF9-51C1-9106534B71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375206-0B08-7415-DCE7-7906227F71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106AC8C-E9AE-EF0D-25DE-DCF028438FA9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8807092-9A5F-B264-8FB2-918712BA8CD1}"/>
              </a:ext>
            </a:extLst>
          </p:cNvPr>
          <p:cNvSpPr/>
          <p:nvPr/>
        </p:nvSpPr>
        <p:spPr>
          <a:xfrm>
            <a:off x="4616736" y="7903368"/>
            <a:ext cx="4076304" cy="11263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</a:rPr>
              <a:t>375</a:t>
            </a:r>
            <a:endParaRPr lang="fr-FR" sz="6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1AA6D11-39B4-8A9A-3833-B3410AC639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5488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E8361B8-AD7A-1F7C-68F1-89C32A447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41B7BB9-227A-D73A-6F32-788FE70991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C5FFFB0-0E6A-EBB4-B588-EC797A1C7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5F43122-CDB6-C068-3E06-4809C99279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5" y="457245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46AB41F-D9C0-7001-D0F5-FF77884C1C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088A8CD-5FF3-5151-C915-5BD7911CE2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E0E0887-E817-3FC2-A196-B2BA978F4B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3476A9-03C6-C673-59A0-8A72A33772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BFCCC77-1E39-74F5-242A-C7063C12CB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61" y="449238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1034F62-296D-C949-CB2F-724B32AF39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A2B7463-E3DB-F9E5-27EB-8F78F2BE98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4540CEA-C75C-064E-9998-38A220306E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73742C1-F7E9-AC62-369E-D2F5B62D38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6D277D8-79D4-73CB-3C7A-3A23B7CC31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D0D180B-D0B0-3CAB-7718-5682650C45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0CC12D3-0E69-8483-6B7B-80D8CD87B7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2580" y="4751536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47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3F6BD-E20A-20EA-7488-E18C90F6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AF2BE2-409C-25F5-C6BC-5108DFA6CD8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8363D-1355-DB5B-8341-0B0B9774F9A2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0F2444-3B76-0D59-CE1E-F6A9B9B26D8C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95EBCD-6256-1034-9E9B-DB56042982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 بالحروف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A6C51C-812E-346C-0122-711D5B819D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FF1D31-4EF9-9B36-FD73-F344D3A296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E5AD2E-FDED-5F3C-35FF-9FB088DA2FDC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8674872-6BAA-2EFE-7F13-E456AB8751BD}"/>
              </a:ext>
            </a:extLst>
          </p:cNvPr>
          <p:cNvSpPr/>
          <p:nvPr/>
        </p:nvSpPr>
        <p:spPr>
          <a:xfrm>
            <a:off x="3054899" y="7903369"/>
            <a:ext cx="715590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FEC05B4-92C6-A641-19E8-94EF73EA8209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6851046-A8DD-2AB9-9C8F-E61CC2F3B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EF93D5-816F-353E-71E3-875D613502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3483B30-2EB7-8711-A05B-D7509BA617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3A1EF80-4EE2-551C-23F2-4CABF2E343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D0C55D6-4BC3-E036-D5A8-1AADE185C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C2ED33-F718-6017-53AB-DA6CA78761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A5E7797-DC15-9EE8-42A4-E34370EDFB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313ED15-1127-B09E-6388-0085D2DF06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7C16417-D41E-8191-BA96-F5EB63CB56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44C6A17-3D17-1624-BD6B-321BE9BF3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54724F7-9470-BA0A-AFF6-189DBA3773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8C06067-057E-9457-ECD0-19364B488E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41CCD31-1E48-68E5-F214-C86E168A8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59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CF130-2469-8589-395C-276F6A0A9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C5BCD7-0106-E534-193F-112D9D84675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B5CED8-36F2-6789-E863-A77D6CA70E9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B252A5-F635-FCE4-7A11-FF48715D6EFC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8B4CD4-C94D-4CF2-9D76-EB3C1F87B87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B853C-24FF-4A73-B665-8930963A54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1FC282-E5A9-AA09-F552-3939B007272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13C945E-458D-4B91-C91A-9600657C0CB2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D2D89B-D858-AC73-1808-D6D35A58CCC9}"/>
              </a:ext>
            </a:extLst>
          </p:cNvPr>
          <p:cNvSpPr/>
          <p:nvPr/>
        </p:nvSpPr>
        <p:spPr>
          <a:xfrm>
            <a:off x="3054899" y="7903368"/>
            <a:ext cx="7155901" cy="12025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مئتان وأربعة وستون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7CFF3C-DAB9-4C32-2A57-49AFC9810EB3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C9FC7E8-4DB4-7AC4-2EE5-D2124BA2A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8ABDBFD-6A4C-0D35-3400-E8BA0E124A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C6051D9-67B5-F02D-8D40-6DE4B5C0E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6387FB-CCB9-1257-9793-84F4580AC1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BC73C9C-809D-3A0B-297D-4822A5988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F28A4A2-D5AE-0FE9-ADE0-30C1C5DD34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67BFB35-3014-B118-350E-24EB5C70E8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6FC843A-4401-5B65-5B4D-7214773BCE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2B1D849-E9F1-88EC-B878-98E417FF3A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C2FAB3F-E831-5344-8ED0-468CAB81E4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1011627-AE50-96E9-FBD3-636ABD6B2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29E273C-C81F-341F-416C-840AD8C1F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593D78F-62E9-12C2-4CEB-9E39C31614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6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738E2-A8C9-A7D5-53F3-20706F542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090781-06E6-B49A-FDFA-DF29AC2D808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7C156-0F0E-2778-F18C-BBE56412AC2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D8FEB5-6F4C-5A67-716C-DC099994797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A5EACC9-3C7B-5F06-DEF2-0D0E4AC62D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 العدد المناسب للتمثيل كتابة مفككة.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13FB1E-F628-9ECB-56F6-EDE139FD9F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7C3B4B-F54D-2FB4-88C2-D5C58070F5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6682B2-6123-371E-9DB7-2C0CA35DBF1C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23AD10-A6AA-F9DD-B2DE-1BB4EE316B59}"/>
              </a:ext>
            </a:extLst>
          </p:cNvPr>
          <p:cNvSpPr/>
          <p:nvPr/>
        </p:nvSpPr>
        <p:spPr>
          <a:xfrm>
            <a:off x="3054899" y="7903369"/>
            <a:ext cx="715590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4D87E8B-5E79-6C24-5EFD-CDDA9DEEA6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8C745AE-905D-BF93-FB63-62A0D2316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C6495CB-DB71-80EE-90A6-797D662C5A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89E7ED-2A72-90C5-EE3F-4AD609D4D1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B2408C9-FCA8-6E57-C677-58A22A4EB7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7848535-43AA-EF4C-F765-6F9D6CB283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5077D-C01A-4940-F9EA-85A709838C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33A503A-8105-37B0-2FED-CE4268D9AE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37F93EE-FD2F-6075-7252-C62E90DC1D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BD0B3A1-3EDA-9DB4-56D2-06D26BBB7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853348F-1B99-D251-086A-3C6C5C0D78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51F493D-433C-8967-CAD5-2D4EA83D32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4185432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7FB1C69-504B-59E3-C54C-E3ED845C02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7923" y="558511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48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E539-C5FD-6BE0-5260-9CC3478C3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FD3CED-C1DB-3BBB-CD52-F63E53280C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EFB00-CCAC-58FA-2BF8-9D0CBFC97A2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D694E2-D263-464F-4A2A-C923964210A1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4CF499-5738-D85A-E138-675368901F3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8AF61-5087-13D5-BC31-768DF5B032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8555ADB-FEAB-837B-FB49-287E3ADBFF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D9B6C4-F0FD-F604-C7C0-C5161590536A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50E0FC1-F8C5-794D-9AC9-41701EE3BE33}"/>
              </a:ext>
            </a:extLst>
          </p:cNvPr>
          <p:cNvSpPr/>
          <p:nvPr/>
        </p:nvSpPr>
        <p:spPr>
          <a:xfrm>
            <a:off x="3054899" y="7903368"/>
            <a:ext cx="7155901" cy="15206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3+40+400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976823B-F383-4C7F-F782-1A0897CB3C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1CECB26-6BF1-461B-D315-0AEDD416C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64241EC-EAA5-E32B-F2C7-459CA06A0A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90A0FBA-F993-88C3-2592-37297C2C0B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9C17441-47CA-7797-BA60-D54D0F9DF9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24F6498-F83A-E2F2-A9D3-E70D1EA12B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7F7473D-949C-318F-DD7C-1E8ADF8BE8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0FB46E8-5D23-2EC1-8241-FDC390C84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E7C4451-7F82-B0FF-151B-EDA946ED75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E024D29-A790-4A08-08E7-BF75673CC6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5DDB77-E446-35A9-EE25-5704B93C06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3FF8EA2-C990-573F-C888-784123ECF5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4166004"/>
            <a:ext cx="1351563" cy="676748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1C2499A-4A5B-F575-DA3F-5357C7AE30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5559069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C24ED-86D6-4E72-BCEC-39D42805F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28354A-0F56-0BC0-3353-168F1CD50BA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1EB0B-51A3-E988-1AB2-D5E0F6AE4AB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05FBF-A3D0-88BA-CE84-34FCC485ADD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7897D6-AE1D-F523-5D59-1E2F8D9FC8B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2 ص 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081F04-32C9-2DB4-79BA-FDA3C40BC9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CB7512-EE53-7D25-7165-E7EA96C097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494CA2DD-B398-0CCE-C54D-9FDC335BE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" t="29508" r="-1124" b="44518"/>
          <a:stretch>
            <a:fillRect/>
          </a:stretch>
        </p:blipFill>
        <p:spPr>
          <a:xfrm>
            <a:off x="419099" y="3771900"/>
            <a:ext cx="12877800" cy="4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54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E340-7145-9656-0CE0-44A8CD36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751541-B805-9A48-A9AD-40828458953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95509-2867-FE98-1953-CFB1769B612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D729E9-2835-0990-BEA3-D22349B15C7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8D4951-485E-4857-2061-E63FE47A6ED8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608D3A-DE5B-F0F2-5FFB-EF05E3C221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2E3E47A-E731-EC4C-9376-80ACAD8C82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A550A580-920F-445F-0386-18D86F196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" t="29508" r="-1124" b="44518"/>
          <a:stretch>
            <a:fillRect/>
          </a:stretch>
        </p:blipFill>
        <p:spPr>
          <a:xfrm>
            <a:off x="419099" y="3771900"/>
            <a:ext cx="12877800" cy="48356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C472FF-F2E8-64A6-A3A0-FF1B4E555FD0}"/>
              </a:ext>
            </a:extLst>
          </p:cNvPr>
          <p:cNvSpPr txBox="1"/>
          <p:nvPr/>
        </p:nvSpPr>
        <p:spPr>
          <a:xfrm>
            <a:off x="6628022" y="6096001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 مئة وثمانية وأربعون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CB7A49-D96A-E0A8-2FF8-067652B336D1}"/>
              </a:ext>
            </a:extLst>
          </p:cNvPr>
          <p:cNvSpPr txBox="1"/>
          <p:nvPr/>
        </p:nvSpPr>
        <p:spPr>
          <a:xfrm>
            <a:off x="6628021" y="6662134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وعشر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F31FF0-BE45-9CA8-7007-1F8218C9BBB4}"/>
              </a:ext>
            </a:extLst>
          </p:cNvPr>
          <p:cNvSpPr txBox="1"/>
          <p:nvPr/>
        </p:nvSpPr>
        <p:spPr>
          <a:xfrm>
            <a:off x="6638908" y="7709201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وخمسة وثمانون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809E18-1F42-A2C3-2521-A4B85E0A1934}"/>
              </a:ext>
            </a:extLst>
          </p:cNvPr>
          <p:cNvSpPr txBox="1"/>
          <p:nvPr/>
        </p:nvSpPr>
        <p:spPr>
          <a:xfrm>
            <a:off x="2895600" y="6645882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0+10+900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E98C02-3B95-09AB-F7E0-24361D18A197}"/>
              </a:ext>
            </a:extLst>
          </p:cNvPr>
          <p:cNvSpPr txBox="1"/>
          <p:nvPr/>
        </p:nvSpPr>
        <p:spPr>
          <a:xfrm>
            <a:off x="2895599" y="7225531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8+20+200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662DA9-7536-F85D-62E1-F05C23F900AE}"/>
              </a:ext>
            </a:extLst>
          </p:cNvPr>
          <p:cNvSpPr txBox="1"/>
          <p:nvPr/>
        </p:nvSpPr>
        <p:spPr>
          <a:xfrm>
            <a:off x="2895599" y="7771155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5+80+700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7EABBC-6409-F78E-136F-4F593B178ACB}"/>
              </a:ext>
            </a:extLst>
          </p:cNvPr>
          <p:cNvSpPr txBox="1"/>
          <p:nvPr/>
        </p:nvSpPr>
        <p:spPr>
          <a:xfrm>
            <a:off x="930199" y="6146183"/>
            <a:ext cx="1295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548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901680-B3B7-B6C2-FC80-20263523E926}"/>
              </a:ext>
            </a:extLst>
          </p:cNvPr>
          <p:cNvSpPr txBox="1"/>
          <p:nvPr/>
        </p:nvSpPr>
        <p:spPr>
          <a:xfrm>
            <a:off x="930198" y="7228019"/>
            <a:ext cx="1295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228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650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62654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2678099"/>
            <a:ext cx="108965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وبدون احتفاظ</a:t>
            </a:r>
          </a:p>
          <a:p>
            <a:pPr marL="685800" indent="-685800" algn="ctr" defTabSz="685834" rtl="1"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3335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والتوليف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r="10444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أكبر عدد ممكن من العمليات (3 دقائق)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7B751062-25FC-710B-2A0F-6F2A2EFF5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56074" r="914" b="22455"/>
          <a:stretch>
            <a:fillRect/>
          </a:stretch>
        </p:blipFill>
        <p:spPr>
          <a:xfrm>
            <a:off x="411829" y="4305300"/>
            <a:ext cx="12877800" cy="399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3D61-C140-11E9-DF9B-FD4241694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5F608E-2456-F269-F00C-3CF44CBAA5E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98E73A-68D9-E00A-8D9A-5966882B75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0DE344-C82D-4639-96CE-C4466553EF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1A6E46-D616-69E5-7FBB-CE5FDD39869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التصحيح: يتم تعيين تلميذ في كل مرة لتصحيح عملية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4686FD-A937-FD27-880A-A3BDA3D008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D15F178-6676-10CA-31E1-860F6C184E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65B9042-25DA-3E09-D666-8F0848C18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56074" r="914" b="22455"/>
          <a:stretch>
            <a:fillRect/>
          </a:stretch>
        </p:blipFill>
        <p:spPr>
          <a:xfrm>
            <a:off x="411829" y="4305300"/>
            <a:ext cx="12877800" cy="39974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6C713F4-257C-D65F-CD9A-8DA9C4408850}"/>
              </a:ext>
            </a:extLst>
          </p:cNvPr>
          <p:cNvSpPr txBox="1"/>
          <p:nvPr/>
        </p:nvSpPr>
        <p:spPr>
          <a:xfrm>
            <a:off x="1676400" y="73533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8  7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8E37C2-5241-FD7B-8769-ABFC2B9A3798}"/>
              </a:ext>
            </a:extLst>
          </p:cNvPr>
          <p:cNvSpPr txBox="1"/>
          <p:nvPr/>
        </p:nvSpPr>
        <p:spPr>
          <a:xfrm>
            <a:off x="1828800" y="5367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A8607D-B718-8A90-00D8-ABF9B6ADF0A0}"/>
              </a:ext>
            </a:extLst>
          </p:cNvPr>
          <p:cNvSpPr txBox="1"/>
          <p:nvPr/>
        </p:nvSpPr>
        <p:spPr>
          <a:xfrm>
            <a:off x="3931571" y="73533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7 9 0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1A8D10-E1BF-A535-B457-D85CFE21A682}"/>
              </a:ext>
            </a:extLst>
          </p:cNvPr>
          <p:cNvSpPr txBox="1"/>
          <p:nvPr/>
        </p:nvSpPr>
        <p:spPr>
          <a:xfrm>
            <a:off x="4274471" y="52914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0375C7-B973-D2A1-6903-9325D095A932}"/>
              </a:ext>
            </a:extLst>
          </p:cNvPr>
          <p:cNvSpPr txBox="1"/>
          <p:nvPr/>
        </p:nvSpPr>
        <p:spPr>
          <a:xfrm>
            <a:off x="6058378" y="73533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1 1 0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A411D01-0C5F-B980-A9F4-1315CF5EB621}"/>
              </a:ext>
            </a:extLst>
          </p:cNvPr>
          <p:cNvSpPr txBox="1"/>
          <p:nvPr/>
        </p:nvSpPr>
        <p:spPr>
          <a:xfrm>
            <a:off x="6353982" y="5367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430A62A-E849-F9A9-2DB1-E9CF40CF3E7B}"/>
              </a:ext>
            </a:extLst>
          </p:cNvPr>
          <p:cNvSpPr txBox="1"/>
          <p:nvPr/>
        </p:nvSpPr>
        <p:spPr>
          <a:xfrm>
            <a:off x="8378603" y="732682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3 9 7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457ED0-F33A-D8F1-CF4E-197CC1B1C003}"/>
              </a:ext>
            </a:extLst>
          </p:cNvPr>
          <p:cNvSpPr txBox="1"/>
          <p:nvPr/>
        </p:nvSpPr>
        <p:spPr>
          <a:xfrm>
            <a:off x="8767054" y="54438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8077133-6081-B1E4-8DA3-D81C54D16B3F}"/>
              </a:ext>
            </a:extLst>
          </p:cNvPr>
          <p:cNvSpPr txBox="1"/>
          <p:nvPr/>
        </p:nvSpPr>
        <p:spPr>
          <a:xfrm>
            <a:off x="10809254" y="733134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4 2 3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9360887-DD95-FED5-0213-C7FE7D5C6154}"/>
              </a:ext>
            </a:extLst>
          </p:cNvPr>
          <p:cNvSpPr txBox="1"/>
          <p:nvPr/>
        </p:nvSpPr>
        <p:spPr>
          <a:xfrm>
            <a:off x="10723541" y="535665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CEC193D-A0A9-C7BC-102B-3F8FE1DC073A}"/>
              </a:ext>
            </a:extLst>
          </p:cNvPr>
          <p:cNvSpPr txBox="1"/>
          <p:nvPr/>
        </p:nvSpPr>
        <p:spPr>
          <a:xfrm>
            <a:off x="11028520" y="536763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262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10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0A0D489A-3475-B29D-0FE6-A6AD59E8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77627" r="3502" b="5404"/>
          <a:stretch>
            <a:fillRect/>
          </a:stretch>
        </p:blipFill>
        <p:spPr>
          <a:xfrm>
            <a:off x="586912" y="4632042"/>
            <a:ext cx="12542171" cy="315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B699-0D69-7FCA-0F64-CF650BD6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A3D814-12AF-395D-E9C2-36F2CAD0881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FC948-EEEC-1A66-845A-BAB4DB2239C9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A316AE-F273-AD9B-213C-88ADF6488E98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2AB430-BABC-2919-B6BA-2B763E50DF7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4 ض 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676486-B842-6E23-0616-42C725930F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B3123C-7D2C-C1B0-1172-943ED80605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5E89533-0F0D-1944-1E49-8674C3E0E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77627" r="3502" b="5404"/>
          <a:stretch>
            <a:fillRect/>
          </a:stretch>
        </p:blipFill>
        <p:spPr>
          <a:xfrm>
            <a:off x="586912" y="4632042"/>
            <a:ext cx="12542171" cy="31592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0BF7B74-7643-9D75-3A7A-82E15811550F}"/>
              </a:ext>
            </a:extLst>
          </p:cNvPr>
          <p:cNvSpPr txBox="1"/>
          <p:nvPr/>
        </p:nvSpPr>
        <p:spPr>
          <a:xfrm>
            <a:off x="1417405" y="6591298"/>
            <a:ext cx="3820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145 + 35 = 180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0F41120-5E28-E75E-9449-0AA9693299D1}"/>
              </a:ext>
            </a:extLst>
          </p:cNvPr>
          <p:cNvSpPr txBox="1"/>
          <p:nvPr/>
        </p:nvSpPr>
        <p:spPr>
          <a:xfrm>
            <a:off x="5238294" y="6683632"/>
            <a:ext cx="6403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الرسائل الذي وزعه ساعي البريد هو :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524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063993" y="2889589"/>
            <a:ext cx="7764493" cy="10811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887514" y="262834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79693" y="41799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505492"/>
            <a:ext cx="13716001" cy="878150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2171700"/>
            <a:ext cx="13164293" cy="773604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11701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359788" y="752746"/>
            <a:ext cx="11296617" cy="131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الأعداد (بشكل فردي يمر المتعلمون لقراءة الأعداد التي يشير إليها الأستاذ)</a:t>
            </a:r>
          </a:p>
          <a:p>
            <a:pPr algn="ctr" rtl="1"/>
            <a:r>
              <a:rPr lang="ar-S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التمرير الفردي لرائز قراءة الأعداد من 0 إلى 999  يطلب الأستاذ من  باقي المتعلمين إتمام انجاز أنشطة الكراسة</a:t>
            </a:r>
            <a:endParaRPr lang="fr-FR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2" descr="Tableau des nombres premiers jusqu'à 1000 – calendrier.su">
            <a:extLst>
              <a:ext uri="{FF2B5EF4-FFF2-40B4-BE49-F238E27FC236}">
                <a16:creationId xmlns:a16="http://schemas.microsoft.com/office/drawing/2014/main" id="{87E6D77F-358D-213A-7E09-9056F9103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11503" r="4386" b="12202"/>
          <a:stretch>
            <a:fillRect/>
          </a:stretch>
        </p:blipFill>
        <p:spPr bwMode="auto">
          <a:xfrm>
            <a:off x="712378" y="2270561"/>
            <a:ext cx="12496800" cy="74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2179425"/>
            <a:ext cx="13164293" cy="7728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انجزوا العملية (تمرير جماعي في دقيقتين)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3" name="Groupe 2">
            <a:extLst>
              <a:ext uri="{FF2B5EF4-FFF2-40B4-BE49-F238E27FC236}">
                <a16:creationId xmlns:a16="http://schemas.microsoft.com/office/drawing/2014/main" id="{3F73B250-0982-ECA0-011C-AAD2BC221606}"/>
              </a:ext>
            </a:extLst>
          </p:cNvPr>
          <p:cNvGrpSpPr/>
          <p:nvPr/>
        </p:nvGrpSpPr>
        <p:grpSpPr>
          <a:xfrm>
            <a:off x="4648200" y="3209658"/>
            <a:ext cx="5486400" cy="6446049"/>
            <a:chOff x="4648200" y="3209658"/>
            <a:chExt cx="5486400" cy="6446049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0B94C137-6FDA-B2C2-3E8D-D596681DA727}"/>
                </a:ext>
              </a:extLst>
            </p:cNvPr>
            <p:cNvGrpSpPr/>
            <p:nvPr/>
          </p:nvGrpSpPr>
          <p:grpSpPr>
            <a:xfrm>
              <a:off x="4648200" y="3209658"/>
              <a:ext cx="5486400" cy="6446049"/>
              <a:chOff x="4495800" y="3172850"/>
              <a:chExt cx="5486400" cy="6446049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B1F7766E-64F8-0204-265C-FE37D55B2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1506"/>
              <a:stretch>
                <a:fillRect/>
              </a:stretch>
            </p:blipFill>
            <p:spPr>
              <a:xfrm>
                <a:off x="4495800" y="3172850"/>
                <a:ext cx="5486400" cy="6446049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5681C57-744F-C9CB-2C75-E76C32E98995}"/>
                  </a:ext>
                </a:extLst>
              </p:cNvPr>
              <p:cNvSpPr/>
              <p:nvPr/>
            </p:nvSpPr>
            <p:spPr>
              <a:xfrm>
                <a:off x="6324600" y="4762500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630DEF-9BDD-315B-3507-70F7D595B7C2}"/>
                  </a:ext>
                </a:extLst>
              </p:cNvPr>
              <p:cNvSpPr/>
              <p:nvPr/>
            </p:nvSpPr>
            <p:spPr>
              <a:xfrm>
                <a:off x="6477000" y="6134101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8847758-2B08-AFA0-6A57-5F1B8A89216A}"/>
                </a:ext>
              </a:extLst>
            </p:cNvPr>
            <p:cNvSpPr txBox="1"/>
            <p:nvPr/>
          </p:nvSpPr>
          <p:spPr>
            <a:xfrm>
              <a:off x="6324600" y="44716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7     4</a:t>
              </a:r>
              <a:endParaRPr lang="fr-FR" sz="24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68C1C93-B029-DB60-9C9A-F64DAEC5E623}"/>
                </a:ext>
              </a:extLst>
            </p:cNvPr>
            <p:cNvSpPr txBox="1"/>
            <p:nvPr/>
          </p:nvSpPr>
          <p:spPr>
            <a:xfrm>
              <a:off x="6386328" y="62125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5     3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94986-132E-7BED-E539-7B7042A68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64991-C3E5-53E3-5DE0-23A5C9A5B2C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59FA29-C92B-245A-684E-696F21A0BF22}"/>
              </a:ext>
            </a:extLst>
          </p:cNvPr>
          <p:cNvSpPr/>
          <p:nvPr/>
        </p:nvSpPr>
        <p:spPr>
          <a:xfrm>
            <a:off x="275851" y="2179425"/>
            <a:ext cx="13164293" cy="7728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311CB7-26CF-8EC7-1B5F-9982F283C9EF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065342-E67C-0059-C264-E8D6ADA90E77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انجزوا العملية (تمرير جماعي في دقيقتين)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العمليتين معا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FDFBCCAA-4835-6CF7-F024-90D2224E57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5428CD-88CE-CF9F-79BD-C944C3B3BD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53C0792D-1487-36A8-4546-E900CD6BCE63}"/>
              </a:ext>
            </a:extLst>
          </p:cNvPr>
          <p:cNvGrpSpPr/>
          <p:nvPr/>
        </p:nvGrpSpPr>
        <p:grpSpPr>
          <a:xfrm>
            <a:off x="4724400" y="3057928"/>
            <a:ext cx="5486400" cy="6446049"/>
            <a:chOff x="4724400" y="3057928"/>
            <a:chExt cx="5486400" cy="64460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137C7F4-392E-5F32-6999-05195A3B6F0E}"/>
                </a:ext>
              </a:extLst>
            </p:cNvPr>
            <p:cNvGrpSpPr/>
            <p:nvPr/>
          </p:nvGrpSpPr>
          <p:grpSpPr>
            <a:xfrm>
              <a:off x="4724400" y="3057928"/>
              <a:ext cx="5486400" cy="6446049"/>
              <a:chOff x="4572000" y="3021120"/>
              <a:chExt cx="5486400" cy="6446049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3C8A7C2B-508A-A848-47EC-0BD0109CC5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1506"/>
              <a:stretch>
                <a:fillRect/>
              </a:stretch>
            </p:blipFill>
            <p:spPr>
              <a:xfrm>
                <a:off x="4572000" y="3021120"/>
                <a:ext cx="5486400" cy="6446049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66570A8-825F-7976-9B61-813C66CD6795}"/>
                  </a:ext>
                </a:extLst>
              </p:cNvPr>
              <p:cNvSpPr/>
              <p:nvPr/>
            </p:nvSpPr>
            <p:spPr>
              <a:xfrm>
                <a:off x="6324600" y="4762500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29D4A7-FFC8-8CE2-804A-12C5EDD9D1FF}"/>
                  </a:ext>
                </a:extLst>
              </p:cNvPr>
              <p:cNvSpPr/>
              <p:nvPr/>
            </p:nvSpPr>
            <p:spPr>
              <a:xfrm>
                <a:off x="6477000" y="6134101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CF39F1C-CEF0-3725-9CBB-BA1B0690D166}"/>
                </a:ext>
              </a:extLst>
            </p:cNvPr>
            <p:cNvSpPr txBox="1"/>
            <p:nvPr/>
          </p:nvSpPr>
          <p:spPr>
            <a:xfrm>
              <a:off x="6324600" y="44716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8     5</a:t>
              </a:r>
              <a:endParaRPr lang="fr-FR" sz="24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9EFBF1D-FFFF-B5EE-CDC0-49A4CCF39229}"/>
                </a:ext>
              </a:extLst>
            </p:cNvPr>
            <p:cNvSpPr txBox="1"/>
            <p:nvPr/>
          </p:nvSpPr>
          <p:spPr>
            <a:xfrm>
              <a:off x="6386328" y="62125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2     3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34776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المسألة). أجيبوا عن المسألة بوضع العملية المناسبة وإنجازها (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3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دقائق)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المسألة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6400800" y="3810002"/>
            <a:ext cx="6480602" cy="552602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وزع ساعي البريد 167 رسالة في حي الوردة و34 رسالة في حي الأمل. كم رسالة وزع ساعي البريد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pic>
        <p:nvPicPr>
          <p:cNvPr id="3" name="Image 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A184B10-D38B-1AC4-678C-DBBED5CDD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95213" y="3995873"/>
            <a:ext cx="5286226" cy="5381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7" y="4177685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5" y="3825377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مجموعات يلعب المتعلمون لعبة عجلة الأعداد.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تعبئة شبكة التتبع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353" y="9010650"/>
            <a:ext cx="1333500" cy="1333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900" y="9144000"/>
            <a:ext cx="1333500" cy="1333500"/>
          </a:xfrm>
          <a:prstGeom prst="rect">
            <a:avLst/>
          </a:prstGeom>
        </p:spPr>
      </p:pic>
      <p:pic>
        <p:nvPicPr>
          <p:cNvPr id="10" name="Image 9" descr="Une image contenant texte, nombre&#10;&#10;Le contenu généré par l’IA peut être incorrect.">
            <a:extLst>
              <a:ext uri="{FF2B5EF4-FFF2-40B4-BE49-F238E27FC236}">
                <a16:creationId xmlns:a16="http://schemas.microsoft.com/office/drawing/2014/main" id="{506DA009-AD94-243A-718F-ACB6170C1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723" y="1867519"/>
            <a:ext cx="10515600" cy="788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الأعداد من 0 إلى 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باحتفاظ أو أكثر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69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أنشطة التوليف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0D8998F-3605-092C-9CC5-7752D33F18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118" y="4509257"/>
            <a:ext cx="2010480" cy="28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537124" y="4883162"/>
            <a:ext cx="5578284" cy="1550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التصديق على اللبنات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الأعداد من 0 إلى 999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عمليتي جمع باحتفاظ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7880" y="6736183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5867400" y="2628900"/>
            <a:ext cx="5201304" cy="473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أنشطة المراجعة والتوليف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مراجعة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334" y="3747232"/>
            <a:ext cx="846729" cy="9581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F29B95-AD64-41EC-59BC-37BECD1BB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0" t="36597" r="50000" b="38616"/>
          <a:stretch>
            <a:fillRect/>
          </a:stretch>
        </p:blipFill>
        <p:spPr>
          <a:xfrm>
            <a:off x="1723200" y="5252914"/>
            <a:ext cx="826183" cy="7999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60E6A8-AA20-23C3-79EF-6B3BD04AF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8" t="7542" r="26440" b="66485"/>
          <a:stretch>
            <a:fillRect/>
          </a:stretch>
        </p:blipFill>
        <p:spPr>
          <a:xfrm>
            <a:off x="1679496" y="2595611"/>
            <a:ext cx="760403" cy="838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5135B6D-089C-2E33-6B00-1CCEFE983F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" t="6253" r="77855" b="66484"/>
          <a:stretch>
            <a:fillRect/>
          </a:stretch>
        </p:blipFill>
        <p:spPr>
          <a:xfrm>
            <a:off x="1827847" y="6433586"/>
            <a:ext cx="704850" cy="8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26788</TotalTime>
  <Words>932</Words>
  <Application>Microsoft Macintosh PowerPoint</Application>
  <PresentationFormat>Personnalisé</PresentationFormat>
  <Paragraphs>268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Dosis</vt:lpstr>
      <vt:lpstr>Calibri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219</cp:revision>
  <dcterms:created xsi:type="dcterms:W3CDTF">2006-08-16T00:00:00Z</dcterms:created>
  <dcterms:modified xsi:type="dcterms:W3CDTF">2025-09-19T16:12:58Z</dcterms:modified>
  <dc:identifier>DAFtlvZnwz4</dc:identifier>
</cp:coreProperties>
</file>