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57" r:id="rId2"/>
    <p:sldId id="2134808557" r:id="rId3"/>
    <p:sldId id="2134808558" r:id="rId4"/>
    <p:sldId id="2134805101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8559" r:id="rId12"/>
    <p:sldId id="2134808560" r:id="rId13"/>
    <p:sldId id="2134808569" r:id="rId14"/>
    <p:sldId id="2134808561" r:id="rId15"/>
    <p:sldId id="2134808505" r:id="rId16"/>
    <p:sldId id="2134808570" r:id="rId17"/>
    <p:sldId id="2134808519" r:id="rId18"/>
    <p:sldId id="2134808520" r:id="rId19"/>
    <p:sldId id="2134808521" r:id="rId20"/>
    <p:sldId id="2134808522" r:id="rId21"/>
    <p:sldId id="2134808603" r:id="rId22"/>
    <p:sldId id="2134808604" r:id="rId23"/>
    <p:sldId id="2134808563" r:id="rId24"/>
    <p:sldId id="2134808564" r:id="rId25"/>
    <p:sldId id="2134808459" r:id="rId26"/>
    <p:sldId id="2134808529" r:id="rId27"/>
    <p:sldId id="2134808602" r:id="rId28"/>
    <p:sldId id="2134808601" r:id="rId29"/>
    <p:sldId id="2134808605" r:id="rId30"/>
    <p:sldId id="2134808460" r:id="rId31"/>
    <p:sldId id="2134808590" r:id="rId32"/>
    <p:sldId id="2134808593" r:id="rId33"/>
    <p:sldId id="2134808539" r:id="rId34"/>
    <p:sldId id="2134808540" r:id="rId35"/>
    <p:sldId id="2134808543" r:id="rId36"/>
    <p:sldId id="2134808551" r:id="rId37"/>
    <p:sldId id="2134808552" r:id="rId38"/>
    <p:sldId id="2134808491" r:id="rId39"/>
    <p:sldId id="2134808547" r:id="rId40"/>
    <p:sldId id="2134808544" r:id="rId41"/>
    <p:sldId id="2134808548" r:id="rId42"/>
    <p:sldId id="2134808545" r:id="rId43"/>
    <p:sldId id="2134808549" r:id="rId44"/>
    <p:sldId id="2134808455" r:id="rId45"/>
    <p:sldId id="2134808598" r:id="rId46"/>
    <p:sldId id="2134808546" r:id="rId47"/>
    <p:sldId id="2134808467" r:id="rId48"/>
    <p:sldId id="2134808468" r:id="rId49"/>
    <p:sldId id="2134808499" r:id="rId50"/>
    <p:sldId id="2134808474" r:id="rId51"/>
    <p:sldId id="2134808500" r:id="rId52"/>
    <p:sldId id="2134808472" r:id="rId53"/>
    <p:sldId id="2134808501" r:id="rId54"/>
    <p:sldId id="2134808475" r:id="rId55"/>
    <p:sldId id="2134808461" r:id="rId56"/>
    <p:sldId id="2134808469" r:id="rId57"/>
    <p:sldId id="2134808554" r:id="rId58"/>
    <p:sldId id="2134808555" r:id="rId59"/>
  </p:sldIdLst>
  <p:sldSz cx="13716000" cy="10287000"/>
  <p:notesSz cx="6858000" cy="9144000"/>
  <p:embeddedFontLst>
    <p:embeddedFont>
      <p:font typeface="Carelia" pitchFamily="2" charset="77"/>
      <p:regular r:id="rId61"/>
    </p:embeddedFont>
    <p:embeddedFont>
      <p:font typeface="Dosis" pitchFamily="2" charset="77"/>
      <p:regular r:id="rId62"/>
      <p:bold r:id="rId63"/>
    </p:embeddedFont>
    <p:embeddedFont>
      <p:font typeface="IBM Plex Sans Arabic" panose="020B0503050203000203" pitchFamily="34" charset="-78"/>
      <p:regular r:id="rId64"/>
    </p:embeddedFont>
    <p:embeddedFont>
      <p:font typeface="Microsoft Uighur" panose="02000000000000000000" pitchFamily="2" charset="-78"/>
      <p:regular r:id="rId65"/>
      <p:bold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3D8FA5"/>
    <a:srgbClr val="106585"/>
    <a:srgbClr val="4AC283"/>
    <a:srgbClr val="829D4A"/>
    <a:srgbClr val="F98F51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150" autoAdjust="0"/>
    <p:restoredTop sz="95226" autoAdjust="0"/>
  </p:normalViewPr>
  <p:slideViewPr>
    <p:cSldViewPr>
      <p:cViewPr varScale="1">
        <p:scale>
          <a:sx n="84" d="100"/>
          <a:sy n="84" d="100"/>
        </p:scale>
        <p:origin x="632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19+0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pPr rtl="1"/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19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19+0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20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10+10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3+17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4+16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15+5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16+4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5+15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14+6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7+13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12+8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13+7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17/09/2025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2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2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34.png"/><Relationship Id="rId5" Type="http://schemas.openxmlformats.org/officeDocument/2006/relationships/diagramData" Target="../diagrams/data3.xml"/><Relationship Id="rId10" Type="http://schemas.openxmlformats.org/officeDocument/2006/relationships/image" Target="../media/image23.png"/><Relationship Id="rId4" Type="http://schemas.openxmlformats.org/officeDocument/2006/relationships/image" Target="../media/image33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9.sv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4.png"/><Relationship Id="rId10" Type="http://schemas.openxmlformats.org/officeDocument/2006/relationships/image" Target="../media/image40.png"/><Relationship Id="rId4" Type="http://schemas.openxmlformats.org/officeDocument/2006/relationships/image" Target="../media/image32.png"/><Relationship Id="rId9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4.png"/><Relationship Id="rId9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5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273215" y="2096623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DA5CC94-B3D5-708A-E831-EEDE6E5ECF8C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173CE052-AE2C-40B2-3002-5FD9252CB51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2547C708-B40C-7301-0816-E227A9B48189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E7901D5-BA05-D5AD-A3C3-1065CA2882D4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</a:t>
            </a:r>
            <a:r>
              <a:rPr lang="fr-FR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: 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ED74924-79E7-24D0-AFA0-FB27F0C2B5CF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CDED458-45BF-AE22-AB60-07AF927DB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9A709488-7757-00C5-E6E6-FB4DE562981D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عائلتي العددين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19 و 20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45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سابقا على عائلة العدد 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A259ED8C-4472-3BA8-3FFA-743217EC8E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8428577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07256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27F42-D45D-4279-F8CE-9EF4500A3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A08595-E384-A0CA-33F0-DDDFB988AE03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B39A84-027B-D95C-73D7-5A086D7604F5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CEB98F-57B2-4D88-4BC2-67F62A62C671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4F0145-E381-2970-30A2-A185A833C60E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كما تعرفنا  على عائلة العدد 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347A8F5-B89E-A1CE-E345-E51995AA77C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F66D7D9-59F0-826E-EBDD-87B64B8236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8081F8D-F7EF-4C70-0ABA-E41E35864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EB5CAB15-7733-8892-3766-5A7B1684DD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3446287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25639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دوركم،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استحدام الخشيبات، ستقومون في مجموعات بملء الخريطة الذهينة للأعداد: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1 و 2  : عائلة العدد 17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– المجموعتان 3 و 4  : عائلة العدد 18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1645516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BB7E41-BE54-947B-B460-0BB7E8EB5F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962" y="3127325"/>
            <a:ext cx="5868604" cy="512628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763000" y="4243985"/>
            <a:ext cx="370448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خريطتي العددين  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7933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الذهنية للعدد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3C122442-40BA-E557-323D-33CB165E4B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5402436"/>
              </p:ext>
            </p:extLst>
          </p:nvPr>
        </p:nvGraphicFramePr>
        <p:xfrm>
          <a:off x="2590800" y="3580019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1C9D6-7BEE-C8E2-112B-F52D023C5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1E2D0A-9298-CC7B-C7A9-D01341550B4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13954E-F001-53DD-A700-819D94FFD33D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F045A8-1955-7FDB-9883-B5B954E8D11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90C3BE-E9DE-E227-A761-A3F1B693A834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الذهنية للعدد 20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0230AA-2EA3-03C4-7B2F-137FFFF9C35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3AA92E-8EC2-7453-D88D-D2A6D2E22B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6AB6A5D3-5337-A83A-04A6-F98C3717C7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1490118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64065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628348" y="49149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799" y="4838700"/>
            <a:ext cx="56369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1529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7A19948-2194-59D7-A1C2-08AC8FBB58BD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895E247-605C-5F43-C45B-B24BE8AB614F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381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0443C415-3A68-5F25-F025-63B9F1B5D2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653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3443580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400300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=17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2984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828800" y="4168908"/>
            <a:ext cx="9296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التعرف على الأعداد من 0 إلى 999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"النقود"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باستعمال الخشيبات والحزم.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نشاط التعرف على الأعداد باستعمال الخشيبات والحزم.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7945EB-1FEE-5B2E-9F99-603CEAF1B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716" y="3470843"/>
            <a:ext cx="5273166" cy="51262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475502" y="4575345"/>
            <a:ext cx="35052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قراءة وكتابة وتفكيك الأعداد باستخدام النقود.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ADE558-5D01-34A6-7278-B2F7083C6856}"/>
              </a:ext>
            </a:extLst>
          </p:cNvPr>
          <p:cNvGrpSpPr/>
          <p:nvPr/>
        </p:nvGrpSpPr>
        <p:grpSpPr>
          <a:xfrm>
            <a:off x="1375407" y="3531576"/>
            <a:ext cx="5058066" cy="5274419"/>
            <a:chOff x="1248892" y="3248985"/>
            <a:chExt cx="6008809" cy="6324713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7E023EDA-5830-025F-73DB-2FBB1CEDA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7" name="Image 6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724B5FD-ADF9-FC9C-6619-45D8550A4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10" name="Groupe 54">
              <a:extLst>
                <a:ext uri="{FF2B5EF4-FFF2-40B4-BE49-F238E27FC236}">
                  <a16:creationId xmlns:a16="http://schemas.microsoft.com/office/drawing/2014/main" id="{845C07DC-D514-3B4F-FEE4-EF67380054CE}"/>
                </a:ext>
              </a:extLst>
            </p:cNvPr>
            <p:cNvGrpSpPr/>
            <p:nvPr/>
          </p:nvGrpSpPr>
          <p:grpSpPr>
            <a:xfrm>
              <a:off x="2133600" y="4187007"/>
              <a:ext cx="3978226" cy="553832"/>
              <a:chOff x="366471" y="4091893"/>
              <a:chExt cx="11287162" cy="1788830"/>
            </a:xfrm>
          </p:grpSpPr>
          <p:grpSp>
            <p:nvGrpSpPr>
              <p:cNvPr id="11" name="Groupe 36">
                <a:extLst>
                  <a:ext uri="{FF2B5EF4-FFF2-40B4-BE49-F238E27FC236}">
                    <a16:creationId xmlns:a16="http://schemas.microsoft.com/office/drawing/2014/main" id="{B4956107-BC30-935B-97B4-D3FCF9562535}"/>
                  </a:ext>
                </a:extLst>
              </p:cNvPr>
              <p:cNvGrpSpPr/>
              <p:nvPr/>
            </p:nvGrpSpPr>
            <p:grpSpPr>
              <a:xfrm>
                <a:off x="366471" y="4100009"/>
                <a:ext cx="2560197" cy="1772599"/>
                <a:chOff x="452972" y="4108124"/>
                <a:chExt cx="2927425" cy="1772599"/>
              </a:xfrm>
            </p:grpSpPr>
            <p:pic>
              <p:nvPicPr>
                <p:cNvPr id="33" name="Image 32">
                  <a:extLst>
                    <a:ext uri="{FF2B5EF4-FFF2-40B4-BE49-F238E27FC236}">
                      <a16:creationId xmlns:a16="http://schemas.microsoft.com/office/drawing/2014/main" id="{4E9FA99C-8464-7A22-C36E-EF5C611C4B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2972" y="4108124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34" name="Image 33">
                  <a:extLst>
                    <a:ext uri="{FF2B5EF4-FFF2-40B4-BE49-F238E27FC236}">
                      <a16:creationId xmlns:a16="http://schemas.microsoft.com/office/drawing/2014/main" id="{3AD4976D-ED64-E865-FC31-71EDF705F9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49524" y="4357229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35" name="Image 34">
                  <a:extLst>
                    <a:ext uri="{FF2B5EF4-FFF2-40B4-BE49-F238E27FC236}">
                      <a16:creationId xmlns:a16="http://schemas.microsoft.com/office/drawing/2014/main" id="{E1C71549-0F53-FEAA-1198-4A6BCC1352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71675" y="4606334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36" name="Image 35">
                  <a:extLst>
                    <a:ext uri="{FF2B5EF4-FFF2-40B4-BE49-F238E27FC236}">
                      <a16:creationId xmlns:a16="http://schemas.microsoft.com/office/drawing/2014/main" id="{F1D6DA9D-7E53-A180-997B-3F46CEE9E8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93826" y="4865060"/>
                  <a:ext cx="2286571" cy="1015663"/>
                </a:xfrm>
                <a:prstGeom prst="rect">
                  <a:avLst/>
                </a:prstGeom>
              </p:spPr>
            </p:pic>
          </p:grpSp>
          <p:grpSp>
            <p:nvGrpSpPr>
              <p:cNvPr id="14" name="Groupe 42">
                <a:extLst>
                  <a:ext uri="{FF2B5EF4-FFF2-40B4-BE49-F238E27FC236}">
                    <a16:creationId xmlns:a16="http://schemas.microsoft.com/office/drawing/2014/main" id="{24AC6757-579C-E10C-D0CE-9DFAB34280EB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29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41E80E5D-0DDC-8E12-BCA6-E61449FBDA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0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3AA0B444-6617-0A69-DF88-30B2800286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1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83E6256D-999B-5CC7-9BEC-85D8E64CCB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2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8B55490F-2CCB-4B70-87DC-C3C5DAC138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16" name="Groupe 43">
                <a:extLst>
                  <a:ext uri="{FF2B5EF4-FFF2-40B4-BE49-F238E27FC236}">
                    <a16:creationId xmlns:a16="http://schemas.microsoft.com/office/drawing/2014/main" id="{DDF5EE1E-4605-88DF-7C2C-69BF2B5D3B49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24" name="Image 44">
                  <a:extLst>
                    <a:ext uri="{FF2B5EF4-FFF2-40B4-BE49-F238E27FC236}">
                      <a16:creationId xmlns:a16="http://schemas.microsoft.com/office/drawing/2014/main" id="{C124911F-0001-0A18-8F92-D74C6BD0E0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5" name="Image 45">
                  <a:extLst>
                    <a:ext uri="{FF2B5EF4-FFF2-40B4-BE49-F238E27FC236}">
                      <a16:creationId xmlns:a16="http://schemas.microsoft.com/office/drawing/2014/main" id="{9C057CBF-DE9E-DDE1-1BFA-DEB8CA2C4A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6" name="Image 46">
                  <a:extLst>
                    <a:ext uri="{FF2B5EF4-FFF2-40B4-BE49-F238E27FC236}">
                      <a16:creationId xmlns:a16="http://schemas.microsoft.com/office/drawing/2014/main" id="{0847D773-9DA5-19AB-45D0-782A5A3686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8" name="Image 47">
                  <a:extLst>
                    <a:ext uri="{FF2B5EF4-FFF2-40B4-BE49-F238E27FC236}">
                      <a16:creationId xmlns:a16="http://schemas.microsoft.com/office/drawing/2014/main" id="{567D40A3-BBBA-5D24-650C-39D4C62548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17" name="Groupe 48">
                <a:extLst>
                  <a:ext uri="{FF2B5EF4-FFF2-40B4-BE49-F238E27FC236}">
                    <a16:creationId xmlns:a16="http://schemas.microsoft.com/office/drawing/2014/main" id="{EB663F6F-D0BE-85C3-71B7-EE95A97A3C4D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18" name="Image 49">
                  <a:extLst>
                    <a:ext uri="{FF2B5EF4-FFF2-40B4-BE49-F238E27FC236}">
                      <a16:creationId xmlns:a16="http://schemas.microsoft.com/office/drawing/2014/main" id="{A25B2034-90CA-AF78-549B-19EE8F0066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0" name="Image 50">
                  <a:extLst>
                    <a:ext uri="{FF2B5EF4-FFF2-40B4-BE49-F238E27FC236}">
                      <a16:creationId xmlns:a16="http://schemas.microsoft.com/office/drawing/2014/main" id="{54AE01B1-BBD7-E993-D478-E4652E5E8F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1" name="Image 51">
                  <a:extLst>
                    <a:ext uri="{FF2B5EF4-FFF2-40B4-BE49-F238E27FC236}">
                      <a16:creationId xmlns:a16="http://schemas.microsoft.com/office/drawing/2014/main" id="{EAB5C3B2-8132-0F0D-6EF8-4F21F49DB8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2" name="Image 52">
                  <a:extLst>
                    <a:ext uri="{FF2B5EF4-FFF2-40B4-BE49-F238E27FC236}">
                      <a16:creationId xmlns:a16="http://schemas.microsoft.com/office/drawing/2014/main" id="{F2ACDDE2-32B7-AE59-A4E1-A853C23E96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1898334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8DB2D-1FE2-54F0-E82E-1C9E26EFA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5440E-C151-861C-B642-5DA807146E7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E4353D-E96A-7554-0D9C-9A362F09D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22AF05-74F2-50C2-6769-9B0C9A9A17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FF1ABE-EEF1-A96E-1085-0B70C04906C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6B80263-D7BF-F57E-2E31-2494726433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D2BF30D5-FABB-89AD-5A0B-879B165030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594835"/>
              </p:ext>
            </p:extLst>
          </p:nvPr>
        </p:nvGraphicFramePr>
        <p:xfrm>
          <a:off x="1492392" y="3675232"/>
          <a:ext cx="9739266" cy="47630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49180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197118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702633"/>
                  </a:ext>
                </a:extLst>
              </a:tr>
              <a:tr h="10758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 مئات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 عشرات</a:t>
                      </a:r>
                      <a:endParaRPr lang="fr-FR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 وحدات</a:t>
                      </a:r>
                      <a:endParaRPr lang="fr-FR" sz="5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727528"/>
                  </a:ext>
                </a:extLst>
              </a:tr>
              <a:tr h="10758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5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34" name="Image 33">
            <a:extLst>
              <a:ext uri="{FF2B5EF4-FFF2-40B4-BE49-F238E27FC236}">
                <a16:creationId xmlns:a16="http://schemas.microsoft.com/office/drawing/2014/main" id="{FA9642CC-5772-6161-A867-3D21400083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806" y="4661614"/>
            <a:ext cx="1499050" cy="686481"/>
          </a:xfrm>
          <a:prstGeom prst="rect">
            <a:avLst/>
          </a:prstGeom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035C6BCE-8ED0-943F-E79E-E5B8682108D9}"/>
              </a:ext>
            </a:extLst>
          </p:cNvPr>
          <p:cNvSpPr/>
          <p:nvPr/>
        </p:nvSpPr>
        <p:spPr>
          <a:xfrm>
            <a:off x="5066625" y="8643794"/>
            <a:ext cx="2590800" cy="95263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b="1" dirty="0">
                <a:solidFill>
                  <a:srgbClr val="FF0000"/>
                </a:solidFill>
              </a:rPr>
              <a:t>543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8010633-665D-6F87-6311-1E7EA5E7B5FB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العدد الذي حصلت عليه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العدد كتابات مختلفة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العدد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81508F4-4718-B275-A8C0-EAB30B9914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9200" y="4998914"/>
            <a:ext cx="1488774" cy="6585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F1E6943-B4D2-D51A-3D37-9E565E5E0E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7719" y="4661614"/>
            <a:ext cx="1488774" cy="67460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E138437-F750-110F-2CFE-61EC67C827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1600" y="5151314"/>
            <a:ext cx="1488774" cy="6585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3C5F6FB-C50B-36C7-7189-204900EB13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0119" y="4814014"/>
            <a:ext cx="1488774" cy="67460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24C603-1293-1228-DD5E-ADAF6AEC2E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2519" y="4966414"/>
            <a:ext cx="1488774" cy="6746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9A884EE-48C9-9955-8442-0F91847026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4919" y="5118814"/>
            <a:ext cx="1488774" cy="6746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AF35BDE-86A3-878A-A708-512B0FAB2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206" y="4814014"/>
            <a:ext cx="1499050" cy="68648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6B12014-7D37-4750-CDDD-E5F6D603E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4606" y="4966414"/>
            <a:ext cx="1499050" cy="68648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02A24E9-4863-4E0F-FF5F-B90233C626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7006" y="5118814"/>
            <a:ext cx="1499050" cy="68648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6FE0353-EA3D-0B12-1338-9165FAB04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06" y="5271214"/>
            <a:ext cx="1499050" cy="68648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6E24342-22AC-9333-5014-710CB88EDF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0" y="5303714"/>
            <a:ext cx="1488774" cy="65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03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E25C8-28C5-4DB5-25DD-4D2A87294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C55539-D3DE-2295-D06B-8383D7FAF6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565F0C9-BA9C-3FF1-8C1C-625CB8AEB75B}"/>
              </a:ext>
            </a:extLst>
          </p:cNvPr>
          <p:cNvSpPr/>
          <p:nvPr/>
        </p:nvSpPr>
        <p:spPr>
          <a:xfrm>
            <a:off x="275852" y="2538842"/>
            <a:ext cx="13164293" cy="727913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FEA945A-FEC1-A221-03C3-AD847859AF6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BBFFEC-FC1D-7735-BB35-EF634473BD1C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قوموا بكتابة العدد 765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بالنقود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مفككة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AD59EEE-5F69-DBAF-AC7C-9ADB374400A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46780C7-54CE-DC9E-621D-F5F567093B0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FE1D2C21-C67F-1D82-F424-A3EC4C646933}"/>
              </a:ext>
            </a:extLst>
          </p:cNvPr>
          <p:cNvSpPr/>
          <p:nvPr/>
        </p:nvSpPr>
        <p:spPr>
          <a:xfrm>
            <a:off x="3810000" y="8299528"/>
            <a:ext cx="66294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b="1" dirty="0">
                <a:solidFill>
                  <a:srgbClr val="FF0000"/>
                </a:solidFill>
              </a:rPr>
              <a:t>765</a:t>
            </a:r>
            <a:endParaRPr lang="fr-FR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6E19447-475A-4CC9-468F-7F988EEACD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304624"/>
              </p:ext>
            </p:extLst>
          </p:nvPr>
        </p:nvGraphicFramePr>
        <p:xfrm>
          <a:off x="1826766" y="3174837"/>
          <a:ext cx="9739266" cy="47630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49180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197118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702633"/>
                  </a:ext>
                </a:extLst>
              </a:tr>
              <a:tr h="10758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 مئات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 عشرات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 وحدات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727528"/>
                  </a:ext>
                </a:extLst>
              </a:tr>
              <a:tr h="1075899">
                <a:tc gridSpan="3"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…….+………+…….</a:t>
                      </a:r>
                      <a:endParaRPr lang="ar-SA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192DBAE-9F47-3692-EFE7-0EC0340348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74" y="798308"/>
            <a:ext cx="1871417" cy="124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199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6C692-7938-DA86-7A1F-779349FF6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DF9256-A165-2168-E1C1-DB035A33EBB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318592-4BCC-AE1C-3A08-9FA7B55B59F0}"/>
              </a:ext>
            </a:extLst>
          </p:cNvPr>
          <p:cNvSpPr/>
          <p:nvPr/>
        </p:nvSpPr>
        <p:spPr>
          <a:xfrm>
            <a:off x="275852" y="2538842"/>
            <a:ext cx="13164293" cy="727913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0E22EB-1B37-147A-0D59-F92037C7E59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0CCCA2-379F-1809-04B3-CE57502A3643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قوموا بكتابة العدد 432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بالنقود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مفككة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D3BE2A9-0A81-2B26-CC72-CFF9DE15078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6692659-9336-1F76-D5C7-F55EF64B06A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266D42BB-68F9-CA6E-8817-7232BB080517}"/>
              </a:ext>
            </a:extLst>
          </p:cNvPr>
          <p:cNvSpPr/>
          <p:nvPr/>
        </p:nvSpPr>
        <p:spPr>
          <a:xfrm>
            <a:off x="5029200" y="8299528"/>
            <a:ext cx="25908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b="1" dirty="0">
                <a:solidFill>
                  <a:srgbClr val="FF0000"/>
                </a:solidFill>
              </a:rPr>
              <a:t>432</a:t>
            </a:r>
            <a:endParaRPr lang="fr-FR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33621BF-5B42-65FC-1644-1A99683F587C}"/>
              </a:ext>
            </a:extLst>
          </p:cNvPr>
          <p:cNvGraphicFramePr>
            <a:graphicFrameLocks noGrp="1"/>
          </p:cNvGraphicFramePr>
          <p:nvPr/>
        </p:nvGraphicFramePr>
        <p:xfrm>
          <a:off x="1826766" y="3174837"/>
          <a:ext cx="9739266" cy="47630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49180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197118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702633"/>
                  </a:ext>
                </a:extLst>
              </a:tr>
              <a:tr h="10758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 مئات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 عشرات</a:t>
                      </a:r>
                      <a:endParaRPr lang="fr-FR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 وحدات</a:t>
                      </a:r>
                      <a:endParaRPr lang="fr-FR" sz="5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727528"/>
                  </a:ext>
                </a:extLst>
              </a:tr>
              <a:tr h="10758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</a:t>
                      </a:r>
                      <a:endParaRPr lang="fr-FR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</a:t>
                      </a:r>
                      <a:endParaRPr lang="fr-FR" sz="5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CE08FAB1-BC36-52EF-459A-EB9539C7F7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74" y="798308"/>
            <a:ext cx="1871417" cy="124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201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965490" y="4159358"/>
            <a:ext cx="7696199" cy="2698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باحتفاظ باستخدام لعبة النقود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يواصل المتعلمون التدرب على وضع وإنجاز عمليات جمع باحتفاظ.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F202577-1AA8-4AFA-47F0-C63FDA312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4" y="3480498"/>
            <a:ext cx="5881276" cy="51682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280334" y="4741700"/>
            <a:ext cx="372181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وإنجاز عملية جمع باحتفاظ النقود في الأعداد من 0 إلى 999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EFCC714-B4E1-6DDC-D472-4A83C884062B}"/>
              </a:ext>
            </a:extLst>
          </p:cNvPr>
          <p:cNvGrpSpPr/>
          <p:nvPr/>
        </p:nvGrpSpPr>
        <p:grpSpPr>
          <a:xfrm>
            <a:off x="1600200" y="4103503"/>
            <a:ext cx="4648672" cy="4893069"/>
            <a:chOff x="1248892" y="3248985"/>
            <a:chExt cx="6008809" cy="6324713"/>
          </a:xfrm>
        </p:grpSpPr>
        <p:pic>
          <p:nvPicPr>
            <p:cNvPr id="14" name="Image 13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228D8B55-C24E-B04E-DC65-17B4BE40E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16" name="Image 15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635B8A-8991-5491-624F-CC7F2600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18" name="Groupe 54">
              <a:extLst>
                <a:ext uri="{FF2B5EF4-FFF2-40B4-BE49-F238E27FC236}">
                  <a16:creationId xmlns:a16="http://schemas.microsoft.com/office/drawing/2014/main" id="{9E9C0744-2A45-9F59-10CC-62753B62D938}"/>
                </a:ext>
              </a:extLst>
            </p:cNvPr>
            <p:cNvGrpSpPr/>
            <p:nvPr/>
          </p:nvGrpSpPr>
          <p:grpSpPr>
            <a:xfrm>
              <a:off x="3149484" y="4187007"/>
              <a:ext cx="2962343" cy="553832"/>
              <a:chOff x="3248771" y="4091893"/>
              <a:chExt cx="8404862" cy="1788830"/>
            </a:xfrm>
          </p:grpSpPr>
          <p:grpSp>
            <p:nvGrpSpPr>
              <p:cNvPr id="19" name="Groupe 42">
                <a:extLst>
                  <a:ext uri="{FF2B5EF4-FFF2-40B4-BE49-F238E27FC236}">
                    <a16:creationId xmlns:a16="http://schemas.microsoft.com/office/drawing/2014/main" id="{70F480C5-9ADC-3E28-CE68-CE165862F332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32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B8260E5A-47C9-6406-A46A-8EBBB94F62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3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825341D7-94BC-F925-9C21-307CF476F5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4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299088C-73F3-12D3-40A2-1158BEA749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5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BF92EAE-0D20-1213-1A57-59B7B3FC98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e 43">
                <a:extLst>
                  <a:ext uri="{FF2B5EF4-FFF2-40B4-BE49-F238E27FC236}">
                    <a16:creationId xmlns:a16="http://schemas.microsoft.com/office/drawing/2014/main" id="{3A25B122-B05C-5CDA-B498-3A598E11B4F1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28" name="Image 44">
                  <a:extLst>
                    <a:ext uri="{FF2B5EF4-FFF2-40B4-BE49-F238E27FC236}">
                      <a16:creationId xmlns:a16="http://schemas.microsoft.com/office/drawing/2014/main" id="{75DE7434-4575-6F78-1A6B-A0FB234863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9" name="Image 45">
                  <a:extLst>
                    <a:ext uri="{FF2B5EF4-FFF2-40B4-BE49-F238E27FC236}">
                      <a16:creationId xmlns:a16="http://schemas.microsoft.com/office/drawing/2014/main" id="{3BF04A35-4A58-CFC5-5DAA-555F2B1163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0" name="Image 46">
                  <a:extLst>
                    <a:ext uri="{FF2B5EF4-FFF2-40B4-BE49-F238E27FC236}">
                      <a16:creationId xmlns:a16="http://schemas.microsoft.com/office/drawing/2014/main" id="{09B78BCA-DF77-0993-4AC4-340545CF8C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1" name="Image 47">
                  <a:extLst>
                    <a:ext uri="{FF2B5EF4-FFF2-40B4-BE49-F238E27FC236}">
                      <a16:creationId xmlns:a16="http://schemas.microsoft.com/office/drawing/2014/main" id="{B219EDC9-2D79-7B80-FBD0-AE9BBE72EE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e 48">
                <a:extLst>
                  <a:ext uri="{FF2B5EF4-FFF2-40B4-BE49-F238E27FC236}">
                    <a16:creationId xmlns:a16="http://schemas.microsoft.com/office/drawing/2014/main" id="{19573B58-FE36-73F7-B012-ED192D8F5AEA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22" name="Image 49">
                  <a:extLst>
                    <a:ext uri="{FF2B5EF4-FFF2-40B4-BE49-F238E27FC236}">
                      <a16:creationId xmlns:a16="http://schemas.microsoft.com/office/drawing/2014/main" id="{7FFD3ED0-1A8A-62FE-1AB2-3392228D93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4" name="Image 50">
                  <a:extLst>
                    <a:ext uri="{FF2B5EF4-FFF2-40B4-BE49-F238E27FC236}">
                      <a16:creationId xmlns:a16="http://schemas.microsoft.com/office/drawing/2014/main" id="{73ED07FF-7563-D184-12FA-B6AB0AE73D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5" name="Image 51">
                  <a:extLst>
                    <a:ext uri="{FF2B5EF4-FFF2-40B4-BE49-F238E27FC236}">
                      <a16:creationId xmlns:a16="http://schemas.microsoft.com/office/drawing/2014/main" id="{C2D88A22-3937-7F08-5646-94B1727316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6" name="Image 52">
                  <a:extLst>
                    <a:ext uri="{FF2B5EF4-FFF2-40B4-BE49-F238E27FC236}">
                      <a16:creationId xmlns:a16="http://schemas.microsoft.com/office/drawing/2014/main" id="{0E6BDDAC-C1FC-058B-F50A-BFD7A1A0BE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719906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A7C49-BBA3-0A71-ED4A-6502F0AD9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8FA586-14A6-2780-5AAD-524D0DFA82D5}"/>
              </a:ext>
            </a:extLst>
          </p:cNvPr>
          <p:cNvSpPr/>
          <p:nvPr/>
        </p:nvSpPr>
        <p:spPr>
          <a:xfrm>
            <a:off x="-1" y="2026255"/>
            <a:ext cx="13716001" cy="826074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1B211E-8AB5-7F00-9273-CC955C754466}"/>
              </a:ext>
            </a:extLst>
          </p:cNvPr>
          <p:cNvSpPr/>
          <p:nvPr/>
        </p:nvSpPr>
        <p:spPr>
          <a:xfrm>
            <a:off x="275854" y="2324100"/>
            <a:ext cx="13164293" cy="76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E86FEB-EB00-2070-9A73-AEA4992CCC88}"/>
              </a:ext>
            </a:extLst>
          </p:cNvPr>
          <p:cNvSpPr/>
          <p:nvPr/>
        </p:nvSpPr>
        <p:spPr>
          <a:xfrm>
            <a:off x="-1" y="796747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A97164-5C58-AC70-1EF6-AB771B5752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سنشتغل على الألواح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55DE7AC-8ED3-8874-AC0A-B22010C95D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C685BF-4FE1-7A85-1EB4-B482180E0B6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483CCF0-1D10-12C3-3DAC-9EAF63623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0" b="24400"/>
          <a:stretch>
            <a:fillRect/>
          </a:stretch>
        </p:blipFill>
        <p:spPr>
          <a:xfrm>
            <a:off x="4476749" y="4381500"/>
            <a:ext cx="47625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73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1952254" y="542624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672005"/>
              </p:ext>
            </p:extLst>
          </p:nvPr>
        </p:nvGraphicFramePr>
        <p:xfrm>
          <a:off x="3505201" y="3252961"/>
          <a:ext cx="7620000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001">
                  <a:extLst>
                    <a:ext uri="{9D8B030D-6E8A-4147-A177-3AD203B41FA5}">
                      <a16:colId xmlns:a16="http://schemas.microsoft.com/office/drawing/2014/main" val="3543295735"/>
                    </a:ext>
                  </a:extLst>
                </a:gridCol>
                <a:gridCol w="25400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53999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9075574" y="4305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6666422" y="443057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9087081" y="56104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6752855" y="55971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9418555" y="70931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4516973" y="7079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132EDA-7539-AAC7-C5AD-E53655ED4763}"/>
              </a:ext>
            </a:extLst>
          </p:cNvPr>
          <p:cNvSpPr txBox="1"/>
          <p:nvPr/>
        </p:nvSpPr>
        <p:spPr>
          <a:xfrm>
            <a:off x="4321921" y="436503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B050"/>
                </a:solidFill>
              </a:rPr>
              <a:t>3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642A3DC-A064-8E0E-D2BC-7BB97CD64BDF}"/>
              </a:ext>
            </a:extLst>
          </p:cNvPr>
          <p:cNvSpPr txBox="1"/>
          <p:nvPr/>
        </p:nvSpPr>
        <p:spPr>
          <a:xfrm>
            <a:off x="4365138" y="56385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CC07978-9CF9-CE45-5C05-9E1B00B672A8}"/>
              </a:ext>
            </a:extLst>
          </p:cNvPr>
          <p:cNvSpPr txBox="1"/>
          <p:nvPr/>
        </p:nvSpPr>
        <p:spPr>
          <a:xfrm>
            <a:off x="6967764" y="70509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F8E55-6372-846C-9DF0-D2CD62323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A068DE-2EA5-366B-F368-2F91395284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B4A42C-F734-C9E8-2BA3-66E7B51248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9D6A09A-7C76-AC01-8443-D5D43A231CB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E94C8C-46BC-E1C9-E24B-D2355DE0865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28962A9-A47B-5DE4-90D1-30B49B532D4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BF04AB-C325-F177-716C-AAD6B97AAA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D6A22CC-2B9D-192F-8122-1B664FEE5CC8}"/>
              </a:ext>
            </a:extLst>
          </p:cNvPr>
          <p:cNvSpPr txBox="1"/>
          <p:nvPr/>
        </p:nvSpPr>
        <p:spPr>
          <a:xfrm>
            <a:off x="1952254" y="542624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EEF8AE0F-A875-2E05-8691-392D2B55AB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131171"/>
              </p:ext>
            </p:extLst>
          </p:nvPr>
        </p:nvGraphicFramePr>
        <p:xfrm>
          <a:off x="3505201" y="3252961"/>
          <a:ext cx="7620000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001">
                  <a:extLst>
                    <a:ext uri="{9D8B030D-6E8A-4147-A177-3AD203B41FA5}">
                      <a16:colId xmlns:a16="http://schemas.microsoft.com/office/drawing/2014/main" val="3543295735"/>
                    </a:ext>
                  </a:extLst>
                </a:gridCol>
                <a:gridCol w="25400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53999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0C06898D-821E-1C30-5F62-AC53683B5A13}"/>
              </a:ext>
            </a:extLst>
          </p:cNvPr>
          <p:cNvSpPr txBox="1"/>
          <p:nvPr/>
        </p:nvSpPr>
        <p:spPr>
          <a:xfrm>
            <a:off x="9075574" y="4305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1EB77D4-2151-CADB-0D3E-8052F692AEB6}"/>
              </a:ext>
            </a:extLst>
          </p:cNvPr>
          <p:cNvSpPr txBox="1"/>
          <p:nvPr/>
        </p:nvSpPr>
        <p:spPr>
          <a:xfrm>
            <a:off x="6666422" y="443057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90BF602-EBB3-7D12-F979-74D5D1900771}"/>
              </a:ext>
            </a:extLst>
          </p:cNvPr>
          <p:cNvSpPr txBox="1"/>
          <p:nvPr/>
        </p:nvSpPr>
        <p:spPr>
          <a:xfrm>
            <a:off x="9087081" y="56104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B8BFF00-A006-A7BD-E445-BE8ACCB89568}"/>
              </a:ext>
            </a:extLst>
          </p:cNvPr>
          <p:cNvSpPr txBox="1"/>
          <p:nvPr/>
        </p:nvSpPr>
        <p:spPr>
          <a:xfrm>
            <a:off x="6752855" y="55971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A5C8B8E-956A-E998-B69F-1ABC176617AF}"/>
              </a:ext>
            </a:extLst>
          </p:cNvPr>
          <p:cNvSpPr txBox="1"/>
          <p:nvPr/>
        </p:nvSpPr>
        <p:spPr>
          <a:xfrm>
            <a:off x="9220200" y="70868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75FEBB3-1C07-4998-5043-7F849C63BE7D}"/>
              </a:ext>
            </a:extLst>
          </p:cNvPr>
          <p:cNvSpPr txBox="1"/>
          <p:nvPr/>
        </p:nvSpPr>
        <p:spPr>
          <a:xfrm>
            <a:off x="4516973" y="7079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1911C63-3730-92F4-71CE-87E91AFD0D5F}"/>
              </a:ext>
            </a:extLst>
          </p:cNvPr>
          <p:cNvSpPr txBox="1"/>
          <p:nvPr/>
        </p:nvSpPr>
        <p:spPr>
          <a:xfrm>
            <a:off x="4321921" y="436503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B050"/>
                </a:solidFill>
              </a:rPr>
              <a:t>3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086FCF9-7D94-377E-9ED6-3FE0315BBC59}"/>
              </a:ext>
            </a:extLst>
          </p:cNvPr>
          <p:cNvSpPr txBox="1"/>
          <p:nvPr/>
        </p:nvSpPr>
        <p:spPr>
          <a:xfrm>
            <a:off x="4365138" y="56385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107B01B-F9D9-414E-6233-EE4089D031D7}"/>
              </a:ext>
            </a:extLst>
          </p:cNvPr>
          <p:cNvSpPr txBox="1"/>
          <p:nvPr/>
        </p:nvSpPr>
        <p:spPr>
          <a:xfrm>
            <a:off x="6967764" y="70509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FA0676B7-7306-9D57-71F4-ABD237286E21}"/>
              </a:ext>
            </a:extLst>
          </p:cNvPr>
          <p:cNvSpPr txBox="1"/>
          <p:nvPr/>
        </p:nvSpPr>
        <p:spPr>
          <a:xfrm>
            <a:off x="6709639" y="383685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FF0000"/>
                </a:solidFill>
              </a:rPr>
              <a:t>1</a:t>
            </a:r>
            <a:endParaRPr lang="fr-FR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770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9504556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890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بعدها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ماذا اشتر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وليد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ثمن اللعبة؟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؟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انتبهوا جيدا  سنقوم بحل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578416" y="3467100"/>
            <a:ext cx="5298865" cy="54936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09600" y="3978355"/>
            <a:ext cx="669111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42983" y="4481496"/>
            <a:ext cx="62818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وليد: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  -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إليكترونية بــ 56 درهما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  -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يدوية بـــ 35 درهما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لا نعرف كم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دفع للتاجر.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3FF65385-1A12-56DD-D063-F032D5623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3313032" y="492689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من 0 إلى 999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التمكن من إجراء عملية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E04530-D35B-B446-640B-C84727FF7CCE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حصر المعلومات الواردة في المسألة سنحاول أن نحدد ما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319760" y="2949307"/>
            <a:ext cx="555752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إيجاد المبلغ الذي دفعه وليد للبائع.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وفي الأخير سنحدد ماذا علينا أن نفعل بالضبط لإيجاد المطلوب. مع تبرير الاختيار بالإجابة على سؤال 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990600" y="4991100"/>
            <a:ext cx="563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7201" y="4020885"/>
            <a:ext cx="6781800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457202" y="4336351"/>
            <a:ext cx="6567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اللعبة الاليكترونية 56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اللعبة اليدوية 35 درهما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دفعه وليد للتاجر؟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3000" y="4838700"/>
            <a:ext cx="5334002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اللعبة الاليكترونية 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وليد للتاجر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6477002" y="4838700"/>
            <a:ext cx="5962614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اللعبة اليدوية 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الدمية مع ثمن الطائرة 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142999" y="483870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</a:t>
            </a:r>
            <a:endParaRPr lang="ar-S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5257799" y="4838700"/>
            <a:ext cx="7181817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دفعه الأب للتاجر؟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</a:p>
          <a:p>
            <a:pPr algn="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56+35=91</a:t>
            </a:r>
          </a:p>
          <a:p>
            <a:pPr algn="ctr" rtl="1"/>
            <a:r>
              <a:rPr lang="ar-S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2" y="24765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C6FFD569-E2C3-6A6C-D3FE-0920937EAE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" t="-705" r="537" b="82637"/>
          <a:stretch>
            <a:fillRect/>
          </a:stretch>
        </p:blipFill>
        <p:spPr>
          <a:xfrm>
            <a:off x="471842" y="4742706"/>
            <a:ext cx="12772311" cy="29379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D259D2-8408-9ABF-B942-B2D005D612D7}"/>
              </a:ext>
            </a:extLst>
          </p:cNvPr>
          <p:cNvSpPr/>
          <p:nvPr/>
        </p:nvSpPr>
        <p:spPr>
          <a:xfrm>
            <a:off x="502322" y="5143500"/>
            <a:ext cx="4252558" cy="3124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21844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065F9C5D-23D8-BADC-309E-94591B0008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" t="-705" r="537" b="82637"/>
          <a:stretch>
            <a:fillRect/>
          </a:stretch>
        </p:blipFill>
        <p:spPr>
          <a:xfrm>
            <a:off x="471842" y="4742706"/>
            <a:ext cx="12772311" cy="293792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2994BDD-A5F4-B627-F4B0-76B609671E51}"/>
              </a:ext>
            </a:extLst>
          </p:cNvPr>
          <p:cNvSpPr txBox="1"/>
          <p:nvPr/>
        </p:nvSpPr>
        <p:spPr>
          <a:xfrm>
            <a:off x="2133600" y="6211666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16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5ED30E-1FDE-54D3-C7DF-531C06B452D9}"/>
              </a:ext>
            </a:extLst>
          </p:cNvPr>
          <p:cNvSpPr txBox="1"/>
          <p:nvPr/>
        </p:nvSpPr>
        <p:spPr>
          <a:xfrm>
            <a:off x="2103120" y="6987547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17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6E8E01-7712-A753-2C5E-A13E513089C0}"/>
              </a:ext>
            </a:extLst>
          </p:cNvPr>
          <p:cNvSpPr txBox="1"/>
          <p:nvPr/>
        </p:nvSpPr>
        <p:spPr>
          <a:xfrm>
            <a:off x="4114800" y="619119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16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F6AD389-E55D-8CC8-A936-5576BDC5A4D7}"/>
              </a:ext>
            </a:extLst>
          </p:cNvPr>
          <p:cNvSpPr txBox="1"/>
          <p:nvPr/>
        </p:nvSpPr>
        <p:spPr>
          <a:xfrm>
            <a:off x="4114800" y="7002553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15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041524" y="3701737"/>
            <a:ext cx="365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(تعديل المذكرة)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5" t="11904" r="881"/>
          <a:stretch/>
        </p:blipFill>
        <p:spPr>
          <a:xfrm>
            <a:off x="5257800" y="4879006"/>
            <a:ext cx="3393948" cy="12990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D4B466-EFA8-6229-38FC-2C61103F83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04A6EC88-70F8-9DAC-FEA4-2F1D853937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t="17665" r="1877" b="51267"/>
          <a:stretch>
            <a:fillRect/>
          </a:stretch>
        </p:blipFill>
        <p:spPr>
          <a:xfrm>
            <a:off x="609600" y="3543300"/>
            <a:ext cx="12459925" cy="50517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E5C73E5-5139-B408-0DFE-7B7C16A08C15}"/>
              </a:ext>
            </a:extLst>
          </p:cNvPr>
          <p:cNvSpPr/>
          <p:nvPr/>
        </p:nvSpPr>
        <p:spPr>
          <a:xfrm>
            <a:off x="609600" y="5295900"/>
            <a:ext cx="12573000" cy="1066800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9004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2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FDEEE048-5374-73A6-47C0-600214029A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t="17665" r="1877" b="51267"/>
          <a:stretch>
            <a:fillRect/>
          </a:stretch>
        </p:blipFill>
        <p:spPr>
          <a:xfrm>
            <a:off x="609600" y="3543300"/>
            <a:ext cx="12459925" cy="5051727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0A6050B-91F7-1670-6EB7-9284E37AAE94}"/>
              </a:ext>
            </a:extLst>
          </p:cNvPr>
          <p:cNvSpPr txBox="1"/>
          <p:nvPr/>
        </p:nvSpPr>
        <p:spPr>
          <a:xfrm>
            <a:off x="3200400" y="5484388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300 + 70 + 1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2A4C99C-0569-1DDE-19DE-BBADB67F05C4}"/>
              </a:ext>
            </a:extLst>
          </p:cNvPr>
          <p:cNvSpPr txBox="1"/>
          <p:nvPr/>
        </p:nvSpPr>
        <p:spPr>
          <a:xfrm>
            <a:off x="7848600" y="5484388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ثلاث مئة وواحد وسبعون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365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3 صفحة 14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34C1BDC6-01D3-6CAC-906B-C84B4ACBE2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" t="48269" r="1949" b="25350"/>
          <a:stretch>
            <a:fillRect/>
          </a:stretch>
        </p:blipFill>
        <p:spPr>
          <a:xfrm>
            <a:off x="533400" y="3537647"/>
            <a:ext cx="12649200" cy="42897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88CF9D-F229-AB83-5D2F-54DB58344BA4}"/>
              </a:ext>
            </a:extLst>
          </p:cNvPr>
          <p:cNvSpPr/>
          <p:nvPr/>
        </p:nvSpPr>
        <p:spPr>
          <a:xfrm>
            <a:off x="762000" y="4144463"/>
            <a:ext cx="4876800" cy="457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6030B563-FCC2-1023-7DAF-D62368EF6A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" t="48269" r="1949" b="25350"/>
          <a:stretch>
            <a:fillRect/>
          </a:stretch>
        </p:blipFill>
        <p:spPr>
          <a:xfrm>
            <a:off x="533399" y="3314700"/>
            <a:ext cx="12649200" cy="428972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6B0988-9F82-5E4A-5F5D-8D014DF04B28}"/>
              </a:ext>
            </a:extLst>
          </p:cNvPr>
          <p:cNvSpPr txBox="1"/>
          <p:nvPr/>
        </p:nvSpPr>
        <p:spPr>
          <a:xfrm>
            <a:off x="3886200" y="67437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8  6  0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F1EEC02-F192-DC3E-8DEB-8FC57D9AB22C}"/>
              </a:ext>
            </a:extLst>
          </p:cNvPr>
          <p:cNvSpPr txBox="1"/>
          <p:nvPr/>
        </p:nvSpPr>
        <p:spPr>
          <a:xfrm>
            <a:off x="3886200" y="4404027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1  1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4E92-9BE6-28B9-6C7B-ED98925D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75D633-E61F-C979-19F8-77CBF3EC21D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A2149B-B56E-A644-CE83-3A7DCDEFF86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641BE6-99C1-FF96-9592-53D0BF8B5E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F813A6-A16F-C804-CDF9-72C8DDD2ECEC}"/>
              </a:ext>
            </a:extLst>
          </p:cNvPr>
          <p:cNvSpPr txBox="1"/>
          <p:nvPr/>
        </p:nvSpPr>
        <p:spPr>
          <a:xfrm>
            <a:off x="2819400" y="976263"/>
            <a:ext cx="9696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انجاز المس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المنزل وتسجيل خطوات الحل على دفتر البحث.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تراقب الواجبات المنزلية في الحصة الموالية.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2F203B-9E1E-2706-0717-77D4BE62214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7DA739-82A8-BE1C-F935-A45F047161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08AC5736-ED83-6411-B18E-DFE2AB12F3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" t="74927" r="1718" b="338"/>
          <a:stretch>
            <a:fillRect/>
          </a:stretch>
        </p:blipFill>
        <p:spPr>
          <a:xfrm>
            <a:off x="533399" y="2625523"/>
            <a:ext cx="12649200" cy="4022029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C0D7C0A3-507C-EAFD-136F-0915A1C1CEA1}"/>
              </a:ext>
            </a:extLst>
          </p:cNvPr>
          <p:cNvGrpSpPr/>
          <p:nvPr/>
        </p:nvGrpSpPr>
        <p:grpSpPr>
          <a:xfrm>
            <a:off x="518159" y="5600700"/>
            <a:ext cx="8505454" cy="4343400"/>
            <a:chOff x="5142970" y="6297391"/>
            <a:chExt cx="8044725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32F53D5C-21FF-0DD2-6B80-33E3DA9C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CE44C49E-30EC-7D2D-F5F6-C83C1078F9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0749435E-9E23-D2A6-EA35-C62DC12E6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289645" y="4539916"/>
              <a:ext cx="3090189" cy="6705910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2D61BD0-E442-266E-17FA-07B3CAE25C16}"/>
                </a:ext>
              </a:extLst>
            </p:cNvPr>
            <p:cNvSpPr txBox="1"/>
            <p:nvPr/>
          </p:nvSpPr>
          <p:spPr>
            <a:xfrm rot="49032">
              <a:off x="7851122" y="7175512"/>
              <a:ext cx="5185056" cy="1437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</a:t>
              </a:r>
              <a:r>
                <a:rPr lang="ar-SA" sz="2800" b="1" dirty="0" err="1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المسأل</a:t>
              </a:r>
              <a:r>
                <a:rPr lang="ar-M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تين</a:t>
              </a: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للبحث عن الحل.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89686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"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</a:t>
            </a:r>
            <a:r>
              <a:rPr lang="ar-MA" sz="3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ستمكنكم هذه اللعبة من تعرف الأعداد وتعرف قيمة الأرقام ومكانها في أعداد من رقمين .لاحظوا كيف ألعبها؟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 humoristique, Visage humain, Jeux et sports d’intérieur, Jeux&#10;&#10;Le contenu généré par l’IA peut être incorrect.">
            <a:extLst>
              <a:ext uri="{FF2B5EF4-FFF2-40B4-BE49-F238E27FC236}">
                <a16:creationId xmlns:a16="http://schemas.microsoft.com/office/drawing/2014/main" id="{06CFB460-A16D-AFAA-C9A4-E3A3AE4BAE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99" y="3525908"/>
            <a:ext cx="7772400" cy="439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1" y="3206003"/>
            <a:ext cx="6855757" cy="38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9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58549" y="4036344"/>
            <a:ext cx="4296955" cy="37233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4191930"/>
            <a:ext cx="2965158" cy="35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باستراتجية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5" y="7856139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 19 - 20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943600" y="3724185"/>
            <a:ext cx="51859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الأعداد من 0 إلى 999 لعبة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8" name="Image 7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93470AA-43B9-64D4-1A7E-5064D2153A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788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أدواتكم على الطاولة.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95400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7137224" y="6336404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10246951" y="6336404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996443" y="4021627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343" y="3839155"/>
            <a:ext cx="2228247" cy="2228247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321354" y="3658972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15D4B0F-BA6E-772E-FBBB-79BDBA791E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408290" y="380741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F65AEB-E0B6-F990-1903-C36202DE8468}"/>
              </a:ext>
            </a:extLst>
          </p:cNvPr>
          <p:cNvSpPr/>
          <p:nvPr/>
        </p:nvSpPr>
        <p:spPr>
          <a:xfrm>
            <a:off x="4173385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17379</TotalTime>
  <Words>1754</Words>
  <Application>Microsoft Macintosh PowerPoint</Application>
  <PresentationFormat>Personnalisé</PresentationFormat>
  <Paragraphs>537</Paragraphs>
  <Slides>58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4" baseType="lpstr">
      <vt:lpstr>Dosis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181</cp:revision>
  <dcterms:created xsi:type="dcterms:W3CDTF">2006-08-16T00:00:00Z</dcterms:created>
  <dcterms:modified xsi:type="dcterms:W3CDTF">2025-09-17T17:12:29Z</dcterms:modified>
  <dc:identifier>DAFtlvZnwz4</dc:identifier>
</cp:coreProperties>
</file>