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8559" r:id="rId12"/>
    <p:sldId id="2134808560" r:id="rId13"/>
    <p:sldId id="2134808569" r:id="rId14"/>
    <p:sldId id="2134808561" r:id="rId15"/>
    <p:sldId id="2134808505" r:id="rId16"/>
    <p:sldId id="2134808570" r:id="rId17"/>
    <p:sldId id="2134808563" r:id="rId18"/>
    <p:sldId id="2134808564" r:id="rId19"/>
    <p:sldId id="2134808565" r:id="rId20"/>
    <p:sldId id="2134808566" r:id="rId21"/>
    <p:sldId id="2134808567" r:id="rId22"/>
    <p:sldId id="2134808568" r:id="rId23"/>
    <p:sldId id="2134808459" r:id="rId24"/>
    <p:sldId id="2134808529" r:id="rId25"/>
    <p:sldId id="2134808530" r:id="rId26"/>
    <p:sldId id="2134808531" r:id="rId27"/>
    <p:sldId id="2134808596" r:id="rId28"/>
    <p:sldId id="2134808574" r:id="rId29"/>
    <p:sldId id="2134808597" r:id="rId30"/>
    <p:sldId id="2134808460" r:id="rId31"/>
    <p:sldId id="2134808590" r:id="rId32"/>
    <p:sldId id="2134808591" r:id="rId33"/>
    <p:sldId id="2134808592" r:id="rId34"/>
    <p:sldId id="2134808593" r:id="rId35"/>
    <p:sldId id="2134808539" r:id="rId36"/>
    <p:sldId id="2134808540" r:id="rId37"/>
    <p:sldId id="2134808594" r:id="rId38"/>
    <p:sldId id="2134808595" r:id="rId39"/>
    <p:sldId id="2134808551" r:id="rId40"/>
    <p:sldId id="2134808552" r:id="rId41"/>
    <p:sldId id="2134808491" r:id="rId42"/>
    <p:sldId id="2134808547" r:id="rId43"/>
    <p:sldId id="2134808544" r:id="rId44"/>
    <p:sldId id="2134808548" r:id="rId45"/>
    <p:sldId id="2134808545" r:id="rId46"/>
    <p:sldId id="2134808549" r:id="rId47"/>
    <p:sldId id="2134808455" r:id="rId48"/>
    <p:sldId id="2134808598" r:id="rId49"/>
    <p:sldId id="2134808546" r:id="rId50"/>
    <p:sldId id="2134808467" r:id="rId51"/>
    <p:sldId id="2134808468" r:id="rId52"/>
    <p:sldId id="2134808499" r:id="rId53"/>
    <p:sldId id="2134808474" r:id="rId54"/>
    <p:sldId id="2134808500" r:id="rId55"/>
    <p:sldId id="2134808472" r:id="rId56"/>
    <p:sldId id="2134808501" r:id="rId57"/>
    <p:sldId id="2134808475" r:id="rId58"/>
    <p:sldId id="2134808461" r:id="rId59"/>
    <p:sldId id="2134808469" r:id="rId60"/>
    <p:sldId id="2134808554" r:id="rId61"/>
    <p:sldId id="2134808555" r:id="rId62"/>
  </p:sldIdLst>
  <p:sldSz cx="13716000" cy="10287000"/>
  <p:notesSz cx="6858000" cy="9144000"/>
  <p:embeddedFontLst>
    <p:embeddedFont>
      <p:font typeface="Carelia" pitchFamily="2" charset="77"/>
      <p:regular r:id="rId64"/>
    </p:embeddedFont>
    <p:embeddedFont>
      <p:font typeface="Dosis" pitchFamily="2" charset="77"/>
      <p:regular r:id="rId65"/>
      <p:bold r:id="rId66"/>
    </p:embeddedFont>
    <p:embeddedFont>
      <p:font typeface="IBM Plex Sans Arabic" panose="020B0503050203000203" pitchFamily="34" charset="-78"/>
      <p:regular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150" autoAdjust="0"/>
    <p:restoredTop sz="95226" autoAdjust="0"/>
  </p:normalViewPr>
  <p:slideViewPr>
    <p:cSldViewPr>
      <p:cViewPr varScale="1">
        <p:scale>
          <a:sx n="84" d="100"/>
          <a:sy n="84" d="100"/>
        </p:scale>
        <p:origin x="632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pPr rtl="1"/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2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2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34.png"/><Relationship Id="rId5" Type="http://schemas.openxmlformats.org/officeDocument/2006/relationships/diagramData" Target="../diagrams/data3.xml"/><Relationship Id="rId10" Type="http://schemas.openxmlformats.org/officeDocument/2006/relationships/image" Target="../media/image23.png"/><Relationship Id="rId4" Type="http://schemas.openxmlformats.org/officeDocument/2006/relationships/image" Target="../media/image33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</a:t>
            </a:r>
            <a:r>
              <a:rPr lang="fr-FR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: 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عائلتي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15 و 16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5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سابقا على عائلة العدد 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3176A702-2114-CDB3-4043-54C3DA4188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7015022"/>
              </p:ext>
            </p:extLst>
          </p:nvPr>
        </p:nvGraphicFramePr>
        <p:xfrm>
          <a:off x="2285999" y="316733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0725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27F42-D45D-4279-F8CE-9EF4500A3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A08595-E384-A0CA-33F0-DDDFB988AE03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B39A84-027B-D95C-73D7-5A086D7604F5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CEB98F-57B2-4D88-4BC2-67F62A62C671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4F0145-E381-2970-30A2-A185A833C60E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كما تعرفنا  على عائلة العدد 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347A8F5-B89E-A1CE-E345-E51995AA77C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66D7D9-59F0-826E-EBDD-87B64B8236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8081F8D-F7EF-4C70-0ABA-E41E35864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F6025C5-358E-AE8D-0FC1-8A8D0DE111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4048388"/>
              </p:ext>
            </p:extLst>
          </p:nvPr>
        </p:nvGraphicFramePr>
        <p:xfrm>
          <a:off x="2285997" y="355715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25639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دوركم،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استحدام الخشيبات، ستقومون في مجموعات بملء الخريطة الذهينة للأعداد: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12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13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2919402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BB7E41-BE54-947B-B460-0BB7E8EB5F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127325"/>
            <a:ext cx="5273166" cy="512628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9270802" y="4152388"/>
            <a:ext cx="338560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16 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933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AD9F9D6D-B694-606A-BDE4-DCBCF87A7E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7303393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1C9D6-7BEE-C8E2-112B-F52D023C5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1E2D0A-9298-CC7B-C7A9-D01341550B4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13954E-F001-53DD-A700-819D94FFD33D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F045A8-1955-7FDB-9883-B5B954E8D11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0C3BE-E9DE-E227-A761-A3F1B693A834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0230AA-2EA3-03C4-7B2F-137FFFF9C35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3AA92E-8EC2-7453-D88D-D2A6D2E22B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4DFF873-2F39-A366-5640-A6402BFFA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435784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4065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3443580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400300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=15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98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7+8=..</a:t>
            </a:r>
          </a:p>
        </p:txBody>
      </p:sp>
    </p:spTree>
    <p:extLst>
      <p:ext uri="{BB962C8B-B14F-4D97-AF65-F5344CB8AC3E}">
        <p14:creationId xmlns:p14="http://schemas.microsoft.com/office/powerpoint/2010/main" val="1690388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085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799" y="4838700"/>
            <a:ext cx="56369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7+8=15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52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0399C9A-FC31-23DE-5F44-66785FD861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06A905-CB0A-6BBE-7DA3-8359630BD46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9+7=..</a:t>
            </a: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49B2716A-ED32-6CC2-B06E-1DB1907CD2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16C7B8-67E4-CED6-3441-D07D26536B42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9+7=16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828800" y="4168908"/>
            <a:ext cx="92964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التعرف على الأعداد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"عجلة الأعداد"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الخشيبات والحزم.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7945EB-1FEE-5B2E-9F99-603CEAF1B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34" y="2536662"/>
            <a:ext cx="5273166" cy="51262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640542" y="3604617"/>
            <a:ext cx="3505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من 0 إلى 999 باستخدام لعبة عجلة الأعداد.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11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05D71696-2A1D-DD96-2613-EDF8E6F847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9698" y="4181623"/>
            <a:ext cx="2991905" cy="2991905"/>
          </a:xfrm>
          <a:prstGeom prst="rect">
            <a:avLst/>
          </a:prstGeom>
        </p:spPr>
      </p:pic>
      <p:pic>
        <p:nvPicPr>
          <p:cNvPr id="12" name="Image 11" descr="Une image contenant dessin humoristique, garçon, dessin, Dessin animé&#10;&#10;Le contenu généré par l’IA peut être incorrect.">
            <a:extLst>
              <a:ext uri="{FF2B5EF4-FFF2-40B4-BE49-F238E27FC236}">
                <a16:creationId xmlns:a16="http://schemas.microsoft.com/office/drawing/2014/main" id="{118BB121-98A8-4BA4-8D01-B9565B8219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3710" b="15386"/>
          <a:stretch>
            <a:fillRect/>
          </a:stretch>
        </p:blipFill>
        <p:spPr>
          <a:xfrm>
            <a:off x="4386794" y="6227454"/>
            <a:ext cx="4020577" cy="2850748"/>
          </a:xfrm>
          <a:prstGeom prst="rect">
            <a:avLst/>
          </a:prstGeom>
        </p:spPr>
      </p:pic>
      <p:pic>
        <p:nvPicPr>
          <p:cNvPr id="18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1FB0B98A-AEA7-801B-A177-5229912FF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423906" y="544647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6D9FB3D3-828F-E404-A393-0515D1BCD3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544095" y="506332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F5A843A-20A8-D096-6DD3-9E69FA78C9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30244" y="565325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61FEB6BD-D601-F6F9-81C6-7FE5AD835C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17396" y="652051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5F6182A3-F5A0-D77E-0E6E-8A179F80DF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053295" y="6494520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17BA84A6-FCD2-DF73-59D6-F317C7CBF3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47646" y="432916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0C9C402-9018-A4FF-60E4-6DD28F185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837346" y="5634917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Ellipse 27">
            <a:extLst>
              <a:ext uri="{FF2B5EF4-FFF2-40B4-BE49-F238E27FC236}">
                <a16:creationId xmlns:a16="http://schemas.microsoft.com/office/drawing/2014/main" id="{66F42A02-AB46-CBCC-5719-B0D7D2755E80}"/>
              </a:ext>
            </a:extLst>
          </p:cNvPr>
          <p:cNvSpPr/>
          <p:nvPr/>
        </p:nvSpPr>
        <p:spPr>
          <a:xfrm>
            <a:off x="934577" y="3686379"/>
            <a:ext cx="3970603" cy="38970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51E9DCA-1108-559B-BB42-B0EF078E22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736951" y="404592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5EA86071-4D43-F963-859B-49387F5842A1}"/>
              </a:ext>
            </a:extLst>
          </p:cNvPr>
          <p:cNvSpPr/>
          <p:nvPr/>
        </p:nvSpPr>
        <p:spPr>
          <a:xfrm>
            <a:off x="2500153" y="3800008"/>
            <a:ext cx="744295" cy="27735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/>
              <a:t>مئات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العدد الذي تحصلت عليه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 على جدول الرتب بكتابات متنوعة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40E019F-CB8F-A520-5ADB-672544796239}"/>
              </a:ext>
            </a:extLst>
          </p:cNvPr>
          <p:cNvSpPr/>
          <p:nvPr/>
        </p:nvSpPr>
        <p:spPr>
          <a:xfrm>
            <a:off x="10259007" y="621097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BDE84C8-380C-C857-0099-9DAC0E7D22BC}"/>
              </a:ext>
            </a:extLst>
          </p:cNvPr>
          <p:cNvSpPr/>
          <p:nvPr/>
        </p:nvSpPr>
        <p:spPr>
          <a:xfrm>
            <a:off x="12447656" y="510682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F193DF0-A044-C273-0F70-F1C377B18D5A}"/>
              </a:ext>
            </a:extLst>
          </p:cNvPr>
          <p:cNvSpPr/>
          <p:nvPr/>
        </p:nvSpPr>
        <p:spPr>
          <a:xfrm>
            <a:off x="12588375" y="68199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8DE3F787-78BB-0A33-3D4A-6269669DFC0C}"/>
              </a:ext>
            </a:extLst>
          </p:cNvPr>
          <p:cNvSpPr/>
          <p:nvPr/>
        </p:nvSpPr>
        <p:spPr>
          <a:xfrm>
            <a:off x="8347077" y="618145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3832261-EE91-1F5A-A81C-AC5FDA3EDE69}"/>
              </a:ext>
            </a:extLst>
          </p:cNvPr>
          <p:cNvSpPr/>
          <p:nvPr/>
        </p:nvSpPr>
        <p:spPr>
          <a:xfrm>
            <a:off x="8566058" y="517809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42FB3A63-01E3-7DB0-2EDE-28ED30BE0433}"/>
              </a:ext>
            </a:extLst>
          </p:cNvPr>
          <p:cNvSpPr/>
          <p:nvPr/>
        </p:nvSpPr>
        <p:spPr>
          <a:xfrm>
            <a:off x="8663558" y="740205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85420D53-5106-BEE8-5C55-7108A99A5BB8}"/>
              </a:ext>
            </a:extLst>
          </p:cNvPr>
          <p:cNvSpPr/>
          <p:nvPr/>
        </p:nvSpPr>
        <p:spPr>
          <a:xfrm>
            <a:off x="10213546" y="791920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B3BCAA56-5425-9CF2-38D3-F95D6623E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445009"/>
              </p:ext>
            </p:extLst>
          </p:nvPr>
        </p:nvGraphicFramePr>
        <p:xfrm>
          <a:off x="746165" y="4277443"/>
          <a:ext cx="6228612" cy="4767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6204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2076204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2076204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68317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16674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  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مئات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عشرات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r>
                        <a:rPr lang="ar-SA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وحد</a:t>
                      </a:r>
                      <a:r>
                        <a:rPr lang="ar-MA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ة</a:t>
                      </a:r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292306"/>
                  </a:ext>
                </a:extLst>
              </a:tr>
              <a:tr h="499678">
                <a:tc gridSpan="3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ثلاث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>
                          <a:solidFill>
                            <a:srgbClr val="00B05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مئة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</a:t>
                      </a:r>
                      <a:r>
                        <a:rPr lang="fr-FR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وا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حد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أربعــــــــــــــــــ</a:t>
                      </a:r>
                      <a:r>
                        <a:rPr lang="ar-SA" sz="4400" b="1" i="0" dirty="0" err="1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ون</a:t>
                      </a:r>
                      <a:endParaRPr lang="fr-FR" sz="4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2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581481"/>
                  </a:ext>
                </a:extLst>
              </a:tr>
              <a:tr h="499678">
                <a:tc gridSpan="3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60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341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32210"/>
                  </a:ext>
                </a:extLst>
              </a:tr>
            </a:tbl>
          </a:graphicData>
        </a:graphic>
      </p:graphicFrame>
      <p:sp>
        <p:nvSpPr>
          <p:cNvPr id="35" name="Ellipse 34">
            <a:extLst>
              <a:ext uri="{FF2B5EF4-FFF2-40B4-BE49-F238E27FC236}">
                <a16:creationId xmlns:a16="http://schemas.microsoft.com/office/drawing/2014/main" id="{7137AC3E-44CD-C247-F510-8264C5D13217}"/>
              </a:ext>
            </a:extLst>
          </p:cNvPr>
          <p:cNvSpPr/>
          <p:nvPr/>
        </p:nvSpPr>
        <p:spPr>
          <a:xfrm>
            <a:off x="5692807" y="503656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DB1B97E7-565B-0AD1-109B-91FF6EA4CE46}"/>
              </a:ext>
            </a:extLst>
          </p:cNvPr>
          <p:cNvSpPr/>
          <p:nvPr/>
        </p:nvSpPr>
        <p:spPr>
          <a:xfrm>
            <a:off x="3886200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7C1B1A5-A984-70E8-65B6-E2D4EB4FBDC2}"/>
              </a:ext>
            </a:extLst>
          </p:cNvPr>
          <p:cNvSpPr/>
          <p:nvPr/>
        </p:nvSpPr>
        <p:spPr>
          <a:xfrm>
            <a:off x="2971800" y="503656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3D0DB5C-669C-1F31-AD1B-56DC9AB46443}"/>
              </a:ext>
            </a:extLst>
          </p:cNvPr>
          <p:cNvSpPr/>
          <p:nvPr/>
        </p:nvSpPr>
        <p:spPr>
          <a:xfrm>
            <a:off x="1856763" y="505714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D23800E9-427E-22E4-A5DF-7A5A441788F1}"/>
              </a:ext>
            </a:extLst>
          </p:cNvPr>
          <p:cNvSpPr/>
          <p:nvPr/>
        </p:nvSpPr>
        <p:spPr>
          <a:xfrm>
            <a:off x="4343400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489C617-9897-7CEF-AD9F-434387BB7826}"/>
              </a:ext>
            </a:extLst>
          </p:cNvPr>
          <p:cNvSpPr/>
          <p:nvPr/>
        </p:nvSpPr>
        <p:spPr>
          <a:xfrm>
            <a:off x="982191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BA9A8D5-84F2-2BCF-CB9E-1A754B5B42C4}"/>
              </a:ext>
            </a:extLst>
          </p:cNvPr>
          <p:cNvSpPr/>
          <p:nvPr/>
        </p:nvSpPr>
        <p:spPr>
          <a:xfrm>
            <a:off x="3429000" y="504268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F179342-EE57-453A-22DB-B948AF7D2370}"/>
              </a:ext>
            </a:extLst>
          </p:cNvPr>
          <p:cNvSpPr/>
          <p:nvPr/>
        </p:nvSpPr>
        <p:spPr>
          <a:xfrm>
            <a:off x="1414037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309C15-4C67-2A03-C344-FAB4C2EDD097}"/>
              </a:ext>
            </a:extLst>
          </p:cNvPr>
          <p:cNvGrpSpPr/>
          <p:nvPr/>
        </p:nvGrpSpPr>
        <p:grpSpPr>
          <a:xfrm>
            <a:off x="7446353" y="3490246"/>
            <a:ext cx="5639680" cy="5654040"/>
            <a:chOff x="7466720" y="3795664"/>
            <a:chExt cx="5189686" cy="5249276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D5792F-D643-AABB-F231-5C1669C4AD32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DDB283AF-E5E6-E799-FA3B-156F13A40811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8EE84F1D-AEA5-48B6-169F-E8B49296F536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7" name="Ellipse 6">
                    <a:extLst>
                      <a:ext uri="{FF2B5EF4-FFF2-40B4-BE49-F238E27FC236}">
                        <a16:creationId xmlns:a16="http://schemas.microsoft.com/office/drawing/2014/main" id="{1B8778CD-B647-E532-E55B-683A6B920765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12" name="Ellipse 11">
                    <a:extLst>
                      <a:ext uri="{FF2B5EF4-FFF2-40B4-BE49-F238E27FC236}">
                        <a16:creationId xmlns:a16="http://schemas.microsoft.com/office/drawing/2014/main" id="{E9754CAC-A6C8-091F-7DD2-8D0DFAA873A4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8D413AC5-3540-86DB-4D68-DB09C7FF2E4F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43B385BD-DCFB-9F5B-FB80-33A0DB8921F9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3332B0E0-F9AA-A38F-7F97-57369E12E58F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8602C2D-2A16-D1A0-BCEB-556EFCDC540B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14" name="Ellipse 13">
            <a:extLst>
              <a:ext uri="{FF2B5EF4-FFF2-40B4-BE49-F238E27FC236}">
                <a16:creationId xmlns:a16="http://schemas.microsoft.com/office/drawing/2014/main" id="{F131B4E4-71E6-1664-5BF1-CD8782D6FA48}"/>
              </a:ext>
            </a:extLst>
          </p:cNvPr>
          <p:cNvSpPr/>
          <p:nvPr/>
        </p:nvSpPr>
        <p:spPr>
          <a:xfrm>
            <a:off x="11963400" y="797624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4B48FA8-1250-7510-5CB2-ECFCD954A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5AB0CEE2-E976-321E-D636-B147661A4B82}"/>
              </a:ext>
            </a:extLst>
          </p:cNvPr>
          <p:cNvGraphicFramePr>
            <a:graphicFrameLocks noGrp="1"/>
          </p:cNvGraphicFramePr>
          <p:nvPr/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BDF03E4B-5743-BAC1-35FC-AC5731325DF2}"/>
              </a:ext>
            </a:extLst>
          </p:cNvPr>
          <p:cNvSpPr/>
          <p:nvPr/>
        </p:nvSpPr>
        <p:spPr>
          <a:xfrm>
            <a:off x="10300869" y="610162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5E28B2F9-6D1C-F3ED-9DDE-E42BA18BE8B8}"/>
              </a:ext>
            </a:extLst>
          </p:cNvPr>
          <p:cNvSpPr/>
          <p:nvPr/>
        </p:nvSpPr>
        <p:spPr>
          <a:xfrm>
            <a:off x="8998262" y="739888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19D76CD-278F-51ED-5627-D6E07FA7E23D}"/>
              </a:ext>
            </a:extLst>
          </p:cNvPr>
          <p:cNvSpPr/>
          <p:nvPr/>
        </p:nvSpPr>
        <p:spPr>
          <a:xfrm>
            <a:off x="11016163" y="779027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C050279-C7BE-110E-7955-5ADA4B39C6DD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2DB5FDC-2582-0AFD-2E2B-5FA161D547A3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8AA7E67F-3E0A-2A10-DF9D-A27D375C5B2B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6F79CC5F-5E9A-FE9E-464B-9A608826C47E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D172575B-C94E-9BD2-FB66-BF935D96C127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DB69C629-733F-126D-11BC-00145F2458F1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508CACCC-C3A9-2845-990B-AE0658827694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DC9AE07D-56B2-2779-9DB4-390B3F9B50F4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A80A60D7-65EA-3495-E8F6-6DA9C460AEF1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0BB06ED6-DC1E-F960-5CC5-EA278A505311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7DD3C08-6D16-E361-9E74-D8C73AD6A4EB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368EE469-0024-005F-FDE7-088D4B80AC1F}"/>
              </a:ext>
            </a:extLst>
          </p:cNvPr>
          <p:cNvSpPr/>
          <p:nvPr/>
        </p:nvSpPr>
        <p:spPr>
          <a:xfrm>
            <a:off x="10310600" y="68158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D0D934D2-09AE-89A7-05F9-3F74A2EA27AC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EE3108E-639A-0522-8CA6-B013836487E5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00D8B939-76F5-7789-6DC4-3DC0C092D761}"/>
              </a:ext>
            </a:extLst>
          </p:cNvPr>
          <p:cNvSpPr/>
          <p:nvPr/>
        </p:nvSpPr>
        <p:spPr>
          <a:xfrm>
            <a:off x="8078492" y="433466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CBFBCAC-B194-3805-CADE-7191B62A5E67}"/>
              </a:ext>
            </a:extLst>
          </p:cNvPr>
          <p:cNvSpPr/>
          <p:nvPr/>
        </p:nvSpPr>
        <p:spPr>
          <a:xfrm>
            <a:off x="8599983" y="327929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DB0D1-74FA-6291-8C82-627C45678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02E18E-EF26-5282-A41D-F18C0D9960F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4B7F8F-3958-AAA3-A749-A6E39E61239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B51B71-3C59-51D3-8B40-7594AA4876F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0791687-54E0-814C-FDD1-90310C4F93F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B0C4A82-4A3C-D21D-F4CA-47F4FB2EAA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00DE9C2-F094-52B3-1EA9-5EDC04294B3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D446C78-F606-3E54-CD81-8935AC5D1E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CBE0D2F2-6C10-EEFD-6CF1-A310732EE5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291978"/>
              </p:ext>
            </p:extLst>
          </p:nvPr>
        </p:nvGraphicFramePr>
        <p:xfrm>
          <a:off x="1110954" y="5686025"/>
          <a:ext cx="6123408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مئتان واثنان وثلاثون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232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0B12D7C4-29F9-E581-EFDC-749FB6E3DBCC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49B9753-7208-53A6-D7C8-2C3D4ED585AA}"/>
              </a:ext>
            </a:extLst>
          </p:cNvPr>
          <p:cNvSpPr/>
          <p:nvPr/>
        </p:nvSpPr>
        <p:spPr>
          <a:xfrm>
            <a:off x="9071131" y="74295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76049F50-D5D7-C6C6-0311-A364F2AC7D12}"/>
              </a:ext>
            </a:extLst>
          </p:cNvPr>
          <p:cNvSpPr/>
          <p:nvPr/>
        </p:nvSpPr>
        <p:spPr>
          <a:xfrm>
            <a:off x="11016163" y="7826491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BAC36354-0C63-38FB-AE13-7983D7E3ED87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7167686-91FF-3B58-6101-EE322932E57B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207CD198-2306-F6C3-AE84-5510646F6CDF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823556A9-67E4-3290-6E25-6F06DC7781D5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7C8725C1-9A31-942F-9B4E-0C9F47575EB3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A0D31794-B270-D45E-F6FD-94E8694AA8DC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09F9E703-16AE-E83E-F6F6-2E7B80CA5CF8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0E0B0847-D7BC-7C4B-B201-DE401DA2D5BC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4C861192-4AB5-42A7-B91C-F531000E3FD3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F98E46F7-3DF6-9D37-792E-5E5E9B3DFBF5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5D82C79-9AFD-DBD7-865A-47377B69D733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2" name="Ellipse 21">
            <a:extLst>
              <a:ext uri="{FF2B5EF4-FFF2-40B4-BE49-F238E27FC236}">
                <a16:creationId xmlns:a16="http://schemas.microsoft.com/office/drawing/2014/main" id="{863D54FA-B38B-D224-2B30-F2EBE7DB6287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A2F2764A-ACE3-F063-6E69-D12D48DF18F4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EC19B48-89D8-45D3-8964-784BF6C412D9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F57181CB-4B7E-E7C0-5351-0F06E9E32826}"/>
              </a:ext>
            </a:extLst>
          </p:cNvPr>
          <p:cNvSpPr/>
          <p:nvPr/>
        </p:nvSpPr>
        <p:spPr>
          <a:xfrm>
            <a:off x="8078492" y="433466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6454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9BFCE-4665-6CD3-B770-B55500954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F4FF49-CC16-4F74-8449-FF633DA54A1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81CFB7-A254-58B1-12E4-F4781159BD6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E41297-F113-50EB-EA13-962B615F1A5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E20C9C-1F43-2BC9-96A1-FFEA6C6EC37D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9F2DCAF-38C7-40CD-568F-401C44A4EBC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CBE4262-C121-7447-4329-065581F67F3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D1EA767C-AB1B-3AB8-FF9A-7992F6496A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48B7C981-CE9F-85C4-6EC2-0466CB51F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639228"/>
              </p:ext>
            </p:extLst>
          </p:nvPr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A1DDE76F-ADC5-FB11-63CA-9E0E93FB97BA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4937B600-A37D-71E4-4DDB-9C52C8FB2C24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FD6BB29A-6935-B352-1820-F80B99611427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912D176-22E3-DC56-1D47-E706BBA1818A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7653CA4E-A85A-EB70-F173-D2E27ECF0B01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9B3B2063-D82A-9CA3-CF5A-75BE205B242D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1F81F429-1A6D-7A01-A447-5F759C6C726B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34B22564-9BA2-DEF6-6DB3-923357EA777B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97C5933E-D1E7-156D-19DA-34832C1A57BA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2B44305-67A2-5D5D-6262-0916278CB249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5EF28E1F-7846-65EE-E096-909B96FD25C7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D8CD8E42-5818-988E-189D-009315A4DC1C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4ECAA2-317F-BB2C-1206-EE950E8D4504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1AA509D6-2C85-97C6-5923-D61248449D48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527058B3-58A1-C3CE-68EE-96F3B2ED5F1A}"/>
              </a:ext>
            </a:extLst>
          </p:cNvPr>
          <p:cNvSpPr/>
          <p:nvPr/>
        </p:nvSpPr>
        <p:spPr>
          <a:xfrm>
            <a:off x="11014749" y="858103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9B9070F4-523F-0301-6BB8-DB133B011E71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11F4AB-4C9D-AEE3-43DA-5697B71CD346}"/>
              </a:ext>
            </a:extLst>
          </p:cNvPr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0707DEC-3FFE-A361-73B4-42BAEE6384A7}"/>
              </a:ext>
            </a:extLst>
          </p:cNvPr>
          <p:cNvSpPr/>
          <p:nvPr/>
        </p:nvSpPr>
        <p:spPr>
          <a:xfrm>
            <a:off x="10711363" y="68158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ED68E15-E9DB-30B9-6606-15B5138F33C0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302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3BC5E-5469-C5A8-5CA1-6D676ED5E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AFCF-3617-80F7-BF49-5A72C2C2CEF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722E75-FFF1-00D9-4A00-54F167AED04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9D7BD9-77DA-EC98-64A8-1E55286675D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68E1F61-50B2-CD33-5AFA-5588B500A49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91BBB56-8F00-23B8-B832-0FA9539362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61DE89C-8DB5-B175-A6EB-D603217A66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801EFFF-6A2A-0C76-EAD4-D8CC355FC0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F10BBD8F-6AE0-D3DE-E96F-766F4EE5C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882261"/>
              </p:ext>
            </p:extLst>
          </p:nvPr>
        </p:nvGraphicFramePr>
        <p:xfrm>
          <a:off x="609600" y="5686025"/>
          <a:ext cx="6624762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16124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808638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ثلاث مئة و</a:t>
                      </a:r>
                      <a:r>
                        <a:rPr lang="ar-S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أربع</a:t>
                      </a:r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ة وعشرون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324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9985F44A-DFA5-A557-B047-57BA20B8D0E6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47B5433-D1D8-C6DB-DA83-595EFA0630CC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7298CD4-FB46-0189-3AD6-5817CE44E740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D07EE60-20C0-2D66-02CC-C9EC84C61784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00101A71-C89F-D03F-D92D-EAA34AC862BF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E2FEFC94-162F-70AE-7C8E-614109D674CA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0D29CDA8-9C11-B266-3427-12FA70884849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42FBBC61-A8F5-1BBD-E0AE-77BD67CF0BC8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2FE0A788-1B5F-6727-9E78-3250DEF0A8F0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5F75EEE-659D-E242-2CC8-8EE16B7625CB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7BCFCED4-2153-718C-D51B-563F0CF68209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A45A9CA1-AC01-7301-6405-A4CC356AD6F1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2E5C311-9408-CD8D-6278-579DECEFE845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F26F1A06-5B2E-2171-071A-066E491F10B4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CD396CE6-0D4D-B3D5-1315-CF6D8191C400}"/>
              </a:ext>
            </a:extLst>
          </p:cNvPr>
          <p:cNvSpPr/>
          <p:nvPr/>
        </p:nvSpPr>
        <p:spPr>
          <a:xfrm>
            <a:off x="11024585" y="856521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5AB21498-0B40-E4FB-B5CC-5EC1A24043A1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59746CD-8BEB-42A0-5748-33A7352CCABD}"/>
              </a:ext>
            </a:extLst>
          </p:cNvPr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09EDB3B-0955-5D15-4202-2443CFEA965C}"/>
              </a:ext>
            </a:extLst>
          </p:cNvPr>
          <p:cNvSpPr/>
          <p:nvPr/>
        </p:nvSpPr>
        <p:spPr>
          <a:xfrm>
            <a:off x="10701317" y="682183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DD3B8AB-8A88-B50F-D877-867EF89B4471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694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965490" y="4159358"/>
            <a:ext cx="7696199" cy="2698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باحتفاظ باستخدام لعبة النقود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يواصل المتعلمون التدرب على وضع وإنجاز عمليات جمع باحتفاظ.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F202577-1AA8-4AFA-47F0-C63FDA312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4" y="3480498"/>
            <a:ext cx="5370846" cy="51682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428424" y="4442787"/>
            <a:ext cx="309169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وإنجاز عملية جمع باحتفاظ باستخدام 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EFCC714-B4E1-6DDC-D472-4A83C884062B}"/>
              </a:ext>
            </a:extLst>
          </p:cNvPr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id="14" name="Image 13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28D8B55-C24E-B04E-DC65-17B4BE40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6" name="Image 15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635B8A-8991-5491-624F-CC7F2600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8" name="Groupe 54">
              <a:extLst>
                <a:ext uri="{FF2B5EF4-FFF2-40B4-BE49-F238E27FC236}">
                  <a16:creationId xmlns:a16="http://schemas.microsoft.com/office/drawing/2014/main" id="{9E9C0744-2A45-9F59-10CC-62753B62D938}"/>
                </a:ext>
              </a:extLst>
            </p:cNvPr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19" name="Groupe 42">
                <a:extLst>
                  <a:ext uri="{FF2B5EF4-FFF2-40B4-BE49-F238E27FC236}">
                    <a16:creationId xmlns:a16="http://schemas.microsoft.com/office/drawing/2014/main" id="{70F480C5-9ADC-3E28-CE68-CE165862F332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32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B8260E5A-47C9-6406-A46A-8EBBB94F62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3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25341D7-94BC-F925-9C21-307CF476F5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4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299088C-73F3-12D3-40A2-1158BEA749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5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BF92EAE-0D20-1213-1A57-59B7B3FC98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43">
                <a:extLst>
                  <a:ext uri="{FF2B5EF4-FFF2-40B4-BE49-F238E27FC236}">
                    <a16:creationId xmlns:a16="http://schemas.microsoft.com/office/drawing/2014/main" id="{3A25B122-B05C-5CDA-B498-3A598E11B4F1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8" name="Image 44">
                  <a:extLst>
                    <a:ext uri="{FF2B5EF4-FFF2-40B4-BE49-F238E27FC236}">
                      <a16:creationId xmlns:a16="http://schemas.microsoft.com/office/drawing/2014/main" id="{75DE7434-4575-6F78-1A6B-A0FB234863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9" name="Image 45">
                  <a:extLst>
                    <a:ext uri="{FF2B5EF4-FFF2-40B4-BE49-F238E27FC236}">
                      <a16:creationId xmlns:a16="http://schemas.microsoft.com/office/drawing/2014/main" id="{3BF04A35-4A58-CFC5-5DAA-555F2B1163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0" name="Image 46">
                  <a:extLst>
                    <a:ext uri="{FF2B5EF4-FFF2-40B4-BE49-F238E27FC236}">
                      <a16:creationId xmlns:a16="http://schemas.microsoft.com/office/drawing/2014/main" id="{09B78BCA-DF77-0993-4AC4-340545CF8C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7">
                  <a:extLst>
                    <a:ext uri="{FF2B5EF4-FFF2-40B4-BE49-F238E27FC236}">
                      <a16:creationId xmlns:a16="http://schemas.microsoft.com/office/drawing/2014/main" id="{B219EDC9-2D79-7B80-FBD0-AE9BBE72EE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8">
                <a:extLst>
                  <a:ext uri="{FF2B5EF4-FFF2-40B4-BE49-F238E27FC236}">
                    <a16:creationId xmlns:a16="http://schemas.microsoft.com/office/drawing/2014/main" id="{19573B58-FE36-73F7-B012-ED192D8F5AEA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22" name="Image 49">
                  <a:extLst>
                    <a:ext uri="{FF2B5EF4-FFF2-40B4-BE49-F238E27FC236}">
                      <a16:creationId xmlns:a16="http://schemas.microsoft.com/office/drawing/2014/main" id="{7FFD3ED0-1A8A-62FE-1AB2-3392228D93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4" name="Image 50">
                  <a:extLst>
                    <a:ext uri="{FF2B5EF4-FFF2-40B4-BE49-F238E27FC236}">
                      <a16:creationId xmlns:a16="http://schemas.microsoft.com/office/drawing/2014/main" id="{73ED07FF-7563-D184-12FA-B6AB0AE73D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5" name="Image 51">
                  <a:extLst>
                    <a:ext uri="{FF2B5EF4-FFF2-40B4-BE49-F238E27FC236}">
                      <a16:creationId xmlns:a16="http://schemas.microsoft.com/office/drawing/2014/main" id="{C2D88A22-3937-7F08-5646-94B1727316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6" name="Image 52">
                  <a:extLst>
                    <a:ext uri="{FF2B5EF4-FFF2-40B4-BE49-F238E27FC236}">
                      <a16:creationId xmlns:a16="http://schemas.microsoft.com/office/drawing/2014/main" id="{0E6BDDAC-C1FC-058B-F50A-BFD7A1A0BE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719906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08829-47E1-E0C3-15FD-3C4626A9E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9BF20C-C6C3-56FF-FAF3-4F13AB6F95E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0061BC-BE7E-7EDC-3CFD-ED5D60B4928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A9843B-AA38-608D-D12D-CD623443005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CCD977-B633-93E1-B21F-AF7757614EA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المجموعات ويقدم التغذية الراجعة المناسبة.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05B00E-46AC-6F06-32F3-229B1E99D8D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91BC0-648D-51A1-66C8-0093207F82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C5A596A-71C9-5C91-7D1F-CCB8F7068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3" y="3480498"/>
            <a:ext cx="6064505" cy="532060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BF866DB-7176-F77B-6B98-2292EA203418}"/>
              </a:ext>
            </a:extLst>
          </p:cNvPr>
          <p:cNvSpPr txBox="1"/>
          <p:nvPr/>
        </p:nvSpPr>
        <p:spPr>
          <a:xfrm>
            <a:off x="8839200" y="4610101"/>
            <a:ext cx="339996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1: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43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19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8BF2553-AFF1-9EE3-7E3C-9F202556D3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29" y="5477041"/>
            <a:ext cx="4616646" cy="30777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143F60B-73FB-9E12-49E8-FB7453DAC78F}"/>
              </a:ext>
            </a:extLst>
          </p:cNvPr>
          <p:cNvSpPr txBox="1"/>
          <p:nvPr/>
        </p:nvSpPr>
        <p:spPr>
          <a:xfrm>
            <a:off x="8996950" y="5257801"/>
            <a:ext cx="32176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2: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64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65BEB9-9806-1539-5B89-B4DF4E75756D}"/>
              </a:ext>
            </a:extLst>
          </p:cNvPr>
          <p:cNvSpPr txBox="1"/>
          <p:nvPr/>
        </p:nvSpPr>
        <p:spPr>
          <a:xfrm>
            <a:off x="8972387" y="5871149"/>
            <a:ext cx="324221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3: 2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38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49F7CF-354D-36C5-3201-DEC828618ED8}"/>
              </a:ext>
            </a:extLst>
          </p:cNvPr>
          <p:cNvSpPr txBox="1"/>
          <p:nvPr/>
        </p:nvSpPr>
        <p:spPr>
          <a:xfrm>
            <a:off x="8839200" y="6515102"/>
            <a:ext cx="339996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4: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28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76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0754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56223-CDFA-47B1-7E73-E7A4F675B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7AA7C4-D432-CEC6-CFE3-4C1071FC568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4BDBB7-FB49-C062-B2E5-C8B57842FAC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005CA10-79D8-7A34-4B5C-EFA385195C3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0D9613-1A47-962A-096E-0438C9E3308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وتصحيح.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7A0E4B-A27D-C1B8-F515-953AC8E4E4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E61A76-C745-09B5-C0EB-07155BE7650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E840643D-E0D4-CF65-F488-2F28E8436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3" y="3480498"/>
            <a:ext cx="6064505" cy="5320602"/>
          </a:xfrm>
          <a:prstGeom prst="rect">
            <a:avLst/>
          </a:prstGeom>
        </p:spPr>
      </p:pic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2F28BFB-E99E-C930-A477-1B1AD6B43D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29" y="5477041"/>
            <a:ext cx="4616646" cy="30777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326EA73-E15F-4CC3-5158-422C5D4E97E6}"/>
              </a:ext>
            </a:extLst>
          </p:cNvPr>
          <p:cNvSpPr txBox="1"/>
          <p:nvPr/>
        </p:nvSpPr>
        <p:spPr>
          <a:xfrm>
            <a:off x="8534400" y="4638208"/>
            <a:ext cx="309169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 وتقديم التغذية الراجعة المناسبة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4553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A7C49-BBA3-0A71-ED4A-6502F0AD9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8FA586-14A6-2780-5AAD-524D0DFA82D5}"/>
              </a:ext>
            </a:extLst>
          </p:cNvPr>
          <p:cNvSpPr/>
          <p:nvPr/>
        </p:nvSpPr>
        <p:spPr>
          <a:xfrm>
            <a:off x="-1" y="2026255"/>
            <a:ext cx="13716001" cy="82607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1B211E-8AB5-7F00-9273-CC955C754466}"/>
              </a:ext>
            </a:extLst>
          </p:cNvPr>
          <p:cNvSpPr/>
          <p:nvPr/>
        </p:nvSpPr>
        <p:spPr>
          <a:xfrm>
            <a:off x="275854" y="2324100"/>
            <a:ext cx="13164293" cy="76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E86FEB-EB00-2070-9A73-AEA4992CCC88}"/>
              </a:ext>
            </a:extLst>
          </p:cNvPr>
          <p:cNvSpPr/>
          <p:nvPr/>
        </p:nvSpPr>
        <p:spPr>
          <a:xfrm>
            <a:off x="-1" y="796747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A97164-5C58-AC70-1EF6-AB771B5752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سنشتغل على الألواح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55DE7AC-8ED3-8874-AC0A-B22010C95D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C685BF-4FE1-7A85-1EB4-B482180E0B6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483CCF0-1D10-12C3-3DAC-9EAF63623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0" b="24400"/>
          <a:stretch>
            <a:fillRect/>
          </a:stretch>
        </p:blipFill>
        <p:spPr>
          <a:xfrm>
            <a:off x="4476749" y="4381500"/>
            <a:ext cx="4762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7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8E55-6372-846C-9DF0-D2CD6232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A068DE-2EA5-366B-F368-2F91395284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B4A42C-F734-C9E8-2BA3-66E7B51248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D6A09A-7C76-AC01-8443-D5D43A231CB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E94C8C-46BC-E1C9-E24B-D2355DE0865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28962A9-A47B-5DE4-90D1-30B49B532D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F04AB-C325-F177-716C-AAD6B97AAA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DB2F835-112A-AA81-94CA-8713309288D4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5807800-DB54-B2A0-A70B-3864D3E2E94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8C64F66-C5EC-A95B-1462-E8363A619C3A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3629C1-B6AE-0556-2139-BD3B7AD758D4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03A8DF-2860-F0FF-D4B6-CBE7D1267836}"/>
              </a:ext>
            </a:extLst>
          </p:cNvPr>
          <p:cNvSpPr txBox="1"/>
          <p:nvPr/>
        </p:nvSpPr>
        <p:spPr>
          <a:xfrm>
            <a:off x="8056029" y="568513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2C01CE-FEEF-215C-C2B2-F8D66DAA5A24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AEE3E9-1EEA-55F6-DCE7-66CA281A0DF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863F43-789B-AD78-0DC2-A51D24C8C722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5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9E3F98-6AB0-E68F-138D-23EDCF980052}"/>
              </a:ext>
            </a:extLst>
          </p:cNvPr>
          <p:cNvSpPr txBox="1"/>
          <p:nvPr/>
        </p:nvSpPr>
        <p:spPr>
          <a:xfrm>
            <a:off x="5928479" y="3888461"/>
            <a:ext cx="533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400" b="1" dirty="0">
                <a:solidFill>
                  <a:srgbClr val="C00000"/>
                </a:solidFill>
              </a:rPr>
              <a:t>1</a:t>
            </a:r>
            <a:endParaRPr lang="fr-FR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770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8A765-9C25-B532-D4EB-0B52E7156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E9834C-6457-8283-0B38-E62FF727C9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798272-4006-4656-D06D-2C7B6A592EE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22EABF-49A0-9339-AF39-53F6FDC895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0D0A226-683C-0257-8760-79D1663CF82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B79C69-686F-E162-15C5-46E715A990F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5408F10-B3A8-AD60-4978-64D6F4C95A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194D36-D59B-3C76-6AC2-C4895A134D2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F16B0A6-7C03-2EDE-CB9F-579D82234D56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915ABE9-2CBB-7385-59F6-CF8C6A3A5CB6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2D43B35-4C58-4563-25BD-4CC42D33CD4E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E44A0F-CD27-B6A7-26AC-5505D25A0A2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7C6A7C-79F8-206B-8880-F6D9DB34F133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B13DD6-86BA-A61C-CCF0-CD4B59191AC1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EBFDF7A-67AE-C4D9-2094-20EAB9D01483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4721491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306A8-793D-8E75-FC2F-148796529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D236976-2617-2698-B6BE-563D133B1CE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D58F22-D895-6D05-BA57-D518A62AA40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CD526B-5128-4C5B-917A-61800E0CDAA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9A9608-A3AD-AB42-78DA-1E656A81D96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6FCC0A3-1D2B-1E79-583D-1452CAEB45E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3B193-DFA8-4AE7-F936-8766B7C62F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B58E92-8690-8161-36AE-A011379E99DC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7D70FD-672F-2680-FBD4-CCB88FE29D4C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B7912CA-BCF5-2538-013F-F4C2EC08C66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F4E890F-E803-96EF-B2DF-ADBE362483DB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9736C1-6359-F938-E1B0-815241BDC4BD}"/>
              </a:ext>
            </a:extLst>
          </p:cNvPr>
          <p:cNvSpPr txBox="1"/>
          <p:nvPr/>
        </p:nvSpPr>
        <p:spPr>
          <a:xfrm>
            <a:off x="8056029" y="56964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112002-1DE0-79F7-C9DD-63CCC586B583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437F96F-DA74-D3BA-5A9B-08E501EC16EB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E628C8B-2390-C3C7-552A-CCA75E4096F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7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225581-B0D2-0B5B-CF34-A3304DB37553}"/>
              </a:ext>
            </a:extLst>
          </p:cNvPr>
          <p:cNvSpPr txBox="1"/>
          <p:nvPr/>
        </p:nvSpPr>
        <p:spPr>
          <a:xfrm>
            <a:off x="5928479" y="3888461"/>
            <a:ext cx="533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400" b="1" dirty="0">
                <a:solidFill>
                  <a:srgbClr val="C00000"/>
                </a:solidFill>
              </a:rPr>
              <a:t>1</a:t>
            </a:r>
            <a:endParaRPr lang="fr-FR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573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إلى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اشتر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 هاجر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ثمن ال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؟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لدى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09600" y="3978355"/>
            <a:ext cx="669111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42983" y="4481496"/>
            <a:ext cx="62818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 هاجر 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ة ب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بقي لديه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1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 نعرف كم كان لديه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البداية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لدى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319760" y="2949307"/>
            <a:ext cx="555752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إيجاد المبلغ الذي كان عند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البداية قبل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شتري ال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990600" y="499110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7201" y="4020885"/>
            <a:ext cx="6781800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57202" y="4336351"/>
            <a:ext cx="6567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 بعد الشراء 1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كان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البداية.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2999" y="4838700"/>
            <a:ext cx="6096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اللعبة</a:t>
            </a:r>
            <a:endParaRPr lang="ar-S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كان لدى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البداية؟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239000" y="4838700"/>
            <a:ext cx="5060804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بقي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لثمن اللعبة.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67661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endParaRPr lang="ar-S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8185003" y="4838700"/>
            <a:ext cx="411480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كان مع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كان لدى أنير هو:</a:t>
            </a:r>
          </a:p>
          <a:p>
            <a:pPr algn="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47+13=60</a:t>
            </a: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3048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DC3C1BF-5AEC-FA22-2F15-127DC922D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11" y="3819519"/>
            <a:ext cx="12561590" cy="291593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BD259D2-8408-9ABF-B942-B2D005D612D7}"/>
              </a:ext>
            </a:extLst>
          </p:cNvPr>
          <p:cNvSpPr/>
          <p:nvPr/>
        </p:nvSpPr>
        <p:spPr>
          <a:xfrm>
            <a:off x="685800" y="4381500"/>
            <a:ext cx="3886200" cy="3124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D65E416-0974-B4E8-0061-0F6939F4A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935" y="4305300"/>
            <a:ext cx="12561590" cy="29159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24A15A6-7F8A-D24C-C719-A83F41B99D5E}"/>
              </a:ext>
            </a:extLst>
          </p:cNvPr>
          <p:cNvSpPr txBox="1"/>
          <p:nvPr/>
        </p:nvSpPr>
        <p:spPr>
          <a:xfrm>
            <a:off x="1676400" y="569606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</a:t>
            </a:r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1D3DC79-C8A0-FA58-E618-4D0CEF2E2EE9}"/>
              </a:ext>
            </a:extLst>
          </p:cNvPr>
          <p:cNvSpPr txBox="1"/>
          <p:nvPr/>
        </p:nvSpPr>
        <p:spPr>
          <a:xfrm>
            <a:off x="1752600" y="63627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6EAADB3-7455-55AF-3A42-181248DA3D1A}"/>
              </a:ext>
            </a:extLst>
          </p:cNvPr>
          <p:cNvSpPr txBox="1"/>
          <p:nvPr/>
        </p:nvSpPr>
        <p:spPr>
          <a:xfrm>
            <a:off x="3733800" y="569606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14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5876629-5DB0-C16A-DBB9-E93B611CA724}"/>
              </a:ext>
            </a:extLst>
          </p:cNvPr>
          <p:cNvSpPr txBox="1"/>
          <p:nvPr/>
        </p:nvSpPr>
        <p:spPr>
          <a:xfrm>
            <a:off x="3698305" y="641176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14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صفحة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CB0DDC1-F216-54D0-EE6C-8C6102090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3162300"/>
            <a:ext cx="12073320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2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0866E0A6-8308-A1C6-4DB5-890FA0302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38" y="3158514"/>
            <a:ext cx="12073320" cy="55530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B7ECFA0-C461-56E4-445A-AFCF45DE1B92}"/>
              </a:ext>
            </a:extLst>
          </p:cNvPr>
          <p:cNvSpPr txBox="1"/>
          <p:nvPr/>
        </p:nvSpPr>
        <p:spPr>
          <a:xfrm>
            <a:off x="8949657" y="74295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solidFill>
                  <a:srgbClr val="FF0000"/>
                </a:solidFill>
              </a:rPr>
              <a:t>خمس مئة وواحد وثلاثون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AD05911-A44A-2FBC-33F9-A6C82BC85C21}"/>
              </a:ext>
            </a:extLst>
          </p:cNvPr>
          <p:cNvSpPr txBox="1"/>
          <p:nvPr/>
        </p:nvSpPr>
        <p:spPr>
          <a:xfrm>
            <a:off x="6477000" y="690628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612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2037006-6882-778A-AEA6-2C8BD344B806}"/>
              </a:ext>
            </a:extLst>
          </p:cNvPr>
          <p:cNvSpPr txBox="1"/>
          <p:nvPr/>
        </p:nvSpPr>
        <p:spPr>
          <a:xfrm>
            <a:off x="391586" y="7406640"/>
            <a:ext cx="3171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 err="1">
                <a:solidFill>
                  <a:srgbClr val="FF0000"/>
                </a:solidFill>
              </a:rPr>
              <a:t>مئ</a:t>
            </a:r>
            <a:r>
              <a:rPr lang="ar-MA" sz="2800" dirty="0">
                <a:solidFill>
                  <a:srgbClr val="FF0000"/>
                </a:solidFill>
              </a:rPr>
              <a:t>تان</a:t>
            </a:r>
            <a:r>
              <a:rPr lang="ar-SA" sz="2800" dirty="0">
                <a:solidFill>
                  <a:srgbClr val="FF0000"/>
                </a:solidFill>
              </a:rPr>
              <a:t> </a:t>
            </a:r>
            <a:r>
              <a:rPr lang="ar-MA" sz="2800" dirty="0">
                <a:solidFill>
                  <a:srgbClr val="FF0000"/>
                </a:solidFill>
              </a:rPr>
              <a:t>وأربعون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DA82F87-1897-5276-3E09-1F4295EEA0A4}"/>
              </a:ext>
            </a:extLst>
          </p:cNvPr>
          <p:cNvSpPr txBox="1"/>
          <p:nvPr/>
        </p:nvSpPr>
        <p:spPr>
          <a:xfrm>
            <a:off x="2286000" y="688342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240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84577C9-05D4-642D-7C95-F502EFDA12C5}"/>
              </a:ext>
            </a:extLst>
          </p:cNvPr>
          <p:cNvSpPr txBox="1"/>
          <p:nvPr/>
        </p:nvSpPr>
        <p:spPr>
          <a:xfrm>
            <a:off x="3003857" y="807847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612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C8B5B17-CD57-6BA0-DA58-B900C45872AF}"/>
              </a:ext>
            </a:extLst>
          </p:cNvPr>
          <p:cNvSpPr txBox="1"/>
          <p:nvPr/>
        </p:nvSpPr>
        <p:spPr>
          <a:xfrm>
            <a:off x="4738063" y="808481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531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C4B4650-797A-144A-5971-157309B5AA75}"/>
              </a:ext>
            </a:extLst>
          </p:cNvPr>
          <p:cNvSpPr txBox="1"/>
          <p:nvPr/>
        </p:nvSpPr>
        <p:spPr>
          <a:xfrm>
            <a:off x="6737659" y="807847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240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C94A7F1-E891-720B-DCFD-06479F26CF58}"/>
              </a:ext>
            </a:extLst>
          </p:cNvPr>
          <p:cNvSpPr txBox="1"/>
          <p:nvPr/>
        </p:nvSpPr>
        <p:spPr>
          <a:xfrm>
            <a:off x="4038600" y="796290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&gt;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9B9C73A-5D27-D4C4-A8F6-699E7AB4CFA3}"/>
              </a:ext>
            </a:extLst>
          </p:cNvPr>
          <p:cNvSpPr txBox="1"/>
          <p:nvPr/>
        </p:nvSpPr>
        <p:spPr>
          <a:xfrm>
            <a:off x="5802558" y="7944326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عينة من تمارين الكراسة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7A444F2-1D3D-7301-8732-5DF80A3D8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420" y="4152900"/>
            <a:ext cx="11606213" cy="35671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B88CF9D-F229-AB83-5D2F-54DB58344BA4}"/>
              </a:ext>
            </a:extLst>
          </p:cNvPr>
          <p:cNvSpPr/>
          <p:nvPr/>
        </p:nvSpPr>
        <p:spPr>
          <a:xfrm>
            <a:off x="533400" y="4457700"/>
            <a:ext cx="6172200" cy="4150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B17B001-2217-40A7-DBE8-76F9A8A16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3695700"/>
            <a:ext cx="11606213" cy="356711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2BCEF6D-48DA-08FC-F4FD-2C6881D6F88F}"/>
              </a:ext>
            </a:extLst>
          </p:cNvPr>
          <p:cNvSpPr txBox="1"/>
          <p:nvPr/>
        </p:nvSpPr>
        <p:spPr>
          <a:xfrm>
            <a:off x="2895600" y="65151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12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8A98082-AE2F-2FA6-FC4F-3E4E98F90F7F}"/>
              </a:ext>
            </a:extLst>
          </p:cNvPr>
          <p:cNvSpPr txBox="1"/>
          <p:nvPr/>
        </p:nvSpPr>
        <p:spPr>
          <a:xfrm>
            <a:off x="5029200" y="4558725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A579AB1-8BF9-E7A2-2719-30BBF681CD33}"/>
              </a:ext>
            </a:extLst>
          </p:cNvPr>
          <p:cNvSpPr txBox="1"/>
          <p:nvPr/>
        </p:nvSpPr>
        <p:spPr>
          <a:xfrm>
            <a:off x="5113020" y="6557100"/>
            <a:ext cx="75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4 9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المنزل وتسجيل خطوات الحل على دفتر البحث.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تراقب الواجبات المنزلية في الحصة الموالية.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263F023E-911C-43CC-6215-0D6158EA7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2788057"/>
            <a:ext cx="11790581" cy="3962147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C0D7C0A3-507C-EAFD-136F-0915A1C1CEA1}"/>
              </a:ext>
            </a:extLst>
          </p:cNvPr>
          <p:cNvGrpSpPr/>
          <p:nvPr/>
        </p:nvGrpSpPr>
        <p:grpSpPr>
          <a:xfrm>
            <a:off x="152399" y="6210300"/>
            <a:ext cx="8001001" cy="3480720"/>
            <a:chOff x="5142970" y="6297391"/>
            <a:chExt cx="8044725" cy="3613775"/>
          </a:xfrm>
        </p:grpSpPr>
        <p:pic>
          <p:nvPicPr>
            <p:cNvPr id="14" name="Image 13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32F53D5C-21FF-0DD2-6B80-33E3DA9C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16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CE44C49E-30EC-7D2D-F5F6-C83C1078F9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 16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0749435E-9E23-D2A6-EA35-C62DC12E6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89645" y="4539916"/>
              <a:ext cx="3090189" cy="6705910"/>
            </a:xfrm>
            <a:prstGeom prst="rect">
              <a:avLst/>
            </a:prstGeom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02D61BD0-E442-266E-17FA-07B3CAE25C16}"/>
                </a:ext>
              </a:extLst>
            </p:cNvPr>
            <p:cNvSpPr txBox="1"/>
            <p:nvPr/>
          </p:nvSpPr>
          <p:spPr>
            <a:xfrm rot="49032">
              <a:off x="7851122" y="7175512"/>
              <a:ext cx="5185056" cy="1437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</a:t>
              </a:r>
              <a:r>
                <a:rPr lang="ar-SA" sz="2800" b="1" dirty="0" err="1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المسأل</a:t>
              </a:r>
              <a:r>
                <a:rPr lang="ar-M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تين</a:t>
              </a: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للبحث عن الحل.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"عجلة الأعداد"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ستمكنكم هذه اللعبة من تعرف الأعداد وتعرف قيمة الأرقام ومكانها في أعداد من رقمين .لاحظوا كيف ألعبها؟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 متبعا الخطوات الواردة في البطاقة التقنية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 descr="Une image contenant dessin humoristique, Visage humain, Jeux et sports d’intérieur, Jeux&#10;&#10;Le contenu généré par l’IA peut être incorrect.">
            <a:extLst>
              <a:ext uri="{FF2B5EF4-FFF2-40B4-BE49-F238E27FC236}">
                <a16:creationId xmlns:a16="http://schemas.microsoft.com/office/drawing/2014/main" id="{25F7AE73-F820-7DFE-B6E9-24B54E30DA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399899"/>
            <a:ext cx="7772400" cy="439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الحزم و الخشيبات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 13 - 14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410200" y="3724185"/>
            <a:ext cx="57193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الأعداد من 0 إلى 999 </a:t>
            </a:r>
            <a:r>
              <a:rPr lang="fr-FR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أدواتكم على الطاولة.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17287</TotalTime>
  <Words>1893</Words>
  <Application>Microsoft Macintosh PowerPoint</Application>
  <PresentationFormat>Personnalisé</PresentationFormat>
  <Paragraphs>588</Paragraphs>
  <Slides>61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7" baseType="lpstr">
      <vt:lpstr>Microsoft Uighur</vt:lpstr>
      <vt:lpstr>Carelia</vt:lpstr>
      <vt:lpstr>Dosis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170</cp:revision>
  <dcterms:created xsi:type="dcterms:W3CDTF">2006-08-16T00:00:00Z</dcterms:created>
  <dcterms:modified xsi:type="dcterms:W3CDTF">2025-09-11T20:10:19Z</dcterms:modified>
  <dc:identifier>DAFtlvZnwz4</dc:identifier>
</cp:coreProperties>
</file>