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y="10287000" cx="13716000"/>
  <p:notesSz cx="6858000" cy="9144000"/>
  <p:embeddedFontLst>
    <p:embeddedFont>
      <p:font typeface="Dosis"/>
      <p:regular r:id="rId68"/>
      <p:bold r:id="rId69"/>
    </p:embeddedFont>
    <p:embeddedFont>
      <p:font typeface="IBM Plex Sans Arabic"/>
      <p:regular r:id="rId70"/>
      <p:bold r:id="rId7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72" roundtripDataSignature="AMtx7mjahIjhr+q3E4fGQ/nvALnJFmc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41A1BDF-3E14-45A5-A6E9-484835418B42}">
  <a:tblStyle styleId="{441A1BDF-3E14-45A5-A6E9-484835418B4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6A1F6645-31A1-456E-B0A9-3E161246AB8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2" Type="http://customschemas.google.com/relationships/presentationmetadata" Target="meta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IBMPlexSansArabic-bold.fntdata"/><Relationship Id="rId70" Type="http://schemas.openxmlformats.org/officeDocument/2006/relationships/font" Target="fonts/IBMPlexSansArabic-regular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font" Target="fonts/Dosis-regular.fntdata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Dosis-bold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Dosis"/>
              <a:buNone/>
            </a:pPr>
            <a:fld id="{00000000-1234-1234-1234-123412341234}" type="slidenum">
              <a:rPr b="0" i="0" lang="ar-SA" sz="12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" name="Google Shape;1080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" name="Google Shape;1122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" name="Google Shape;1149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" name="Google Shape;1212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" name="Google Shape;1281;p6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0" name="Google Shape;1290;p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3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3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3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2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2"/>
          <p:cNvSpPr txBox="1"/>
          <p:nvPr>
            <p:ph idx="1" type="body"/>
          </p:nvPr>
        </p:nvSpPr>
        <p:spPr>
          <a:xfrm rot="5400000">
            <a:off x="1166019" y="777086"/>
            <a:ext cx="4525963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72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2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2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3"/>
          <p:cNvSpPr txBox="1"/>
          <p:nvPr>
            <p:ph type="title"/>
          </p:nvPr>
        </p:nvSpPr>
        <p:spPr>
          <a:xfrm rot="5400000">
            <a:off x="2817813" y="2428881"/>
            <a:ext cx="5851525" cy="1543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3"/>
          <p:cNvSpPr txBox="1"/>
          <p:nvPr>
            <p:ph idx="1" type="body"/>
          </p:nvPr>
        </p:nvSpPr>
        <p:spPr>
          <a:xfrm rot="5400000">
            <a:off x="-325437" y="942981"/>
            <a:ext cx="5851525" cy="4514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73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3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3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4"/>
          <p:cNvSpPr txBox="1"/>
          <p:nvPr>
            <p:ph type="ctrTitle"/>
          </p:nvPr>
        </p:nvSpPr>
        <p:spPr>
          <a:xfrm>
            <a:off x="514350" y="2130425"/>
            <a:ext cx="58293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4"/>
          <p:cNvSpPr txBox="1"/>
          <p:nvPr>
            <p:ph idx="1" type="subTitle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64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4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4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5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5"/>
          <p:cNvSpPr txBox="1"/>
          <p:nvPr>
            <p:ph idx="1" type="body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5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5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5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6"/>
          <p:cNvSpPr txBox="1"/>
          <p:nvPr>
            <p:ph type="title"/>
          </p:nvPr>
        </p:nvSpPr>
        <p:spPr>
          <a:xfrm>
            <a:off x="541735" y="4406905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osis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6"/>
          <p:cNvSpPr txBox="1"/>
          <p:nvPr>
            <p:ph idx="1" type="body"/>
          </p:nvPr>
        </p:nvSpPr>
        <p:spPr>
          <a:xfrm>
            <a:off x="541735" y="2906714"/>
            <a:ext cx="58293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66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6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6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7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7"/>
          <p:cNvSpPr txBox="1"/>
          <p:nvPr>
            <p:ph idx="1" type="body"/>
          </p:nvPr>
        </p:nvSpPr>
        <p:spPr>
          <a:xfrm>
            <a:off x="342900" y="1600205"/>
            <a:ext cx="302895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0" name="Google Shape;40;p67"/>
          <p:cNvSpPr txBox="1"/>
          <p:nvPr>
            <p:ph idx="2" type="body"/>
          </p:nvPr>
        </p:nvSpPr>
        <p:spPr>
          <a:xfrm>
            <a:off x="3486150" y="1600205"/>
            <a:ext cx="302895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1" name="Google Shape;41;p67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7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7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8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8"/>
          <p:cNvSpPr txBox="1"/>
          <p:nvPr>
            <p:ph idx="1" type="body"/>
          </p:nvPr>
        </p:nvSpPr>
        <p:spPr>
          <a:xfrm>
            <a:off x="342902" y="1535113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" name="Google Shape;47;p68"/>
          <p:cNvSpPr txBox="1"/>
          <p:nvPr>
            <p:ph idx="2" type="body"/>
          </p:nvPr>
        </p:nvSpPr>
        <p:spPr>
          <a:xfrm>
            <a:off x="342902" y="2174875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8" name="Google Shape;48;p68"/>
          <p:cNvSpPr txBox="1"/>
          <p:nvPr>
            <p:ph idx="3" type="body"/>
          </p:nvPr>
        </p:nvSpPr>
        <p:spPr>
          <a:xfrm>
            <a:off x="3483771" y="1535113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68"/>
          <p:cNvSpPr txBox="1"/>
          <p:nvPr>
            <p:ph idx="4" type="body"/>
          </p:nvPr>
        </p:nvSpPr>
        <p:spPr>
          <a:xfrm>
            <a:off x="3483771" y="2174875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50" name="Google Shape;50;p68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8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8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9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9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9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9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0"/>
          <p:cNvSpPr txBox="1"/>
          <p:nvPr>
            <p:ph type="title"/>
          </p:nvPr>
        </p:nvSpPr>
        <p:spPr>
          <a:xfrm>
            <a:off x="342902" y="273050"/>
            <a:ext cx="225623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Dosi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0"/>
          <p:cNvSpPr txBox="1"/>
          <p:nvPr>
            <p:ph idx="1" type="body"/>
          </p:nvPr>
        </p:nvSpPr>
        <p:spPr>
          <a:xfrm>
            <a:off x="2681289" y="273055"/>
            <a:ext cx="3833813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70"/>
          <p:cNvSpPr txBox="1"/>
          <p:nvPr>
            <p:ph idx="2" type="body"/>
          </p:nvPr>
        </p:nvSpPr>
        <p:spPr>
          <a:xfrm>
            <a:off x="342902" y="1435105"/>
            <a:ext cx="2256235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2" name="Google Shape;62;p70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0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0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1"/>
          <p:cNvSpPr txBox="1"/>
          <p:nvPr>
            <p:ph type="title"/>
          </p:nvPr>
        </p:nvSpPr>
        <p:spPr>
          <a:xfrm>
            <a:off x="1344216" y="4800600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Dosi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1"/>
          <p:cNvSpPr/>
          <p:nvPr>
            <p:ph idx="2" type="pic"/>
          </p:nvPr>
        </p:nvSpPr>
        <p:spPr>
          <a:xfrm>
            <a:off x="1344216" y="612775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1"/>
          <p:cNvSpPr txBox="1"/>
          <p:nvPr>
            <p:ph idx="1" type="body"/>
          </p:nvPr>
        </p:nvSpPr>
        <p:spPr>
          <a:xfrm>
            <a:off x="1344216" y="5367338"/>
            <a:ext cx="41148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9" name="Google Shape;69;p71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1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1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Dosis"/>
              <a:buNone/>
              <a:defRPr b="0" i="0" sz="33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2"/>
          <p:cNvSpPr txBox="1"/>
          <p:nvPr>
            <p:ph idx="1" type="body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2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2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2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42.jpg"/><Relationship Id="rId5" Type="http://schemas.openxmlformats.org/officeDocument/2006/relationships/image" Target="../media/image24.png"/><Relationship Id="rId6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41.png"/><Relationship Id="rId5" Type="http://schemas.openxmlformats.org/officeDocument/2006/relationships/image" Target="../media/image4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Relationship Id="rId4" Type="http://schemas.openxmlformats.org/officeDocument/2006/relationships/image" Target="../media/image41.png"/><Relationship Id="rId5" Type="http://schemas.openxmlformats.org/officeDocument/2006/relationships/image" Target="../media/image4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4" Type="http://schemas.openxmlformats.org/officeDocument/2006/relationships/image" Target="../media/image41.png"/><Relationship Id="rId5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Relationship Id="rId4" Type="http://schemas.openxmlformats.org/officeDocument/2006/relationships/image" Target="../media/image36.png"/><Relationship Id="rId5" Type="http://schemas.openxmlformats.org/officeDocument/2006/relationships/image" Target="../media/image43.png"/><Relationship Id="rId6" Type="http://schemas.openxmlformats.org/officeDocument/2006/relationships/image" Target="../media/image48.png"/><Relationship Id="rId7" Type="http://schemas.openxmlformats.org/officeDocument/2006/relationships/image" Target="../media/image51.png"/><Relationship Id="rId8" Type="http://schemas.openxmlformats.org/officeDocument/2006/relationships/image" Target="../media/image4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21.png"/><Relationship Id="rId6" Type="http://schemas.openxmlformats.org/officeDocument/2006/relationships/image" Target="../media/image13.png"/><Relationship Id="rId7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png"/><Relationship Id="rId4" Type="http://schemas.openxmlformats.org/officeDocument/2006/relationships/image" Target="../media/image43.png"/><Relationship Id="rId9" Type="http://schemas.openxmlformats.org/officeDocument/2006/relationships/image" Target="../media/image57.png"/><Relationship Id="rId5" Type="http://schemas.openxmlformats.org/officeDocument/2006/relationships/image" Target="../media/image47.png"/><Relationship Id="rId6" Type="http://schemas.openxmlformats.org/officeDocument/2006/relationships/image" Target="../media/image53.png"/><Relationship Id="rId7" Type="http://schemas.openxmlformats.org/officeDocument/2006/relationships/image" Target="../media/image45.png"/><Relationship Id="rId8" Type="http://schemas.openxmlformats.org/officeDocument/2006/relationships/image" Target="../media/image5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.png"/><Relationship Id="rId4" Type="http://schemas.openxmlformats.org/officeDocument/2006/relationships/image" Target="../media/image43.png"/><Relationship Id="rId5" Type="http://schemas.openxmlformats.org/officeDocument/2006/relationships/image" Target="../media/image2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png"/><Relationship Id="rId4" Type="http://schemas.openxmlformats.org/officeDocument/2006/relationships/image" Target="../media/image43.png"/><Relationship Id="rId5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png"/><Relationship Id="rId4" Type="http://schemas.openxmlformats.org/officeDocument/2006/relationships/image" Target="../media/image5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1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.png"/><Relationship Id="rId4" Type="http://schemas.openxmlformats.org/officeDocument/2006/relationships/image" Target="../media/image5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9.png"/><Relationship Id="rId4" Type="http://schemas.openxmlformats.org/officeDocument/2006/relationships/image" Target="../media/image6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Relationship Id="rId7" Type="http://schemas.openxmlformats.org/officeDocument/2006/relationships/image" Target="../media/image2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9.png"/><Relationship Id="rId4" Type="http://schemas.openxmlformats.org/officeDocument/2006/relationships/image" Target="../media/image56.png"/><Relationship Id="rId5" Type="http://schemas.openxmlformats.org/officeDocument/2006/relationships/image" Target="../media/image59.png"/><Relationship Id="rId6" Type="http://schemas.openxmlformats.org/officeDocument/2006/relationships/image" Target="../media/image64.png"/><Relationship Id="rId7" Type="http://schemas.openxmlformats.org/officeDocument/2006/relationships/image" Target="../media/image62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9.png"/><Relationship Id="rId4" Type="http://schemas.openxmlformats.org/officeDocument/2006/relationships/image" Target="../media/image6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1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1.jpg"/><Relationship Id="rId6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Relationship Id="rId4" Type="http://schemas.openxmlformats.org/officeDocument/2006/relationships/image" Target="../media/image19.jpg"/><Relationship Id="rId9" Type="http://schemas.openxmlformats.org/officeDocument/2006/relationships/image" Target="../media/image35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38.png"/><Relationship Id="rId8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41.png"/><Relationship Id="rId5" Type="http://schemas.openxmlformats.org/officeDocument/2006/relationships/image" Target="../media/image33.png"/><Relationship Id="rId6" Type="http://schemas.openxmlformats.org/officeDocument/2006/relationships/image" Target="../media/image32.png"/><Relationship Id="rId7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765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برنامج دعم التعلمات الأساس</a:t>
            </a:r>
            <a:endParaRPr/>
          </a:p>
          <a:p>
            <a:pPr indent="0" lvl="0" marL="0" marR="0" rtl="0" algn="ctr">
              <a:lnSpc>
                <a:spcPct val="102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765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رياضيات--</a:t>
            </a:r>
            <a:endParaRPr b="1" i="0" sz="765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نسخة تجريبية</a:t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الصفحة الرئيسية"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8210" y="657600"/>
            <a:ext cx="9999580" cy="13999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apture d’écran, ligne, Graphique, conception&#10;&#10;Le contenu généré par l’IA peut être incorrect." id="92" name="Google Shape;9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88255" y="7413974"/>
            <a:ext cx="3063526" cy="3063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93" name="Google Shape;9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46425" y="7828525"/>
            <a:ext cx="2648975" cy="2648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"/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95" name="Google Shape;95;p1"/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fmla="val 32324" name="adj"/>
              </a:avLst>
            </a:prstGeom>
            <a:solidFill>
              <a:srgbClr val="02BD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4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الحصة 1 </a:t>
              </a:r>
              <a:endParaRPr b="1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97;p1"/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fmla="val 32324" name="adj"/>
            </a:avLst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لبنة 1 :  جمع</a:t>
            </a:r>
            <a:endParaRPr b="1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المسار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symbole, capture d’écran, conception&#10;&#10;Le contenu généré par l’IA peut être incorrect." id="99" name="Google Shape;9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66904" y="3783357"/>
            <a:ext cx="2539233" cy="253923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المستوى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400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"/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7" name="Google Shape;277;p10"/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الانتباه يساعد على الفهم الجيد،عندما أتحدث أنصتوا جيدا، أطلبوا الإذن قبل التحدث.</a:t>
            </a:r>
            <a:endParaRPr b="0" i="0" sz="32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279" name="Google Shape;279;p1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  <p:sp>
        <p:nvSpPr>
          <p:cNvPr id="280" name="Google Shape;280;p10"/>
          <p:cNvSpPr/>
          <p:nvPr/>
        </p:nvSpPr>
        <p:spPr>
          <a:xfrm>
            <a:off x="1518783" y="7727769"/>
            <a:ext cx="1481962" cy="1664635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C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0"/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انتبه وأنصت جيدا</a:t>
            </a:r>
            <a:endParaRPr/>
          </a:p>
        </p:txBody>
      </p:sp>
      <p:sp>
        <p:nvSpPr>
          <p:cNvPr id="282" name="Google Shape;282;p10"/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سيفوز التلاميذ الذين يلتزمون بهذه السلوكات بنجمة التميز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0"/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أطلب الإذن قبل التحدث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dessin humoristique, Dessin animé, Visage humain, Animation&#10;&#10;Le contenu généré par l’IA peut être incorrect." id="284" name="Google Shape;284;p10"/>
          <p:cNvPicPr preferRelativeResize="0"/>
          <p:nvPr/>
        </p:nvPicPr>
        <p:blipFill rotWithShape="1">
          <a:blip r:embed="rId4">
            <a:alphaModFix/>
          </a:blip>
          <a:srcRect b="53507" l="38235" r="38235" t="-3581"/>
          <a:stretch/>
        </p:blipFill>
        <p:spPr>
          <a:xfrm>
            <a:off x="1284017" y="2820620"/>
            <a:ext cx="2934503" cy="35299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 animé, Visage humain, Animation&#10;&#10;Le contenu généré par l’IA peut être incorrect." id="285" name="Google Shape;285;p10"/>
          <p:cNvPicPr preferRelativeResize="0"/>
          <p:nvPr/>
        </p:nvPicPr>
        <p:blipFill rotWithShape="1">
          <a:blip r:embed="rId4">
            <a:alphaModFix/>
          </a:blip>
          <a:srcRect b="53507" l="61185" r="15285" t="-3581"/>
          <a:stretch/>
        </p:blipFill>
        <p:spPr>
          <a:xfrm>
            <a:off x="9497480" y="3066289"/>
            <a:ext cx="2713803" cy="3264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54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 نشاط عائلتي العددين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54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  13 و 14  باستخدام الخشيبات</a:t>
            </a:r>
            <a:endParaRPr b="0" i="0" sz="5400" u="none" cap="none" strike="noStrike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72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نشاط اعتيادي</a:t>
            </a:r>
            <a:endParaRPr b="0" i="0" sz="7200" u="none" cap="none" strike="noStrike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294" name="Google Shape;29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295" name="Google Shape;29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296" name="Google Shape;296;p11"/>
          <p:cNvPicPr preferRelativeResize="0"/>
          <p:nvPr/>
        </p:nvPicPr>
        <p:blipFill rotWithShape="1">
          <a:blip r:embed="rId6">
            <a:alphaModFix/>
          </a:blip>
          <a:srcRect b="64449" l="23966" r="50434" t="4255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"/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2" name="Google Shape;302;p12"/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4" name="Google Shape;304;p12"/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838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تعرفنا  سابقا على عائلة العدد  11 .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تابعو سأقرأ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من يريد أن يقرأ كما قرأت</a:t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2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06" name="Google Shape;306;p1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cercle, capture d’écran, Symétrie, art&#10;&#10;Le contenu généré par l’IA peut être incorrect." id="307" name="Google Shape;307;p12"/>
          <p:cNvPicPr preferRelativeResize="0"/>
          <p:nvPr/>
        </p:nvPicPr>
        <p:blipFill rotWithShape="1">
          <a:blip r:embed="rId4">
            <a:alphaModFix/>
          </a:blip>
          <a:srcRect b="64449" l="23966" r="50434" t="4255"/>
          <a:stretch/>
        </p:blipFill>
        <p:spPr>
          <a:xfrm>
            <a:off x="296518" y="824894"/>
            <a:ext cx="807204" cy="9867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" name="Google Shape;308;p12"/>
          <p:cNvGrpSpPr/>
          <p:nvPr/>
        </p:nvGrpSpPr>
        <p:grpSpPr>
          <a:xfrm>
            <a:off x="3952124" y="3189781"/>
            <a:ext cx="5811749" cy="6051105"/>
            <a:chOff x="1666125" y="22447"/>
            <a:chExt cx="5811749" cy="6051105"/>
          </a:xfrm>
        </p:grpSpPr>
        <p:sp>
          <p:nvSpPr>
            <p:cNvPr id="309" name="Google Shape;309;p12"/>
            <p:cNvSpPr/>
            <p:nvPr/>
          </p:nvSpPr>
          <p:spPr>
            <a:xfrm>
              <a:off x="3991674" y="2467674"/>
              <a:ext cx="1160650" cy="1160650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4161647" y="263764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40000" spcFirstLastPara="1" rIns="40000" wrap="square" tIns="4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300"/>
                <a:buFont typeface="Arial"/>
                <a:buNone/>
              </a:pPr>
              <a:r>
                <a:rPr b="1" i="0" lang="ar-SA" sz="6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/>
            </a:p>
          </p:txBody>
        </p:sp>
        <p:sp>
          <p:nvSpPr>
            <p:cNvPr id="311" name="Google Shape;311;p12"/>
            <p:cNvSpPr/>
            <p:nvPr/>
          </p:nvSpPr>
          <p:spPr>
            <a:xfrm rot="-5400000">
              <a:off x="3929711" y="1813962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2"/>
            <p:cNvSpPr txBox="1"/>
            <p:nvPr/>
          </p:nvSpPr>
          <p:spPr>
            <a:xfrm rot="-5400000">
              <a:off x="4539885" y="1793271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3991674" y="22447"/>
              <a:ext cx="1160650" cy="1160650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2"/>
            <p:cNvSpPr txBox="1"/>
            <p:nvPr/>
          </p:nvSpPr>
          <p:spPr>
            <a:xfrm>
              <a:off x="4161647" y="192420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2+9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/>
            <p:nvPr/>
          </p:nvSpPr>
          <p:spPr>
            <a:xfrm rot="-3240000">
              <a:off x="4648345" y="204746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2"/>
            <p:cNvSpPr txBox="1"/>
            <p:nvPr/>
          </p:nvSpPr>
          <p:spPr>
            <a:xfrm rot="-3240000">
              <a:off x="5258519" y="202677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5428943" y="489444"/>
              <a:ext cx="1160650" cy="1160650"/>
            </a:xfrm>
            <a:prstGeom prst="ellipse">
              <a:avLst/>
            </a:prstGeom>
            <a:solidFill>
              <a:srgbClr val="48CBB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2"/>
            <p:cNvSpPr txBox="1"/>
            <p:nvPr/>
          </p:nvSpPr>
          <p:spPr>
            <a:xfrm>
              <a:off x="5598916" y="65941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0+11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2"/>
            <p:cNvSpPr/>
            <p:nvPr/>
          </p:nvSpPr>
          <p:spPr>
            <a:xfrm rot="-1080000">
              <a:off x="5092486" y="2658767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2"/>
            <p:cNvSpPr txBox="1"/>
            <p:nvPr/>
          </p:nvSpPr>
          <p:spPr>
            <a:xfrm rot="-1080000">
              <a:off x="5702660" y="2638077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6317224" y="1712058"/>
              <a:ext cx="1160650" cy="1160650"/>
            </a:xfrm>
            <a:prstGeom prst="ellipse">
              <a:avLst/>
            </a:prstGeom>
            <a:solidFill>
              <a:srgbClr val="47D09A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2"/>
            <p:cNvSpPr txBox="1"/>
            <p:nvPr/>
          </p:nvSpPr>
          <p:spPr>
            <a:xfrm>
              <a:off x="6487197" y="1882031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5+6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/>
            <p:nvPr/>
          </p:nvSpPr>
          <p:spPr>
            <a:xfrm rot="1080000">
              <a:off x="5092486" y="3414384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2"/>
            <p:cNvSpPr txBox="1"/>
            <p:nvPr/>
          </p:nvSpPr>
          <p:spPr>
            <a:xfrm rot="1080000">
              <a:off x="5702660" y="3393693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6317224" y="3223291"/>
              <a:ext cx="1160650" cy="1160650"/>
            </a:xfrm>
            <a:prstGeom prst="ellipse">
              <a:avLst/>
            </a:prstGeom>
            <a:solidFill>
              <a:srgbClr val="47D67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2"/>
            <p:cNvSpPr txBox="1"/>
            <p:nvPr/>
          </p:nvSpPr>
          <p:spPr>
            <a:xfrm>
              <a:off x="6487197" y="3393264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9+2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/>
            <p:nvPr/>
          </p:nvSpPr>
          <p:spPr>
            <a:xfrm rot="3240000">
              <a:off x="4648345" y="402569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12"/>
            <p:cNvSpPr txBox="1"/>
            <p:nvPr/>
          </p:nvSpPr>
          <p:spPr>
            <a:xfrm rot="3240000">
              <a:off x="5258519" y="400500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2"/>
            <p:cNvSpPr/>
            <p:nvPr/>
          </p:nvSpPr>
          <p:spPr>
            <a:xfrm>
              <a:off x="5428943" y="4445905"/>
              <a:ext cx="1160650" cy="1160650"/>
            </a:xfrm>
            <a:prstGeom prst="ellipse">
              <a:avLst/>
            </a:prstGeom>
            <a:solidFill>
              <a:srgbClr val="47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2"/>
            <p:cNvSpPr txBox="1"/>
            <p:nvPr/>
          </p:nvSpPr>
          <p:spPr>
            <a:xfrm>
              <a:off x="5598916" y="4615878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4+7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/>
            <p:nvPr/>
          </p:nvSpPr>
          <p:spPr>
            <a:xfrm rot="5400000">
              <a:off x="3929711" y="4259189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2"/>
            <p:cNvSpPr txBox="1"/>
            <p:nvPr/>
          </p:nvSpPr>
          <p:spPr>
            <a:xfrm rot="5400000">
              <a:off x="4539885" y="4238499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2"/>
            <p:cNvSpPr/>
            <p:nvPr/>
          </p:nvSpPr>
          <p:spPr>
            <a:xfrm>
              <a:off x="3991674" y="4912902"/>
              <a:ext cx="1160650" cy="1160650"/>
            </a:xfrm>
            <a:prstGeom prst="ellipse">
              <a:avLst/>
            </a:prstGeom>
            <a:solidFill>
              <a:srgbClr val="77E2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2"/>
            <p:cNvSpPr txBox="1"/>
            <p:nvPr/>
          </p:nvSpPr>
          <p:spPr>
            <a:xfrm>
              <a:off x="4161647" y="5082875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1+10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2"/>
            <p:cNvSpPr/>
            <p:nvPr/>
          </p:nvSpPr>
          <p:spPr>
            <a:xfrm rot="7560000">
              <a:off x="3211077" y="402569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2"/>
            <p:cNvSpPr txBox="1"/>
            <p:nvPr/>
          </p:nvSpPr>
          <p:spPr>
            <a:xfrm rot="-3240000">
              <a:off x="3821251" y="400500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2"/>
            <p:cNvSpPr/>
            <p:nvPr/>
          </p:nvSpPr>
          <p:spPr>
            <a:xfrm>
              <a:off x="2554406" y="4445905"/>
              <a:ext cx="1160650" cy="1160650"/>
            </a:xfrm>
            <a:prstGeom prst="ellipse">
              <a:avLst/>
            </a:prstGeom>
            <a:solidFill>
              <a:srgbClr val="ABE7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2"/>
            <p:cNvSpPr txBox="1"/>
            <p:nvPr/>
          </p:nvSpPr>
          <p:spPr>
            <a:xfrm>
              <a:off x="2724379" y="4615878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8+3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2"/>
            <p:cNvSpPr/>
            <p:nvPr/>
          </p:nvSpPr>
          <p:spPr>
            <a:xfrm rot="9720000">
              <a:off x="2766936" y="3414384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2"/>
            <p:cNvSpPr txBox="1"/>
            <p:nvPr/>
          </p:nvSpPr>
          <p:spPr>
            <a:xfrm rot="-1080000">
              <a:off x="3377110" y="3393693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2"/>
            <p:cNvSpPr/>
            <p:nvPr/>
          </p:nvSpPr>
          <p:spPr>
            <a:xfrm>
              <a:off x="1666125" y="3223291"/>
              <a:ext cx="1160650" cy="1160650"/>
            </a:xfrm>
            <a:prstGeom prst="ellipse">
              <a:avLst/>
            </a:prstGeom>
            <a:solidFill>
              <a:srgbClr val="E1EC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2"/>
            <p:cNvSpPr txBox="1"/>
            <p:nvPr/>
          </p:nvSpPr>
          <p:spPr>
            <a:xfrm>
              <a:off x="1836098" y="3393264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7+4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2"/>
            <p:cNvSpPr/>
            <p:nvPr/>
          </p:nvSpPr>
          <p:spPr>
            <a:xfrm rot="-9720000">
              <a:off x="2766936" y="2658767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2"/>
            <p:cNvSpPr txBox="1"/>
            <p:nvPr/>
          </p:nvSpPr>
          <p:spPr>
            <a:xfrm rot="1080000">
              <a:off x="3377110" y="2638077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2"/>
            <p:cNvSpPr/>
            <p:nvPr/>
          </p:nvSpPr>
          <p:spPr>
            <a:xfrm>
              <a:off x="1666125" y="1712058"/>
              <a:ext cx="1160650" cy="1160650"/>
            </a:xfrm>
            <a:prstGeom prst="ellipse">
              <a:avLst/>
            </a:prstGeom>
            <a:solidFill>
              <a:srgbClr val="F1C8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2"/>
            <p:cNvSpPr txBox="1"/>
            <p:nvPr/>
          </p:nvSpPr>
          <p:spPr>
            <a:xfrm>
              <a:off x="1836098" y="1882031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6+5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2"/>
            <p:cNvSpPr/>
            <p:nvPr/>
          </p:nvSpPr>
          <p:spPr>
            <a:xfrm rot="-7560000">
              <a:off x="3211077" y="204746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2"/>
            <p:cNvSpPr txBox="1"/>
            <p:nvPr/>
          </p:nvSpPr>
          <p:spPr>
            <a:xfrm rot="3240000">
              <a:off x="3821251" y="202677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2"/>
            <p:cNvSpPr/>
            <p:nvPr/>
          </p:nvSpPr>
          <p:spPr>
            <a:xfrm>
              <a:off x="2554406" y="489444"/>
              <a:ext cx="1160650" cy="1160650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2"/>
            <p:cNvSpPr txBox="1"/>
            <p:nvPr/>
          </p:nvSpPr>
          <p:spPr>
            <a:xfrm>
              <a:off x="2724379" y="65941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3+8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"/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6" name="Google Shape;356;p13"/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7" name="Google Shape;357;p13"/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8" name="Google Shape;358;p13"/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838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كما تعرفنا  على عائلة العدد  12 .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تابعو سأقرأ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من يريد أن يقرأ كما قرأت</a:t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3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60" name="Google Shape;360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cercle, capture d’écran, Symétrie, art&#10;&#10;Le contenu généré par l’IA peut être incorrect." id="361" name="Google Shape;361;p13"/>
          <p:cNvPicPr preferRelativeResize="0"/>
          <p:nvPr/>
        </p:nvPicPr>
        <p:blipFill rotWithShape="1">
          <a:blip r:embed="rId4">
            <a:alphaModFix/>
          </a:blip>
          <a:srcRect b="64449" l="23966" r="50434" t="4255"/>
          <a:stretch/>
        </p:blipFill>
        <p:spPr>
          <a:xfrm>
            <a:off x="296518" y="824894"/>
            <a:ext cx="807204" cy="9867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2" name="Google Shape;362;p13"/>
          <p:cNvGrpSpPr/>
          <p:nvPr/>
        </p:nvGrpSpPr>
        <p:grpSpPr>
          <a:xfrm>
            <a:off x="3952122" y="3579606"/>
            <a:ext cx="5811749" cy="6051105"/>
            <a:chOff x="1666125" y="22447"/>
            <a:chExt cx="5811749" cy="6051105"/>
          </a:xfrm>
        </p:grpSpPr>
        <p:sp>
          <p:nvSpPr>
            <p:cNvPr id="363" name="Google Shape;363;p13"/>
            <p:cNvSpPr/>
            <p:nvPr/>
          </p:nvSpPr>
          <p:spPr>
            <a:xfrm>
              <a:off x="3991674" y="2467674"/>
              <a:ext cx="1160650" cy="1160650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3"/>
            <p:cNvSpPr txBox="1"/>
            <p:nvPr/>
          </p:nvSpPr>
          <p:spPr>
            <a:xfrm>
              <a:off x="4161647" y="263764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40000" spcFirstLastPara="1" rIns="40000" wrap="square" tIns="4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300"/>
                <a:buFont typeface="Arial"/>
                <a:buNone/>
              </a:pPr>
              <a:r>
                <a:rPr b="1" i="0" lang="ar-SA" sz="6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 b="1" i="0" sz="6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 rot="-5400000">
              <a:off x="3929711" y="1813962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3"/>
            <p:cNvSpPr txBox="1"/>
            <p:nvPr/>
          </p:nvSpPr>
          <p:spPr>
            <a:xfrm rot="-5400000">
              <a:off x="4539885" y="1793271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3991674" y="22447"/>
              <a:ext cx="1160650" cy="1160650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3"/>
            <p:cNvSpPr txBox="1"/>
            <p:nvPr/>
          </p:nvSpPr>
          <p:spPr>
            <a:xfrm>
              <a:off x="4161647" y="192420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3+9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 rot="-3240000">
              <a:off x="4648345" y="204746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3"/>
            <p:cNvSpPr txBox="1"/>
            <p:nvPr/>
          </p:nvSpPr>
          <p:spPr>
            <a:xfrm rot="-3240000">
              <a:off x="5258519" y="202677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5428943" y="489444"/>
              <a:ext cx="1160650" cy="1160650"/>
            </a:xfrm>
            <a:prstGeom prst="ellipse">
              <a:avLst/>
            </a:prstGeom>
            <a:solidFill>
              <a:srgbClr val="48CBB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3"/>
            <p:cNvSpPr txBox="1"/>
            <p:nvPr/>
          </p:nvSpPr>
          <p:spPr>
            <a:xfrm>
              <a:off x="5598916" y="65941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1+11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 rot="-1080000">
              <a:off x="5092486" y="2658767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3"/>
            <p:cNvSpPr txBox="1"/>
            <p:nvPr/>
          </p:nvSpPr>
          <p:spPr>
            <a:xfrm rot="-1080000">
              <a:off x="5702660" y="2638077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6317224" y="1712058"/>
              <a:ext cx="1160650" cy="1160650"/>
            </a:xfrm>
            <a:prstGeom prst="ellipse">
              <a:avLst/>
            </a:prstGeom>
            <a:solidFill>
              <a:srgbClr val="47D09A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3"/>
            <p:cNvSpPr txBox="1"/>
            <p:nvPr/>
          </p:nvSpPr>
          <p:spPr>
            <a:xfrm>
              <a:off x="6487197" y="1882031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6+6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3"/>
            <p:cNvSpPr/>
            <p:nvPr/>
          </p:nvSpPr>
          <p:spPr>
            <a:xfrm rot="1080000">
              <a:off x="5092486" y="3414384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3"/>
            <p:cNvSpPr txBox="1"/>
            <p:nvPr/>
          </p:nvSpPr>
          <p:spPr>
            <a:xfrm rot="1080000">
              <a:off x="5702660" y="3393693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6317224" y="3223291"/>
              <a:ext cx="1160650" cy="1160650"/>
            </a:xfrm>
            <a:prstGeom prst="ellipse">
              <a:avLst/>
            </a:prstGeom>
            <a:solidFill>
              <a:srgbClr val="47D67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3"/>
            <p:cNvSpPr txBox="1"/>
            <p:nvPr/>
          </p:nvSpPr>
          <p:spPr>
            <a:xfrm>
              <a:off x="6487197" y="3393264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9+3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3"/>
            <p:cNvSpPr/>
            <p:nvPr/>
          </p:nvSpPr>
          <p:spPr>
            <a:xfrm rot="3240000">
              <a:off x="4648345" y="402569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3"/>
            <p:cNvSpPr txBox="1"/>
            <p:nvPr/>
          </p:nvSpPr>
          <p:spPr>
            <a:xfrm rot="3240000">
              <a:off x="5258519" y="400500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5428943" y="4445905"/>
              <a:ext cx="1160650" cy="1160650"/>
            </a:xfrm>
            <a:prstGeom prst="ellipse">
              <a:avLst/>
            </a:prstGeom>
            <a:solidFill>
              <a:srgbClr val="47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3"/>
            <p:cNvSpPr txBox="1"/>
            <p:nvPr/>
          </p:nvSpPr>
          <p:spPr>
            <a:xfrm>
              <a:off x="5598916" y="4615878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5+7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3"/>
            <p:cNvSpPr/>
            <p:nvPr/>
          </p:nvSpPr>
          <p:spPr>
            <a:xfrm rot="5400000">
              <a:off x="3929711" y="4259189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3"/>
            <p:cNvSpPr txBox="1"/>
            <p:nvPr/>
          </p:nvSpPr>
          <p:spPr>
            <a:xfrm rot="5400000">
              <a:off x="4539885" y="4238499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3991674" y="4912902"/>
              <a:ext cx="1160650" cy="1160650"/>
            </a:xfrm>
            <a:prstGeom prst="ellipse">
              <a:avLst/>
            </a:prstGeom>
            <a:solidFill>
              <a:srgbClr val="77E2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3"/>
            <p:cNvSpPr txBox="1"/>
            <p:nvPr/>
          </p:nvSpPr>
          <p:spPr>
            <a:xfrm>
              <a:off x="4161647" y="5082875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2+10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3"/>
            <p:cNvSpPr/>
            <p:nvPr/>
          </p:nvSpPr>
          <p:spPr>
            <a:xfrm rot="7560000">
              <a:off x="3211077" y="402569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3"/>
            <p:cNvSpPr txBox="1"/>
            <p:nvPr/>
          </p:nvSpPr>
          <p:spPr>
            <a:xfrm rot="-3240000">
              <a:off x="3821251" y="400500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>
              <a:off x="2554406" y="4445905"/>
              <a:ext cx="1160650" cy="1160650"/>
            </a:xfrm>
            <a:prstGeom prst="ellipse">
              <a:avLst/>
            </a:prstGeom>
            <a:solidFill>
              <a:srgbClr val="ABE7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3"/>
            <p:cNvSpPr txBox="1"/>
            <p:nvPr/>
          </p:nvSpPr>
          <p:spPr>
            <a:xfrm>
              <a:off x="2724379" y="4615878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8+4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3"/>
            <p:cNvSpPr/>
            <p:nvPr/>
          </p:nvSpPr>
          <p:spPr>
            <a:xfrm rot="9720000">
              <a:off x="2766936" y="3414384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3"/>
            <p:cNvSpPr txBox="1"/>
            <p:nvPr/>
          </p:nvSpPr>
          <p:spPr>
            <a:xfrm rot="-1080000">
              <a:off x="3377110" y="3393693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1666125" y="3223291"/>
              <a:ext cx="1160650" cy="1160650"/>
            </a:xfrm>
            <a:prstGeom prst="ellipse">
              <a:avLst/>
            </a:prstGeom>
            <a:solidFill>
              <a:srgbClr val="E1EC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3"/>
            <p:cNvSpPr txBox="1"/>
            <p:nvPr/>
          </p:nvSpPr>
          <p:spPr>
            <a:xfrm>
              <a:off x="1836098" y="3393264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7+5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 rot="-9720000">
              <a:off x="2766936" y="2658767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3"/>
            <p:cNvSpPr txBox="1"/>
            <p:nvPr/>
          </p:nvSpPr>
          <p:spPr>
            <a:xfrm rot="1080000">
              <a:off x="3377110" y="2638077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1666125" y="1712058"/>
              <a:ext cx="1160650" cy="1160650"/>
            </a:xfrm>
            <a:prstGeom prst="ellipse">
              <a:avLst/>
            </a:prstGeom>
            <a:solidFill>
              <a:srgbClr val="F1C8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3"/>
            <p:cNvSpPr txBox="1"/>
            <p:nvPr/>
          </p:nvSpPr>
          <p:spPr>
            <a:xfrm>
              <a:off x="1836098" y="1882031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6+6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3"/>
            <p:cNvSpPr/>
            <p:nvPr/>
          </p:nvSpPr>
          <p:spPr>
            <a:xfrm rot="-7560000">
              <a:off x="3211077" y="2047461"/>
              <a:ext cx="1284577" cy="22847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3"/>
            <p:cNvSpPr txBox="1"/>
            <p:nvPr/>
          </p:nvSpPr>
          <p:spPr>
            <a:xfrm rot="3240000">
              <a:off x="3821251" y="2026770"/>
              <a:ext cx="64228" cy="6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2554406" y="489444"/>
              <a:ext cx="1160650" cy="1160650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3"/>
            <p:cNvSpPr txBox="1"/>
            <p:nvPr/>
          </p:nvSpPr>
          <p:spPr>
            <a:xfrm>
              <a:off x="2724379" y="659417"/>
              <a:ext cx="820704" cy="820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025" lIns="26025" spcFirstLastPara="1" rIns="26025" wrap="square" tIns="260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Arial"/>
                <a:buNone/>
              </a:pPr>
              <a:r>
                <a:rPr b="1" i="0" lang="ar-SA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4+8</a:t>
              </a:r>
              <a:endParaRPr b="1" i="0" sz="4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0" name="Google Shape;410;p14"/>
          <p:cNvSpPr/>
          <p:nvPr/>
        </p:nvSpPr>
        <p:spPr>
          <a:xfrm>
            <a:off x="152400" y="2933699"/>
            <a:ext cx="13422461" cy="6934201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1" name="Google Shape;411;p14"/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" name="Google Shape;412;p14"/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جاء دوركم، باستحدام الخشيبات، ستقومون في مجموعات بملء الخريطة الذهينة للأعداد: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1-</a:t>
            </a: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المجموعتان 1 و 2  : عائلة العدد 12</a:t>
            </a:r>
            <a:endParaRPr/>
          </a:p>
          <a:p>
            <a:pPr indent="0" lvl="1" marL="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2 – المجموعتان 3 و 4  : عائلة العدد 13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4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14" name="Google Shape;414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au Blanc sur Trépied 60 x 90 cm" id="415" name="Google Shape;415;p14"/>
          <p:cNvPicPr preferRelativeResize="0"/>
          <p:nvPr/>
        </p:nvPicPr>
        <p:blipFill rotWithShape="1">
          <a:blip r:embed="rId4">
            <a:alphaModFix/>
          </a:blip>
          <a:srcRect b="0" l="19490" r="19738" t="0"/>
          <a:stretch/>
        </p:blipFill>
        <p:spPr>
          <a:xfrm>
            <a:off x="289434" y="3371008"/>
            <a:ext cx="3360005" cy="5528929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4"/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IBM Plex Sans Arabic"/>
                <a:ea typeface="IBM Plex Sans Arabic"/>
                <a:cs typeface="IBM Plex Sans Arabic"/>
                <a:sym typeface="IBM Plex Sans Arabic"/>
              </a:rPr>
              <a:t>نمذجة كيفية ملء المخطط الشمسي لعائلة العدد 10 باستعمال الخشيبات</a:t>
            </a:r>
            <a:endParaRPr b="0" i="0" sz="3200" u="none" cap="none" strike="noStrike">
              <a:solidFill>
                <a:schemeClr val="lt1"/>
              </a:solidFill>
              <a:latin typeface="IBM Plex Sans Arabic"/>
              <a:ea typeface="IBM Plex Sans Arabic"/>
              <a:cs typeface="IBM Plex Sans Arabic"/>
              <a:sym typeface="IBM Plex Sans Arabic"/>
            </a:endParaRPr>
          </a:p>
        </p:txBody>
      </p:sp>
      <p:grpSp>
        <p:nvGrpSpPr>
          <p:cNvPr id="417" name="Google Shape;417;p14"/>
          <p:cNvGrpSpPr/>
          <p:nvPr/>
        </p:nvGrpSpPr>
        <p:grpSpPr>
          <a:xfrm>
            <a:off x="1112238" y="4101181"/>
            <a:ext cx="1412402" cy="1563748"/>
            <a:chOff x="279393" y="1148"/>
            <a:chExt cx="1412402" cy="1563748"/>
          </a:xfrm>
        </p:grpSpPr>
        <p:sp>
          <p:nvSpPr>
            <p:cNvPr id="418" name="Google Shape;418;p14"/>
            <p:cNvSpPr/>
            <p:nvPr/>
          </p:nvSpPr>
          <p:spPr>
            <a:xfrm>
              <a:off x="768551" y="565979"/>
              <a:ext cx="434085" cy="434085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4"/>
            <p:cNvSpPr txBox="1"/>
            <p:nvPr/>
          </p:nvSpPr>
          <p:spPr>
            <a:xfrm>
              <a:off x="832121" y="629549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</a:t>
              </a:r>
              <a:endParaRPr b="1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4"/>
            <p:cNvSpPr/>
            <p:nvPr/>
          </p:nvSpPr>
          <p:spPr>
            <a:xfrm rot="-5400000">
              <a:off x="920221" y="480787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4"/>
            <p:cNvSpPr txBox="1"/>
            <p:nvPr/>
          </p:nvSpPr>
          <p:spPr>
            <a:xfrm rot="-5400000">
              <a:off x="982325" y="497338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768551" y="1148"/>
              <a:ext cx="434085" cy="434085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4"/>
            <p:cNvSpPr txBox="1"/>
            <p:nvPr/>
          </p:nvSpPr>
          <p:spPr>
            <a:xfrm>
              <a:off x="832121" y="64718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24" name="Google Shape;424;p14"/>
            <p:cNvSpPr/>
            <p:nvPr/>
          </p:nvSpPr>
          <p:spPr>
            <a:xfrm rot="-1800000">
              <a:off x="1164800" y="621995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4"/>
            <p:cNvSpPr txBox="1"/>
            <p:nvPr/>
          </p:nvSpPr>
          <p:spPr>
            <a:xfrm rot="-1800000">
              <a:off x="1226905" y="638545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1257710" y="283564"/>
              <a:ext cx="434085" cy="434085"/>
            </a:xfrm>
            <a:prstGeom prst="ellipse">
              <a:avLst/>
            </a:prstGeom>
            <a:solidFill>
              <a:srgbClr val="47CFA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4"/>
            <p:cNvSpPr txBox="1"/>
            <p:nvPr/>
          </p:nvSpPr>
          <p:spPr>
            <a:xfrm>
              <a:off x="1321280" y="347134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 rot="1800000">
              <a:off x="1164800" y="904411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4"/>
            <p:cNvSpPr txBox="1"/>
            <p:nvPr/>
          </p:nvSpPr>
          <p:spPr>
            <a:xfrm rot="1800000">
              <a:off x="1226905" y="920961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4"/>
            <p:cNvSpPr/>
            <p:nvPr/>
          </p:nvSpPr>
          <p:spPr>
            <a:xfrm>
              <a:off x="1257710" y="848395"/>
              <a:ext cx="434085" cy="434085"/>
            </a:xfrm>
            <a:prstGeom prst="ellipse">
              <a:avLst/>
            </a:prstGeom>
            <a:solidFill>
              <a:srgbClr val="46D95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4"/>
            <p:cNvSpPr txBox="1"/>
            <p:nvPr/>
          </p:nvSpPr>
          <p:spPr>
            <a:xfrm>
              <a:off x="1321280" y="911965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32" name="Google Shape;432;p14"/>
            <p:cNvSpPr/>
            <p:nvPr/>
          </p:nvSpPr>
          <p:spPr>
            <a:xfrm rot="5400000">
              <a:off x="920221" y="1045618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4"/>
            <p:cNvSpPr txBox="1"/>
            <p:nvPr/>
          </p:nvSpPr>
          <p:spPr>
            <a:xfrm rot="5400000">
              <a:off x="982325" y="1062169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4"/>
            <p:cNvSpPr/>
            <p:nvPr/>
          </p:nvSpPr>
          <p:spPr>
            <a:xfrm>
              <a:off x="768551" y="1130811"/>
              <a:ext cx="434085" cy="434085"/>
            </a:xfrm>
            <a:prstGeom prst="ellipse">
              <a:avLst/>
            </a:prstGeom>
            <a:solidFill>
              <a:srgbClr val="8BE4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4"/>
            <p:cNvSpPr txBox="1"/>
            <p:nvPr/>
          </p:nvSpPr>
          <p:spPr>
            <a:xfrm>
              <a:off x="832121" y="1194381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36" name="Google Shape;436;p14"/>
            <p:cNvSpPr/>
            <p:nvPr/>
          </p:nvSpPr>
          <p:spPr>
            <a:xfrm rot="9000000">
              <a:off x="675642" y="904411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4"/>
            <p:cNvSpPr txBox="1"/>
            <p:nvPr/>
          </p:nvSpPr>
          <p:spPr>
            <a:xfrm rot="-1800000">
              <a:off x="737746" y="920961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279393" y="848395"/>
              <a:ext cx="434085" cy="434085"/>
            </a:xfrm>
            <a:prstGeom prst="ellipse">
              <a:avLst/>
            </a:prstGeom>
            <a:solidFill>
              <a:srgbClr val="EDE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4"/>
            <p:cNvSpPr txBox="1"/>
            <p:nvPr/>
          </p:nvSpPr>
          <p:spPr>
            <a:xfrm>
              <a:off x="342963" y="911965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40" name="Google Shape;440;p14"/>
            <p:cNvSpPr/>
            <p:nvPr/>
          </p:nvSpPr>
          <p:spPr>
            <a:xfrm rot="-9000000">
              <a:off x="675642" y="621995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4"/>
            <p:cNvSpPr txBox="1"/>
            <p:nvPr/>
          </p:nvSpPr>
          <p:spPr>
            <a:xfrm rot="1800000">
              <a:off x="737746" y="638545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279393" y="283564"/>
              <a:ext cx="434085" cy="434085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4"/>
            <p:cNvSpPr txBox="1"/>
            <p:nvPr/>
          </p:nvSpPr>
          <p:spPr>
            <a:xfrm>
              <a:off x="342963" y="347134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</p:grpSp>
      <p:pic>
        <p:nvPicPr>
          <p:cNvPr descr="Une image contenant Dessin animé, sourire, habits, clipart&#10;&#10;Le contenu généré par l’IA peut être incorrect." id="444" name="Google Shape;44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41316" y="5735236"/>
            <a:ext cx="4616646" cy="307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53400" y="3127325"/>
            <a:ext cx="5273166" cy="512628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4"/>
          <p:cNvSpPr txBox="1"/>
          <p:nvPr/>
        </p:nvSpPr>
        <p:spPr>
          <a:xfrm>
            <a:off x="9081882" y="4243985"/>
            <a:ext cx="3385603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يقوم المتعلمون في مجموعات بملء خريطتي العددين   13 و 14 باستخدام الخشيبات</a:t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5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2" name="Google Shape;452;p15"/>
          <p:cNvSpPr/>
          <p:nvPr/>
        </p:nvSpPr>
        <p:spPr>
          <a:xfrm>
            <a:off x="275851" y="2796343"/>
            <a:ext cx="13164293" cy="71363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3" name="Google Shape;453;p15"/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4" name="Google Shape;454;p15"/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تقاسم أعمال المجموعات</a:t>
            </a:r>
            <a:endParaRPr/>
          </a:p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بشكل جماعي يتم ملء الخريطة الذهنية للعدد 13 على السبورة</a:t>
            </a:r>
            <a:endParaRPr/>
          </a:p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ينتدب الأستاذ بعض المتعلمين لقراءة الخريطة الذهنية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150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5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56" name="Google Shape;456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457" name="Google Shape;457;p15"/>
          <p:cNvGrpSpPr/>
          <p:nvPr/>
        </p:nvGrpSpPr>
        <p:grpSpPr>
          <a:xfrm>
            <a:off x="4138218" y="3203335"/>
            <a:ext cx="6049162" cy="6049162"/>
            <a:chOff x="1547418" y="23418"/>
            <a:chExt cx="6049162" cy="6049162"/>
          </a:xfrm>
        </p:grpSpPr>
        <p:sp>
          <p:nvSpPr>
            <p:cNvPr id="458" name="Google Shape;458;p15"/>
            <p:cNvSpPr/>
            <p:nvPr/>
          </p:nvSpPr>
          <p:spPr>
            <a:xfrm>
              <a:off x="4070306" y="2546306"/>
              <a:ext cx="1003386" cy="1003386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15"/>
            <p:cNvSpPr txBox="1"/>
            <p:nvPr/>
          </p:nvSpPr>
          <p:spPr>
            <a:xfrm>
              <a:off x="4217248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Arial"/>
                <a:buNone/>
              </a:pPr>
              <a:r>
                <a:rPr b="1" i="0" lang="ar-SA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</a:t>
              </a:r>
              <a:endParaRPr b="1" i="0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 rot="-5400000">
              <a:off x="3812249" y="1776680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15"/>
            <p:cNvSpPr txBox="1"/>
            <p:nvPr/>
          </p:nvSpPr>
          <p:spPr>
            <a:xfrm rot="-5400000">
              <a:off x="4534012" y="1748568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4070306" y="23418"/>
              <a:ext cx="1003386" cy="1003386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15"/>
            <p:cNvSpPr txBox="1"/>
            <p:nvPr/>
          </p:nvSpPr>
          <p:spPr>
            <a:xfrm>
              <a:off x="4217248" y="170360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3+10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 rot="-3600000">
              <a:off x="4442971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15"/>
            <p:cNvSpPr txBox="1"/>
            <p:nvPr/>
          </p:nvSpPr>
          <p:spPr>
            <a:xfrm rot="-3600000">
              <a:off x="5164734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5331750" y="361421"/>
              <a:ext cx="1003386" cy="1003386"/>
            </a:xfrm>
            <a:prstGeom prst="ellipse">
              <a:avLst/>
            </a:prstGeom>
            <a:solidFill>
              <a:srgbClr val="49C9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15"/>
            <p:cNvSpPr txBox="1"/>
            <p:nvPr/>
          </p:nvSpPr>
          <p:spPr>
            <a:xfrm>
              <a:off x="5478692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1+12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 rot="-1800000">
              <a:off x="4904691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15"/>
            <p:cNvSpPr txBox="1"/>
            <p:nvPr/>
          </p:nvSpPr>
          <p:spPr>
            <a:xfrm rot="-1800000">
              <a:off x="5626455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5"/>
            <p:cNvSpPr/>
            <p:nvPr/>
          </p:nvSpPr>
          <p:spPr>
            <a:xfrm>
              <a:off x="6255191" y="1284862"/>
              <a:ext cx="1003386" cy="1003386"/>
            </a:xfrm>
            <a:prstGeom prst="ellipse">
              <a:avLst/>
            </a:prstGeom>
            <a:solidFill>
              <a:srgbClr val="48CEA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5"/>
            <p:cNvSpPr txBox="1"/>
            <p:nvPr/>
          </p:nvSpPr>
          <p:spPr>
            <a:xfrm>
              <a:off x="640213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2+11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073693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15"/>
            <p:cNvSpPr txBox="1"/>
            <p:nvPr/>
          </p:nvSpPr>
          <p:spPr>
            <a:xfrm>
              <a:off x="5795456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593194" y="2546306"/>
              <a:ext cx="1003386" cy="1003386"/>
            </a:xfrm>
            <a:prstGeom prst="ellipse">
              <a:avLst/>
            </a:prstGeom>
            <a:solidFill>
              <a:srgbClr val="47D38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15"/>
            <p:cNvSpPr txBox="1"/>
            <p:nvPr/>
          </p:nvSpPr>
          <p:spPr>
            <a:xfrm>
              <a:off x="6740136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4+9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 rot="1800000">
              <a:off x="4904691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15"/>
            <p:cNvSpPr txBox="1"/>
            <p:nvPr/>
          </p:nvSpPr>
          <p:spPr>
            <a:xfrm rot="1800000">
              <a:off x="5626455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255191" y="3807750"/>
              <a:ext cx="1003386" cy="1003386"/>
            </a:xfrm>
            <a:prstGeom prst="ellipse">
              <a:avLst/>
            </a:prstGeom>
            <a:solidFill>
              <a:srgbClr val="46D86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15"/>
            <p:cNvSpPr txBox="1"/>
            <p:nvPr/>
          </p:nvSpPr>
          <p:spPr>
            <a:xfrm>
              <a:off x="640213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13+0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5"/>
            <p:cNvSpPr/>
            <p:nvPr/>
          </p:nvSpPr>
          <p:spPr>
            <a:xfrm rot="3600000">
              <a:off x="4442971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5"/>
            <p:cNvSpPr txBox="1"/>
            <p:nvPr/>
          </p:nvSpPr>
          <p:spPr>
            <a:xfrm rot="3600000">
              <a:off x="5164734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5331750" y="4731191"/>
              <a:ext cx="1003386" cy="1003386"/>
            </a:xfrm>
            <a:prstGeom prst="ellipse">
              <a:avLst/>
            </a:prstGeom>
            <a:solidFill>
              <a:srgbClr val="4C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5"/>
            <p:cNvSpPr txBox="1"/>
            <p:nvPr/>
          </p:nvSpPr>
          <p:spPr>
            <a:xfrm>
              <a:off x="5478692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9+4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5"/>
            <p:cNvSpPr/>
            <p:nvPr/>
          </p:nvSpPr>
          <p:spPr>
            <a:xfrm rot="5400000">
              <a:off x="3812249" y="4299568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15"/>
            <p:cNvSpPr txBox="1"/>
            <p:nvPr/>
          </p:nvSpPr>
          <p:spPr>
            <a:xfrm rot="5400000">
              <a:off x="4534012" y="4271456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4070306" y="5069194"/>
              <a:ext cx="1003386" cy="1003386"/>
            </a:xfrm>
            <a:prstGeom prst="ellipse">
              <a:avLst/>
            </a:prstGeom>
            <a:solidFill>
              <a:srgbClr val="73E1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5"/>
            <p:cNvSpPr txBox="1"/>
            <p:nvPr/>
          </p:nvSpPr>
          <p:spPr>
            <a:xfrm>
              <a:off x="4217248" y="5216136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6+7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5"/>
            <p:cNvSpPr/>
            <p:nvPr/>
          </p:nvSpPr>
          <p:spPr>
            <a:xfrm rot="7200000">
              <a:off x="3181527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15"/>
            <p:cNvSpPr txBox="1"/>
            <p:nvPr/>
          </p:nvSpPr>
          <p:spPr>
            <a:xfrm rot="-3600000">
              <a:off x="3903290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2808862" y="4731191"/>
              <a:ext cx="1003386" cy="1003386"/>
            </a:xfrm>
            <a:prstGeom prst="ellipse">
              <a:avLst/>
            </a:prstGeom>
            <a:solidFill>
              <a:srgbClr val="9CE6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5"/>
            <p:cNvSpPr txBox="1"/>
            <p:nvPr/>
          </p:nvSpPr>
          <p:spPr>
            <a:xfrm>
              <a:off x="2955804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10+3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5"/>
            <p:cNvSpPr/>
            <p:nvPr/>
          </p:nvSpPr>
          <p:spPr>
            <a:xfrm rot="9000000">
              <a:off x="2719806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15"/>
            <p:cNvSpPr txBox="1"/>
            <p:nvPr/>
          </p:nvSpPr>
          <p:spPr>
            <a:xfrm rot="-1800000">
              <a:off x="3441569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1885421" y="3807750"/>
              <a:ext cx="1003386" cy="1003386"/>
            </a:xfrm>
            <a:prstGeom prst="ellipse">
              <a:avLst/>
            </a:prstGeom>
            <a:solidFill>
              <a:srgbClr val="C8EA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15"/>
            <p:cNvSpPr txBox="1"/>
            <p:nvPr/>
          </p:nvSpPr>
          <p:spPr>
            <a:xfrm>
              <a:off x="203236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0+13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5"/>
            <p:cNvSpPr/>
            <p:nvPr/>
          </p:nvSpPr>
          <p:spPr>
            <a:xfrm rot="10800000">
              <a:off x="2550805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15"/>
            <p:cNvSpPr txBox="1"/>
            <p:nvPr/>
          </p:nvSpPr>
          <p:spPr>
            <a:xfrm>
              <a:off x="3272568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1547418" y="2546306"/>
              <a:ext cx="1003386" cy="1003386"/>
            </a:xfrm>
            <a:prstGeom prst="ellipse">
              <a:avLst/>
            </a:prstGeom>
            <a:solidFill>
              <a:srgbClr val="EEE7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5"/>
            <p:cNvSpPr txBox="1"/>
            <p:nvPr/>
          </p:nvSpPr>
          <p:spPr>
            <a:xfrm>
              <a:off x="1694360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8+5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5"/>
            <p:cNvSpPr/>
            <p:nvPr/>
          </p:nvSpPr>
          <p:spPr>
            <a:xfrm rot="-9000000">
              <a:off x="2719806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15"/>
            <p:cNvSpPr txBox="1"/>
            <p:nvPr/>
          </p:nvSpPr>
          <p:spPr>
            <a:xfrm rot="1800000">
              <a:off x="3441569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5"/>
            <p:cNvSpPr/>
            <p:nvPr/>
          </p:nvSpPr>
          <p:spPr>
            <a:xfrm>
              <a:off x="1885421" y="1284862"/>
              <a:ext cx="1003386" cy="1003386"/>
            </a:xfrm>
            <a:prstGeom prst="ellipse">
              <a:avLst/>
            </a:prstGeom>
            <a:solidFill>
              <a:srgbClr val="F2BE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5"/>
            <p:cNvSpPr txBox="1"/>
            <p:nvPr/>
          </p:nvSpPr>
          <p:spPr>
            <a:xfrm>
              <a:off x="203236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7+6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5"/>
            <p:cNvSpPr/>
            <p:nvPr/>
          </p:nvSpPr>
          <p:spPr>
            <a:xfrm rot="-7200000">
              <a:off x="3181527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5"/>
            <p:cNvSpPr txBox="1"/>
            <p:nvPr/>
          </p:nvSpPr>
          <p:spPr>
            <a:xfrm rot="3600000">
              <a:off x="3903290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15"/>
            <p:cNvSpPr/>
            <p:nvPr/>
          </p:nvSpPr>
          <p:spPr>
            <a:xfrm>
              <a:off x="2808862" y="361421"/>
              <a:ext cx="1003386" cy="1003386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15"/>
            <p:cNvSpPr txBox="1"/>
            <p:nvPr/>
          </p:nvSpPr>
          <p:spPr>
            <a:xfrm>
              <a:off x="2955804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5+8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6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3" name="Google Shape;513;p16"/>
          <p:cNvSpPr/>
          <p:nvPr/>
        </p:nvSpPr>
        <p:spPr>
          <a:xfrm>
            <a:off x="275851" y="2796343"/>
            <a:ext cx="13164293" cy="71363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16"/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5" name="Google Shape;515;p16"/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تقاسم أعمال المجموعات</a:t>
            </a:r>
            <a:endParaRPr/>
          </a:p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بشكل جماعي يتم ملء الخريطة الذهنية للعدد 14 على السبورة</a:t>
            </a:r>
            <a:endParaRPr/>
          </a:p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ينتدب الأستاذ بعض المتعلمين لقراءة الخريطة الذهنية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150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6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17" name="Google Shape;517;p1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518" name="Google Shape;518;p16"/>
          <p:cNvGrpSpPr/>
          <p:nvPr/>
        </p:nvGrpSpPr>
        <p:grpSpPr>
          <a:xfrm>
            <a:off x="4138218" y="3203335"/>
            <a:ext cx="6049162" cy="6049162"/>
            <a:chOff x="1547418" y="23418"/>
            <a:chExt cx="6049162" cy="6049162"/>
          </a:xfrm>
        </p:grpSpPr>
        <p:sp>
          <p:nvSpPr>
            <p:cNvPr id="519" name="Google Shape;519;p16"/>
            <p:cNvSpPr/>
            <p:nvPr/>
          </p:nvSpPr>
          <p:spPr>
            <a:xfrm>
              <a:off x="4070306" y="2546306"/>
              <a:ext cx="1003386" cy="1003386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6"/>
            <p:cNvSpPr txBox="1"/>
            <p:nvPr/>
          </p:nvSpPr>
          <p:spPr>
            <a:xfrm>
              <a:off x="4217248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Arial"/>
                <a:buNone/>
              </a:pPr>
              <a:r>
                <a:rPr b="1" i="0" lang="ar-SA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</a:t>
              </a:r>
              <a:endParaRPr b="1" i="0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6"/>
            <p:cNvSpPr/>
            <p:nvPr/>
          </p:nvSpPr>
          <p:spPr>
            <a:xfrm rot="-5400000">
              <a:off x="3812249" y="1776680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6"/>
            <p:cNvSpPr txBox="1"/>
            <p:nvPr/>
          </p:nvSpPr>
          <p:spPr>
            <a:xfrm rot="-5400000">
              <a:off x="4534012" y="1748568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4070306" y="23418"/>
              <a:ext cx="1003386" cy="1003386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16"/>
            <p:cNvSpPr txBox="1"/>
            <p:nvPr/>
          </p:nvSpPr>
          <p:spPr>
            <a:xfrm>
              <a:off x="4217248" y="170360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4+10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 rot="-3600000">
              <a:off x="4442971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16"/>
            <p:cNvSpPr txBox="1"/>
            <p:nvPr/>
          </p:nvSpPr>
          <p:spPr>
            <a:xfrm rot="-3600000">
              <a:off x="5164734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5331750" y="361421"/>
              <a:ext cx="1003386" cy="1003386"/>
            </a:xfrm>
            <a:prstGeom prst="ellipse">
              <a:avLst/>
            </a:prstGeom>
            <a:solidFill>
              <a:srgbClr val="49C9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6"/>
            <p:cNvSpPr txBox="1"/>
            <p:nvPr/>
          </p:nvSpPr>
          <p:spPr>
            <a:xfrm>
              <a:off x="5478692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2+12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 rot="-1800000">
              <a:off x="4904691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16"/>
            <p:cNvSpPr txBox="1"/>
            <p:nvPr/>
          </p:nvSpPr>
          <p:spPr>
            <a:xfrm rot="-1800000">
              <a:off x="5626455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6255191" y="1284862"/>
              <a:ext cx="1003386" cy="1003386"/>
            </a:xfrm>
            <a:prstGeom prst="ellipse">
              <a:avLst/>
            </a:prstGeom>
            <a:solidFill>
              <a:srgbClr val="48CEA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16"/>
            <p:cNvSpPr txBox="1"/>
            <p:nvPr/>
          </p:nvSpPr>
          <p:spPr>
            <a:xfrm>
              <a:off x="640213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3+11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5073693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16"/>
            <p:cNvSpPr txBox="1"/>
            <p:nvPr/>
          </p:nvSpPr>
          <p:spPr>
            <a:xfrm>
              <a:off x="5795456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6593194" y="2546306"/>
              <a:ext cx="1003386" cy="1003386"/>
            </a:xfrm>
            <a:prstGeom prst="ellipse">
              <a:avLst/>
            </a:prstGeom>
            <a:solidFill>
              <a:srgbClr val="47D38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16"/>
            <p:cNvSpPr txBox="1"/>
            <p:nvPr/>
          </p:nvSpPr>
          <p:spPr>
            <a:xfrm>
              <a:off x="6740136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5+9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6"/>
            <p:cNvSpPr/>
            <p:nvPr/>
          </p:nvSpPr>
          <p:spPr>
            <a:xfrm rot="1800000">
              <a:off x="4904691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16"/>
            <p:cNvSpPr txBox="1"/>
            <p:nvPr/>
          </p:nvSpPr>
          <p:spPr>
            <a:xfrm rot="1800000">
              <a:off x="5626455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6255191" y="3807750"/>
              <a:ext cx="1003386" cy="1003386"/>
            </a:xfrm>
            <a:prstGeom prst="ellipse">
              <a:avLst/>
            </a:prstGeom>
            <a:solidFill>
              <a:srgbClr val="46D86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16"/>
            <p:cNvSpPr txBox="1"/>
            <p:nvPr/>
          </p:nvSpPr>
          <p:spPr>
            <a:xfrm>
              <a:off x="640213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14+0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6"/>
            <p:cNvSpPr/>
            <p:nvPr/>
          </p:nvSpPr>
          <p:spPr>
            <a:xfrm rot="3600000">
              <a:off x="4442971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16"/>
            <p:cNvSpPr txBox="1"/>
            <p:nvPr/>
          </p:nvSpPr>
          <p:spPr>
            <a:xfrm rot="3600000">
              <a:off x="5164734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5331750" y="4731191"/>
              <a:ext cx="1003386" cy="1003386"/>
            </a:xfrm>
            <a:prstGeom prst="ellipse">
              <a:avLst/>
            </a:prstGeom>
            <a:solidFill>
              <a:srgbClr val="4C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6"/>
            <p:cNvSpPr txBox="1"/>
            <p:nvPr/>
          </p:nvSpPr>
          <p:spPr>
            <a:xfrm>
              <a:off x="5478692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9+5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 rot="5400000">
              <a:off x="3812249" y="4299568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16"/>
            <p:cNvSpPr txBox="1"/>
            <p:nvPr/>
          </p:nvSpPr>
          <p:spPr>
            <a:xfrm rot="5400000">
              <a:off x="4534012" y="4271456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4070306" y="5069194"/>
              <a:ext cx="1003386" cy="1003386"/>
            </a:xfrm>
            <a:prstGeom prst="ellipse">
              <a:avLst/>
            </a:prstGeom>
            <a:solidFill>
              <a:srgbClr val="73E1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16"/>
            <p:cNvSpPr txBox="1"/>
            <p:nvPr/>
          </p:nvSpPr>
          <p:spPr>
            <a:xfrm>
              <a:off x="4217248" y="5216136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7+7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6"/>
            <p:cNvSpPr/>
            <p:nvPr/>
          </p:nvSpPr>
          <p:spPr>
            <a:xfrm rot="7200000">
              <a:off x="3181527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16"/>
            <p:cNvSpPr txBox="1"/>
            <p:nvPr/>
          </p:nvSpPr>
          <p:spPr>
            <a:xfrm rot="-3600000">
              <a:off x="3903290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2808862" y="4731191"/>
              <a:ext cx="1003386" cy="1003386"/>
            </a:xfrm>
            <a:prstGeom prst="ellipse">
              <a:avLst/>
            </a:prstGeom>
            <a:solidFill>
              <a:srgbClr val="9CE6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6"/>
            <p:cNvSpPr txBox="1"/>
            <p:nvPr/>
          </p:nvSpPr>
          <p:spPr>
            <a:xfrm>
              <a:off x="2955804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10+4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6"/>
            <p:cNvSpPr/>
            <p:nvPr/>
          </p:nvSpPr>
          <p:spPr>
            <a:xfrm rot="9000000">
              <a:off x="2719806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16"/>
            <p:cNvSpPr txBox="1"/>
            <p:nvPr/>
          </p:nvSpPr>
          <p:spPr>
            <a:xfrm rot="-1800000">
              <a:off x="3441569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1885421" y="3807750"/>
              <a:ext cx="1003386" cy="1003386"/>
            </a:xfrm>
            <a:prstGeom prst="ellipse">
              <a:avLst/>
            </a:prstGeom>
            <a:solidFill>
              <a:srgbClr val="C8EA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16"/>
            <p:cNvSpPr txBox="1"/>
            <p:nvPr/>
          </p:nvSpPr>
          <p:spPr>
            <a:xfrm>
              <a:off x="203236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1+13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6"/>
            <p:cNvSpPr/>
            <p:nvPr/>
          </p:nvSpPr>
          <p:spPr>
            <a:xfrm rot="10800000">
              <a:off x="2550805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16"/>
            <p:cNvSpPr txBox="1"/>
            <p:nvPr/>
          </p:nvSpPr>
          <p:spPr>
            <a:xfrm>
              <a:off x="3272568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1547418" y="2546306"/>
              <a:ext cx="1003386" cy="1003386"/>
            </a:xfrm>
            <a:prstGeom prst="ellipse">
              <a:avLst/>
            </a:prstGeom>
            <a:solidFill>
              <a:srgbClr val="EEE7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16"/>
            <p:cNvSpPr txBox="1"/>
            <p:nvPr/>
          </p:nvSpPr>
          <p:spPr>
            <a:xfrm>
              <a:off x="1694360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8+6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6"/>
            <p:cNvSpPr/>
            <p:nvPr/>
          </p:nvSpPr>
          <p:spPr>
            <a:xfrm rot="-9000000">
              <a:off x="2719806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16"/>
            <p:cNvSpPr txBox="1"/>
            <p:nvPr/>
          </p:nvSpPr>
          <p:spPr>
            <a:xfrm rot="1800000">
              <a:off x="3441569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1885421" y="1284862"/>
              <a:ext cx="1003386" cy="1003386"/>
            </a:xfrm>
            <a:prstGeom prst="ellipse">
              <a:avLst/>
            </a:prstGeom>
            <a:solidFill>
              <a:srgbClr val="F2BE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6"/>
            <p:cNvSpPr txBox="1"/>
            <p:nvPr/>
          </p:nvSpPr>
          <p:spPr>
            <a:xfrm>
              <a:off x="203236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7+7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6"/>
            <p:cNvSpPr/>
            <p:nvPr/>
          </p:nvSpPr>
          <p:spPr>
            <a:xfrm rot="-7200000">
              <a:off x="3181527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16"/>
            <p:cNvSpPr txBox="1"/>
            <p:nvPr/>
          </p:nvSpPr>
          <p:spPr>
            <a:xfrm rot="3600000">
              <a:off x="3903290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6"/>
            <p:cNvSpPr/>
            <p:nvPr/>
          </p:nvSpPr>
          <p:spPr>
            <a:xfrm>
              <a:off x="2808862" y="361421"/>
              <a:ext cx="1003386" cy="1003386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16"/>
            <p:cNvSpPr txBox="1"/>
            <p:nvPr/>
          </p:nvSpPr>
          <p:spPr>
            <a:xfrm>
              <a:off x="2955804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6+8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7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4" name="Google Shape;574;p17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5" name="Google Shape;575;p17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6" name="Google Shape;576;p17"/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577" name="Google Shape;577;p17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78" name="Google Shape;578;p1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79" name="Google Shape;579;p17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80" name="Google Shape;580;p17"/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6+7=..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8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6" name="Google Shape;586;p18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7" name="Google Shape;587;p18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8" name="Google Shape;588;p18"/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589" name="Google Shape;589;p18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90" name="Google Shape;590;p1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91" name="Google Shape;591;p18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92" name="Google Shape;592;p18"/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6+7=13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3" name="Google Shape;59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2714224"/>
            <a:ext cx="1212198" cy="86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9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9" name="Google Shape;599;p19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0" name="Google Shape;600;p19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1" name="Google Shape;601;p19"/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602" name="Google Shape;602;p19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03" name="Google Shape;603;p1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04" name="Google Shape;604;p1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05" name="Google Shape;605;p19"/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5+9=..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06" name="Google Shape;106;p2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07" name="Google Shape;107;p2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2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توجيهات لاستعمال العرض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1049000" y="2796619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" name="Google Shape;113;p2"/>
          <p:cNvSpPr/>
          <p:nvPr/>
        </p:nvSpPr>
        <p:spPr>
          <a:xfrm rot="10800000">
            <a:off x="11197075" y="4807887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شرائح خاصة بالأستاذ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إرشادات وشروحات  يجب على الأستاذ قولها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jaune, Rectangle, conception&#10;&#10;Le contenu généré par l’IA peut être incorrect." id="116" name="Google Shape;116;p2"/>
          <p:cNvPicPr preferRelativeResize="0"/>
          <p:nvPr/>
        </p:nvPicPr>
        <p:blipFill rotWithShape="1">
          <a:blip r:embed="rId6">
            <a:alphaModFix/>
          </a:blip>
          <a:srcRect b="17767" l="7358" r="5725" t="17033"/>
          <a:stretch/>
        </p:blipFill>
        <p:spPr>
          <a:xfrm>
            <a:off x="10675487" y="6419399"/>
            <a:ext cx="1676400" cy="123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إيقاف العرض والقيام بمناولة /نمذجة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20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1" name="Google Shape;611;p20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2" name="Google Shape;612;p20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3" name="Google Shape;613;p20"/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614" name="Google Shape;614;p20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15" name="Google Shape;615;p2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16" name="Google Shape;616;p20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17" name="Google Shape;617;p20"/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5+9=14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8" name="Google Shape;61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" y="2552700"/>
            <a:ext cx="1212198" cy="86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1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4" name="Google Shape;624;p21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5" name="Google Shape;625;p21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6" name="Google Shape;626;p21"/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627" name="Google Shape;627;p21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28" name="Google Shape;628;p2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29" name="Google Shape;629;p21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30" name="Google Shape;630;p21"/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6+8=..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2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6" name="Google Shape;636;p22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7" name="Google Shape;637;p22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8" name="Google Shape;638;p22"/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639" name="Google Shape;639;p22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640" name="Google Shape;640;p2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41" name="Google Shape;641;p22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42" name="Google Shape;642;p22"/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6+8=14</a:t>
            </a:r>
            <a:endParaRPr/>
          </a:p>
        </p:txBody>
      </p:sp>
      <p:pic>
        <p:nvPicPr>
          <p:cNvPr id="643" name="Google Shape;64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" y="2552700"/>
            <a:ext cx="1212198" cy="86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3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9" name="Google Shape;649;p23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23"/>
          <p:cNvSpPr txBox="1"/>
          <p:nvPr/>
        </p:nvSpPr>
        <p:spPr>
          <a:xfrm>
            <a:off x="1828800" y="4168908"/>
            <a:ext cx="9296400" cy="1275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نشاط التعرف على الأعداد باستخدام لعبة "عجلة الأعداد"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3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الأعداد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652" name="Google Shape;65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653" name="Google Shape;65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4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9" name="Google Shape;659;p24"/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0" name="Google Shape;660;p24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1" name="Google Shape;661;p24"/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ابنائي الأعزاء، الآن ستنعرف على كيفية تمثيل و قراءة وكتابة الأعداد من 0 إلى 999 باستعمال الخشيبات والحزم.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ينمذج الأستاذ نشاط التعرف على الأعداد باستعمال الخشيبات والحزم.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2" name="Google Shape;662;p2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3" name="Google Shape;663;p24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4" name="Google Shape;664;p24"/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600">
                <a:solidFill>
                  <a:schemeClr val="lt1"/>
                </a:solidFill>
                <a:latin typeface="IBM Plex Sans Arabic"/>
                <a:ea typeface="IBM Plex Sans Arabic"/>
                <a:cs typeface="IBM Plex Sans Arabic"/>
                <a:sym typeface="IBM Plex Sans Arabic"/>
              </a:rPr>
              <a:t>نمذجة التعرف على الاعداد بالخشيبات والحزم</a:t>
            </a:r>
            <a:endParaRPr sz="3600">
              <a:solidFill>
                <a:schemeClr val="lt1"/>
              </a:solidFill>
              <a:latin typeface="IBM Plex Sans Arabic"/>
              <a:ea typeface="IBM Plex Sans Arabic"/>
              <a:cs typeface="IBM Plex Sans Arabic"/>
              <a:sym typeface="IBM Plex Sans Arabic"/>
            </a:endParaRPr>
          </a:p>
        </p:txBody>
      </p:sp>
      <p:pic>
        <p:nvPicPr>
          <p:cNvPr descr="Une image contenant cercle, capture d’écran, Symétrie, art&#10;&#10;Le contenu généré par l’IA peut être incorrect." id="665" name="Google Shape;665;p24"/>
          <p:cNvPicPr preferRelativeResize="0"/>
          <p:nvPr/>
        </p:nvPicPr>
        <p:blipFill rotWithShape="1">
          <a:blip r:embed="rId4">
            <a:alphaModFix/>
          </a:blip>
          <a:srcRect b="64449" l="77182" r="-2154" t="4255"/>
          <a:stretch/>
        </p:blipFill>
        <p:spPr>
          <a:xfrm>
            <a:off x="495300" y="1104134"/>
            <a:ext cx="685800" cy="859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33234" y="2536662"/>
            <a:ext cx="5273166" cy="512628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24"/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نمذجة نشاط التعرف على الأعداد من 0 إلى 999 باستخدام لعبة عجلة الأعداد.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circle, text, screenshot, font&#10;&#10;Description automatically generated" id="668" name="Google Shape;66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59698" y="4181623"/>
            <a:ext cx="2991905" cy="29919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garçon, dessin, Dessin animé&#10;&#10;Le contenu généré par l’IA peut être incorrect." id="669" name="Google Shape;669;p24"/>
          <p:cNvPicPr preferRelativeResize="0"/>
          <p:nvPr/>
        </p:nvPicPr>
        <p:blipFill rotWithShape="1">
          <a:blip r:embed="rId7">
            <a:alphaModFix/>
          </a:blip>
          <a:srcRect b="15386" l="0" r="0" t="13710"/>
          <a:stretch/>
        </p:blipFill>
        <p:spPr>
          <a:xfrm>
            <a:off x="4386794" y="6227454"/>
            <a:ext cx="4020577" cy="28507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0" name="Google Shape;670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4423906" y="5446478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1" name="Google Shape;671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1544095" y="5063328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2" name="Google Shape;672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2430244" y="5653252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3" name="Google Shape;673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2417396" y="6520511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4" name="Google Shape;674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3053295" y="6494520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5" name="Google Shape;675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1747646" y="4329161"/>
            <a:ext cx="407102" cy="2714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anced Pebbles Silhouette for Serenity and Inner Peace Designs ..." id="676" name="Google Shape;676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2837346" y="5634917"/>
            <a:ext cx="407102" cy="271402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24"/>
          <p:cNvSpPr/>
          <p:nvPr/>
        </p:nvSpPr>
        <p:spPr>
          <a:xfrm>
            <a:off x="934577" y="3686379"/>
            <a:ext cx="3970603" cy="3897075"/>
          </a:xfrm>
          <a:prstGeom prst="ellipse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lanced Pebbles Silhouette for Serenity and Inner Peace Designs ..." id="678" name="Google Shape;678;p24"/>
          <p:cNvPicPr preferRelativeResize="0"/>
          <p:nvPr/>
        </p:nvPicPr>
        <p:blipFill rotWithShape="1">
          <a:blip r:embed="rId8">
            <a:alphaModFix/>
          </a:blip>
          <a:srcRect b="78889" l="44074" r="42593" t="12222"/>
          <a:stretch/>
        </p:blipFill>
        <p:spPr>
          <a:xfrm>
            <a:off x="4736951" y="4045922"/>
            <a:ext cx="407102" cy="271402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24"/>
          <p:cNvSpPr/>
          <p:nvPr/>
        </p:nvSpPr>
        <p:spPr>
          <a:xfrm>
            <a:off x="2500153" y="3800008"/>
            <a:ext cx="744295" cy="27735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مئات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5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5" name="Google Shape;685;p25"/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6" name="Google Shape;686;p25"/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7" name="Google Shape;687;p25"/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انتبهوا جيدا سأقرأ العدد الذي تحصلت عليه</a:t>
            </a:r>
            <a:endParaRPr/>
          </a:p>
          <a:p>
            <a:pPr indent="-457200" lvl="1" marL="4572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يكتب الأستاذ العدد على جدول الرتب بكتابات متنوعة</a:t>
            </a:r>
            <a:endParaRPr/>
          </a:p>
          <a:p>
            <a:pPr indent="-457200" lvl="1" marL="4572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يقرأ العدد</a:t>
            </a:r>
            <a:endParaRPr b="0" i="0" sz="18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88" name="Google Shape;688;p2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89" name="Google Shape;689;p25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90" name="Google Shape;690;p25"/>
          <p:cNvSpPr/>
          <p:nvPr/>
        </p:nvSpPr>
        <p:spPr>
          <a:xfrm>
            <a:off x="9771352" y="584824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25"/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5"/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5"/>
          <p:cNvSpPr/>
          <p:nvPr/>
        </p:nvSpPr>
        <p:spPr>
          <a:xfrm>
            <a:off x="9495499" y="623483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25"/>
          <p:cNvSpPr/>
          <p:nvPr/>
        </p:nvSpPr>
        <p:spPr>
          <a:xfrm>
            <a:off x="11463086" y="5038441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25"/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5"/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97" name="Google Shape;697;p25"/>
          <p:cNvGraphicFramePr/>
          <p:nvPr/>
        </p:nvGraphicFramePr>
        <p:xfrm>
          <a:off x="746165" y="42774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{6A1F6645-31A1-456E-B0A9-3E161246AB88}</a:tableStyleId>
              </a:tblPr>
              <a:tblGrid>
                <a:gridCol w="2076200"/>
                <a:gridCol w="2076200"/>
                <a:gridCol w="2076200"/>
              </a:tblGrid>
              <a:tr h="6160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المئات</a:t>
                      </a:r>
                      <a:endParaRPr b="1" i="0" sz="3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3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العشرات</a:t>
                      </a:r>
                      <a:endParaRPr b="1" i="0" sz="3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3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الوحدات</a:t>
                      </a:r>
                      <a:endParaRPr b="1" i="0" sz="3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  <a:tr h="683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/>
                </a:tc>
              </a:tr>
              <a:tr h="4996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54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1" i="0" sz="5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54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1" i="0" sz="5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5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1" i="0" sz="5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9675">
                <a:tc gridSpan="3"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400">
                          <a:latin typeface="Arial"/>
                          <a:ea typeface="Arial"/>
                          <a:cs typeface="Arial"/>
                          <a:sym typeface="Arial"/>
                        </a:rPr>
                        <a:t>أربع </a:t>
                      </a:r>
                      <a:r>
                        <a:rPr b="1" i="0" lang="ar-SA" sz="4400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مئة</a:t>
                      </a:r>
                      <a:r>
                        <a:rPr b="1" i="0" lang="ar-SA" sz="4400">
                          <a:latin typeface="Arial"/>
                          <a:ea typeface="Arial"/>
                          <a:cs typeface="Arial"/>
                          <a:sym typeface="Arial"/>
                        </a:rPr>
                        <a:t> واثنان وثلاثــــــــــ</a:t>
                      </a:r>
                      <a:r>
                        <a:rPr b="1" i="0" lang="ar-SA" sz="44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ون</a:t>
                      </a:r>
                      <a:endParaRPr b="1" i="0" sz="440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</a:tr>
              <a:tr h="499675">
                <a:tc gridSpan="3"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6000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432</a:t>
                      </a:r>
                      <a:endParaRPr b="1" i="0" sz="5400">
                        <a:solidFill>
                          <a:srgbClr val="C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</a:tr>
            </a:tbl>
          </a:graphicData>
        </a:graphic>
      </p:graphicFrame>
      <p:sp>
        <p:nvSpPr>
          <p:cNvPr id="698" name="Google Shape;698;p25"/>
          <p:cNvSpPr/>
          <p:nvPr/>
        </p:nvSpPr>
        <p:spPr>
          <a:xfrm>
            <a:off x="5248534" y="50562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5"/>
          <p:cNvSpPr/>
          <p:nvPr/>
        </p:nvSpPr>
        <p:spPr>
          <a:xfrm>
            <a:off x="6023647" y="50673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5"/>
          <p:cNvSpPr/>
          <p:nvPr/>
        </p:nvSpPr>
        <p:spPr>
          <a:xfrm>
            <a:off x="4331376" y="50562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5"/>
          <p:cNvSpPr/>
          <p:nvPr/>
        </p:nvSpPr>
        <p:spPr>
          <a:xfrm>
            <a:off x="3143286" y="503656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5"/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5"/>
          <p:cNvSpPr/>
          <p:nvPr/>
        </p:nvSpPr>
        <p:spPr>
          <a:xfrm>
            <a:off x="2346543" y="50673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5"/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5"/>
          <p:cNvSpPr/>
          <p:nvPr/>
        </p:nvSpPr>
        <p:spPr>
          <a:xfrm>
            <a:off x="3719018" y="5042685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5"/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7" name="Google Shape;707;p25"/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708" name="Google Shape;708;p25"/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709" name="Google Shape;709;p25"/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710" name="Google Shape;710;p25"/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11" name="Google Shape;711;p25"/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2" name="Google Shape;712;p25"/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13" name="Google Shape;713;p25"/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2D5C97"/>
                    </a:gs>
                    <a:gs pos="80000">
                      <a:srgbClr val="3C7AC5"/>
                    </a:gs>
                    <a:gs pos="100000">
                      <a:srgbClr val="397BC9"/>
                    </a:gs>
                  </a:gsLst>
                  <a:lin ang="16200000" scaled="0"/>
                </a:gradFill>
                <a:ln cap="flat" cmpd="sng" w="9525">
                  <a:solidFill>
                    <a:srgbClr val="4A7DBA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وحدات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25"/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759336"/>
                    </a:gs>
                    <a:gs pos="80000">
                      <a:srgbClr val="99C247"/>
                    </a:gs>
                    <a:gs pos="100000">
                      <a:srgbClr val="9BC545"/>
                    </a:gs>
                  </a:gsLst>
                  <a:lin ang="16200000" scaled="0"/>
                </a:gradFill>
                <a:ln cap="flat" cmpd="sng" w="9525">
                  <a:solidFill>
                    <a:srgbClr val="97B853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عشرات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15" name="Google Shape;715;p25"/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6" name="Google Shape;716;p25"/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86C1F"/>
                </a:gs>
                <a:gs pos="80000">
                  <a:srgbClr val="FF8E29"/>
                </a:gs>
                <a:gs pos="100000">
                  <a:srgbClr val="FF8D25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مئات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7" name="Google Shape;717;p25"/>
          <p:cNvSpPr/>
          <p:nvPr/>
        </p:nvSpPr>
        <p:spPr>
          <a:xfrm>
            <a:off x="10819356" y="8553341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5"/>
          <p:cNvSpPr/>
          <p:nvPr/>
        </p:nvSpPr>
        <p:spPr>
          <a:xfrm>
            <a:off x="8053134" y="476250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6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24" name="Google Shape;724;p26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25" name="Google Shape;725;p26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26" name="Google Shape;726;p26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أكتبوا العدد المناسب للتمثيل.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27" name="Google Shape;727;p2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28" name="Google Shape;728;p26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29" name="Google Shape;729;p26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aphicFrame>
        <p:nvGraphicFramePr>
          <p:cNvPr id="730" name="Google Shape;730;p26"/>
          <p:cNvGraphicFramePr/>
          <p:nvPr/>
        </p:nvGraphicFramePr>
        <p:xfrm>
          <a:off x="1110954" y="5686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{6A1F6645-31A1-456E-B0A9-3E161246AB88}</a:tableStyleId>
              </a:tblPr>
              <a:tblGrid>
                <a:gridCol w="4451650"/>
                <a:gridCol w="1671750"/>
              </a:tblGrid>
              <a:tr h="4480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............................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بالحروف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.............................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بالأرقام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</a:tbl>
          </a:graphicData>
        </a:graphic>
      </p:graphicFrame>
      <p:sp>
        <p:nvSpPr>
          <p:cNvPr id="731" name="Google Shape;731;p26"/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6"/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6"/>
          <p:cNvSpPr/>
          <p:nvPr/>
        </p:nvSpPr>
        <p:spPr>
          <a:xfrm>
            <a:off x="11358720" y="8442035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26"/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5" name="Google Shape;735;p26"/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736" name="Google Shape;736;p26"/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737" name="Google Shape;737;p26"/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738" name="Google Shape;738;p26"/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39" name="Google Shape;739;p26"/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0" name="Google Shape;740;p26"/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41" name="Google Shape;741;p26"/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2D5C97"/>
                    </a:gs>
                    <a:gs pos="80000">
                      <a:srgbClr val="3C7AC5"/>
                    </a:gs>
                    <a:gs pos="100000">
                      <a:srgbClr val="397BC9"/>
                    </a:gs>
                  </a:gsLst>
                  <a:lin ang="16200000" scaled="0"/>
                </a:gradFill>
                <a:ln cap="flat" cmpd="sng" w="9525">
                  <a:solidFill>
                    <a:srgbClr val="4A7DBA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وحدات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2" name="Google Shape;742;p26"/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759336"/>
                    </a:gs>
                    <a:gs pos="80000">
                      <a:srgbClr val="99C247"/>
                    </a:gs>
                    <a:gs pos="100000">
                      <a:srgbClr val="9BC545"/>
                    </a:gs>
                  </a:gsLst>
                  <a:lin ang="16200000" scaled="0"/>
                </a:gradFill>
                <a:ln cap="flat" cmpd="sng" w="9525">
                  <a:solidFill>
                    <a:srgbClr val="97B853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عشرات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43" name="Google Shape;743;p26"/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4" name="Google Shape;744;p26"/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86C1F"/>
                </a:gs>
                <a:gs pos="80000">
                  <a:srgbClr val="FF8E29"/>
                </a:gs>
                <a:gs pos="100000">
                  <a:srgbClr val="FF8D25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مئات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5" name="Google Shape;745;p26"/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6"/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6"/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6"/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26"/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7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55" name="Google Shape;755;p27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56" name="Google Shape;756;p27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57" name="Google Shape;757;p27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58" name="Google Shape;758;p2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9" name="Google Shape;759;p27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60" name="Google Shape;760;p27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aphicFrame>
        <p:nvGraphicFramePr>
          <p:cNvPr id="761" name="Google Shape;761;p27"/>
          <p:cNvGraphicFramePr/>
          <p:nvPr/>
        </p:nvGraphicFramePr>
        <p:xfrm>
          <a:off x="1110954" y="5686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{6A1F6645-31A1-456E-B0A9-3E161246AB88}</a:tableStyleId>
              </a:tblPr>
              <a:tblGrid>
                <a:gridCol w="4451650"/>
                <a:gridCol w="1671750"/>
              </a:tblGrid>
              <a:tr h="4480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ثلاث مئة وثلاثة وعشرون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بالحروف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323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بالأرقام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</a:tbl>
          </a:graphicData>
        </a:graphic>
      </p:graphicFrame>
      <p:sp>
        <p:nvSpPr>
          <p:cNvPr id="762" name="Google Shape;762;p27"/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27"/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27"/>
          <p:cNvSpPr/>
          <p:nvPr/>
        </p:nvSpPr>
        <p:spPr>
          <a:xfrm>
            <a:off x="11358720" y="8442035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7"/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6" name="Google Shape;766;p27"/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767" name="Google Shape;767;p27"/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768" name="Google Shape;768;p27"/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769" name="Google Shape;769;p27"/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70" name="Google Shape;770;p27"/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1" name="Google Shape;771;p27"/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2" name="Google Shape;772;p27"/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2D5C97"/>
                    </a:gs>
                    <a:gs pos="80000">
                      <a:srgbClr val="3C7AC5"/>
                    </a:gs>
                    <a:gs pos="100000">
                      <a:srgbClr val="397BC9"/>
                    </a:gs>
                  </a:gsLst>
                  <a:lin ang="16200000" scaled="0"/>
                </a:gradFill>
                <a:ln cap="flat" cmpd="sng" w="9525">
                  <a:solidFill>
                    <a:srgbClr val="4A7DBA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وحدات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3" name="Google Shape;773;p27"/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759336"/>
                    </a:gs>
                    <a:gs pos="80000">
                      <a:srgbClr val="99C247"/>
                    </a:gs>
                    <a:gs pos="100000">
                      <a:srgbClr val="9BC545"/>
                    </a:gs>
                  </a:gsLst>
                  <a:lin ang="16200000" scaled="0"/>
                </a:gradFill>
                <a:ln cap="flat" cmpd="sng" w="9525">
                  <a:solidFill>
                    <a:srgbClr val="97B853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عشرات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4" name="Google Shape;774;p27"/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5" name="Google Shape;775;p27"/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86C1F"/>
                </a:gs>
                <a:gs pos="80000">
                  <a:srgbClr val="FF8E29"/>
                </a:gs>
                <a:gs pos="100000">
                  <a:srgbClr val="FF8D25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مئات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6" name="Google Shape;776;p27"/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27"/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27"/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27"/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7"/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8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88" name="Google Shape;788;p28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أكتبوا العدد المناسب للتمثيل.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89" name="Google Shape;789;p2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90" name="Google Shape;790;p28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91" name="Google Shape;791;p28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aphicFrame>
        <p:nvGraphicFramePr>
          <p:cNvPr id="792" name="Google Shape;792;p28"/>
          <p:cNvGraphicFramePr/>
          <p:nvPr/>
        </p:nvGraphicFramePr>
        <p:xfrm>
          <a:off x="1110954" y="5686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{6A1F6645-31A1-456E-B0A9-3E161246AB88}</a:tableStyleId>
              </a:tblPr>
              <a:tblGrid>
                <a:gridCol w="4451650"/>
                <a:gridCol w="1671750"/>
              </a:tblGrid>
              <a:tr h="4480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.........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بالحروف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..........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بالأرقام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</a:tbl>
          </a:graphicData>
        </a:graphic>
      </p:graphicFrame>
      <p:sp>
        <p:nvSpPr>
          <p:cNvPr id="793" name="Google Shape;793;p28"/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6" name="Google Shape;796;p28"/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797" name="Google Shape;797;p28"/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798" name="Google Shape;798;p28"/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799" name="Google Shape;799;p28"/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800" name="Google Shape;800;p28"/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1" name="Google Shape;801;p28"/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02" name="Google Shape;802;p28"/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2D5C97"/>
                    </a:gs>
                    <a:gs pos="80000">
                      <a:srgbClr val="3C7AC5"/>
                    </a:gs>
                    <a:gs pos="100000">
                      <a:srgbClr val="397BC9"/>
                    </a:gs>
                  </a:gsLst>
                  <a:lin ang="16200000" scaled="0"/>
                </a:gradFill>
                <a:ln cap="flat" cmpd="sng" w="9525">
                  <a:solidFill>
                    <a:srgbClr val="4A7DBA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وحدات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3" name="Google Shape;803;p28"/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759336"/>
                    </a:gs>
                    <a:gs pos="80000">
                      <a:srgbClr val="99C247"/>
                    </a:gs>
                    <a:gs pos="100000">
                      <a:srgbClr val="9BC545"/>
                    </a:gs>
                  </a:gsLst>
                  <a:lin ang="16200000" scaled="0"/>
                </a:gradFill>
                <a:ln cap="flat" cmpd="sng" w="9525">
                  <a:solidFill>
                    <a:srgbClr val="97B853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عشرات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4" name="Google Shape;804;p28"/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5" name="Google Shape;805;p28"/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86C1F"/>
                </a:gs>
                <a:gs pos="80000">
                  <a:srgbClr val="FF8E29"/>
                </a:gs>
                <a:gs pos="100000">
                  <a:srgbClr val="FF8D25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مئات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6" name="Google Shape;806;p28"/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28"/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8"/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28"/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28"/>
          <p:cNvSpPr/>
          <p:nvPr/>
        </p:nvSpPr>
        <p:spPr>
          <a:xfrm>
            <a:off x="11489227" y="747272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28"/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9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7" name="Google Shape;817;p29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8" name="Google Shape;818;p29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19" name="Google Shape;819;p29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0" name="Google Shape;820;p2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21" name="Google Shape;821;p29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22" name="Google Shape;822;p2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aphicFrame>
        <p:nvGraphicFramePr>
          <p:cNvPr id="823" name="Google Shape;823;p29"/>
          <p:cNvGraphicFramePr/>
          <p:nvPr/>
        </p:nvGraphicFramePr>
        <p:xfrm>
          <a:off x="1110954" y="5686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{6A1F6645-31A1-456E-B0A9-3E161246AB88}</a:tableStyleId>
              </a:tblPr>
              <a:tblGrid>
                <a:gridCol w="4451650"/>
                <a:gridCol w="1671750"/>
              </a:tblGrid>
              <a:tr h="4480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مئتان وثلاثة أربعون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بالحروف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/>
                        <a:t>243</a:t>
                      </a:r>
                      <a:endParaRPr sz="3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000">
                          <a:latin typeface="Arial"/>
                          <a:ea typeface="Arial"/>
                          <a:cs typeface="Arial"/>
                          <a:sym typeface="Arial"/>
                        </a:rPr>
                        <a:t>بالأرقام</a:t>
                      </a:r>
                      <a:endParaRPr b="1" i="0" sz="4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0097B2"/>
                    </a:solidFill>
                  </a:tcPr>
                </a:tc>
              </a:tr>
            </a:tbl>
          </a:graphicData>
        </a:graphic>
      </p:graphicFrame>
      <p:sp>
        <p:nvSpPr>
          <p:cNvPr id="824" name="Google Shape;824;p29"/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9"/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9"/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7" name="Google Shape;827;p29"/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828" name="Google Shape;828;p29"/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829" name="Google Shape;829;p29"/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830" name="Google Shape;830;p29"/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831" name="Google Shape;831;p29"/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32" name="Google Shape;832;p29"/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cap="flat" cmpd="sng" w="28575">
                    <a:solidFill>
                      <a:srgbClr val="0097B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1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33" name="Google Shape;833;p29"/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2D5C97"/>
                    </a:gs>
                    <a:gs pos="80000">
                      <a:srgbClr val="3C7AC5"/>
                    </a:gs>
                    <a:gs pos="100000">
                      <a:srgbClr val="397BC9"/>
                    </a:gs>
                  </a:gsLst>
                  <a:lin ang="16200000" scaled="0"/>
                </a:gradFill>
                <a:ln cap="flat" cmpd="sng" w="9525">
                  <a:solidFill>
                    <a:srgbClr val="4A7DBA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وحدات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4" name="Google Shape;834;p29"/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  <a:gradFill>
                  <a:gsLst>
                    <a:gs pos="0">
                      <a:srgbClr val="759336"/>
                    </a:gs>
                    <a:gs pos="80000">
                      <a:srgbClr val="99C247"/>
                    </a:gs>
                    <a:gs pos="100000">
                      <a:srgbClr val="9BC545"/>
                    </a:gs>
                  </a:gsLst>
                  <a:lin ang="16200000" scaled="0"/>
                </a:gradFill>
                <a:ln cap="flat" cmpd="sng" w="9525">
                  <a:solidFill>
                    <a:srgbClr val="97B853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40000" rotWithShape="0" dir="5400000" dist="230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ar-SA" sz="24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عشرات</a:t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35" name="Google Shape;835;p29"/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6" name="Google Shape;836;p29"/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C86C1F"/>
                </a:gs>
                <a:gs pos="80000">
                  <a:srgbClr val="FF8E29"/>
                </a:gs>
                <a:gs pos="100000">
                  <a:srgbClr val="FF8D25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مئات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7" name="Google Shape;837;p29"/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29"/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29"/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9"/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9"/>
          <p:cNvSpPr/>
          <p:nvPr/>
        </p:nvSpPr>
        <p:spPr>
          <a:xfrm>
            <a:off x="11489227" y="7472722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29"/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23" name="Google Shape;123;p3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24" name="Google Shape;124;p3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3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توجيهات لاستعمال الكراسة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diagramme, capture d’écran, cercle&#10;&#10;Le contenu généré par l’IA peut être incorrect." id="129" name="Google Shape;1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86600" y="2378075"/>
            <a:ext cx="4978734" cy="553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أنشطة تنجز في القسم كما هي معروضة على الشرائح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باقي الأنشطة تنجز في المنزل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capture d’écran, Police, nombre&#10;&#10;Le contenu généré par l’IA peut être incorrect." id="136" name="Google Shape;13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5594" y="2352907"/>
            <a:ext cx="4963756" cy="55308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"/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Panneau de signalisation, signe, jaune&#10;&#10;Le contenu généré par l’IA peut être incorrect." id="140" name="Google Shape;140;p3"/>
          <p:cNvPicPr preferRelativeResize="0"/>
          <p:nvPr/>
        </p:nvPicPr>
        <p:blipFill rotWithShape="1">
          <a:blip r:embed="rId7">
            <a:alphaModFix/>
          </a:blip>
          <a:srcRect b="54203" l="18270" r="17549" t="5682"/>
          <a:stretch/>
        </p:blipFill>
        <p:spPr>
          <a:xfrm>
            <a:off x="4443238" y="8209268"/>
            <a:ext cx="756808" cy="63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30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8" name="Google Shape;848;p30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0"/>
          <p:cNvSpPr txBox="1"/>
          <p:nvPr/>
        </p:nvSpPr>
        <p:spPr>
          <a:xfrm>
            <a:off x="2965490" y="4159358"/>
            <a:ext cx="7696199" cy="2698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التدرب على وضع وإنجاز عمليات جمع باحتفاظ باستخدام لعبة النقود 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0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العمليات وحل المسائل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851" name="Google Shape;85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852" name="Google Shape;852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31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8" name="Google Shape;858;p31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9" name="Google Shape;859;p31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0" name="Google Shape;860;p31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يواصل المتعلمون التدرب على وضع وإنجاز عمليات جمع باحتفاظ.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1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62" name="Google Shape;862;p3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sac, accessoire, texte&#10;&#10;Le contenu généré par l’IA peut être incorrect." id="863" name="Google Shape;86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5124" y="3480498"/>
            <a:ext cx="5370846" cy="5168201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31"/>
          <p:cNvSpPr txBox="1"/>
          <p:nvPr/>
        </p:nvSpPr>
        <p:spPr>
          <a:xfrm>
            <a:off x="8428424" y="4442787"/>
            <a:ext cx="3091697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في مجموعات يعمل المتعلمون على  التدرب على وضع وإنجاز عملية جمع باحتفاظ النقود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5" name="Google Shape;865;p31"/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descr="Une image contenant capture d’écran, Rectangle, cadre photo, art&#10;&#10;Le contenu généré par l’IA peut être incorrect." id="866" name="Google Shape;866;p31"/>
            <p:cNvPicPr preferRelativeResize="0"/>
            <p:nvPr/>
          </p:nvPicPr>
          <p:blipFill rotWithShape="1">
            <a:blip r:embed="rId5">
              <a:alphaModFix/>
            </a:blip>
            <a:srcRect b="30357" l="0" r="0" t="17138"/>
            <a:stretch/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e image contenant sourire, dessin humoristique, habits, Dessin animé&#10;&#10;Le contenu généré par l’IA peut être incorrect." id="867" name="Google Shape;867;p31"/>
            <p:cNvPicPr preferRelativeResize="0"/>
            <p:nvPr/>
          </p:nvPicPr>
          <p:blipFill rotWithShape="1">
            <a:blip r:embed="rId6">
              <a:alphaModFix/>
            </a:blip>
            <a:srcRect b="11887" l="0" r="0" t="17403"/>
            <a:stretch/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68" name="Google Shape;868;p31"/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869" name="Google Shape;869;p31"/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descr="Une image contenant Graphique, graphisme, Police, vert&#10;&#10;Description générée automatiquement" id="870" name="Google Shape;870;p3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71" name="Google Shape;871;p3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72" name="Google Shape;872;p3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73" name="Google Shape;873;p3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74" name="Google Shape;874;p31"/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875" name="Google Shape;875;p31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76" name="Google Shape;876;p31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77" name="Google Shape;877;p31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78" name="Google Shape;878;p31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79" name="Google Shape;879;p31"/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880" name="Google Shape;880;p31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81" name="Google Shape;881;p31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82" name="Google Shape;882;p31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83" name="Google Shape;883;p31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2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9" name="Google Shape;889;p32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0" name="Google Shape;890;p32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1" name="Google Shape;891;p32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يتنقل الأستاذ بين المجموعات ويقدم التغذية الراجعة المناسبة.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2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93" name="Google Shape;893;p3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sac, accessoire, texte&#10;&#10;Le contenu généré par l’IA peut être incorrect." id="894" name="Google Shape;89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5123" y="3480498"/>
            <a:ext cx="6064505" cy="5320602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32"/>
          <p:cNvSpPr txBox="1"/>
          <p:nvPr/>
        </p:nvSpPr>
        <p:spPr>
          <a:xfrm>
            <a:off x="9147468" y="4610101"/>
            <a:ext cx="3091697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المجموعة 1: 34 +27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sourire, habits, clipart&#10;&#10;Le contenu généré par l’IA peut être incorrect." id="896" name="Google Shape;89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2629" y="5477041"/>
            <a:ext cx="4616646" cy="3077765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32"/>
          <p:cNvSpPr txBox="1"/>
          <p:nvPr/>
        </p:nvSpPr>
        <p:spPr>
          <a:xfrm>
            <a:off x="9122904" y="5257801"/>
            <a:ext cx="3091697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المجموعة 2: 18 +53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2"/>
          <p:cNvSpPr txBox="1"/>
          <p:nvPr/>
        </p:nvSpPr>
        <p:spPr>
          <a:xfrm>
            <a:off x="9122903" y="5871149"/>
            <a:ext cx="3091697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المجموعة 3: 25 +46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32"/>
          <p:cNvSpPr txBox="1"/>
          <p:nvPr/>
        </p:nvSpPr>
        <p:spPr>
          <a:xfrm>
            <a:off x="9147468" y="6515102"/>
            <a:ext cx="3091697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المجموعة 4: 36 +67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33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5" name="Google Shape;905;p33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6" name="Google Shape;906;p33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7" name="Google Shape;907;p33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تقاسم وتصحيح.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33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09" name="Google Shape;909;p3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sac, accessoire, texte&#10;&#10;Le contenu généré par l’IA peut être incorrect." id="910" name="Google Shape;91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5123" y="3480498"/>
            <a:ext cx="6064505" cy="5320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sourire, habits, clipart&#10;&#10;Le contenu généré par l’IA peut être incorrect." id="911" name="Google Shape;91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2629" y="5477041"/>
            <a:ext cx="4616646" cy="3077765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33"/>
          <p:cNvSpPr txBox="1"/>
          <p:nvPr/>
        </p:nvSpPr>
        <p:spPr>
          <a:xfrm>
            <a:off x="8534400" y="4638208"/>
            <a:ext cx="3091697" cy="3077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تقاسم أعمال المجموعات وتقديم التغذية الراجعة المناسبة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4"/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8" name="Google Shape;918;p34"/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9" name="Google Shape;919;p34"/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0" name="Google Shape;920;p34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سنشتغل على الألواح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4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22" name="Google Shape;922;p3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Rectangle, capture d’écran, vert, carré&#10;&#10;Le contenu généré par l’IA peut être incorrect." id="923" name="Google Shape;923;p34"/>
          <p:cNvPicPr preferRelativeResize="0"/>
          <p:nvPr/>
        </p:nvPicPr>
        <p:blipFill rotWithShape="1">
          <a:blip r:embed="rId4">
            <a:alphaModFix/>
          </a:blip>
          <a:srcRect b="24400" l="0" r="0" t="19600"/>
          <a:stretch/>
        </p:blipFill>
        <p:spPr>
          <a:xfrm>
            <a:off x="4476749" y="4381500"/>
            <a:ext cx="47625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5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9" name="Google Shape;929;p35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0" name="Google Shape;930;p35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1" name="Google Shape;931;p35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أنجزوا العملية التالية: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35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33" name="Google Shape;933;p3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4" name="Google Shape;934;p35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35" name="Google Shape;935;p35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6" name="Google Shape;936;p35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35"/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35"/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35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5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35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36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7" name="Google Shape;947;p36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8" name="Google Shape;948;p36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9" name="Google Shape;949;p36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الواحكم.</a:t>
            </a:r>
            <a:endParaRPr/>
          </a:p>
        </p:txBody>
      </p:sp>
      <p:sp>
        <p:nvSpPr>
          <p:cNvPr id="950" name="Google Shape;950;p36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51" name="Google Shape;951;p3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2" name="Google Shape;952;p36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53" name="Google Shape;953;p36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4" name="Google Shape;954;p36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36"/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36"/>
          <p:cNvSpPr txBox="1"/>
          <p:nvPr/>
        </p:nvSpPr>
        <p:spPr>
          <a:xfrm>
            <a:off x="7924800" y="5702580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36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36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36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6"/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37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6" name="Google Shape;966;p37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7" name="Google Shape;967;p37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8" name="Google Shape;968;p37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أنجزوا العملية التالية: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7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70" name="Google Shape;970;p3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71" name="Google Shape;971;p37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72" name="Google Shape;972;p37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73" name="Google Shape;973;p37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37"/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37"/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37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37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37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8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4" name="Google Shape;984;p38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5" name="Google Shape;985;p38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6" name="Google Shape;986;p38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الواحكم.</a:t>
            </a:r>
            <a:endParaRPr/>
          </a:p>
        </p:txBody>
      </p:sp>
      <p:sp>
        <p:nvSpPr>
          <p:cNvPr id="987" name="Google Shape;987;p3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88" name="Google Shape;988;p3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9" name="Google Shape;989;p38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90" name="Google Shape;990;p38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1" name="Google Shape;991;p38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38"/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38"/>
          <p:cNvSpPr txBox="1"/>
          <p:nvPr/>
        </p:nvSpPr>
        <p:spPr>
          <a:xfrm>
            <a:off x="8056029" y="5696436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38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38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38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38"/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9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3" name="Google Shape;1003;p39"/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4" name="Google Shape;1004;p39"/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5" name="Google Shape;1005;p39"/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انتبهوا جيدا سأقرأ المسألة 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تعرض المسألة على المسلاط العاكس ويقرأها الأستاذ قراءة واضحة ومتأنية.</a:t>
            </a:r>
            <a:endParaRPr/>
          </a:p>
        </p:txBody>
      </p:sp>
      <p:sp>
        <p:nvSpPr>
          <p:cNvPr id="1006" name="Google Shape;1006;p3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07" name="Google Shape;1007;p3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8" name="Google Shape;1008;p39"/>
          <p:cNvSpPr/>
          <p:nvPr/>
        </p:nvSpPr>
        <p:spPr>
          <a:xfrm>
            <a:off x="2458844" y="4119717"/>
            <a:ext cx="8798307" cy="4674527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ercle, capture d’écran, Symétrie, art&#10;&#10;Le contenu généré par l’IA peut être incorrect." id="1009" name="Google Shape;1009;p39"/>
          <p:cNvPicPr preferRelativeResize="0"/>
          <p:nvPr/>
        </p:nvPicPr>
        <p:blipFill rotWithShape="1">
          <a:blip r:embed="rId4">
            <a:alphaModFix/>
          </a:blip>
          <a:srcRect b="64449" l="24741" r="51095" t="6697"/>
          <a:stretch/>
        </p:blipFill>
        <p:spPr>
          <a:xfrm>
            <a:off x="591614" y="1058801"/>
            <a:ext cx="887015" cy="105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46" name="Google Shape;146;p4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47" name="Google Shape;147;p4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" name="Google Shape;149;p4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أهداف الحصة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4"/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53" name="Google Shape;153;p4"/>
            <p:cNvSpPr/>
            <p:nvPr/>
          </p:nvSpPr>
          <p:spPr>
            <a:xfrm>
              <a:off x="3302073" y="4600550"/>
              <a:ext cx="9396747" cy="2104846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3407728" y="4676599"/>
              <a:ext cx="637296" cy="2028797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829139" l="-109164" r="-896296" t="-6926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55" name="Google Shape;155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" name="Google Shape;156;p4"/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التعرف على الأعداد من 0 إلى 99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98790" y="5143500"/>
            <a:ext cx="455010" cy="46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98790" y="6277314"/>
            <a:ext cx="455010" cy="46638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التمكن من إجراء عملية جمع باحتفاظ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حل مسائل بسيطة باستخدام استراتيجية الأسئلة الأربعة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في نهاية الحصة  سيكون التلاميذ قادرين على: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0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5" name="Google Shape;1015;p40"/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6" name="Google Shape;1016;p40"/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7" name="Google Shape;1017;p40"/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أغمضوا أعينكم وحاولوا تخيل المسألة.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يطرح الأستاذ بعدها سلسلة من الأسئلة لمساعدة المتعلمين على فهم المسألة والتعرف على العملية المناسبة.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مثلا : عدد شخصيات المسالة؟ ماذا اشترى أنير؟ ثمن العلبة؟  اين ؟ 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4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19" name="Google Shape;1019;p4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Visage humain, garçon, jeune enfant, clipart&#10;&#10;Le contenu généré par l’IA peut être incorrect." id="1020" name="Google Shape;1020;p40"/>
          <p:cNvPicPr preferRelativeResize="0"/>
          <p:nvPr/>
        </p:nvPicPr>
        <p:blipFill rotWithShape="1">
          <a:blip r:embed="rId4">
            <a:alphaModFix/>
          </a:blip>
          <a:srcRect b="30222" l="22549" r="22548" t="6792"/>
          <a:stretch/>
        </p:blipFill>
        <p:spPr>
          <a:xfrm>
            <a:off x="3271481" y="3771900"/>
            <a:ext cx="7173037" cy="465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41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6" name="Google Shape;1026;p41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7" name="Google Shape;1027;p41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8" name="Google Shape;1028;p41"/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انتبهوا جيدا  سنقوم بحل المسالة باستخدام استراتيجية الأسئلة الأربعة.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سنحاول أولا استخراج المعلومات الواردة في المسألة.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41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30" name="Google Shape;1030;p4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31" name="Google Shape;1031;p41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32" name="Google Shape;1032;p41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38718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33" name="Google Shape;1033;p41"/>
          <p:cNvSpPr/>
          <p:nvPr/>
        </p:nvSpPr>
        <p:spPr>
          <a:xfrm>
            <a:off x="7644876" y="3467100"/>
            <a:ext cx="5232405" cy="549361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41"/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 المعلومات الواردة في المسألة؟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42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0" name="Google Shape;1040;p42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1" name="Google Shape;1041;p42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2" name="Google Shape;1042;p42"/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الخطوة الأولى: ما المعلومات الواردة في المسألة؟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42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44" name="Google Shape;1044;p4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45" name="Google Shape;1045;p42"/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46" name="Google Shape;1046;p42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609600" y="3978355"/>
            <a:ext cx="6691115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cxnSp>
        <p:nvCxnSpPr>
          <p:cNvPr id="1047" name="Google Shape;1047;p42"/>
          <p:cNvCxnSpPr/>
          <p:nvPr/>
        </p:nvCxnSpPr>
        <p:spPr>
          <a:xfrm>
            <a:off x="8095281" y="5295900"/>
            <a:ext cx="2826605" cy="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048" name="Google Shape;1048;p42"/>
          <p:cNvSpPr txBox="1"/>
          <p:nvPr/>
        </p:nvSpPr>
        <p:spPr>
          <a:xfrm>
            <a:off x="742983" y="4481496"/>
            <a:ext cx="6281877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المعلومات الواردة في المسألة هي: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 علبة حلوى ب65 درهما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بقي لديه 16 درهما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لا نعرف كم كان لديه في البداية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42"/>
          <p:cNvSpPr/>
          <p:nvPr/>
        </p:nvSpPr>
        <p:spPr>
          <a:xfrm>
            <a:off x="7740612" y="2907663"/>
            <a:ext cx="5232405" cy="601140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43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5" name="Google Shape;1055;p43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6" name="Google Shape;1056;p43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7" name="Google Shape;1057;p43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بعد حصر المعلومات الواردة في المسألة سنحاول أن نحدد ما المطلوب. 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43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59" name="Google Shape;1059;p4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60" name="Google Shape;1060;p43"/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61" name="Google Shape;1061;p43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57763" y="3947266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62" name="Google Shape;1062;p43"/>
          <p:cNvSpPr/>
          <p:nvPr/>
        </p:nvSpPr>
        <p:spPr>
          <a:xfrm>
            <a:off x="7644876" y="2949307"/>
            <a:ext cx="5232405" cy="601140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43"/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 المطلوب مني؟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44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9" name="Google Shape;1069;p44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70" name="Google Shape;1070;p44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71" name="Google Shape;1071;p44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الجواب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44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73" name="Google Shape;1073;p4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74" name="Google Shape;1074;p44"/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75" name="Google Shape;1075;p44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11689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76" name="Google Shape;1076;p44"/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المطوب هو  إيجاد المبلغ الذي كان عند أنير في البداية قبل ان يشتري الحلوى.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44"/>
          <p:cNvSpPr/>
          <p:nvPr/>
        </p:nvSpPr>
        <p:spPr>
          <a:xfrm>
            <a:off x="7647367" y="3162300"/>
            <a:ext cx="5232405" cy="579841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45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3" name="Google Shape;1083;p45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4" name="Google Shape;1084;p45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5" name="Google Shape;1085;p45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45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87" name="Google Shape;1087;p4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88" name="Google Shape;1088;p45"/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89" name="Google Shape;1089;p45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38718" y="4019999"/>
            <a:ext cx="6186141" cy="4940715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45"/>
          <p:cNvSpPr/>
          <p:nvPr/>
        </p:nvSpPr>
        <p:spPr>
          <a:xfrm>
            <a:off x="7644876" y="3314700"/>
            <a:ext cx="5232405" cy="564601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45"/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ماذا علينا أن نفعل؟ ولماذا؟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46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7" name="Google Shape;1097;p46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8" name="Google Shape;1098;p46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9" name="Google Shape;1099;p46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الجواب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46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01" name="Google Shape;1101;p4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02" name="Google Shape;1102;p46"/>
          <p:cNvSpPr/>
          <p:nvPr/>
        </p:nvSpPr>
        <p:spPr>
          <a:xfrm>
            <a:off x="7644876" y="2949307"/>
            <a:ext cx="5232405" cy="601140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46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104" name="Google Shape;1104;p46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457201" y="4020885"/>
            <a:ext cx="6781800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105" name="Google Shape;1105;p46"/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ثمن علبة الحلوى 65 درهما.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المبلغ المتبقي بعد الشراء 16 درهما.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كم كان لدى أنير في البداية.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46"/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لإيجاد المطلوب عليّ أن أقوم بعملية الجمع.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47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2" name="Google Shape;1112;p47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3" name="Google Shape;1113;p47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4" name="Google Shape;1114;p47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لاحظوا جيدا لماذا سنجري عملية الجمع لإيجاد حل المسألة.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47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16" name="Google Shape;1116;p4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17" name="Google Shape;1117;p47"/>
          <p:cNvSpPr/>
          <p:nvPr/>
        </p:nvSpPr>
        <p:spPr>
          <a:xfrm>
            <a:off x="1142999" y="4838700"/>
            <a:ext cx="6096001" cy="134774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ثمن علبة الحلوى</a:t>
            </a:r>
            <a:endParaRPr/>
          </a:p>
        </p:txBody>
      </p:sp>
      <p:sp>
        <p:nvSpPr>
          <p:cNvPr id="1118" name="Google Shape;1118;p47"/>
          <p:cNvSpPr/>
          <p:nvPr/>
        </p:nvSpPr>
        <p:spPr>
          <a:xfrm>
            <a:off x="1142999" y="3188799"/>
            <a:ext cx="11296617" cy="1596189"/>
          </a:xfrm>
          <a:prstGeom prst="roundRect">
            <a:avLst>
              <a:gd fmla="val 16667" name="adj"/>
            </a:avLst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كم كان لدى أنير في البداية؟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47"/>
          <p:cNvSpPr/>
          <p:nvPr/>
        </p:nvSpPr>
        <p:spPr>
          <a:xfrm>
            <a:off x="7239000" y="4838700"/>
            <a:ext cx="5060804" cy="138721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المبلغ المتبقي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48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5" name="Google Shape;1125;p48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6" name="Google Shape;1126;p48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7" name="Google Shape;1127;p48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سنضيف ثمن علبة الحلوى للمبلغ الذي كان لدى انير في البداية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4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29" name="Google Shape;1129;p4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30" name="Google Shape;1130;p48"/>
          <p:cNvSpPr/>
          <p:nvPr/>
        </p:nvSpPr>
        <p:spPr>
          <a:xfrm>
            <a:off x="1142999" y="4838700"/>
            <a:ext cx="6766151" cy="134774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endParaRPr/>
          </a:p>
        </p:txBody>
      </p:sp>
      <p:sp>
        <p:nvSpPr>
          <p:cNvPr id="1131" name="Google Shape;1131;p48"/>
          <p:cNvSpPr/>
          <p:nvPr/>
        </p:nvSpPr>
        <p:spPr>
          <a:xfrm>
            <a:off x="1142999" y="3188799"/>
            <a:ext cx="11296617" cy="1596189"/>
          </a:xfrm>
          <a:prstGeom prst="roundRect">
            <a:avLst>
              <a:gd fmla="val 16667" name="adj"/>
            </a:avLst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؟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48"/>
          <p:cNvSpPr/>
          <p:nvPr/>
        </p:nvSpPr>
        <p:spPr>
          <a:xfrm>
            <a:off x="8185003" y="4838700"/>
            <a:ext cx="4114801" cy="138721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49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8" name="Google Shape;1138;p49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9" name="Google Shape;1139;p49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0" name="Google Shape;1140;p49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حل المسألة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4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42" name="Google Shape;1142;p4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43" name="Google Shape;1143;p49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كم أصبح لدى مريم من خشيبة؟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49"/>
          <p:cNvSpPr/>
          <p:nvPr/>
        </p:nvSpPr>
        <p:spPr>
          <a:xfrm>
            <a:off x="7644876" y="3211656"/>
            <a:ext cx="5232405" cy="574905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أنيرُ علبةَ حلوى بــ 65 درهماً وبقي لديه 16 درهماً. ما المبلغ الذي كان مع أنير؟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145" name="Google Shape;1145;p49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19078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146" name="Google Shape;1146;p49"/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المبلغ الذي كان لدى أنير هو: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1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65+16=81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1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درهما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67" name="Google Shape;167;p5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68" name="Google Shape;168;p5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0" name="Google Shape;170;p5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العرض الرقمي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عدة المناولة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"/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المذكرة اليومية (تعديل المذكرة)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الإعداد المادي للأستاذ</a:t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15463" y="4649023"/>
            <a:ext cx="2993578" cy="224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6">
            <a:alphaModFix/>
          </a:blip>
          <a:srcRect b="0" l="2365" r="880" t="11904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59242" y="4506048"/>
            <a:ext cx="2126957" cy="2852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50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2" name="Google Shape;1152;p50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50"/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تمارين على الكراسة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50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عمل فردي على الكراسة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1155" name="Google Shape;115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156" name="Google Shape;1156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51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62" name="Google Shape;1162;p51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63" name="Google Shape;1163;p51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64" name="Google Shape;1164;p51"/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خدوا كراساتكم سننجز التمارين الصفحة 11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انجزوا التمرين رقم 1</a:t>
            </a:r>
            <a:endParaRPr/>
          </a:p>
        </p:txBody>
      </p:sp>
      <p:sp>
        <p:nvSpPr>
          <p:cNvPr id="1165" name="Google Shape;1165;p51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66" name="Google Shape;1166;p5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167" name="Google Shape;1167;p51"/>
          <p:cNvPicPr preferRelativeResize="0"/>
          <p:nvPr/>
        </p:nvPicPr>
        <p:blipFill rotWithShape="1">
          <a:blip r:embed="rId4">
            <a:alphaModFix/>
          </a:blip>
          <a:srcRect b="83333" l="0" r="0" t="0"/>
          <a:stretch/>
        </p:blipFill>
        <p:spPr>
          <a:xfrm>
            <a:off x="457200" y="4439274"/>
            <a:ext cx="12357100" cy="2630606"/>
          </a:xfrm>
          <a:prstGeom prst="rect">
            <a:avLst/>
          </a:prstGeom>
          <a:noFill/>
          <a:ln>
            <a:noFill/>
          </a:ln>
        </p:spPr>
      </p:pic>
      <p:sp>
        <p:nvSpPr>
          <p:cNvPr id="1168" name="Google Shape;1168;p51"/>
          <p:cNvSpPr/>
          <p:nvPr/>
        </p:nvSpPr>
        <p:spPr>
          <a:xfrm>
            <a:off x="457200" y="4686300"/>
            <a:ext cx="4267200" cy="3200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52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4" name="Google Shape;1174;p52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5" name="Google Shape;1175;p52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6" name="Google Shape;1176;p52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/>
          </a:p>
        </p:txBody>
      </p:sp>
      <p:sp>
        <p:nvSpPr>
          <p:cNvPr id="1177" name="Google Shape;1177;p52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78" name="Google Shape;1178;p5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179" name="Google Shape;1179;p52"/>
          <p:cNvPicPr preferRelativeResize="0"/>
          <p:nvPr/>
        </p:nvPicPr>
        <p:blipFill rotWithShape="1">
          <a:blip r:embed="rId4">
            <a:alphaModFix/>
          </a:blip>
          <a:srcRect b="83333" l="0" r="0" t="0"/>
          <a:stretch/>
        </p:blipFill>
        <p:spPr>
          <a:xfrm>
            <a:off x="457200" y="4439274"/>
            <a:ext cx="12357100" cy="2630606"/>
          </a:xfrm>
          <a:prstGeom prst="rect">
            <a:avLst/>
          </a:prstGeom>
          <a:noFill/>
          <a:ln>
            <a:noFill/>
          </a:ln>
        </p:spPr>
      </p:pic>
      <p:sp>
        <p:nvSpPr>
          <p:cNvPr id="1180" name="Google Shape;1180;p52"/>
          <p:cNvSpPr txBox="1"/>
          <p:nvPr/>
        </p:nvSpPr>
        <p:spPr>
          <a:xfrm>
            <a:off x="1828800" y="5610880"/>
            <a:ext cx="609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52"/>
          <p:cNvSpPr txBox="1"/>
          <p:nvPr/>
        </p:nvSpPr>
        <p:spPr>
          <a:xfrm>
            <a:off x="1798320" y="6361441"/>
            <a:ext cx="609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52"/>
          <p:cNvSpPr txBox="1"/>
          <p:nvPr/>
        </p:nvSpPr>
        <p:spPr>
          <a:xfrm>
            <a:off x="3810000" y="5648980"/>
            <a:ext cx="609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52"/>
          <p:cNvSpPr txBox="1"/>
          <p:nvPr/>
        </p:nvSpPr>
        <p:spPr>
          <a:xfrm>
            <a:off x="3749040" y="6340058"/>
            <a:ext cx="609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53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89" name="Google Shape;1189;p53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90" name="Google Shape;1190;p53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91" name="Google Shape;1191;p53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انجزوا التمرين رقم 2 صفحة 11</a:t>
            </a:r>
            <a:endParaRPr/>
          </a:p>
        </p:txBody>
      </p:sp>
      <p:sp>
        <p:nvSpPr>
          <p:cNvPr id="1192" name="Google Shape;1192;p53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93" name="Google Shape;1193;p5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194" name="Google Shape;1194;p53"/>
          <p:cNvPicPr preferRelativeResize="0"/>
          <p:nvPr/>
        </p:nvPicPr>
        <p:blipFill rotWithShape="1">
          <a:blip r:embed="rId4">
            <a:alphaModFix/>
          </a:blip>
          <a:srcRect b="48339" l="-247" r="247" t="16881"/>
          <a:stretch/>
        </p:blipFill>
        <p:spPr>
          <a:xfrm>
            <a:off x="679450" y="3467100"/>
            <a:ext cx="12357100" cy="5489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4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0" name="Google Shape;1200;p54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1" name="Google Shape;1201;p54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2" name="Google Shape;1202;p54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/>
          </a:p>
        </p:txBody>
      </p:sp>
      <p:sp>
        <p:nvSpPr>
          <p:cNvPr id="1203" name="Google Shape;1203;p54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04" name="Google Shape;1204;p5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205" name="Google Shape;1205;p54"/>
          <p:cNvPicPr preferRelativeResize="0"/>
          <p:nvPr/>
        </p:nvPicPr>
        <p:blipFill rotWithShape="1">
          <a:blip r:embed="rId4">
            <a:alphaModFix/>
          </a:blip>
          <a:srcRect b="48339" l="-247" r="247" t="16881"/>
          <a:stretch/>
        </p:blipFill>
        <p:spPr>
          <a:xfrm>
            <a:off x="679450" y="3467100"/>
            <a:ext cx="12357100" cy="5489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p54"/>
          <p:cNvSpPr txBox="1"/>
          <p:nvPr/>
        </p:nvSpPr>
        <p:spPr>
          <a:xfrm>
            <a:off x="6477000" y="7625090"/>
            <a:ext cx="1143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531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54"/>
          <p:cNvSpPr txBox="1"/>
          <p:nvPr/>
        </p:nvSpPr>
        <p:spPr>
          <a:xfrm>
            <a:off x="2590800" y="7625090"/>
            <a:ext cx="1143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135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54"/>
          <p:cNvSpPr txBox="1"/>
          <p:nvPr/>
        </p:nvSpPr>
        <p:spPr>
          <a:xfrm>
            <a:off x="4724400" y="8118977"/>
            <a:ext cx="35814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خمس مئة وواحد وثلاثون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54"/>
          <p:cNvSpPr txBox="1"/>
          <p:nvPr/>
        </p:nvSpPr>
        <p:spPr>
          <a:xfrm>
            <a:off x="867147" y="8155930"/>
            <a:ext cx="317145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مئة وخمسة وثلاثون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55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15" name="Google Shape;1215;p55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16" name="Google Shape;1216;p55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17" name="Google Shape;1217;p55"/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يطلب الأستاذ من المتعلمين إنجاز عينة من تمارين الكراسة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انجزوا التمرين رقم 3</a:t>
            </a:r>
            <a:endParaRPr/>
          </a:p>
        </p:txBody>
      </p:sp>
      <p:sp>
        <p:nvSpPr>
          <p:cNvPr id="1218" name="Google Shape;1218;p55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19" name="Google Shape;1219;p5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220" name="Google Shape;1220;p55"/>
          <p:cNvPicPr preferRelativeResize="0"/>
          <p:nvPr/>
        </p:nvPicPr>
        <p:blipFill rotWithShape="1">
          <a:blip r:embed="rId4">
            <a:alphaModFix/>
          </a:blip>
          <a:srcRect b="21287" l="1181" r="-1181" t="51657"/>
          <a:stretch/>
        </p:blipFill>
        <p:spPr>
          <a:xfrm>
            <a:off x="712425" y="3616674"/>
            <a:ext cx="12357100" cy="4270026"/>
          </a:xfrm>
          <a:prstGeom prst="rect">
            <a:avLst/>
          </a:prstGeom>
          <a:noFill/>
          <a:ln>
            <a:noFill/>
          </a:ln>
        </p:spPr>
      </p:pic>
      <p:sp>
        <p:nvSpPr>
          <p:cNvPr id="1221" name="Google Shape;1221;p55"/>
          <p:cNvSpPr/>
          <p:nvPr/>
        </p:nvSpPr>
        <p:spPr>
          <a:xfrm>
            <a:off x="533400" y="4000500"/>
            <a:ext cx="6172200" cy="415016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56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7" name="Google Shape;1227;p56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8" name="Google Shape;1228;p56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29" name="Google Shape;1229;p56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/>
          </a:p>
        </p:txBody>
      </p:sp>
      <p:sp>
        <p:nvSpPr>
          <p:cNvPr id="1230" name="Google Shape;1230;p56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31" name="Google Shape;1231;p5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232" name="Google Shape;1232;p56"/>
          <p:cNvPicPr preferRelativeResize="0"/>
          <p:nvPr/>
        </p:nvPicPr>
        <p:blipFill rotWithShape="1">
          <a:blip r:embed="rId4">
            <a:alphaModFix/>
          </a:blip>
          <a:srcRect b="21287" l="1181" r="-1181" t="51657"/>
          <a:stretch/>
        </p:blipFill>
        <p:spPr>
          <a:xfrm>
            <a:off x="712425" y="3616674"/>
            <a:ext cx="12357100" cy="4270026"/>
          </a:xfrm>
          <a:prstGeom prst="rect">
            <a:avLst/>
          </a:prstGeom>
          <a:noFill/>
          <a:ln>
            <a:noFill/>
          </a:ln>
        </p:spPr>
      </p:pic>
      <p:sp>
        <p:nvSpPr>
          <p:cNvPr id="1233" name="Google Shape;1233;p56"/>
          <p:cNvSpPr txBox="1"/>
          <p:nvPr/>
        </p:nvSpPr>
        <p:spPr>
          <a:xfrm>
            <a:off x="1752600" y="6667500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56"/>
          <p:cNvSpPr txBox="1"/>
          <p:nvPr/>
        </p:nvSpPr>
        <p:spPr>
          <a:xfrm>
            <a:off x="1433327" y="6648449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56"/>
          <p:cNvSpPr txBox="1"/>
          <p:nvPr/>
        </p:nvSpPr>
        <p:spPr>
          <a:xfrm>
            <a:off x="1440947" y="4610100"/>
            <a:ext cx="381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56"/>
          <p:cNvSpPr txBox="1"/>
          <p:nvPr/>
        </p:nvSpPr>
        <p:spPr>
          <a:xfrm>
            <a:off x="3688463" y="6688222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56"/>
          <p:cNvSpPr txBox="1"/>
          <p:nvPr/>
        </p:nvSpPr>
        <p:spPr>
          <a:xfrm>
            <a:off x="3369190" y="6669171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56"/>
          <p:cNvSpPr txBox="1"/>
          <p:nvPr/>
        </p:nvSpPr>
        <p:spPr>
          <a:xfrm>
            <a:off x="3376810" y="4630822"/>
            <a:ext cx="381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56"/>
          <p:cNvSpPr txBox="1"/>
          <p:nvPr/>
        </p:nvSpPr>
        <p:spPr>
          <a:xfrm>
            <a:off x="5631964" y="6686549"/>
            <a:ext cx="1711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56"/>
          <p:cNvSpPr txBox="1"/>
          <p:nvPr/>
        </p:nvSpPr>
        <p:spPr>
          <a:xfrm>
            <a:off x="5312673" y="6667500"/>
            <a:ext cx="381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56"/>
          <p:cNvSpPr txBox="1"/>
          <p:nvPr/>
        </p:nvSpPr>
        <p:spPr>
          <a:xfrm>
            <a:off x="5320293" y="4629151"/>
            <a:ext cx="381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57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7" name="Google Shape;1247;p57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8" name="Google Shape;1248;p57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9" name="Google Shape;1249;p57"/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يطلب الأستاذ من المتعلمين انجاز المسالة في المنزل وتسجيل خطوات الحل على دفتر البحث.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تراقب الواجبات المنزلية في الحصة الموالية.</a:t>
            </a:r>
            <a:endParaRPr/>
          </a:p>
        </p:txBody>
      </p:sp>
      <p:sp>
        <p:nvSpPr>
          <p:cNvPr id="1250" name="Google Shape;1250;p57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51" name="Google Shape;1251;p5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texte, diagramme, capture d’écran&#10;&#10;Le contenu généré par l’IA peut être incorrect." id="1252" name="Google Shape;1252;p57"/>
          <p:cNvPicPr preferRelativeResize="0"/>
          <p:nvPr/>
        </p:nvPicPr>
        <p:blipFill rotWithShape="1">
          <a:blip r:embed="rId4">
            <a:alphaModFix/>
          </a:blip>
          <a:srcRect b="95" l="1181" r="-1181" t="78178"/>
          <a:stretch/>
        </p:blipFill>
        <p:spPr>
          <a:xfrm>
            <a:off x="697185" y="3162300"/>
            <a:ext cx="12357100" cy="342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3" name="Google Shape;1253;p57"/>
          <p:cNvGrpSpPr/>
          <p:nvPr/>
        </p:nvGrpSpPr>
        <p:grpSpPr>
          <a:xfrm>
            <a:off x="1827426" y="4760014"/>
            <a:ext cx="8459572" cy="4215890"/>
            <a:chOff x="5142970" y="6194432"/>
            <a:chExt cx="8044725" cy="3716734"/>
          </a:xfrm>
        </p:grpSpPr>
        <p:pic>
          <p:nvPicPr>
            <p:cNvPr descr="Une image contenant habits, personne, dessin humoristique, Visage humain&#10;&#10;Le contenu généré par l’IA peut être incorrect." id="1254" name="Google Shape;1254;p5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ibujos animados dibujo de varita mágica 28211051 PNG" id="1255" name="Google Shape;1255;p5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451807">
              <a:off x="7349555" y="6297391"/>
              <a:ext cx="1682016" cy="16820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e image contenant logo, symbole, conception&#10;&#10;Le contenu généré par l’IA peut être incorrect." id="1256" name="Google Shape;1256;p5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7" name="Google Shape;1257;p57"/>
            <p:cNvSpPr txBox="1"/>
            <p:nvPr/>
          </p:nvSpPr>
          <p:spPr>
            <a:xfrm rot="49032">
              <a:off x="7851134" y="7282363"/>
              <a:ext cx="4966049" cy="12210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انجزوا المسألة في منازلكم؛</a:t>
              </a:r>
              <a:endParaRPr/>
            </a:p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استعينوا بخطوات الأسئلة الأربعة للبحث عن الحل.</a:t>
              </a:r>
              <a:endParaRPr/>
            </a:p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دونوا خطوات الحل على دفاتر البحث؛</a:t>
              </a:r>
              <a:endParaRPr/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58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63" name="Google Shape;1263;p58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58"/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 التعرف على الأعداد وقيمة الأرقام ومكانها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باستخدام لعبة "عجلة الأعداد"</a:t>
            </a:r>
            <a:endParaRPr sz="4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58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لعبة:عجلة الأعداد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1266" name="Google Shape;1266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267" name="Google Shape;1267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59"/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3" name="Google Shape;1273;p59"/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ٍٍ</a:t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4" name="Google Shape;1274;p59"/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5" name="Google Shape;1275;p59"/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سنلعب لعبة عجلة الأعداد، ستمكنكم هذه اللعبة من تعرف الأعداد وتعرف قيمة الأرقام ومكانها في أعداد من رقمين .لاحظوا كيف ألعبها؟</a:t>
            </a:r>
            <a:endParaRPr/>
          </a:p>
          <a:p>
            <a:pPr indent="0" lvl="1" marL="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يقوم الأستاذ بنمذجة النشاط متبعا الخطوات الواردة في البطاقة التقنية 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5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277" name="Google Shape;1277;p5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3962400"/>
                <a:gridCol w="2743200"/>
                <a:gridCol w="2514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dessin humoristique, Visage humain, Jeux et sports d’intérieur, Jeux&#10;&#10;Le contenu généré par l’IA peut être incorrect." id="1278" name="Google Shape;1278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0" y="4399899"/>
            <a:ext cx="7772400" cy="4393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83" name="Google Shape;183;p6"/>
          <p:cNvGrpSpPr/>
          <p:nvPr/>
        </p:nvGrpSpPr>
        <p:grpSpPr>
          <a:xfrm>
            <a:off x="857250" y="1032717"/>
            <a:ext cx="12001500" cy="8073833"/>
            <a:chOff x="0" y="-47625"/>
            <a:chExt cx="3895412" cy="2602800"/>
          </a:xfrm>
        </p:grpSpPr>
        <p:sp>
          <p:nvSpPr>
            <p:cNvPr id="184" name="Google Shape;184;p6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5" name="Google Shape;185;p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6" name="Google Shape;186;p6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b="0" i="0" sz="24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3 -العمليات وحل المسائل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نشاط الجمع باحتفاظ باستخدام الحزم و الخشيبات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الاستئناس باستراتجية الأسئلة الأربعة لحل مسألة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4 –لعبة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لعبة عجلة الأعداد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1 - حساب ذهني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نشاط عائلة العددين  13 - 14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6"/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92" name="Google Shape;192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93" name="Google Shape;193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195" name="Google Shape;195;p6"/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76690" marR="0" rtl="0" algn="l">
              <a:lnSpc>
                <a:spcPct val="954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3F3F3F"/>
                </a:solidFill>
                <a:latin typeface="Dosis"/>
                <a:ea typeface="Dosis"/>
                <a:cs typeface="Dosis"/>
                <a:sym typeface="Dosis"/>
              </a:rPr>
              <a:t>   </a:t>
            </a:r>
            <a:endParaRPr b="0" i="0" sz="2550" u="none" cap="none" strike="noStrike">
              <a:solidFill>
                <a:srgbClr val="3F3F3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6" name="Google Shape;196;p6"/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2 - الأعداد </a:t>
            </a:r>
            <a:endParaRPr b="0" i="0" sz="48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نشاط التعرف على الأعداد من 0 إلى 999 عجلة الأعداد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6"/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198" name="Google Shape;19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99" name="Google Shape;19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/>
            </a:p>
          </p:txBody>
        </p:sp>
      </p:grpSp>
      <p:grpSp>
        <p:nvGrpSpPr>
          <p:cNvPr id="201" name="Google Shape;201;p6"/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202" name="Google Shape;202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3" name="Google Shape;203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Google Shape;204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25 min</a:t>
              </a:r>
              <a:endParaRPr b="1" i="0" sz="135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206" name="Google Shape;206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7" name="Google Shape;207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209" name="Google Shape;209;p6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هيكلة الحصة</a:t>
            </a:r>
            <a:endParaRPr b="1" i="0" sz="40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 –عمل فردي على الكراسة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الإنجاز/التصحيح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" name="Google Shape;211;p6"/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212" name="Google Shape;212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3" name="Google Shape;213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 b="1" i="0" sz="135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60"/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60"/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الواجبات المنزلية</a:t>
            </a:r>
            <a:endParaRPr/>
          </a:p>
        </p:txBody>
      </p:sp>
      <p:pic>
        <p:nvPicPr>
          <p:cNvPr descr="Une image contenant capture d’écran, ligne, Graphique, conception&#10;&#10;Le contenu généré par l’IA peut être incorrect." id="1285" name="Google Shape;1285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81000" y="7886700"/>
            <a:ext cx="25908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286" name="Google Shape;1286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81786" y="8163886"/>
            <a:ext cx="2313613" cy="23136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d’enfant, garçon, dessin, personne&#10;&#10;Le contenu généré par l’IA peut être incorrect." id="1287" name="Google Shape;1287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0121" y="3206003"/>
            <a:ext cx="6855757" cy="3874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61"/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61"/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1 -  تسجيل الملاحظات حول سير الحصة على المذكرة اليومية؛</a:t>
            </a:r>
            <a:endParaRPr/>
          </a:p>
        </p:txBody>
      </p:sp>
      <p:sp>
        <p:nvSpPr>
          <p:cNvPr id="1294" name="Google Shape;1294;p61"/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تبصر الحصة</a:t>
            </a:r>
            <a:endParaRPr/>
          </a:p>
        </p:txBody>
      </p:sp>
      <p:pic>
        <p:nvPicPr>
          <p:cNvPr descr="Une image contenant capture d’écran, ligne, Graphique, conception&#10;&#10;Le contenu généré par l’IA peut être incorrect." id="1295" name="Google Shape;1295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81000" y="7581900"/>
            <a:ext cx="2857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296" name="Google Shape;1296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06200" y="7988300"/>
            <a:ext cx="2489200" cy="24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61"/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2 -  تسجيل نسبة التحكم التقديرية من أهداف الحصة.</a:t>
            </a:r>
            <a:endParaRPr/>
          </a:p>
        </p:txBody>
      </p:sp>
      <p:pic>
        <p:nvPicPr>
          <p:cNvPr descr="Une image contenant texte&#10;&#10;Le contenu généré par l’IA peut être incorrect." id="1298" name="Google Shape;1298;p61"/>
          <p:cNvPicPr preferRelativeResize="0"/>
          <p:nvPr/>
        </p:nvPicPr>
        <p:blipFill rotWithShape="1">
          <a:blip r:embed="rId5">
            <a:alphaModFix/>
          </a:blip>
          <a:srcRect b="0" l="10823" r="2597" t="0"/>
          <a:stretch/>
        </p:blipFill>
        <p:spPr>
          <a:xfrm>
            <a:off x="8658549" y="4036344"/>
            <a:ext cx="4296955" cy="3723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Google Shape;1299;p6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28800" y="4191930"/>
            <a:ext cx="2965158" cy="3567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"/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220" name="Google Shape;220;p7"/>
            <p:cNvSpPr/>
            <p:nvPr/>
          </p:nvSpPr>
          <p:spPr>
            <a:xfrm>
              <a:off x="0" y="0"/>
              <a:ext cx="4025259" cy="2722371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1" name="Google Shape;221;p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222" name="Google Shape;222;p7"/>
          <p:cNvPicPr preferRelativeResize="0"/>
          <p:nvPr/>
        </p:nvPicPr>
        <p:blipFill rotWithShape="1">
          <a:blip r:embed="rId3">
            <a:alphaModFix/>
          </a:blip>
          <a:srcRect b="14089" l="11025" r="11388" t="14560"/>
          <a:stretch/>
        </p:blipFill>
        <p:spPr>
          <a:xfrm>
            <a:off x="1527773" y="2938983"/>
            <a:ext cx="1230172" cy="8374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23" name="Google Shape;22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5899" y="6194573"/>
            <a:ext cx="1352710" cy="112633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7"/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أُحَضِّرُ لوازمي المدرسية قبل بداية الدرس.</a:t>
            </a:r>
            <a:endParaRPr/>
          </a:p>
        </p:txBody>
      </p:sp>
      <p:sp>
        <p:nvSpPr>
          <p:cNvPr id="225" name="Google Shape;225;p7"/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هذا النشاط مرتبط بتوظيف الألواح.</a:t>
            </a: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524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أيقونات توجيهية</a:t>
            </a:r>
            <a:endParaRPr b="1" i="0" sz="6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في مجموعات صغرى</a:t>
            </a: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أصغي إلى أستاذي وألاحظ ما يفعله.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عمل فردي على الكراسة</a:t>
            </a: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الثنائي</a:t>
            </a: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الجماعي</a:t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المناولة والألعاب</a:t>
            </a:r>
            <a:endParaRPr/>
          </a:p>
        </p:txBody>
      </p:sp>
      <p:pic>
        <p:nvPicPr>
          <p:cNvPr descr="Une image contenant Dessin animé, sourire, habits, clipart&#10;&#10;Le contenu généré par l’IA peut être incorrect." id="233" name="Google Shape;23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7745" y="5944457"/>
            <a:ext cx="1950937" cy="1300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dessin humoristique, habits, garçon&#10;&#10;Le contenu généré par l’IA peut être incorrect." id="234" name="Google Shape;23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95413" y="2779360"/>
            <a:ext cx="2208239" cy="147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 animé, Visage humain, Animation&#10;&#10;Le contenu généré par l’IA peut être incorrect." id="235" name="Google Shape;235;p7"/>
          <p:cNvPicPr preferRelativeResize="0"/>
          <p:nvPr/>
        </p:nvPicPr>
        <p:blipFill rotWithShape="1">
          <a:blip r:embed="rId7">
            <a:alphaModFix/>
          </a:blip>
          <a:srcRect b="53507" l="38235" r="38235" t="-3581"/>
          <a:stretch/>
        </p:blipFill>
        <p:spPr>
          <a:xfrm>
            <a:off x="4627569" y="5616116"/>
            <a:ext cx="1485191" cy="17865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 animé, Visage humain, Animation&#10;&#10;Le contenu généré par l’IA peut être incorrect." id="236" name="Google Shape;236;p7"/>
          <p:cNvPicPr preferRelativeResize="0"/>
          <p:nvPr/>
        </p:nvPicPr>
        <p:blipFill rotWithShape="1">
          <a:blip r:embed="rId7">
            <a:alphaModFix/>
          </a:blip>
          <a:srcRect b="53507" l="61185" r="15285" t="-3581"/>
          <a:stretch/>
        </p:blipFill>
        <p:spPr>
          <a:xfrm>
            <a:off x="1418798" y="5614358"/>
            <a:ext cx="1485191" cy="17865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figurine, jouet, dessin humoristique, intérieur&#10;&#10;Le contenu généré par l’IA peut être incorrect." id="237" name="Google Shape;237;p7"/>
          <p:cNvPicPr preferRelativeResize="0"/>
          <p:nvPr/>
        </p:nvPicPr>
        <p:blipFill rotWithShape="1">
          <a:blip r:embed="rId8">
            <a:alphaModFix/>
          </a:blip>
          <a:srcRect b="57897" l="66544" r="0" t="4977"/>
          <a:stretch/>
        </p:blipFill>
        <p:spPr>
          <a:xfrm>
            <a:off x="10270922" y="2528356"/>
            <a:ext cx="2600348" cy="16309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habits, Dessin animé, garçon&#10;&#10;Le contenu généré par l’IA peut être incorrect." id="238" name="Google Shape;238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103788" y="2906294"/>
            <a:ext cx="2216800" cy="1252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"/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6" name="Google Shape;246;p8"/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        مرحبا بكم أعزائي سنبدأ حصة اليوم، انتبهوا جيدا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4941" y="2857500"/>
            <a:ext cx="7881464" cy="525430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8"/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fmla="val 72325" name="adj1"/>
              <a:gd fmla="val -32801" name="adj2"/>
              <a:gd fmla="val 16667" name="adj3"/>
            </a:avLst>
          </a:prstGeom>
          <a:solidFill>
            <a:schemeClr val="lt2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9" name="Google Shape;249;p8"/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مرحبا بكم أبنائي الأعزاء</a:t>
            </a:r>
            <a:endParaRPr b="0" i="0" sz="44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251" name="Google Shape;251;p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"/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7" name="Google Shape;257;p9"/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8" name="Google Shape;258;p9"/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9" name="Google Shape;259;p9"/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أبنائي الأعزاء، ضعوا أدواتكم على الطاولة.</a:t>
            </a:r>
            <a:endParaRPr/>
          </a:p>
        </p:txBody>
      </p:sp>
      <p:sp>
        <p:nvSpPr>
          <p:cNvPr id="260" name="Google Shape;260;p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1" name="Google Shape;261;p9"/>
          <p:cNvSpPr/>
          <p:nvPr/>
        </p:nvSpPr>
        <p:spPr>
          <a:xfrm>
            <a:off x="1295400" y="6330468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كراسة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9"/>
          <p:cNvSpPr/>
          <p:nvPr/>
        </p:nvSpPr>
        <p:spPr>
          <a:xfrm>
            <a:off x="7137224" y="6336404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قلم الرصاص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10246951" y="6336404"/>
            <a:ext cx="2409454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لوحة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4" name="Google Shape;264;p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{441A1BDF-3E14-45A5-A6E9-484835418B42}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  <p:pic>
        <p:nvPicPr>
          <p:cNvPr id="265" name="Google Shape;265;p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9996443" y="4021627"/>
            <a:ext cx="2910470" cy="206966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Une image contenant illustration&#10;&#10;Le contenu généré par l’IA peut être incorrect." id="266" name="Google Shape;26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95343" y="3839155"/>
            <a:ext cx="2228247" cy="22282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Visage humain, capture d’écran, personne&#10;&#10;Le contenu généré par l’IA peut être incorrect." id="267" name="Google Shape;267;p9"/>
          <p:cNvPicPr preferRelativeResize="0"/>
          <p:nvPr/>
        </p:nvPicPr>
        <p:blipFill rotWithShape="1">
          <a:blip r:embed="rId6">
            <a:alphaModFix/>
          </a:blip>
          <a:srcRect b="2951" l="4358" r="0" t="5547"/>
          <a:stretch/>
        </p:blipFill>
        <p:spPr>
          <a:xfrm>
            <a:off x="1321354" y="3658972"/>
            <a:ext cx="1853394" cy="24647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, capture d’écran, Dessin d’enfant&#10;&#10;Description générée automatiquement" id="268" name="Google Shape;268;p9"/>
          <p:cNvPicPr preferRelativeResize="0"/>
          <p:nvPr/>
        </p:nvPicPr>
        <p:blipFill rotWithShape="1">
          <a:blip r:embed="rId7">
            <a:alphaModFix/>
          </a:blip>
          <a:srcRect b="7777" l="29730" r="43963" t="56294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9"/>
          <p:cNvSpPr/>
          <p:nvPr/>
        </p:nvSpPr>
        <p:spPr>
          <a:xfrm>
            <a:off x="4173385" y="6330468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دفتر البحث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youssef saadani</dc:creator>
</cp:coreProperties>
</file>