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7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519" r:id="rId13"/>
    <p:sldId id="2134808656" r:id="rId14"/>
    <p:sldId id="2134808687" r:id="rId15"/>
    <p:sldId id="2134808631" r:id="rId16"/>
    <p:sldId id="2134808580" r:id="rId17"/>
    <p:sldId id="2134808597" r:id="rId18"/>
    <p:sldId id="2134808632" r:id="rId19"/>
    <p:sldId id="2134808633" r:id="rId20"/>
    <p:sldId id="2134808635" r:id="rId21"/>
    <p:sldId id="2134808636" r:id="rId22"/>
    <p:sldId id="2134808599" r:id="rId23"/>
    <p:sldId id="2134808600" r:id="rId24"/>
    <p:sldId id="2134808637" r:id="rId25"/>
    <p:sldId id="2134808638" r:id="rId26"/>
    <p:sldId id="2134808594" r:id="rId27"/>
    <p:sldId id="2134808538" r:id="rId28"/>
    <p:sldId id="2134808592" r:id="rId29"/>
    <p:sldId id="2134808593" r:id="rId30"/>
    <p:sldId id="2134808610" r:id="rId31"/>
    <p:sldId id="2134808611" r:id="rId32"/>
    <p:sldId id="2134808595" r:id="rId33"/>
    <p:sldId id="2134808454" r:id="rId34"/>
    <p:sldId id="2134808542" r:id="rId35"/>
    <p:sldId id="2134808491" r:id="rId36"/>
    <p:sldId id="2134808547" r:id="rId37"/>
    <p:sldId id="2134808544" r:id="rId38"/>
    <p:sldId id="2134808548" r:id="rId39"/>
    <p:sldId id="2134808545" r:id="rId40"/>
    <p:sldId id="2134808549" r:id="rId41"/>
    <p:sldId id="2134808455" r:id="rId42"/>
    <p:sldId id="2134808551" r:id="rId43"/>
    <p:sldId id="2134808546" r:id="rId44"/>
    <p:sldId id="2134808596" r:id="rId45"/>
    <p:sldId id="2134808468" r:id="rId46"/>
    <p:sldId id="2134808562" r:id="rId47"/>
    <p:sldId id="2134808472" r:id="rId48"/>
    <p:sldId id="2134808563" r:id="rId49"/>
    <p:sldId id="2134808501" r:id="rId50"/>
    <p:sldId id="2134808573" r:id="rId51"/>
    <p:sldId id="2134808518" r:id="rId52"/>
    <p:sldId id="2134808461" r:id="rId53"/>
    <p:sldId id="2134808469" r:id="rId54"/>
    <p:sldId id="2134808503" r:id="rId55"/>
    <p:sldId id="2134808504" r:id="rId56"/>
  </p:sldIdLst>
  <p:sldSz cx="13716000" cy="10287000"/>
  <p:notesSz cx="6858000" cy="9144000"/>
  <p:embeddedFontLst>
    <p:embeddedFont>
      <p:font typeface="Dosis" pitchFamily="2" charset="77"/>
      <p:regular r:id="rId58"/>
      <p:bold r:id="rId59"/>
    </p:embeddedFont>
    <p:embeddedFont>
      <p:font typeface="IBM Plex Sans Arabic" panose="020B0503050203000203" pitchFamily="34" charset="-78"/>
      <p:regular r:id="rId60"/>
    </p:embeddedFont>
    <p:embeddedFont>
      <p:font typeface="Microsoft Uighur" panose="02000000000000000000" pitchFamily="2" charset="-78"/>
      <p:regular r:id="rId61"/>
      <p:bold r:id="rId6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7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2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1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3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8.svg"/><Relationship Id="rId7" Type="http://schemas.openxmlformats.org/officeDocument/2006/relationships/image" Target="../media/image4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9.png"/><Relationship Id="rId10" Type="http://schemas.openxmlformats.org/officeDocument/2006/relationships/image" Target="../media/image30.png"/><Relationship Id="rId4" Type="http://schemas.openxmlformats.org/officeDocument/2006/relationships/image" Target="../media/image38.png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8.svg"/><Relationship Id="rId7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30.png"/><Relationship Id="rId4" Type="http://schemas.openxmlformats.org/officeDocument/2006/relationships/image" Target="../media/image9.png"/><Relationship Id="rId9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4.png"/><Relationship Id="rId4" Type="http://schemas.openxmlformats.org/officeDocument/2006/relationships/image" Target="../media/image3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6.jpeg"/><Relationship Id="rId4" Type="http://schemas.openxmlformats.org/officeDocument/2006/relationships/image" Target="../media/image8.sv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8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  <a:endParaRPr lang="ar-MA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جدول الطرح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568"/>
          <a:stretch>
            <a:fillRect/>
          </a:stretch>
        </p:blipFill>
        <p:spPr>
          <a:xfrm>
            <a:off x="3048000" y="2366725"/>
            <a:ext cx="7315200" cy="749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51852" y="857043"/>
            <a:ext cx="1130573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معا " مسابقة تحدي الطرح" وسنحدد بطل اليوم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أقول/ تشير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أشير /تقول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287506" y="3348928"/>
            <a:ext cx="6096001" cy="634107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6DD51D1-D89C-E26D-192B-EAF8AA9BAE90}"/>
              </a:ext>
            </a:extLst>
          </p:cNvPr>
          <p:cNvSpPr/>
          <p:nvPr/>
        </p:nvSpPr>
        <p:spPr>
          <a:xfrm>
            <a:off x="6604719" y="3458282"/>
            <a:ext cx="6725683" cy="6097318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endParaRPr lang="ar-SA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indent="-342900" algn="just" rtl="1">
              <a:buFont typeface="+mj-lt"/>
              <a:buAutoNum type="arabicPeriod"/>
            </a:pPr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السيناريو 2 :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 إلى عدد على جدول الطرح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المتعلم متساويات الطرح  الممكنة.</a:t>
            </a:r>
          </a:p>
          <a:p>
            <a:pPr marL="342900" indent="-342900" algn="just" rtl="1">
              <a:buFont typeface="+mj-lt"/>
              <a:buAutoNum type="arabicPeriod"/>
            </a:pP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BA4AC1-1D90-40DF-DF95-0EAB80805218}"/>
              </a:ext>
            </a:extLst>
          </p:cNvPr>
          <p:cNvSpPr/>
          <p:nvPr/>
        </p:nvSpPr>
        <p:spPr>
          <a:xfrm>
            <a:off x="5105400" y="7810500"/>
            <a:ext cx="533400" cy="60960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2547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0D40B-0C6C-15B0-D0F5-06F844245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2A08B0-3C3F-BB9B-45D8-1188970D004E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89E418-2958-8A90-9F6F-15D0DAA776CF}"/>
              </a:ext>
            </a:extLst>
          </p:cNvPr>
          <p:cNvSpPr>
            <a:spLocks/>
          </p:cNvSpPr>
          <p:nvPr/>
        </p:nvSpPr>
        <p:spPr>
          <a:xfrm>
            <a:off x="-1" y="879903"/>
            <a:ext cx="13716002" cy="940709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F2C37DC-9898-DAD6-2194-587B6CF4BA6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9806E6A2-5AD6-D615-D283-0C66BBBF83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46"/>
          <a:stretch>
            <a:fillRect/>
          </a:stretch>
        </p:blipFill>
        <p:spPr>
          <a:xfrm>
            <a:off x="1717738" y="757394"/>
            <a:ext cx="9161294" cy="952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108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وتمثيل الأعداد من 0 إلى 999</a:t>
            </a:r>
          </a:p>
          <a:p>
            <a:pPr algn="ctr" defTabSz="685834"/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(لوحة تفكيك الأعداد)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717592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على قراءة وكتابة وتفكيك الأعداد من 0 إلى 999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056" y="2550884"/>
            <a:ext cx="5957743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441805" y="4117147"/>
            <a:ext cx="35989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قراءة وكتابة وتفكيك الأعداد من 0 إلى 999 باستخدام</a:t>
            </a:r>
            <a:r>
              <a:rPr lang="fr-FR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بطاقات الأعداد ولوحة تفكيك الأعداد + النقود.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663566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8ABE0B0-672D-043C-E3B8-616587ED8F65}"/>
              </a:ext>
            </a:extLst>
          </p:cNvPr>
          <p:cNvSpPr/>
          <p:nvPr/>
        </p:nvSpPr>
        <p:spPr>
          <a:xfrm>
            <a:off x="1738859" y="3904568"/>
            <a:ext cx="1171979" cy="4395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200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692168-329A-DF2B-8426-158B9D3F31D5}"/>
              </a:ext>
            </a:extLst>
          </p:cNvPr>
          <p:cNvSpPr/>
          <p:nvPr/>
        </p:nvSpPr>
        <p:spPr>
          <a:xfrm>
            <a:off x="2009165" y="4292535"/>
            <a:ext cx="914400" cy="43951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30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2CDE60-8570-7CCE-355F-72E8DEC8E6BD}"/>
              </a:ext>
            </a:extLst>
          </p:cNvPr>
          <p:cNvSpPr/>
          <p:nvPr/>
        </p:nvSpPr>
        <p:spPr>
          <a:xfrm>
            <a:off x="2209800" y="4714241"/>
            <a:ext cx="701039" cy="43951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5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EBC0ACC5-1A87-702C-8544-0FADEF7D8F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2074793" y="5163225"/>
            <a:ext cx="426905" cy="964232"/>
          </a:xfrm>
          <a:prstGeom prst="rect">
            <a:avLst/>
          </a:prstGeom>
        </p:spPr>
      </p:pic>
      <p:pic>
        <p:nvPicPr>
          <p:cNvPr id="14" name="Picture 15">
            <a:extLst>
              <a:ext uri="{FF2B5EF4-FFF2-40B4-BE49-F238E27FC236}">
                <a16:creationId xmlns:a16="http://schemas.microsoft.com/office/drawing/2014/main" id="{3190D378-07C1-9EA0-0C3E-60CFB02308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73632" y="4827429"/>
            <a:ext cx="428740" cy="964231"/>
          </a:xfrm>
          <a:prstGeom prst="rect">
            <a:avLst/>
          </a:prstGeom>
        </p:spPr>
      </p:pic>
      <p:pic>
        <p:nvPicPr>
          <p:cNvPr id="20" name="Picture 22">
            <a:extLst>
              <a:ext uri="{FF2B5EF4-FFF2-40B4-BE49-F238E27FC236}">
                <a16:creationId xmlns:a16="http://schemas.microsoft.com/office/drawing/2014/main" id="{8FB0783D-2800-D94E-2D04-8D231A0F92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2345949" y="5332556"/>
            <a:ext cx="428740" cy="1015638"/>
          </a:xfrm>
          <a:prstGeom prst="rect">
            <a:avLst/>
          </a:prstGeom>
        </p:spPr>
      </p:pic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7E3B7D9-5F27-D312-FD6D-BD76D27CCD0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314" y="5834373"/>
            <a:ext cx="5039601" cy="335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2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09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 العدد الممثل بالبطاقات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5BC453EB-17BD-9723-E2A2-443D63558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AF9E9CF3-D472-7AB6-EB2A-DBD53A433C05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E30477C5-92DE-BD5F-2520-10E71747A5BD}"/>
              </a:ext>
            </a:extLst>
          </p:cNvPr>
          <p:cNvSpPr txBox="1"/>
          <p:nvPr/>
        </p:nvSpPr>
        <p:spPr>
          <a:xfrm>
            <a:off x="5486399" y="5143500"/>
            <a:ext cx="3320071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212C1661-3719-62E7-BCF4-F05453EE1F75}"/>
              </a:ext>
            </a:extLst>
          </p:cNvPr>
          <p:cNvSpPr txBox="1"/>
          <p:nvPr/>
        </p:nvSpPr>
        <p:spPr>
          <a:xfrm>
            <a:off x="6019800" y="6134101"/>
            <a:ext cx="27866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10A8D03-979A-9AED-9EA7-E30A7297FC84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09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468A0-40F1-2D41-5A17-24172205C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6092D8C-8609-13DD-A822-7D3AE1861F7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7434C6-4610-52A0-9FBC-30D9CAB28F4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32F0E1-0772-3DF4-537B-6032488F3B8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AF281AD-A17A-4F3E-87B2-7A27BE2C552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12F3641-5D0A-4467-0C8B-63C25130E7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8D765EA-5905-622F-B25B-4FEAB618071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C9D1A3DF-4A35-79C0-53CA-521FC65C9305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BB5659F5-8B41-9EE5-2AF3-B54BE800DB7B}"/>
              </a:ext>
            </a:extLst>
          </p:cNvPr>
          <p:cNvSpPr txBox="1"/>
          <p:nvPr/>
        </p:nvSpPr>
        <p:spPr>
          <a:xfrm>
            <a:off x="5715000" y="5143500"/>
            <a:ext cx="3091471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249BDDD8-391C-1D6B-9E98-F2093B7879FF}"/>
              </a:ext>
            </a:extLst>
          </p:cNvPr>
          <p:cNvSpPr txBox="1"/>
          <p:nvPr/>
        </p:nvSpPr>
        <p:spPr>
          <a:xfrm>
            <a:off x="6553200" y="6134101"/>
            <a:ext cx="22532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EDCFBE2-F901-28D9-4515-2AE9E921D62E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964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45A95A9E-831F-1CA8-1DDB-579FDD626B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3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6B45960-BCCC-3EA4-7E22-724A68AE36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2" y="6358015"/>
            <a:ext cx="1162344" cy="116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46BF6-A8BB-631B-A5C1-C515BC9F4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FEB047-EDD8-EDEE-2A66-FD21DAAD935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661D0E-FB39-18CC-656B-8B4EF732221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D4FB9B6-04EC-0B24-62AE-B666E123304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E832F34-9E7E-C7C4-A838-340BCA940E2B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 العدد الممثل بالبطاقات بالحروف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C764539-DBEC-4912-05A5-2B2AE0BAAA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5A6696E-9241-690B-113F-E42E47ABEEE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EF14652-C4A2-A14A-F15F-5D37703399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9342AFE4-4A87-2EF9-607A-E4B8E6BE6D76}"/>
              </a:ext>
            </a:extLst>
          </p:cNvPr>
          <p:cNvSpPr/>
          <p:nvPr/>
        </p:nvSpPr>
        <p:spPr>
          <a:xfrm>
            <a:off x="2667000" y="7810500"/>
            <a:ext cx="9144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sp>
        <p:nvSpPr>
          <p:cNvPr id="3" name="Google Shape;339;p27">
            <a:extLst>
              <a:ext uri="{FF2B5EF4-FFF2-40B4-BE49-F238E27FC236}">
                <a16:creationId xmlns:a16="http://schemas.microsoft.com/office/drawing/2014/main" id="{CAC6FB5D-ABD7-C9CA-C6E7-089BBC93D9ED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340;p27">
            <a:extLst>
              <a:ext uri="{FF2B5EF4-FFF2-40B4-BE49-F238E27FC236}">
                <a16:creationId xmlns:a16="http://schemas.microsoft.com/office/drawing/2014/main" id="{35735E55-D5C2-C24C-4960-270455257BC3}"/>
              </a:ext>
            </a:extLst>
          </p:cNvPr>
          <p:cNvSpPr txBox="1"/>
          <p:nvPr/>
        </p:nvSpPr>
        <p:spPr>
          <a:xfrm>
            <a:off x="5715000" y="5143500"/>
            <a:ext cx="3091471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341;p27">
            <a:extLst>
              <a:ext uri="{FF2B5EF4-FFF2-40B4-BE49-F238E27FC236}">
                <a16:creationId xmlns:a16="http://schemas.microsoft.com/office/drawing/2014/main" id="{448B665B-F5E5-F86F-0E29-0FD450414A75}"/>
              </a:ext>
            </a:extLst>
          </p:cNvPr>
          <p:cNvSpPr txBox="1"/>
          <p:nvPr/>
        </p:nvSpPr>
        <p:spPr>
          <a:xfrm>
            <a:off x="6553200" y="6134101"/>
            <a:ext cx="22532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757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407A5-FFB9-BD10-69B6-9DA1CCD66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D5C1F49-4AD2-8A32-000E-85E4967B27A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4D5F455-B84F-8962-099C-B5A2E56BDF98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9C29E9F-2818-BE63-8BF3-EFC580E1DD6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ED09863-CFC2-3E2E-13CE-74FEADFA1174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4DBDF70-9316-C1EE-371E-23B31244CCD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9457549-614C-83C5-090D-62AEF1EED3B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F012E551-FEF7-C2B6-16B2-CEB3D0BC7583}"/>
              </a:ext>
            </a:extLst>
          </p:cNvPr>
          <p:cNvSpPr/>
          <p:nvPr/>
        </p:nvSpPr>
        <p:spPr>
          <a:xfrm>
            <a:off x="2362200" y="7810500"/>
            <a:ext cx="92202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تسع مئة وأربعة وستون</a:t>
            </a:r>
            <a:endParaRPr lang="fr-FR" sz="8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99CFB55-997D-858B-D2B2-3F36420450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sp>
        <p:nvSpPr>
          <p:cNvPr id="4" name="Google Shape;339;p27">
            <a:extLst>
              <a:ext uri="{FF2B5EF4-FFF2-40B4-BE49-F238E27FC236}">
                <a16:creationId xmlns:a16="http://schemas.microsoft.com/office/drawing/2014/main" id="{6B7165AA-A6D6-AA0D-8FB4-F666B45BC9A7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340;p27">
            <a:extLst>
              <a:ext uri="{FF2B5EF4-FFF2-40B4-BE49-F238E27FC236}">
                <a16:creationId xmlns:a16="http://schemas.microsoft.com/office/drawing/2014/main" id="{AA59DC93-2019-F65C-BD29-464B7020E70D}"/>
              </a:ext>
            </a:extLst>
          </p:cNvPr>
          <p:cNvSpPr txBox="1"/>
          <p:nvPr/>
        </p:nvSpPr>
        <p:spPr>
          <a:xfrm>
            <a:off x="5715000" y="5143500"/>
            <a:ext cx="3091471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41;p27">
            <a:extLst>
              <a:ext uri="{FF2B5EF4-FFF2-40B4-BE49-F238E27FC236}">
                <a16:creationId xmlns:a16="http://schemas.microsoft.com/office/drawing/2014/main" id="{2231BB78-87EE-1FA5-CCDD-CA9C32D0C772}"/>
              </a:ext>
            </a:extLst>
          </p:cNvPr>
          <p:cNvSpPr txBox="1"/>
          <p:nvPr/>
        </p:nvSpPr>
        <p:spPr>
          <a:xfrm>
            <a:off x="6553200" y="6134101"/>
            <a:ext cx="22532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067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EFC32-C5BF-F008-AECC-C0543519F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8D6E2B8-C003-EB0F-C10B-1585B462FBE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B30380-3094-BD84-57BF-5E63EFDF609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6FF8BA-161D-4ABE-1908-5F2B3A9FBD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804F0-85B5-FBEB-07F5-7EBF728AAD6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 العدد الممثل بالبطاقات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31284A1-C0C4-5A0B-24EF-AAE1B34AF8F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2C56A52-449C-D5A4-DE2B-EF02089B62D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B9E53D5-A7D8-373F-AD7F-BC69FBA1D1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AA15A98C-B7F2-F529-93AA-D667A6C723BF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9443BB79-6F9B-FD03-79B8-1CAC7FC2BD75}"/>
              </a:ext>
            </a:extLst>
          </p:cNvPr>
          <p:cNvSpPr txBox="1"/>
          <p:nvPr/>
        </p:nvSpPr>
        <p:spPr>
          <a:xfrm>
            <a:off x="5867401" y="5143500"/>
            <a:ext cx="2939070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5352E204-98CD-69D0-CF23-D88572A4EC0C}"/>
              </a:ext>
            </a:extLst>
          </p:cNvPr>
          <p:cNvSpPr txBox="1"/>
          <p:nvPr/>
        </p:nvSpPr>
        <p:spPr>
          <a:xfrm>
            <a:off x="6477000" y="6134101"/>
            <a:ext cx="2329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D9B5F70-7FD1-59C2-03F4-A03A8EACA960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05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1F49C-B910-2488-ABD2-F77CCE42A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BB0715-85B3-8007-9C45-35759970967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CDCA8B3-A9B8-3D8D-9E5C-D4046432852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498EBA-CF64-03F3-ABAA-1CF0CD5BC76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290C774-2F8D-6183-8197-A29A7642B3E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3D60B24-191E-8178-062E-5BB98AE2B5C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B4A0D89-3602-159B-ECC2-35D04ECEA1D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E4034A1-7D17-832B-A56C-E1BE8005DFDF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379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4689776-BCEA-DCBA-7EAA-E4C5BDEF4D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sp>
        <p:nvSpPr>
          <p:cNvPr id="4" name="Google Shape;339;p27">
            <a:extLst>
              <a:ext uri="{FF2B5EF4-FFF2-40B4-BE49-F238E27FC236}">
                <a16:creationId xmlns:a16="http://schemas.microsoft.com/office/drawing/2014/main" id="{8728F359-F2F0-8769-23EA-54EEAD243A5E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340;p27">
            <a:extLst>
              <a:ext uri="{FF2B5EF4-FFF2-40B4-BE49-F238E27FC236}">
                <a16:creationId xmlns:a16="http://schemas.microsoft.com/office/drawing/2014/main" id="{853A3A46-4DA0-BC83-3FD4-B1CD584492BB}"/>
              </a:ext>
            </a:extLst>
          </p:cNvPr>
          <p:cNvSpPr txBox="1"/>
          <p:nvPr/>
        </p:nvSpPr>
        <p:spPr>
          <a:xfrm>
            <a:off x="5867401" y="5143500"/>
            <a:ext cx="2939070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41;p27">
            <a:extLst>
              <a:ext uri="{FF2B5EF4-FFF2-40B4-BE49-F238E27FC236}">
                <a16:creationId xmlns:a16="http://schemas.microsoft.com/office/drawing/2014/main" id="{6884CECB-8A13-5105-6AEF-96DE409811C7}"/>
              </a:ext>
            </a:extLst>
          </p:cNvPr>
          <p:cNvSpPr txBox="1"/>
          <p:nvPr/>
        </p:nvSpPr>
        <p:spPr>
          <a:xfrm>
            <a:off x="6477000" y="6134101"/>
            <a:ext cx="2329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607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0E162-A851-09A1-E563-141D806A8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99E8CF-10C5-6820-9D0F-B300E15D930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86AB91-7DAB-B4EB-E6ED-DE42A4F0A292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89897CE-EB9B-F788-7640-8A9841BD57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2DC1B-F77A-E3EE-C466-6E235A883CF4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 العدد الممثل بالبطاقات كتابة مفككة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BB4555A-F1B8-258B-F92F-A840416C0B9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5891123-FC19-D243-120D-010DDE7AFCE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736D62A1-C370-F3A8-A150-F5159E0B9F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C4C86DA-F58E-0F49-5D39-E3FED6E86294}"/>
              </a:ext>
            </a:extLst>
          </p:cNvPr>
          <p:cNvSpPr/>
          <p:nvPr/>
        </p:nvSpPr>
        <p:spPr>
          <a:xfrm>
            <a:off x="2743200" y="7810500"/>
            <a:ext cx="9525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sp>
        <p:nvSpPr>
          <p:cNvPr id="3" name="Google Shape;339;p27">
            <a:extLst>
              <a:ext uri="{FF2B5EF4-FFF2-40B4-BE49-F238E27FC236}">
                <a16:creationId xmlns:a16="http://schemas.microsoft.com/office/drawing/2014/main" id="{52E9AD96-7D7E-EFE5-1743-A82A0C61906C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340;p27">
            <a:extLst>
              <a:ext uri="{FF2B5EF4-FFF2-40B4-BE49-F238E27FC236}">
                <a16:creationId xmlns:a16="http://schemas.microsoft.com/office/drawing/2014/main" id="{0343948E-F627-73AA-555C-9BAA97A3B37C}"/>
              </a:ext>
            </a:extLst>
          </p:cNvPr>
          <p:cNvSpPr txBox="1"/>
          <p:nvPr/>
        </p:nvSpPr>
        <p:spPr>
          <a:xfrm>
            <a:off x="5867401" y="5143500"/>
            <a:ext cx="2939070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341;p27">
            <a:extLst>
              <a:ext uri="{FF2B5EF4-FFF2-40B4-BE49-F238E27FC236}">
                <a16:creationId xmlns:a16="http://schemas.microsoft.com/office/drawing/2014/main" id="{E13ADF05-3187-F7D7-6E9F-6D966C9B3F7C}"/>
              </a:ext>
            </a:extLst>
          </p:cNvPr>
          <p:cNvSpPr txBox="1"/>
          <p:nvPr/>
        </p:nvSpPr>
        <p:spPr>
          <a:xfrm>
            <a:off x="6477000" y="6134101"/>
            <a:ext cx="2329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57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133B7-8C02-5E7E-96C9-522689C8C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C5990E6-4027-6574-A261-5BCED4B24F4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740495-FD4B-796F-875F-9AA8E1C3C7F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62DA9A-4317-D562-8CF6-0160B3411C1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389D206-72A7-133C-3624-3608B81FDF5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CDEE180-8589-30FA-8CBD-34D10C63EE2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7B9AEE6-9780-2623-1189-852158CB8F0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95886E6-44F4-4808-C815-46817EF0F134}"/>
              </a:ext>
            </a:extLst>
          </p:cNvPr>
          <p:cNvSpPr/>
          <p:nvPr/>
        </p:nvSpPr>
        <p:spPr>
          <a:xfrm>
            <a:off x="2209799" y="7810500"/>
            <a:ext cx="10446605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7200" b="1" dirty="0">
                <a:solidFill>
                  <a:schemeClr val="tx1"/>
                </a:solidFill>
              </a:rPr>
              <a:t>300 + 70 + 9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F7D3ED43-4730-95CC-6118-0C03A0CB97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sp>
        <p:nvSpPr>
          <p:cNvPr id="4" name="Google Shape;339;p27">
            <a:extLst>
              <a:ext uri="{FF2B5EF4-FFF2-40B4-BE49-F238E27FC236}">
                <a16:creationId xmlns:a16="http://schemas.microsoft.com/office/drawing/2014/main" id="{EC31E94D-85B3-31B4-FB04-9B72FA690D2C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340;p27">
            <a:extLst>
              <a:ext uri="{FF2B5EF4-FFF2-40B4-BE49-F238E27FC236}">
                <a16:creationId xmlns:a16="http://schemas.microsoft.com/office/drawing/2014/main" id="{09F1187D-7E55-DF5D-6CC6-2DE6C821F941}"/>
              </a:ext>
            </a:extLst>
          </p:cNvPr>
          <p:cNvSpPr txBox="1"/>
          <p:nvPr/>
        </p:nvSpPr>
        <p:spPr>
          <a:xfrm>
            <a:off x="5867401" y="5143500"/>
            <a:ext cx="2939070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41;p27">
            <a:extLst>
              <a:ext uri="{FF2B5EF4-FFF2-40B4-BE49-F238E27FC236}">
                <a16:creationId xmlns:a16="http://schemas.microsoft.com/office/drawing/2014/main" id="{EBF08751-D124-5AEE-2AF2-39565E636D55}"/>
              </a:ext>
            </a:extLst>
          </p:cNvPr>
          <p:cNvSpPr txBox="1"/>
          <p:nvPr/>
        </p:nvSpPr>
        <p:spPr>
          <a:xfrm>
            <a:off x="6477000" y="6134101"/>
            <a:ext cx="2329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234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عملية طرح بمبادلة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المتعلمون في مجموعات على وضع وإنجاز عمليات طرح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25708" y="5351459"/>
            <a:ext cx="309210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المتعلمون على وضع وإنجاز عملية الطرح بمبادلة باستخدام النقود.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0" name="Image 9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38AC6D72-3ABE-82E7-5DD0-AB95B29E7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055590" y="3508716"/>
            <a:ext cx="4762500" cy="2500595"/>
          </a:xfrm>
          <a:prstGeom prst="rect">
            <a:avLst/>
          </a:prstGeom>
        </p:spPr>
      </p:pic>
      <p:pic>
        <p:nvPicPr>
          <p:cNvPr id="9" name="Image 35">
            <a:extLst>
              <a:ext uri="{FF2B5EF4-FFF2-40B4-BE49-F238E27FC236}">
                <a16:creationId xmlns:a16="http://schemas.microsoft.com/office/drawing/2014/main" id="{6F562C7A-F571-F969-CE9F-0CC531661B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1811" y="4003458"/>
            <a:ext cx="1074390" cy="503019"/>
          </a:xfrm>
          <a:prstGeom prst="rect">
            <a:avLst/>
          </a:prstGeom>
        </p:spPr>
      </p:pic>
      <p:pic>
        <p:nvPicPr>
          <p:cNvPr id="14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113D66DC-146D-A4BE-CB2B-59755F63A4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359" y="4605602"/>
            <a:ext cx="1074390" cy="506261"/>
          </a:xfrm>
          <a:prstGeom prst="rect">
            <a:avLst/>
          </a:prstGeom>
        </p:spPr>
      </p:pic>
      <p:pic>
        <p:nvPicPr>
          <p:cNvPr id="16" name="Image 47">
            <a:extLst>
              <a:ext uri="{FF2B5EF4-FFF2-40B4-BE49-F238E27FC236}">
                <a16:creationId xmlns:a16="http://schemas.microsoft.com/office/drawing/2014/main" id="{F4525DBB-C2B0-94DE-463E-1D44603616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3557" y="4777915"/>
            <a:ext cx="1062645" cy="505397"/>
          </a:xfrm>
          <a:prstGeom prst="rect">
            <a:avLst/>
          </a:prstGeom>
        </p:spPr>
      </p:pic>
      <p:pic>
        <p:nvPicPr>
          <p:cNvPr id="20" name="Image 52">
            <a:extLst>
              <a:ext uri="{FF2B5EF4-FFF2-40B4-BE49-F238E27FC236}">
                <a16:creationId xmlns:a16="http://schemas.microsoft.com/office/drawing/2014/main" id="{CB277CB8-B6FA-B4E6-E283-4537E05C983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1068" y="4391390"/>
            <a:ext cx="1074389" cy="509201"/>
          </a:xfrm>
          <a:prstGeom prst="rect">
            <a:avLst/>
          </a:prstGeom>
        </p:spPr>
      </p:pic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BEAFB654-E538-46B6-330F-ABA1D669B15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979" y="5483934"/>
            <a:ext cx="5580344" cy="372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95FB6A9-F894-D68C-0682-0C0A7BA3DFEE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48 - 75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8081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7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6B4B576-4679-433A-6451-0A4565930710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3285D2BF-790D-5168-5CB2-2638CD859C59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6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243612B-C407-C1DB-1EFF-B8A194E8C973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15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BDC7A6F-4F3B-8D1B-E600-A4EFD73B074E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718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2D469-6629-4C30-19EB-4B7E1182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628C19-42BC-C7D6-E677-FA9B4237D7E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4DB4B-EE07-137A-6F25-D59564A07EC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0269B6-E8B7-C5B2-E843-0F7141F9BA6E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29E17A7-F33E-4814-925E-74E23383207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DB1047-84D8-574F-0C01-1A73D2B5BBE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DFB363-42AF-E7E7-44D0-F106C6E8FBA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37C777D-5BA2-A5A5-C067-37CD67F8E864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0BCC02A-A6B7-B6B6-F109-9927B759C5A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20F7C11-210D-8E71-0E11-3FF3A967FAF7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6509B64-AC6F-7392-562B-1E741D5D3B2D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71774B-99C4-972D-B105-A3D974012ACF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F5C7D4-8B16-0343-025C-CE7C01837207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3D0C2CA-EEDD-C23D-E73A-B2E5B2D3D61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EF674DC-63A6-6E12-BE68-8468B843E5E1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4F0FD4D-961C-E3A1-63E6-6A9FAE1A5A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9985E51-69F6-C681-251F-7F7A77A86E90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27 - 83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7502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3B8B5-6219-67B5-1BDE-29AE92B02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765321-255F-F51B-6013-DCD8BF100B0F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B282B5-ABEC-A09E-618A-4D8E4FA39A82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38A0DB5-0A22-7B04-7D39-1600172954C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BC7E03-D34B-1172-0FDF-C31A4A56FA1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58D329-6EA0-41A6-C814-12F09744DB8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7B4769-6E5A-2523-FB97-FCECB98D55D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D0461CA-14E8-4DBD-68F8-824430881C3C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F8C42A8-BA22-7538-05A9-350557E285CF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9D27452-4B5B-7123-4498-047B46C84EF6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136A77E-1CDE-5D84-F906-90E748EB7050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8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6BE7E71-05A4-EF2D-396D-9F22637C6420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683A19F-4FF8-B4F2-76F9-2B3D59D9FC9A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0730DCE-DFAD-7D79-FBD2-F5A8E8952D82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0EB6EE3-6F30-D967-CFEB-1BA92BE8FC62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5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079C865A-7C62-3E46-3E52-CE184B3B59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679A95A-CFED-73F8-D6CF-DE7AE8A20162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449969A3-5128-DB08-5CC8-88FE01C97752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7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8FB127A-7E0C-6096-72DE-52A8C9F8C4D6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13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EA535A14-42FF-ADA9-389C-95C8A46F9AA0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81395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حديقة المدرسة 85 شجرة من التفاح والليمون. إذا كان عدد أشجار الليمون 37 شجرة، فكم عدد أشجار التفاح؟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حديقة المدرسة 85 شجرة من التفاح والليمون. إذا كان عدد أشجار الليمون 37 شجرة، فكم عدد أشجار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686300"/>
            <a:ext cx="61763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يوجد في حديقة المدرسة 85 شجرة تفاح وليمون.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عدد أشجار الليمون في الحديقة هو 37 شجرة.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198D72-34B5-7640-6B75-0E147010B3E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حديقة المدرسة 85 شجرة من التفاح والليمون. إذا كان عدد أشجار الليمون 37 شجرة، فكم عدد أشجار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3E4AA27-EF08-DFB8-3EDF-614725DBEE57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حديقة المدرسة 85 شجرة من التفاح والليمون. إذا كان عدد أشجار الليمون 37 شجرة، فكم عدد أشجار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عدد أشجار التفاح.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5CBFB6C-3BB9-8E63-4735-A6C071E9A159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حديقة المدرسة 85 شجرة من التفاح والليمون. إذا كان عدد أشجار الليمون 37 شجرة، فكم عدد أشجار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3AC9DDE-0FFF-9C99-8CCC-C11F5997B2ED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حديقة المدرسة 85 شجرة من التفاح والليمون. إذا كان عدد أشجار الليمون 37 شجرة، فكم عدد أشجار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عدد الأشجار في المدرسة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أشجار التفاح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أشجار الليمون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الطرح.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FAA51F3-826A-74B8-E1D6-39E642BDF8AE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حديقة المدرسة 85 شجرة من التفاح والليمون. إذا كان عدد أشجار الليمون 37 شجرة، فكم عدد أشجار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الطرح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71338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أشجار التفاح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عدد الأشجار في حديقة المدرسة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924800" y="4838700"/>
            <a:ext cx="525779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أشجار الليمون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سنطرح عدد أشجار الليمون من مجموع عدد الأشجار في الحديقة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1" y="4838700"/>
            <a:ext cx="57149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85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6505947" y="4838700"/>
            <a:ext cx="6783681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أشجار التفاح؟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</a:t>
            </a:r>
            <a:r>
              <a:rPr lang="ar-SA" sz="48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أشجار التفاح هو: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85 - 37 = 48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شجرة.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406E229-B8BA-B3AD-5120-82B9C29BCA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حديقة المدرسة 85 شجرة من التفاح والليمون. إذا كان عدد أشجار الليمون 37 شجرة، فكم عدد أشجار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09492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25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99729AF7-4EC1-8E95-FEBB-BD271DE42A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781"/>
          <a:stretch>
            <a:fillRect/>
          </a:stretch>
        </p:blipFill>
        <p:spPr>
          <a:xfrm>
            <a:off x="609600" y="4369845"/>
            <a:ext cx="12518115" cy="29287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609600" y="4195930"/>
            <a:ext cx="4876800" cy="395473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B42A45CC-46D9-BFE8-8971-A77520D60B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781"/>
          <a:stretch>
            <a:fillRect/>
          </a:stretch>
        </p:blipFill>
        <p:spPr>
          <a:xfrm>
            <a:off x="598941" y="4245525"/>
            <a:ext cx="12518115" cy="292877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AF77D73-FE05-C6F0-3A0C-865B5EB020B4}"/>
              </a:ext>
            </a:extLst>
          </p:cNvPr>
          <p:cNvSpPr txBox="1"/>
          <p:nvPr/>
        </p:nvSpPr>
        <p:spPr>
          <a:xfrm>
            <a:off x="2133600" y="54610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7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249E3A-8C27-E1E0-21F8-1479B062555B}"/>
              </a:ext>
            </a:extLst>
          </p:cNvPr>
          <p:cNvSpPr txBox="1"/>
          <p:nvPr/>
        </p:nvSpPr>
        <p:spPr>
          <a:xfrm>
            <a:off x="1557867" y="6248184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4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6132A0C-CDA2-AAB6-1C80-98EDF642A449}"/>
              </a:ext>
            </a:extLst>
          </p:cNvPr>
          <p:cNvSpPr txBox="1"/>
          <p:nvPr/>
        </p:nvSpPr>
        <p:spPr>
          <a:xfrm>
            <a:off x="4572000" y="54483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886E784-5D24-D4B6-3A06-1337D87583D9}"/>
              </a:ext>
            </a:extLst>
          </p:cNvPr>
          <p:cNvSpPr txBox="1"/>
          <p:nvPr/>
        </p:nvSpPr>
        <p:spPr>
          <a:xfrm>
            <a:off x="4605867" y="6235484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97619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25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C70FF98C-994D-3C12-91E4-99DA2A3269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3" t="17853" r="153" b="52289"/>
          <a:stretch>
            <a:fillRect/>
          </a:stretch>
        </p:blipFill>
        <p:spPr>
          <a:xfrm>
            <a:off x="588285" y="3351006"/>
            <a:ext cx="12518115" cy="479965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442725" y="5143500"/>
            <a:ext cx="12663675" cy="762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61783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915A92B0-7CF2-11AF-4460-32DA96FC8A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3" t="17853" r="153" b="52289"/>
          <a:stretch>
            <a:fillRect/>
          </a:stretch>
        </p:blipFill>
        <p:spPr>
          <a:xfrm>
            <a:off x="576810" y="3857258"/>
            <a:ext cx="12518115" cy="479965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DEBBC56-DB86-F729-635D-C1E30262985C}"/>
              </a:ext>
            </a:extLst>
          </p:cNvPr>
          <p:cNvSpPr txBox="1"/>
          <p:nvPr/>
        </p:nvSpPr>
        <p:spPr>
          <a:xfrm>
            <a:off x="8083262" y="5672312"/>
            <a:ext cx="3703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ثلاث مئة وأربعة وأربعون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018DDF-B7FF-5001-0EAF-145CF7D5D974}"/>
              </a:ext>
            </a:extLst>
          </p:cNvPr>
          <p:cNvSpPr txBox="1"/>
          <p:nvPr/>
        </p:nvSpPr>
        <p:spPr>
          <a:xfrm>
            <a:off x="1600200" y="5710344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300 + 40 + 4</a:t>
            </a: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25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FA9C216F-AA9B-6098-67C3-9BA996C3DC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" t="47403" r="-362" b="22039"/>
          <a:stretch>
            <a:fillRect/>
          </a:stretch>
        </p:blipFill>
        <p:spPr>
          <a:xfrm>
            <a:off x="689885" y="3052103"/>
            <a:ext cx="12518115" cy="49121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533400" y="3924300"/>
            <a:ext cx="6324600" cy="4343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3" name="Picture 1833790261">
            <a:extLst>
              <a:ext uri="{FF2B5EF4-FFF2-40B4-BE49-F238E27FC236}">
                <a16:creationId xmlns:a16="http://schemas.microsoft.com/office/drawing/2014/main" id="{C7B5D28A-9E60-B7E2-AB9C-B902B891EA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345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59194390">
            <a:extLst>
              <a:ext uri="{FF2B5EF4-FFF2-40B4-BE49-F238E27FC236}">
                <a16:creationId xmlns:a16="http://schemas.microsoft.com/office/drawing/2014/main" id="{D751A9CD-D966-CCB8-8300-7FF3889D92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583" y="3842540"/>
            <a:ext cx="354748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1DC7FCEB-4B6C-0B4B-948C-3D7795697F7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22" y="385942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F1787DFD-D0DF-EC9E-87A2-D33C85FCE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190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4D805129-CB2A-D436-7725-3E336A5A69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" t="47403" r="-362" b="22039"/>
          <a:stretch>
            <a:fillRect/>
          </a:stretch>
        </p:blipFill>
        <p:spPr>
          <a:xfrm>
            <a:off x="842622" y="2970303"/>
            <a:ext cx="12518115" cy="4912164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BF1BD89-B7C0-611B-61BE-0BF57E891096}"/>
              </a:ext>
            </a:extLst>
          </p:cNvPr>
          <p:cNvSpPr txBox="1"/>
          <p:nvPr/>
        </p:nvSpPr>
        <p:spPr>
          <a:xfrm>
            <a:off x="3681422" y="6654801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4  </a:t>
            </a:r>
            <a:r>
              <a:rPr lang="ar-SA" sz="3600" b="1" dirty="0">
                <a:solidFill>
                  <a:srgbClr val="C00000"/>
                </a:solidFill>
              </a:rPr>
              <a:t>5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5C59E94-94AA-9679-3205-624022A9D9F1}"/>
              </a:ext>
            </a:extLst>
          </p:cNvPr>
          <p:cNvSpPr txBox="1"/>
          <p:nvPr/>
        </p:nvSpPr>
        <p:spPr>
          <a:xfrm>
            <a:off x="3719522" y="421869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5</a:t>
            </a:r>
            <a:endParaRPr lang="fr-FR" sz="1200" b="1" dirty="0">
              <a:solidFill>
                <a:srgbClr val="C0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7A56513-F8F8-CE1B-09AC-796E60F86662}"/>
              </a:ext>
            </a:extLst>
          </p:cNvPr>
          <p:cNvSpPr txBox="1"/>
          <p:nvPr/>
        </p:nvSpPr>
        <p:spPr>
          <a:xfrm>
            <a:off x="4086048" y="4218689"/>
            <a:ext cx="547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13</a:t>
            </a:r>
            <a:endParaRPr lang="fr-FR" sz="1200" b="1" dirty="0">
              <a:solidFill>
                <a:srgbClr val="C0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A25521D-F460-973D-79E9-6494F50D33F0}"/>
              </a:ext>
            </a:extLst>
          </p:cNvPr>
          <p:cNvSpPr txBox="1"/>
          <p:nvPr/>
        </p:nvSpPr>
        <p:spPr>
          <a:xfrm>
            <a:off x="6093005" y="4226528"/>
            <a:ext cx="547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13</a:t>
            </a:r>
            <a:endParaRPr lang="fr-FR" sz="1200" b="1" dirty="0">
              <a:solidFill>
                <a:srgbClr val="C0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128E8D8-8881-4065-3536-49F2FCA5CFA7}"/>
              </a:ext>
            </a:extLst>
          </p:cNvPr>
          <p:cNvSpPr txBox="1"/>
          <p:nvPr/>
        </p:nvSpPr>
        <p:spPr>
          <a:xfrm>
            <a:off x="5799405" y="4224717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4</a:t>
            </a:r>
            <a:endParaRPr lang="fr-FR" sz="1200" b="1" dirty="0">
              <a:solidFill>
                <a:srgbClr val="C0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B85FDB4-4E7F-8A1A-DED9-B38312C49067}"/>
              </a:ext>
            </a:extLst>
          </p:cNvPr>
          <p:cNvSpPr txBox="1"/>
          <p:nvPr/>
        </p:nvSpPr>
        <p:spPr>
          <a:xfrm>
            <a:off x="5761305" y="6612467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C00000"/>
                </a:solidFill>
              </a:rPr>
              <a:t>2</a:t>
            </a:r>
            <a:r>
              <a:rPr lang="fr-FR" sz="3600" b="1" dirty="0">
                <a:solidFill>
                  <a:srgbClr val="C00000"/>
                </a:solidFill>
              </a:rPr>
              <a:t>  </a:t>
            </a:r>
            <a:r>
              <a:rPr lang="ar-SA" sz="3600" b="1" dirty="0">
                <a:solidFill>
                  <a:srgbClr val="C00000"/>
                </a:solidFill>
              </a:rPr>
              <a:t>6</a:t>
            </a:r>
            <a:endParaRPr lang="fr-FR" b="1" dirty="0">
              <a:solidFill>
                <a:srgbClr val="C00000"/>
              </a:solidFill>
            </a:endParaRP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A1F4AB30-8476-3BC0-8FC4-2759EDE6E599}"/>
              </a:ext>
            </a:extLst>
          </p:cNvPr>
          <p:cNvCxnSpPr/>
          <p:nvPr/>
        </p:nvCxnSpPr>
        <p:spPr>
          <a:xfrm flipV="1">
            <a:off x="3799079" y="4601670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093D86E7-C9BF-49AA-E26E-007290D95677}"/>
              </a:ext>
            </a:extLst>
          </p:cNvPr>
          <p:cNvCxnSpPr/>
          <p:nvPr/>
        </p:nvCxnSpPr>
        <p:spPr>
          <a:xfrm flipV="1">
            <a:off x="4161998" y="4625589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F9FEF885-608B-F9A7-006A-80DE25EDDB19}"/>
              </a:ext>
            </a:extLst>
          </p:cNvPr>
          <p:cNvCxnSpPr/>
          <p:nvPr/>
        </p:nvCxnSpPr>
        <p:spPr>
          <a:xfrm flipV="1">
            <a:off x="5875605" y="4694803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2A62BE7C-382F-4D34-7D89-BEC62EDBB4D3}"/>
              </a:ext>
            </a:extLst>
          </p:cNvPr>
          <p:cNvCxnSpPr/>
          <p:nvPr/>
        </p:nvCxnSpPr>
        <p:spPr>
          <a:xfrm flipV="1">
            <a:off x="6256605" y="4708858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25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E7907069-D128-1D3C-8340-D44556F2C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9" t="77575" r="-1262" b="-2198"/>
          <a:stretch>
            <a:fillRect/>
          </a:stretch>
        </p:blipFill>
        <p:spPr>
          <a:xfrm>
            <a:off x="482429" y="2903073"/>
            <a:ext cx="12751137" cy="3958167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394847" y="498927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بناء جدول الطرح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قراءة وكتابة وتفكيك لأعداد من </a:t>
                  </a:r>
                  <a:r>
                    <a:rPr lang="ar-MA" sz="2100" b="1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0 إلى999</a:t>
                  </a:r>
                  <a:endPara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الخشيبات والحزم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28452</TotalTime>
  <Words>1610</Words>
  <Application>Microsoft Macintosh PowerPoint</Application>
  <PresentationFormat>Personnalisé</PresentationFormat>
  <Paragraphs>492</Paragraphs>
  <Slides>55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55</vt:i4>
      </vt:variant>
    </vt:vector>
  </HeadingPairs>
  <TitlesOfParts>
    <vt:vector size="62" baseType="lpstr">
      <vt:lpstr>Microsoft Uighur</vt:lpstr>
      <vt:lpstr>Arial</vt:lpstr>
      <vt:lpstr>Dosis</vt:lpstr>
      <vt:lpstr>A Massir Ballpoint</vt:lpstr>
      <vt:lpstr>Calibri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305</cp:revision>
  <dcterms:created xsi:type="dcterms:W3CDTF">2006-08-16T00:00:00Z</dcterms:created>
  <dcterms:modified xsi:type="dcterms:W3CDTF">2025-09-26T20:09:36Z</dcterms:modified>
  <dc:identifier>DAFtlvZnwz4</dc:identifier>
</cp:coreProperties>
</file>