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2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623" r:id="rId13"/>
    <p:sldId id="2134808624" r:id="rId14"/>
    <p:sldId id="2134808625" r:id="rId15"/>
    <p:sldId id="2134808626" r:id="rId16"/>
    <p:sldId id="2134808627" r:id="rId17"/>
    <p:sldId id="2134808628" r:id="rId18"/>
    <p:sldId id="2134808629" r:id="rId19"/>
    <p:sldId id="2134808630" r:id="rId20"/>
    <p:sldId id="2134808631" r:id="rId21"/>
    <p:sldId id="2134808580" r:id="rId22"/>
    <p:sldId id="2134808597" r:id="rId23"/>
    <p:sldId id="2134808632" r:id="rId24"/>
    <p:sldId id="2134808633" r:id="rId25"/>
    <p:sldId id="2134808635" r:id="rId26"/>
    <p:sldId id="2134808636" r:id="rId27"/>
    <p:sldId id="2134808599" r:id="rId28"/>
    <p:sldId id="2134808600" r:id="rId29"/>
    <p:sldId id="2134808637" r:id="rId30"/>
    <p:sldId id="2134808638" r:id="rId31"/>
    <p:sldId id="2134808594" r:id="rId32"/>
    <p:sldId id="2134808538" r:id="rId33"/>
    <p:sldId id="2134808592" r:id="rId34"/>
    <p:sldId id="2134808593" r:id="rId35"/>
    <p:sldId id="2134808610" r:id="rId36"/>
    <p:sldId id="2134808611" r:id="rId37"/>
    <p:sldId id="2134808595" r:id="rId38"/>
    <p:sldId id="2134808454" r:id="rId39"/>
    <p:sldId id="2134808542" r:id="rId40"/>
    <p:sldId id="2134808491" r:id="rId41"/>
    <p:sldId id="2134808547" r:id="rId42"/>
    <p:sldId id="2134808544" r:id="rId43"/>
    <p:sldId id="2134808548" r:id="rId44"/>
    <p:sldId id="2134808545" r:id="rId45"/>
    <p:sldId id="2134808549" r:id="rId46"/>
    <p:sldId id="2134808455" r:id="rId47"/>
    <p:sldId id="2134808551" r:id="rId48"/>
    <p:sldId id="2134808546" r:id="rId49"/>
    <p:sldId id="2134808596" r:id="rId50"/>
    <p:sldId id="2134808468" r:id="rId51"/>
    <p:sldId id="2134808562" r:id="rId52"/>
    <p:sldId id="2134808472" r:id="rId53"/>
    <p:sldId id="2134808563" r:id="rId54"/>
    <p:sldId id="2134808501" r:id="rId55"/>
    <p:sldId id="2134808573" r:id="rId56"/>
    <p:sldId id="2134808518" r:id="rId57"/>
    <p:sldId id="2134808461" r:id="rId58"/>
    <p:sldId id="2134808469" r:id="rId59"/>
    <p:sldId id="2134808503" r:id="rId60"/>
    <p:sldId id="2134808504" r:id="rId61"/>
  </p:sldIdLst>
  <p:sldSz cx="13716000" cy="10287000"/>
  <p:notesSz cx="6858000" cy="9144000"/>
  <p:embeddedFontLst>
    <p:embeddedFont>
      <p:font typeface="Dosis" pitchFamily="2" charset="77"/>
      <p:regular r:id="rId63"/>
      <p:bold r:id="rId64"/>
    </p:embeddedFont>
    <p:embeddedFont>
      <p:font typeface="IBM Plex Sans Arabic" panose="020B0503050203000203" pitchFamily="34" charset="-78"/>
      <p:regular r:id="rId65"/>
    </p:embeddedFont>
    <p:embeddedFont>
      <p:font typeface="Microsoft Uighur" panose="02000000000000000000" pitchFamily="2" charset="-78"/>
      <p:regular r:id="rId66"/>
      <p:bold r:id="rId6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5226" autoAdjust="0"/>
  </p:normalViewPr>
  <p:slideViewPr>
    <p:cSldViewPr>
      <p:cViewPr varScale="1">
        <p:scale>
          <a:sx n="83" d="100"/>
          <a:sy n="83" d="100"/>
        </p:scale>
        <p:origin x="488" y="21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.fntdata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4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2.fntdata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3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9.pn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8.svg"/><Relationship Id="rId7" Type="http://schemas.openxmlformats.org/officeDocument/2006/relationships/image" Target="../media/image4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9.png"/><Relationship Id="rId10" Type="http://schemas.openxmlformats.org/officeDocument/2006/relationships/image" Target="../media/image44.png"/><Relationship Id="rId4" Type="http://schemas.openxmlformats.org/officeDocument/2006/relationships/image" Target="../media/image40.png"/><Relationship Id="rId9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8.svg"/><Relationship Id="rId7" Type="http://schemas.openxmlformats.org/officeDocument/2006/relationships/image" Target="../media/image4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5.png"/><Relationship Id="rId10" Type="http://schemas.openxmlformats.org/officeDocument/2006/relationships/image" Target="../media/image49.png"/><Relationship Id="rId4" Type="http://schemas.openxmlformats.org/officeDocument/2006/relationships/image" Target="../media/image9.png"/><Relationship Id="rId9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jpe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6.png"/><Relationship Id="rId4" Type="http://schemas.openxmlformats.org/officeDocument/2006/relationships/image" Target="../media/image4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4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7.pn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9.png"/><Relationship Id="rId5" Type="http://schemas.openxmlformats.org/officeDocument/2006/relationships/image" Target="../media/image26.jpeg"/><Relationship Id="rId4" Type="http://schemas.openxmlformats.org/officeDocument/2006/relationships/image" Target="../media/image8.sv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1</a:t>
                </a:r>
                <a:endParaRPr lang="ar-MA" sz="7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D9AF1309-C244-6450-262D-D456E1674F8C}"/>
              </a:ext>
            </a:extLst>
          </p:cNvPr>
          <p:cNvSpPr txBox="1"/>
          <p:nvPr/>
        </p:nvSpPr>
        <p:spPr>
          <a:xfrm>
            <a:off x="-258417" y="2696676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10127239" y="3153572"/>
            <a:ext cx="3162390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10071472" y="5882783"/>
            <a:ext cx="3286996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كيف استعمل لوحتي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2D6442B-E0B1-FE1B-5D90-0319566ED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55893" y="3778521"/>
            <a:ext cx="1890757" cy="1344539"/>
          </a:xfrm>
          <a:prstGeom prst="roundRect">
            <a:avLst/>
          </a:prstGeom>
        </p:spPr>
      </p:pic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>
              <a:lnSpc>
                <a:spcPts val="11099"/>
              </a:lnSpc>
            </a:pPr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الطرح شفهيا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1787523"/>
            <a:ext cx="13716001" cy="8499476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072746"/>
            <a:ext cx="13422461" cy="77951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6"/>
            <a:ext cx="13716001" cy="114317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سنتعرف اليوم على مفهوم الطرح باستخدام لعبة رمي الكرة، وسنعمل معا على ملء جدول الطرح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5" y="3608355"/>
            <a:ext cx="3215766" cy="529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48AF405-456E-1BC2-3873-E052E79186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856" y="3879268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865266" y="4954492"/>
            <a:ext cx="304059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يقوم المتعلمون بملء جداول الطرح للأعداد: – 17 – 18 - 19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C91C8932-77D1-0CE0-67F3-E79EC1D16C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436" y="5445269"/>
            <a:ext cx="5766315" cy="3844209"/>
          </a:xfrm>
          <a:prstGeom prst="rect">
            <a:avLst/>
          </a:prstGeom>
        </p:spPr>
      </p:pic>
      <p:pic>
        <p:nvPicPr>
          <p:cNvPr id="4" name="Picture 11">
            <a:extLst>
              <a:ext uri="{FF2B5EF4-FFF2-40B4-BE49-F238E27FC236}">
                <a16:creationId xmlns:a16="http://schemas.microsoft.com/office/drawing/2014/main" id="{1A788ECE-4C75-3078-8A06-8D5A4EDAF8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1763" y="4411073"/>
            <a:ext cx="1253242" cy="172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183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انصتوا جيدا سأقرأ جداول الطرح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جدول العدد 17 ويطلب من كل مجموعات تقديم وقراءة الجداول التي استغلت عليها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C38F54D-612B-8FF9-DAFE-3C3C76D97A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4036405"/>
              </p:ext>
            </p:extLst>
          </p:nvPr>
        </p:nvGraphicFramePr>
        <p:xfrm>
          <a:off x="834597" y="5192420"/>
          <a:ext cx="12046804" cy="201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613164293"/>
                    </a:ext>
                  </a:extLst>
                </a:gridCol>
                <a:gridCol w="971128">
                  <a:extLst>
                    <a:ext uri="{9D8B030D-6E8A-4147-A177-3AD203B41FA5}">
                      <a16:colId xmlns:a16="http://schemas.microsoft.com/office/drawing/2014/main" val="1455819431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2409487863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1557459042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2574830211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695626731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4100482313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775250135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3525539799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3039792647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1744181100"/>
                    </a:ext>
                  </a:extLst>
                </a:gridCol>
              </a:tblGrid>
              <a:tr h="746760">
                <a:tc>
                  <a:txBody>
                    <a:bodyPr/>
                    <a:lstStyle/>
                    <a:p>
                      <a:pPr algn="ctr"/>
                      <a:r>
                        <a:rPr lang="ar-SA" sz="5400" dirty="0"/>
                        <a:t>-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2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3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4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5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6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7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8</a:t>
                      </a:r>
                      <a:endParaRPr lang="fr-FR" sz="54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9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10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650884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6600" dirty="0"/>
                        <a:t>17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16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15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14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13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12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11</a:t>
                      </a:r>
                      <a:endParaRPr lang="fr-FR" sz="5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10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9</a:t>
                      </a:r>
                      <a:endParaRPr lang="fr-FR" sz="54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8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7</a:t>
                      </a:r>
                      <a:endParaRPr lang="fr-FR" sz="5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052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8835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6745A-85C0-12AB-B4B3-448447A29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0262919-E7C4-66E0-C17F-8D4F41C939B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E8AC5B-99DB-3FC0-8C79-981C5A4554D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1B94E-B8BB-D512-99F8-260591548BC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FDF8CC-7CC1-D0AB-4214-5B0AA97927BF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3BBC6E9-9107-4843-D201-7D14B84353DA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D62A943-5821-761F-9EC2-7B899E4A73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27E3C12-17D5-9A7E-1017-893251C747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70847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419C201-922A-FFF4-3C63-FE0FA5E7395C}"/>
              </a:ext>
            </a:extLst>
          </p:cNvPr>
          <p:cNvSpPr txBox="1"/>
          <p:nvPr/>
        </p:nvSpPr>
        <p:spPr>
          <a:xfrm>
            <a:off x="4038600" y="4914900"/>
            <a:ext cx="5943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8 - 17 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3830986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7543800" cy="4458466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4F43747-3880-27B5-C45C-85E15F8669AC}"/>
              </a:ext>
            </a:extLst>
          </p:cNvPr>
          <p:cNvSpPr txBox="1"/>
          <p:nvPr/>
        </p:nvSpPr>
        <p:spPr>
          <a:xfrm>
            <a:off x="3913232" y="4991100"/>
            <a:ext cx="6585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8 - 17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9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7664B04-35CB-F0E7-33AA-09150545B5B0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9 - 18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6361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8068430-41A2-E5CF-D316-CEC3AB637E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9CE635E-95DE-A066-EA21-367CB75BDD1A}"/>
              </a:ext>
            </a:extLst>
          </p:cNvPr>
          <p:cNvSpPr txBox="1"/>
          <p:nvPr/>
        </p:nvSpPr>
        <p:spPr>
          <a:xfrm>
            <a:off x="3908066" y="4991100"/>
            <a:ext cx="6585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9 - 18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9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121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E8F6C567-B99D-982F-15D5-BB7EB522CC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359F48-98D1-2C05-7D67-A438A181370C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9 - 19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7341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D00793D-D638-778D-9E87-60E9CB4E2659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0DA1B9C0-DEB3-400F-3AB2-2E4E813223C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70DE65D-DA19-FB72-4E45-52B4C87533CA}"/>
              </a:ext>
            </a:extLst>
          </p:cNvPr>
          <p:cNvSpPr txBox="1"/>
          <p:nvPr/>
        </p:nvSpPr>
        <p:spPr>
          <a:xfrm>
            <a:off x="3872781" y="5010010"/>
            <a:ext cx="67380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9 - 19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10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213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D1951B0-19DB-11D3-711F-C218947649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012" y="6358015"/>
            <a:ext cx="1162344" cy="116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وتمثيل الأعداد من 0 إلى 999</a:t>
            </a:r>
          </a:p>
          <a:p>
            <a:pPr algn="ctr" defTabSz="685834"/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(لوحة تفكيك الأعداد)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7175929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784563" y="5381132"/>
            <a:ext cx="304800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يتدرب المتعلمون في مجموعات على قراءة وكتابة وتفكيك الأعداد من 0 إلى 999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663566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8ABE0B0-672D-043C-E3B8-616587ED8F65}"/>
              </a:ext>
            </a:extLst>
          </p:cNvPr>
          <p:cNvSpPr/>
          <p:nvPr/>
        </p:nvSpPr>
        <p:spPr>
          <a:xfrm>
            <a:off x="1738859" y="3904568"/>
            <a:ext cx="1171979" cy="43951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200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7692168-329A-DF2B-8426-158B9D3F31D5}"/>
              </a:ext>
            </a:extLst>
          </p:cNvPr>
          <p:cNvSpPr/>
          <p:nvPr/>
        </p:nvSpPr>
        <p:spPr>
          <a:xfrm>
            <a:off x="2009165" y="4292535"/>
            <a:ext cx="914400" cy="43951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30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92CDE60-8570-7CCE-355F-72E8DEC8E6BD}"/>
              </a:ext>
            </a:extLst>
          </p:cNvPr>
          <p:cNvSpPr/>
          <p:nvPr/>
        </p:nvSpPr>
        <p:spPr>
          <a:xfrm>
            <a:off x="2209800" y="4714241"/>
            <a:ext cx="701039" cy="43951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5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5F5B0A5-9215-526B-873B-BF42D2E493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859" y="4926379"/>
            <a:ext cx="5073298" cy="5073298"/>
          </a:xfrm>
          <a:prstGeom prst="rect">
            <a:avLst/>
          </a:prstGeom>
        </p:spPr>
      </p:pic>
      <p:pic>
        <p:nvPicPr>
          <p:cNvPr id="12" name="Picture 9">
            <a:extLst>
              <a:ext uri="{FF2B5EF4-FFF2-40B4-BE49-F238E27FC236}">
                <a16:creationId xmlns:a16="http://schemas.microsoft.com/office/drawing/2014/main" id="{EBC0ACC5-1A87-702C-8544-0FADEF7D8F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2074793" y="5163225"/>
            <a:ext cx="426905" cy="964232"/>
          </a:xfrm>
          <a:prstGeom prst="rect">
            <a:avLst/>
          </a:prstGeom>
        </p:spPr>
      </p:pic>
      <p:pic>
        <p:nvPicPr>
          <p:cNvPr id="14" name="Picture 15">
            <a:extLst>
              <a:ext uri="{FF2B5EF4-FFF2-40B4-BE49-F238E27FC236}">
                <a16:creationId xmlns:a16="http://schemas.microsoft.com/office/drawing/2014/main" id="{3190D378-07C1-9EA0-0C3E-60CFB023081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73632" y="4827429"/>
            <a:ext cx="428740" cy="964231"/>
          </a:xfrm>
          <a:prstGeom prst="rect">
            <a:avLst/>
          </a:prstGeom>
        </p:spPr>
      </p:pic>
      <p:pic>
        <p:nvPicPr>
          <p:cNvPr id="20" name="Picture 22">
            <a:extLst>
              <a:ext uri="{FF2B5EF4-FFF2-40B4-BE49-F238E27FC236}">
                <a16:creationId xmlns:a16="http://schemas.microsoft.com/office/drawing/2014/main" id="{8FB0783D-2800-D94E-2D04-8D231A0F92D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2345949" y="5332556"/>
            <a:ext cx="428740" cy="1015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326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488E56-8186-C4ED-E216-C35BB65476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379094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6A7DC-BAC4-7CA9-271E-124400A6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A20898-27EC-74C8-F437-33F43D3C91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289BBB-FC1E-65BD-D609-3A2A0175FEA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6A9363-7459-75D4-A708-F055D07841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A3B0AF-85EC-4882-A555-2F90AA312E3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بالأرقام  العدد الممثل بالبطاقات 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C3AD29-3DC8-1660-3C57-3DA8FE8A21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D8FA6D4-2D37-CE62-7DB7-A2DC867CCF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5BC453EB-17BD-9723-E2A2-443D63558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AF9E9CF3-D472-7AB6-EB2A-DBD53A433C05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E30477C5-92DE-BD5F-2520-10E71747A5BD}"/>
              </a:ext>
            </a:extLst>
          </p:cNvPr>
          <p:cNvSpPr txBox="1"/>
          <p:nvPr/>
        </p:nvSpPr>
        <p:spPr>
          <a:xfrm>
            <a:off x="5486399" y="5143500"/>
            <a:ext cx="3320071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212C1661-3719-62E7-BCF4-F05453EE1F75}"/>
              </a:ext>
            </a:extLst>
          </p:cNvPr>
          <p:cNvSpPr txBox="1"/>
          <p:nvPr/>
        </p:nvSpPr>
        <p:spPr>
          <a:xfrm>
            <a:off x="6019800" y="6134101"/>
            <a:ext cx="27866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10A8D03-979A-9AED-9EA7-E30A7297FC84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096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468A0-40F1-2D41-5A17-24172205C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6092D8C-8609-13DD-A822-7D3AE1861F7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77434C6-4610-52A0-9FBC-30D9CAB28F4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32F0E1-0772-3DF4-537B-6032488F3B8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AF281AD-A17A-4F3E-87B2-7A27BE2C552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12F3641-5D0A-4467-0C8B-63C25130E7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8D765EA-5905-622F-B25B-4FEAB618071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C9D1A3DF-4A35-79C0-53CA-521FC65C9305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BB5659F5-8B41-9EE5-2AF3-B54BE800DB7B}"/>
              </a:ext>
            </a:extLst>
          </p:cNvPr>
          <p:cNvSpPr txBox="1"/>
          <p:nvPr/>
        </p:nvSpPr>
        <p:spPr>
          <a:xfrm>
            <a:off x="5715000" y="5143500"/>
            <a:ext cx="3091471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249BDDD8-391C-1D6B-9E98-F2093B7879FF}"/>
              </a:ext>
            </a:extLst>
          </p:cNvPr>
          <p:cNvSpPr txBox="1"/>
          <p:nvPr/>
        </p:nvSpPr>
        <p:spPr>
          <a:xfrm>
            <a:off x="6553200" y="6134101"/>
            <a:ext cx="22532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EDCFBE2-F901-28D9-4515-2AE9E921D62E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805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45A95A9E-831F-1CA8-1DDB-579FDD626B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76036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46BF6-A8BB-631B-A5C1-C515BC9F4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8FEB047-EDD8-EDEE-2A66-FD21DAAD935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1661D0E-FB39-18CC-656B-8B4EF732221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D4FB9B6-04EC-0B24-62AE-B666E123304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E832F34-9E7E-C7C4-A838-340BCA940E2B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 العدد الممثل بالبطاقات بالحروف 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C764539-DBEC-4912-05A5-2B2AE0BAAA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5A6696E-9241-690B-113F-E42E47ABEEE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EF14652-C4A2-A14A-F15F-5D37703399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48EE5319-6498-6FF1-98B5-CBDEABBC3A0A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56A5F6E1-FCC5-840B-755D-F60F465D5EFA}"/>
              </a:ext>
            </a:extLst>
          </p:cNvPr>
          <p:cNvSpPr txBox="1"/>
          <p:nvPr/>
        </p:nvSpPr>
        <p:spPr>
          <a:xfrm>
            <a:off x="5486399" y="5143500"/>
            <a:ext cx="3320071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E13A4E17-8153-2EFC-78C8-411AC36CCA1D}"/>
              </a:ext>
            </a:extLst>
          </p:cNvPr>
          <p:cNvSpPr txBox="1"/>
          <p:nvPr/>
        </p:nvSpPr>
        <p:spPr>
          <a:xfrm>
            <a:off x="6019800" y="6134101"/>
            <a:ext cx="27866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9342AFE4-4A87-2EF9-607A-E4B8E6BE6D76}"/>
              </a:ext>
            </a:extLst>
          </p:cNvPr>
          <p:cNvSpPr/>
          <p:nvPr/>
        </p:nvSpPr>
        <p:spPr>
          <a:xfrm>
            <a:off x="2667000" y="7810500"/>
            <a:ext cx="9144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570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407A5-FFB9-BD10-69B6-9DA1CCD66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D5C1F49-4AD2-8A32-000E-85E4967B27A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4D5F455-B84F-8962-099C-B5A2E56BDF98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9C29E9F-2818-BE63-8BF3-EFC580E1DD6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ED09863-CFC2-3E2E-13CE-74FEADFA1174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4DBDF70-9316-C1EE-371E-23B31244CCD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49457549-614C-83C5-090D-62AEF1EED3B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7E8338BF-B095-16F6-E594-B429FCAB47CA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AAC14F39-F302-7456-55F1-8E54C1842D9F}"/>
              </a:ext>
            </a:extLst>
          </p:cNvPr>
          <p:cNvSpPr txBox="1"/>
          <p:nvPr/>
        </p:nvSpPr>
        <p:spPr>
          <a:xfrm>
            <a:off x="5715000" y="5143500"/>
            <a:ext cx="3091471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5CE5A8AF-D0BD-5BAC-DB0C-83D26E5D07BC}"/>
              </a:ext>
            </a:extLst>
          </p:cNvPr>
          <p:cNvSpPr txBox="1"/>
          <p:nvPr/>
        </p:nvSpPr>
        <p:spPr>
          <a:xfrm>
            <a:off x="6553200" y="6134101"/>
            <a:ext cx="22532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F012E551-FEF7-C2B6-16B2-CEB3D0BC7583}"/>
              </a:ext>
            </a:extLst>
          </p:cNvPr>
          <p:cNvSpPr/>
          <p:nvPr/>
        </p:nvSpPr>
        <p:spPr>
          <a:xfrm>
            <a:off x="2362200" y="7810500"/>
            <a:ext cx="92202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ثمان مئة وخمسة</a:t>
            </a:r>
            <a:endParaRPr lang="fr-FR" sz="9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999CFB55-997D-858B-D2B2-3F36420450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46067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EFC32-C5BF-F008-AECC-C0543519F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8D6E2B8-C003-EB0F-C10B-1585B462FBE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FB30380-3094-BD84-57BF-5E63EFDF609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6FF8BA-161D-4ABE-1908-5F2B3A9FBD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804F0-85B5-FBEB-07F5-7EBF728AAD6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بالأرقام  العدد الممثل بالبطاقات 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31284A1-C0C4-5A0B-24EF-AAE1B34AF8F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2C56A52-449C-D5A4-DE2B-EF02089B62D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B9E53D5-A7D8-373F-AD7F-BC69FBA1D1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AA15A98C-B7F2-F529-93AA-D667A6C723BF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9443BB79-6F9B-FD03-79B8-1CAC7FC2BD75}"/>
              </a:ext>
            </a:extLst>
          </p:cNvPr>
          <p:cNvSpPr txBox="1"/>
          <p:nvPr/>
        </p:nvSpPr>
        <p:spPr>
          <a:xfrm>
            <a:off x="5867401" y="5143500"/>
            <a:ext cx="2939070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5352E204-98CD-69D0-CF23-D88572A4EC0C}"/>
              </a:ext>
            </a:extLst>
          </p:cNvPr>
          <p:cNvSpPr txBox="1"/>
          <p:nvPr/>
        </p:nvSpPr>
        <p:spPr>
          <a:xfrm>
            <a:off x="6477000" y="6134101"/>
            <a:ext cx="23294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D9B5F70-7FD1-59C2-03F4-A03A8EACA960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05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1F49C-B910-2488-ABD2-F77CCE42A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BB0715-85B3-8007-9C45-35759970967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CDCA8B3-A9B8-3D8D-9E5C-D4046432852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498EBA-CF64-03F3-ABAA-1CF0CD5BC76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290C774-2F8D-6183-8197-A29A7642B3E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3D60B24-191E-8178-062E-5BB98AE2B5C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B4A0D89-3602-159B-ECC2-35D04ECEA1D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2FD3C30B-7ABD-A623-073D-3A13C3A1E0C2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304FC972-F141-05F3-AC16-D50DD0410B12}"/>
              </a:ext>
            </a:extLst>
          </p:cNvPr>
          <p:cNvSpPr txBox="1"/>
          <p:nvPr/>
        </p:nvSpPr>
        <p:spPr>
          <a:xfrm>
            <a:off x="5646255" y="5143500"/>
            <a:ext cx="3160216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C4895960-6294-7D5C-85F0-7AD15FB78E81}"/>
              </a:ext>
            </a:extLst>
          </p:cNvPr>
          <p:cNvSpPr txBox="1"/>
          <p:nvPr/>
        </p:nvSpPr>
        <p:spPr>
          <a:xfrm>
            <a:off x="6096000" y="6134101"/>
            <a:ext cx="27104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E4034A1-7D17-832B-A56C-E1BE8005DFDF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760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4689776-BCEA-DCBA-7EAA-E4C5BDEF4D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30607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50E162-A851-09A1-E563-141D806A8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99E8CF-10C5-6820-9D0F-B300E15D930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186AB91-7DAB-B4EB-E6ED-DE42A4F0A292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89897CE-EB9B-F788-7640-8A9841BD57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92DC1B-F77A-E3EE-C466-6E235A883CF4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 العدد الممثل بالبطاقات كتابة مفككة 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BB4555A-F1B8-258B-F92F-A840416C0B9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5891123-FC19-D243-120D-010DDE7AFCE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736D62A1-C370-F3A8-A150-F5159E0B9F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201BCACB-59E5-B0F3-94E9-3AD8C6A9C908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BA9799A8-F8CE-C373-4B21-61122850F841}"/>
              </a:ext>
            </a:extLst>
          </p:cNvPr>
          <p:cNvSpPr txBox="1"/>
          <p:nvPr/>
        </p:nvSpPr>
        <p:spPr>
          <a:xfrm>
            <a:off x="5867401" y="5143500"/>
            <a:ext cx="2939070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B95A2E2E-6B73-8F92-D783-BCF7D63C902F}"/>
              </a:ext>
            </a:extLst>
          </p:cNvPr>
          <p:cNvSpPr txBox="1"/>
          <p:nvPr/>
        </p:nvSpPr>
        <p:spPr>
          <a:xfrm>
            <a:off x="6477000" y="6134101"/>
            <a:ext cx="23294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C4C86DA-F58E-0F49-5D39-E3FED6E86294}"/>
              </a:ext>
            </a:extLst>
          </p:cNvPr>
          <p:cNvSpPr/>
          <p:nvPr/>
        </p:nvSpPr>
        <p:spPr>
          <a:xfrm>
            <a:off x="2743200" y="7810500"/>
            <a:ext cx="9525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72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133B7-8C02-5E7E-96C9-522689C8C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C5990E6-4027-6574-A261-5BCED4B24F4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740495-FD4B-796F-875F-9AA8E1C3C7F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62DA9A-4317-D562-8CF6-0160B3411C14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389D206-72A7-133C-3624-3608B81FDF5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CDEE180-8589-30FA-8CBD-34D10C63EE2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7B9AEE6-9780-2623-1189-852158CB8F0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B23786D2-3048-6785-5A8B-DE32C45A1ACF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C82E2786-5F9E-D024-EB61-B30D11B70966}"/>
              </a:ext>
            </a:extLst>
          </p:cNvPr>
          <p:cNvSpPr txBox="1"/>
          <p:nvPr/>
        </p:nvSpPr>
        <p:spPr>
          <a:xfrm>
            <a:off x="5646255" y="5143500"/>
            <a:ext cx="3160216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C7A0B01E-C847-3BC7-DBDC-F76BD066AD24}"/>
              </a:ext>
            </a:extLst>
          </p:cNvPr>
          <p:cNvSpPr txBox="1"/>
          <p:nvPr/>
        </p:nvSpPr>
        <p:spPr>
          <a:xfrm>
            <a:off x="6096000" y="6134101"/>
            <a:ext cx="27104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95886E6-44F4-4808-C815-46817EF0F134}"/>
              </a:ext>
            </a:extLst>
          </p:cNvPr>
          <p:cNvSpPr/>
          <p:nvPr/>
        </p:nvSpPr>
        <p:spPr>
          <a:xfrm>
            <a:off x="2209799" y="7810500"/>
            <a:ext cx="10446605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7200" dirty="0">
                <a:solidFill>
                  <a:schemeClr val="tx1"/>
                </a:solidFill>
              </a:rPr>
              <a:t>700 + 60 + 0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F7D3ED43-4730-95CC-6118-0C03A0CB97F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25234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وضع وإنجاز عملية طرح بمبادلة باستخدام الخشيبات والحزم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سأقوم بنمذجة كيفية وضع وإنجاز عملية "طرح" باستخدام النقود.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25708" y="5351459"/>
            <a:ext cx="3092106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وضع وإنجاز عملية الطرح بمبادلة باستخدام النقود.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0" name="Image 9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38AC6D72-3ABE-82E7-5DD0-AB95B29E72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2055590" y="3508716"/>
            <a:ext cx="4762500" cy="2500595"/>
          </a:xfrm>
          <a:prstGeom prst="rect">
            <a:avLst/>
          </a:prstGeom>
        </p:spPr>
      </p:pic>
      <p:pic>
        <p:nvPicPr>
          <p:cNvPr id="5" name="Image 4" descr="Une image contenant sourire, dessin humoristique, habits, Dessin animé&#10;&#10;Le contenu généré par l’IA peut être incorrect.">
            <a:extLst>
              <a:ext uri="{FF2B5EF4-FFF2-40B4-BE49-F238E27FC236}">
                <a16:creationId xmlns:a16="http://schemas.microsoft.com/office/drawing/2014/main" id="{25275F65-828F-E07C-18AC-3D5AE9852B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86" b="12383"/>
          <a:stretch>
            <a:fillRect/>
          </a:stretch>
        </p:blipFill>
        <p:spPr>
          <a:xfrm>
            <a:off x="2040350" y="5313359"/>
            <a:ext cx="4989061" cy="3429000"/>
          </a:xfrm>
          <a:prstGeom prst="rect">
            <a:avLst/>
          </a:prstGeom>
        </p:spPr>
      </p:pic>
      <p:pic>
        <p:nvPicPr>
          <p:cNvPr id="9" name="Image 35">
            <a:extLst>
              <a:ext uri="{FF2B5EF4-FFF2-40B4-BE49-F238E27FC236}">
                <a16:creationId xmlns:a16="http://schemas.microsoft.com/office/drawing/2014/main" id="{6F562C7A-F571-F969-CE9F-0CC531661B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11811" y="4003458"/>
            <a:ext cx="1074390" cy="503019"/>
          </a:xfrm>
          <a:prstGeom prst="rect">
            <a:avLst/>
          </a:prstGeom>
        </p:spPr>
      </p:pic>
      <p:pic>
        <p:nvPicPr>
          <p:cNvPr id="14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113D66DC-146D-A4BE-CB2B-59755F63A40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359" y="4605602"/>
            <a:ext cx="1074390" cy="506261"/>
          </a:xfrm>
          <a:prstGeom prst="rect">
            <a:avLst/>
          </a:prstGeom>
        </p:spPr>
      </p:pic>
      <p:pic>
        <p:nvPicPr>
          <p:cNvPr id="16" name="Image 47">
            <a:extLst>
              <a:ext uri="{FF2B5EF4-FFF2-40B4-BE49-F238E27FC236}">
                <a16:creationId xmlns:a16="http://schemas.microsoft.com/office/drawing/2014/main" id="{F4525DBB-C2B0-94DE-463E-1D44603616B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3557" y="4777915"/>
            <a:ext cx="1062645" cy="505397"/>
          </a:xfrm>
          <a:prstGeom prst="rect">
            <a:avLst/>
          </a:prstGeom>
        </p:spPr>
      </p:pic>
      <p:pic>
        <p:nvPicPr>
          <p:cNvPr id="20" name="Image 52">
            <a:extLst>
              <a:ext uri="{FF2B5EF4-FFF2-40B4-BE49-F238E27FC236}">
                <a16:creationId xmlns:a16="http://schemas.microsoft.com/office/drawing/2014/main" id="{CB277CB8-B6FA-B4E6-E283-4537E05C983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1068" y="4391390"/>
            <a:ext cx="1074389" cy="50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37E09-5DB2-4B94-7F74-F12DFE89C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A5BF6D-1CAD-0580-B835-6694A7FE6BE3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C50609-DB0E-0B45-9707-DB79CE53450A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4B6DE3-AD9E-6346-6F7A-C9FA54D31A0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930BBD-0DAC-D6D8-CCC9-F314F7B689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C62FE3E-6CF7-D9EA-9D5C-FCB725D0030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C40B06-D70A-B0DB-2C43-08ABC9CC76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F785F3-0F50-9FBF-F0F5-E5AD882166D6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9DFE285-F290-077E-83BC-6D2B719EEA70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10BDD59-68BA-7276-4DC2-CA0ACC2EDCF0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F10C422-C50F-079F-11F4-B9627E965328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20F4E94-1C22-76B7-7841-15CABDB8769E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FB576EB-5B07-6F59-8AAB-A834AF5EB9B2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44B0B2D-BDE7-C254-7A60-793FEBC324E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195AF2D-1194-54D7-7D33-51ABEBF7FE9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8706FA86-E118-623B-2DD8-8386D8F38D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95FB6A9-F894-D68C-0682-0C0A7BA3DFEE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39 - 56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8081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3F9D1-AB93-9A9E-66BC-150DBD74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6D62B4-0348-52DC-7949-E3D35BE0CADC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66E820-953A-122D-3581-3F3F9009039D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71534F-8F45-3061-A662-447D444521B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9FEB59-D57F-CBD1-5902-DDFC3861491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DBED74-FCD7-A98E-7529-EF12B96548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FA72D1-3EFD-ACD2-DB07-F595DC269E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C3C4F3B-6FDC-29A7-D5F1-459EB0B02ADD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81C3B47-A6AE-6A6F-5936-D9C6962187DA}"/>
              </a:ext>
            </a:extLst>
          </p:cNvPr>
          <p:cNvGraphicFramePr>
            <a:graphicFrameLocks noGrp="1"/>
          </p:cNvGraphicFramePr>
          <p:nvPr/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1BE1C88-4834-5E11-FB30-1AADFB7C45B4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EC1547-88AA-205A-D840-38FF7A1152BA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019E453-C8B7-6DFF-CDA5-110F7C7335AB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1281BF-E528-61F5-6FED-D72F630D2F9D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8FE6942-6417-9FC5-706E-B55FBCB7B08E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7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AF4CD4-DB49-75E8-E58F-0D2D75D5F444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F5E538D3-6FF0-1D8F-252A-00FCA68ED3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6B4B576-4679-433A-6451-0A4565930710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3285D2BF-790D-5168-5CB2-2638CD859C59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4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243612B-C407-C1DB-1EFF-B8A194E8C973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16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BDC7A6F-4F3B-8D1B-E600-A4EFD73B074E}"/>
              </a:ext>
            </a:extLst>
          </p:cNvPr>
          <p:cNvCxnSpPr/>
          <p:nvPr/>
        </p:nvCxnSpPr>
        <p:spPr>
          <a:xfrm flipH="1">
            <a:off x="7848602" y="5327902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7186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2D469-6629-4C30-19EB-4B7E1182E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E628C19-42BC-C7D6-E677-FA9B4237D7E5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C4DB4B-EE07-137A-6F25-D59564A07EC5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90269B6-E8B7-C5B2-E843-0F7141F9BA6E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29E17A7-F33E-4814-925E-74E23383207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7DB1047-84D8-574F-0C01-1A73D2B5BBE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2DFB363-42AF-E7E7-44D0-F106C6E8FBA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37C777D-5BA2-A5A5-C067-37CD67F8E864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0BCC02A-A6B7-B6B6-F109-9927B759C5A9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420F7C11-210D-8E71-0E11-3FF3A967FAF7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6509B64-AC6F-7392-562B-1E741D5D3B2D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71774B-99C4-972D-B105-A3D974012ACF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BF5C7D4-8B16-0343-025C-CE7C01837207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3D0C2CA-EEDD-C23D-E73A-B2E5B2D3D61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EF674DC-63A6-6E12-BE68-8468B843E5E1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4F0FD4D-961C-E3A1-63E6-6A9FAE1A5A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9985E51-69F6-C681-251F-7F7A77A86E90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49 - 68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7502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3B8B5-6219-67B5-1BDE-29AE92B02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765321-255F-F51B-6013-DCD8BF100B0F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B282B5-ABEC-A09E-618A-4D8E4FA39A82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38A0DB5-0A22-7B04-7D39-1600172954C7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2BC7E03-D34B-1172-0FDF-C31A4A56FA1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58D329-6EA0-41A6-C814-12F09744DB8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7B4769-6E5A-2523-FB97-FCECB98D55D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D0461CA-14E8-4DBD-68F8-824430881C3C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F8C42A8-BA22-7538-05A9-350557E285CF}"/>
              </a:ext>
            </a:extLst>
          </p:cNvPr>
          <p:cNvGraphicFramePr>
            <a:graphicFrameLocks noGrp="1"/>
          </p:cNvGraphicFramePr>
          <p:nvPr/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19D27452-4B5B-7123-4498-047B46C84EF6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136A77E-1CDE-5D84-F906-90E748EB7050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6BE7E71-05A4-EF2D-396D-9F22637C6420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683A19F-4FF8-B4F2-76F9-2B3D59D9FC9A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0730DCE-DFAD-7D79-FBD2-F5A8E8952D82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9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0EB6EE3-6F30-D967-CFEB-1BA92BE8FC62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079C865A-7C62-3E46-3E52-CE184B3B59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1679A95A-CFED-73F8-D6CF-DE7AE8A20162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449969A3-5128-DB08-5CC8-88FE01C97752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5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8FB127A-7E0C-6096-72DE-52A8C9F8C4D6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18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EA535A14-42FF-ADA9-389C-95C8A46F9AA0}"/>
              </a:ext>
            </a:extLst>
          </p:cNvPr>
          <p:cNvCxnSpPr/>
          <p:nvPr/>
        </p:nvCxnSpPr>
        <p:spPr>
          <a:xfrm flipH="1">
            <a:off x="7848602" y="5327902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81395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وفرت سعاد في حصالتها مبلغ 97 درهما. أخذت منه 39 لشراء هدية لصديقتها. ما المبلغ الذي بقي لدى سعاد؟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وفرت سعاد في حصالتها مبلغ 97 درهما. أخذت منه 39 لشراء هدية لصديقتها. ما المبلغ الذي بقي لدى سعاد؟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86247" y="4686300"/>
            <a:ext cx="61763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وفرت سعاد 97 درهما.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أخذت منه 39 درهما.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0198D72-34B5-7640-6B75-0E147010B3E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وفرت سعاد في حصالتها مبلغ 97 درهما. أخذت منه 39 لشراء هدية لصديقتها. ما المبلغ الذي بقي لدى سعاد؟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B3E4AA27-EF08-DFB8-3EDF-614725DBEE57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وفرت سعاد في حصالتها مبلغ 97 درهما. أخذت منه 39 لشراء هدية لصديقتها. ما المبلغ الذي بقي لدى سعاد؟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تحديد المبلغ الذي بقي لدى سعاد.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5CBFB6C-3BB9-8E63-4735-A6C071E9A159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وفرت سعاد في حصالتها مبلغ 97 درهما. أخذت منه 39 لشراء هدية لصديقتها. ما المبلغ الذي بقي لدى سعاد؟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23AC9DDE-0FFF-9C99-8CCC-C11F5997B2ED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وفرت سعاد في حصالتها مبلغ 97 درهما. أخذت منه 39 لشراء هدية لصديقتها. ما المبلغ الذي بقي لدى سعاد؟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76488" y="4205028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في الحصالة قبل الشراء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الهدية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المتبقي بعد الشراء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7131894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الطرح.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9FAA51F3-826A-74B8-E1D6-39E642BDF8AE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وفرت سعاد في حصالتها مبلغ 97 درهما. أخذت منه 39 لشراء هدية لصديقتها. ما المبلغ الذي بقي لدى سعاد؟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الطرح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38700"/>
            <a:ext cx="713385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الهدية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في الحصالة قبل الشراء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7924800" y="4838700"/>
            <a:ext cx="5257798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المتبقي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سنطرح ثمن الهدية من المبلغ في الحصالة.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533401" y="4838700"/>
            <a:ext cx="57149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39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97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6505947" y="4838700"/>
            <a:ext cx="6783681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?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المبلغ الذي بقي لدى سعاد؟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بقي لدى سعاد هو: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97 - 39 = 58</a:t>
            </a:r>
          </a:p>
          <a:p>
            <a:pPr algn="ctr" rtl="1"/>
            <a:r>
              <a:rPr lang="ar-SA" sz="9600" b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درهما.</a:t>
            </a:r>
            <a:endParaRPr lang="ar-SA" sz="9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406E229-B8BA-B3AD-5120-82B9C29BCAB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وفرت سعاد في حصالتها مبلغ 97 درهما. أخذت منه 39 لشراء هدية لصديقتها. ما المبلغ الذي بقي لدى سعاد؟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09492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pic>
        <p:nvPicPr>
          <p:cNvPr id="3" name="Picture 1833790261">
            <a:extLst>
              <a:ext uri="{FF2B5EF4-FFF2-40B4-BE49-F238E27FC236}">
                <a16:creationId xmlns:a16="http://schemas.microsoft.com/office/drawing/2014/main" id="{C7B5D28A-9E60-B7E2-AB9C-B902B891EA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345" y="3873480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59194390">
            <a:extLst>
              <a:ext uri="{FF2B5EF4-FFF2-40B4-BE49-F238E27FC236}">
                <a16:creationId xmlns:a16="http://schemas.microsoft.com/office/drawing/2014/main" id="{D751A9CD-D966-CCB8-8300-7FF3889D926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583" y="3842540"/>
            <a:ext cx="354748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1DC7FCEB-4B6C-0B4B-948C-3D7795697F7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522" y="385942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F1787DFD-D0DF-EC9E-87A2-D33C85FCEA5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190" y="3873480"/>
            <a:ext cx="140317" cy="126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22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DB084B64-E260-DA3D-6946-99F35FF56B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" t="14480" r="7233" b="71852"/>
          <a:stretch>
            <a:fillRect/>
          </a:stretch>
        </p:blipFill>
        <p:spPr>
          <a:xfrm>
            <a:off x="442725" y="4160413"/>
            <a:ext cx="12830547" cy="281722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609600" y="4195930"/>
            <a:ext cx="4114800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13DF2944-CC00-F4D7-C0ED-0ACB982C9B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" t="14480" r="7233" b="71852"/>
          <a:stretch>
            <a:fillRect/>
          </a:stretch>
        </p:blipFill>
        <p:spPr>
          <a:xfrm>
            <a:off x="442725" y="4160413"/>
            <a:ext cx="12830547" cy="281722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AF77D73-FE05-C6F0-3A0C-865B5EB020B4}"/>
              </a:ext>
            </a:extLst>
          </p:cNvPr>
          <p:cNvSpPr txBox="1"/>
          <p:nvPr/>
        </p:nvSpPr>
        <p:spPr>
          <a:xfrm>
            <a:off x="1981200" y="53721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11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249E3A-8C27-E1E0-21F8-1479B062555B}"/>
              </a:ext>
            </a:extLst>
          </p:cNvPr>
          <p:cNvSpPr txBox="1"/>
          <p:nvPr/>
        </p:nvSpPr>
        <p:spPr>
          <a:xfrm>
            <a:off x="1968285" y="6211667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13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6132A0C-CDA2-AAB6-1C80-98EDF642A449}"/>
              </a:ext>
            </a:extLst>
          </p:cNvPr>
          <p:cNvSpPr txBox="1"/>
          <p:nvPr/>
        </p:nvSpPr>
        <p:spPr>
          <a:xfrm>
            <a:off x="4101885" y="54483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14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886E784-5D24-D4B6-3A06-1337D87583D9}"/>
              </a:ext>
            </a:extLst>
          </p:cNvPr>
          <p:cNvSpPr txBox="1"/>
          <p:nvPr/>
        </p:nvSpPr>
        <p:spPr>
          <a:xfrm>
            <a:off x="4101885" y="6218201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12</a:t>
            </a:r>
            <a:endParaRPr lang="fr-FR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97619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22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6CAB3A89-28C9-6E88-A569-D744EAE0C1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9" t="28358" r="7469" b="44519"/>
          <a:stretch>
            <a:fillRect/>
          </a:stretch>
        </p:blipFill>
        <p:spPr>
          <a:xfrm>
            <a:off x="609600" y="2736776"/>
            <a:ext cx="12663671" cy="559048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442725" y="5143500"/>
            <a:ext cx="12663675" cy="1066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61783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4A7969F8-6DD3-7532-A9BA-3AADDC95DF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9" t="28854" r="7469" b="44520"/>
          <a:stretch>
            <a:fillRect/>
          </a:stretch>
        </p:blipFill>
        <p:spPr>
          <a:xfrm>
            <a:off x="526164" y="3390899"/>
            <a:ext cx="12663671" cy="548819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DEBBC56-DB86-F729-635D-C1E30262985C}"/>
              </a:ext>
            </a:extLst>
          </p:cNvPr>
          <p:cNvSpPr txBox="1"/>
          <p:nvPr/>
        </p:nvSpPr>
        <p:spPr>
          <a:xfrm>
            <a:off x="8248806" y="5964700"/>
            <a:ext cx="3703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سبع مئة وأربعة وثلاثون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D018DDF-B7FF-5001-0EAF-145CF7D5D974}"/>
              </a:ext>
            </a:extLst>
          </p:cNvPr>
          <p:cNvSpPr txBox="1"/>
          <p:nvPr/>
        </p:nvSpPr>
        <p:spPr>
          <a:xfrm>
            <a:off x="880348" y="5964700"/>
            <a:ext cx="236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700 + 30 +4</a:t>
            </a: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22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A0AB31D-CF8A-C73F-31F7-7D57513C37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" t="55454" r="8383" b="21616"/>
          <a:stretch>
            <a:fillRect/>
          </a:stretch>
        </p:blipFill>
        <p:spPr>
          <a:xfrm>
            <a:off x="405854" y="3160507"/>
            <a:ext cx="12663671" cy="472619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533400" y="4048662"/>
            <a:ext cx="5029200" cy="400948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ADC106A-052F-1969-D73A-2987FB96B6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" t="55454" r="8383" b="21616"/>
          <a:stretch>
            <a:fillRect/>
          </a:stretch>
        </p:blipFill>
        <p:spPr>
          <a:xfrm>
            <a:off x="405854" y="3160507"/>
            <a:ext cx="12663671" cy="4726193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8BF1BD89-B7C0-611B-61BE-0BF57E891096}"/>
              </a:ext>
            </a:extLst>
          </p:cNvPr>
          <p:cNvSpPr txBox="1"/>
          <p:nvPr/>
        </p:nvSpPr>
        <p:spPr>
          <a:xfrm>
            <a:off x="1371600" y="6591300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00000"/>
                </a:solidFill>
              </a:rPr>
              <a:t>4  8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5C59E94-94AA-9679-3205-624022A9D9F1}"/>
              </a:ext>
            </a:extLst>
          </p:cNvPr>
          <p:cNvSpPr txBox="1"/>
          <p:nvPr/>
        </p:nvSpPr>
        <p:spPr>
          <a:xfrm>
            <a:off x="1447800" y="4183406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7</a:t>
            </a:r>
            <a:endParaRPr lang="fr-FR" sz="1200" b="1" dirty="0">
              <a:solidFill>
                <a:srgbClr val="C0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7A56513-F8F8-CE1B-09AC-796E60F86662}"/>
              </a:ext>
            </a:extLst>
          </p:cNvPr>
          <p:cNvSpPr txBox="1"/>
          <p:nvPr/>
        </p:nvSpPr>
        <p:spPr>
          <a:xfrm>
            <a:off x="1814326" y="4183405"/>
            <a:ext cx="547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10</a:t>
            </a:r>
            <a:endParaRPr lang="fr-FR" sz="1200" b="1" dirty="0">
              <a:solidFill>
                <a:srgbClr val="C00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A25521D-F460-973D-79E9-6494F50D33F0}"/>
              </a:ext>
            </a:extLst>
          </p:cNvPr>
          <p:cNvSpPr txBox="1"/>
          <p:nvPr/>
        </p:nvSpPr>
        <p:spPr>
          <a:xfrm>
            <a:off x="4176527" y="4207298"/>
            <a:ext cx="547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10</a:t>
            </a:r>
            <a:endParaRPr lang="fr-FR" sz="1200" b="1" dirty="0">
              <a:solidFill>
                <a:srgbClr val="C0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128E8D8-8881-4065-3536-49F2FCA5CFA7}"/>
              </a:ext>
            </a:extLst>
          </p:cNvPr>
          <p:cNvSpPr txBox="1"/>
          <p:nvPr/>
        </p:nvSpPr>
        <p:spPr>
          <a:xfrm>
            <a:off x="3882927" y="4205487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8</a:t>
            </a:r>
            <a:endParaRPr lang="fr-FR" sz="1200" b="1" dirty="0">
              <a:solidFill>
                <a:srgbClr val="C0000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B85FDB4-4E7F-8A1A-DED9-B38312C49067}"/>
              </a:ext>
            </a:extLst>
          </p:cNvPr>
          <p:cNvSpPr txBox="1"/>
          <p:nvPr/>
        </p:nvSpPr>
        <p:spPr>
          <a:xfrm>
            <a:off x="3844827" y="6593237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00000"/>
                </a:solidFill>
              </a:rPr>
              <a:t>6  4</a:t>
            </a:r>
            <a:endParaRPr lang="fr-FR" b="1" dirty="0">
              <a:solidFill>
                <a:srgbClr val="C00000"/>
              </a:solidFill>
            </a:endParaRP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A1F4AB30-8476-3BC0-8FC4-2759EDE6E599}"/>
              </a:ext>
            </a:extLst>
          </p:cNvPr>
          <p:cNvCxnSpPr/>
          <p:nvPr/>
        </p:nvCxnSpPr>
        <p:spPr>
          <a:xfrm flipV="1">
            <a:off x="1460069" y="4684588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093D86E7-C9BF-49AA-E26E-007290D95677}"/>
              </a:ext>
            </a:extLst>
          </p:cNvPr>
          <p:cNvCxnSpPr/>
          <p:nvPr/>
        </p:nvCxnSpPr>
        <p:spPr>
          <a:xfrm flipV="1">
            <a:off x="1822988" y="4708507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F9FEF885-608B-F9A7-006A-80DE25EDDB19}"/>
              </a:ext>
            </a:extLst>
          </p:cNvPr>
          <p:cNvCxnSpPr/>
          <p:nvPr/>
        </p:nvCxnSpPr>
        <p:spPr>
          <a:xfrm flipV="1">
            <a:off x="3959127" y="4675573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2A62BE7C-382F-4D34-7D89-BEC62EDBB4D3}"/>
              </a:ext>
            </a:extLst>
          </p:cNvPr>
          <p:cNvCxnSpPr/>
          <p:nvPr/>
        </p:nvCxnSpPr>
        <p:spPr>
          <a:xfrm flipV="1">
            <a:off x="4340127" y="4689628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22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2D7219CC-4427-64E6-8601-C61B6A4CD7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" t="77527" r="8041" b="4618"/>
          <a:stretch>
            <a:fillRect/>
          </a:stretch>
        </p:blipFill>
        <p:spPr>
          <a:xfrm>
            <a:off x="233369" y="2980148"/>
            <a:ext cx="12852946" cy="3680111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1394847" y="498927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 (أقل من 20 )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الطرح شفهيا (بناء جدول الطرح)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قراءة وكتابة وتفكيك لأعداد من </a:t>
                  </a:r>
                  <a:r>
                    <a:rPr lang="ar-MA" sz="2100" b="1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0 إلى999</a:t>
                  </a:r>
                  <a:endPara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الطرح بمبادلة باستخدام الخشيبات والحزم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28407</TotalTime>
  <Words>1755</Words>
  <Application>Microsoft Macintosh PowerPoint</Application>
  <PresentationFormat>Personnalisé</PresentationFormat>
  <Paragraphs>549</Paragraphs>
  <Slides>60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60</vt:i4>
      </vt:variant>
    </vt:vector>
  </HeadingPairs>
  <TitlesOfParts>
    <vt:vector size="67" baseType="lpstr">
      <vt:lpstr>Microsoft Uighur</vt:lpstr>
      <vt:lpstr>Arial</vt:lpstr>
      <vt:lpstr>Dosis</vt:lpstr>
      <vt:lpstr>A Massir Ballpoint</vt:lpstr>
      <vt:lpstr>Calibri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287</cp:revision>
  <dcterms:created xsi:type="dcterms:W3CDTF">2006-08-16T00:00:00Z</dcterms:created>
  <dcterms:modified xsi:type="dcterms:W3CDTF">2025-09-26T20:05:42Z</dcterms:modified>
  <dc:identifier>DAFtlvZnwz4</dc:identifier>
</cp:coreProperties>
</file>