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8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23" r:id="rId13"/>
    <p:sldId id="2134808624" r:id="rId14"/>
    <p:sldId id="2134808625" r:id="rId15"/>
    <p:sldId id="2134808626" r:id="rId16"/>
    <p:sldId id="2134808627" r:id="rId17"/>
    <p:sldId id="2134808628" r:id="rId18"/>
    <p:sldId id="2134808629" r:id="rId19"/>
    <p:sldId id="2134808630" r:id="rId20"/>
    <p:sldId id="2134808631" r:id="rId21"/>
    <p:sldId id="2134808580" r:id="rId22"/>
    <p:sldId id="2134808597" r:id="rId23"/>
    <p:sldId id="2134808632" r:id="rId24"/>
    <p:sldId id="2134808633" r:id="rId25"/>
    <p:sldId id="2134808599" r:id="rId26"/>
    <p:sldId id="2134808600" r:id="rId27"/>
    <p:sldId id="2134808594" r:id="rId28"/>
    <p:sldId id="2134808634" r:id="rId29"/>
    <p:sldId id="2134808621" r:id="rId30"/>
    <p:sldId id="2134808622" r:id="rId31"/>
    <p:sldId id="2134808601" r:id="rId32"/>
    <p:sldId id="2134808602" r:id="rId33"/>
    <p:sldId id="2134808595" r:id="rId34"/>
    <p:sldId id="2134808454" r:id="rId35"/>
    <p:sldId id="2134808542" r:id="rId36"/>
    <p:sldId id="2134808491" r:id="rId37"/>
    <p:sldId id="2134808547" r:id="rId38"/>
    <p:sldId id="2134808544" r:id="rId39"/>
    <p:sldId id="2134808548" r:id="rId40"/>
    <p:sldId id="2134808545" r:id="rId41"/>
    <p:sldId id="2134808549" r:id="rId42"/>
    <p:sldId id="2134808455" r:id="rId43"/>
    <p:sldId id="2134808551" r:id="rId44"/>
    <p:sldId id="2134808546" r:id="rId45"/>
    <p:sldId id="2134808596" r:id="rId46"/>
    <p:sldId id="2134808468" r:id="rId47"/>
    <p:sldId id="2134808562" r:id="rId48"/>
    <p:sldId id="2134808472" r:id="rId49"/>
    <p:sldId id="2134808563" r:id="rId50"/>
    <p:sldId id="2134808501" r:id="rId51"/>
    <p:sldId id="2134808573" r:id="rId52"/>
    <p:sldId id="2134808518" r:id="rId53"/>
    <p:sldId id="2134808461" r:id="rId54"/>
    <p:sldId id="2134808469" r:id="rId55"/>
    <p:sldId id="2134808503" r:id="rId56"/>
    <p:sldId id="2134808504" r:id="rId57"/>
  </p:sldIdLst>
  <p:sldSz cx="13716000" cy="10287000"/>
  <p:notesSz cx="6858000" cy="9144000"/>
  <p:embeddedFontLst>
    <p:embeddedFont>
      <p:font typeface="Dosis" pitchFamily="2" charset="77"/>
      <p:regular r:id="rId59"/>
      <p:bold r:id="rId60"/>
    </p:embeddedFont>
    <p:embeddedFont>
      <p:font typeface="IBM Plex Sans Arabic" panose="020B0503050203000203" pitchFamily="34" charset="-78"/>
      <p:regular r:id="rId61"/>
    </p:embeddedFont>
    <p:embeddedFont>
      <p:font typeface="Microsoft Uighur" panose="02000000000000000000" pitchFamily="2" charset="-78"/>
      <p:regular r:id="rId62"/>
      <p:bold r:id="rId6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0097B2"/>
    <a:srgbClr val="7ACFB0"/>
    <a:srgbClr val="F98F51"/>
    <a:srgbClr val="4AC283"/>
    <a:srgbClr val="3D8FA5"/>
    <a:srgbClr val="106585"/>
    <a:srgbClr val="829D4A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font" Target="fonts/font5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3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2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26/09/2025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3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9.pn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8.svg"/><Relationship Id="rId7" Type="http://schemas.openxmlformats.org/officeDocument/2006/relationships/image" Target="../media/image4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9.png"/><Relationship Id="rId10" Type="http://schemas.openxmlformats.org/officeDocument/2006/relationships/image" Target="../media/image44.png"/><Relationship Id="rId4" Type="http://schemas.openxmlformats.org/officeDocument/2006/relationships/image" Target="../media/image40.png"/><Relationship Id="rId9" Type="http://schemas.openxmlformats.org/officeDocument/2006/relationships/image" Target="../media/image4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8.svg"/><Relationship Id="rId7" Type="http://schemas.openxmlformats.org/officeDocument/2006/relationships/image" Target="../media/image2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45.png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svg"/><Relationship Id="rId9" Type="http://schemas.openxmlformats.org/officeDocument/2006/relationships/image" Target="../media/image21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5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53.png"/><Relationship Id="rId4" Type="http://schemas.openxmlformats.org/officeDocument/2006/relationships/image" Target="../media/image4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4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7.pn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5" Type="http://schemas.openxmlformats.org/officeDocument/2006/relationships/image" Target="../media/image26.jpeg"/><Relationship Id="rId4" Type="http://schemas.openxmlformats.org/officeDocument/2006/relationships/image" Target="../media/image8.svg"/><Relationship Id="rId9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طرح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4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  <a:endParaRPr lang="ar-MA" sz="7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D9AF1309-C244-6450-262D-D456E1674F8C}"/>
              </a:ext>
            </a:extLst>
          </p:cNvPr>
          <p:cNvSpPr txBox="1"/>
          <p:nvPr/>
        </p:nvSpPr>
        <p:spPr>
          <a:xfrm>
            <a:off x="-258417" y="2696676"/>
            <a:ext cx="988694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أستخرج لوحتي بهدوء عند ظهور أيقونة اللوحة؛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يكب اسمه الشخصي على اللوحة: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إشارة الأولى: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الأقلام/الطباشير؛ فكروا، واكتبوا الإجابة؛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الإشارة الثانية: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 كلكم دفعة واحدة؛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لإشارة الثالثة: </a:t>
            </a: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الذين سأشير إليهم، اخفضوا الألواح فإن إجابتكم صحيحة؛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بالنسبة للذين ما زالت ألواحهم مرفوعة، فإن إجابتهم خاطئة؛ 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جيداً لعملية التصحيح للحصول على إجابة صحيحة في المرة القادمة؛</a:t>
            </a:r>
          </a:p>
          <a:p>
            <a:pPr marL="514350" indent="-514350" algn="r" rtl="1">
              <a:buFont typeface="+mj-lt"/>
              <a:buAutoNum type="arabicPeriod"/>
            </a:pPr>
            <a:r>
              <a:rPr lang="ar-M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 أمسح لوحتي عند الانتهاء من توظيفها، وأضعها في مكانها.</a:t>
            </a:r>
          </a:p>
          <a:p>
            <a:endParaRPr lang="fr-FR" sz="2400" dirty="0"/>
          </a:p>
        </p:txBody>
      </p:sp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10127239" y="3153572"/>
            <a:ext cx="3162390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10071472" y="5882783"/>
            <a:ext cx="3286996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ar-MA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كيف استعمل لوحتي</a:t>
            </a: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32D6442B-E0B1-FE1B-5D90-0319566EDD5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10855893" y="3778521"/>
            <a:ext cx="1890757" cy="1344539"/>
          </a:xfrm>
          <a:prstGeom prst="roundRect">
            <a:avLst/>
          </a:prstGeom>
        </p:spPr>
      </p:pic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>
              <a:lnSpc>
                <a:spcPts val="11099"/>
              </a:lnSpc>
            </a:pPr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الطرح شفهيا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1787523"/>
            <a:ext cx="13716001" cy="8499476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072746"/>
            <a:ext cx="13422461" cy="779515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6"/>
            <a:ext cx="13716001" cy="114317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سنتعرف اليوم على مفهوم الطرح باستخدام لعبة رمي الكرة، وسنعمل معا على ملء جدول الطرح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Tableau Blanc sur Trépied 60 x 90 cm">
            <a:extLst>
              <a:ext uri="{FF2B5EF4-FFF2-40B4-BE49-F238E27FC236}">
                <a16:creationId xmlns:a16="http://schemas.microsoft.com/office/drawing/2014/main" id="{120EDFD6-59D8-4687-F9E0-CE244758D6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5" y="3608355"/>
            <a:ext cx="3215766" cy="5291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48AF405-456E-1BC2-3873-E052E79186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856" y="3879268"/>
            <a:ext cx="4762500" cy="47625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A530815-B42A-0079-737F-FD57B97AAA30}"/>
              </a:ext>
            </a:extLst>
          </p:cNvPr>
          <p:cNvSpPr txBox="1"/>
          <p:nvPr/>
        </p:nvSpPr>
        <p:spPr>
          <a:xfrm>
            <a:off x="8865266" y="4954492"/>
            <a:ext cx="304059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مجموعات يقوم المتعلمون بملء جداول الطرح للأعداد: 16 – 17 – 18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12" name="Image 1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C91C8932-77D1-0CE0-67F3-E79EC1D16C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36" y="5445269"/>
            <a:ext cx="5766315" cy="3844209"/>
          </a:xfrm>
          <a:prstGeom prst="rect">
            <a:avLst/>
          </a:prstGeom>
        </p:spPr>
      </p:pic>
      <p:pic>
        <p:nvPicPr>
          <p:cNvPr id="4" name="Picture 11">
            <a:extLst>
              <a:ext uri="{FF2B5EF4-FFF2-40B4-BE49-F238E27FC236}">
                <a16:creationId xmlns:a16="http://schemas.microsoft.com/office/drawing/2014/main" id="{1A788ECE-4C75-3078-8A06-8D5A4EDAF82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81763" y="4411073"/>
            <a:ext cx="1253242" cy="1725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1838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B5059-CDBC-D0F9-19EE-9EA46E40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57CF66-59F5-C21C-8A9B-13CE7EEFA99A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615304F-655E-6F70-F73A-E1A6AF048E75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651E58-984C-4DC2-B532-D167EB088C77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F58867-A995-AD6A-E50B-C0544E98BF9B}"/>
              </a:ext>
            </a:extLst>
          </p:cNvPr>
          <p:cNvSpPr txBox="1"/>
          <p:nvPr/>
        </p:nvSpPr>
        <p:spPr>
          <a:xfrm>
            <a:off x="990600" y="887104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انصتوا جيدا سأقرأ جداول الطرح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جدول العدد 16 ويطلب من كل مجموعات تقديم وقراءة الجداول التي استغلت عليها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564F78C-DA6F-40AE-AF49-FAC5297234E9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CED48ED-000C-E257-9EBD-4E669057B17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38F54D-612B-8FF9-DAFE-3C3C76D97A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7065949"/>
              </p:ext>
            </p:extLst>
          </p:nvPr>
        </p:nvGraphicFramePr>
        <p:xfrm>
          <a:off x="834597" y="5192420"/>
          <a:ext cx="12046804" cy="201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">
                  <a:extLst>
                    <a:ext uri="{9D8B030D-6E8A-4147-A177-3AD203B41FA5}">
                      <a16:colId xmlns:a16="http://schemas.microsoft.com/office/drawing/2014/main" val="613164293"/>
                    </a:ext>
                  </a:extLst>
                </a:gridCol>
                <a:gridCol w="971128">
                  <a:extLst>
                    <a:ext uri="{9D8B030D-6E8A-4147-A177-3AD203B41FA5}">
                      <a16:colId xmlns:a16="http://schemas.microsoft.com/office/drawing/2014/main" val="14558194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40948786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557459042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257483021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695626731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4100482313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775250135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525539799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3039792647"/>
                    </a:ext>
                  </a:extLst>
                </a:gridCol>
                <a:gridCol w="1095164">
                  <a:extLst>
                    <a:ext uri="{9D8B030D-6E8A-4147-A177-3AD203B41FA5}">
                      <a16:colId xmlns:a16="http://schemas.microsoft.com/office/drawing/2014/main" val="1744181100"/>
                    </a:ext>
                  </a:extLst>
                </a:gridCol>
              </a:tblGrid>
              <a:tr h="746760">
                <a:tc>
                  <a:txBody>
                    <a:bodyPr/>
                    <a:lstStyle/>
                    <a:p>
                      <a:pPr algn="ctr"/>
                      <a:r>
                        <a:rPr lang="ar-SA" sz="5400" dirty="0"/>
                        <a:t>-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2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3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4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5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>
                    <a:solidFill>
                      <a:srgbClr val="02BD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7650884"/>
                  </a:ext>
                </a:extLst>
              </a:tr>
              <a:tr h="952500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r>
                        <a:rPr lang="ar-SA" sz="6600" dirty="0"/>
                        <a:t>16</a:t>
                      </a:r>
                      <a:endParaRPr lang="fr-FR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15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14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13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12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11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10</a:t>
                      </a:r>
                      <a:endParaRPr lang="fr-FR" sz="5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9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8</a:t>
                      </a:r>
                      <a:endParaRPr lang="fr-FR" sz="5400" dirty="0"/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7</a:t>
                      </a:r>
                      <a:endParaRPr lang="fr-FR" sz="5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5400" dirty="0"/>
                        <a:t>6</a:t>
                      </a:r>
                      <a:endParaRPr lang="fr-FR" sz="5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0524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8835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6745A-85C0-12AB-B4B3-448447A299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0262919-E7C4-66E0-C17F-8D4F41C939B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E8AC5B-99DB-3FC0-8C79-981C5A4554D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1B94E-B8BB-D512-99F8-260591548BCB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FDF8CC-7CC1-D0AB-4214-5B0AA97927BF}"/>
              </a:ext>
            </a:extLst>
          </p:cNvPr>
          <p:cNvSpPr txBox="1"/>
          <p:nvPr/>
        </p:nvSpPr>
        <p:spPr>
          <a:xfrm>
            <a:off x="990600" y="887104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 الفرق.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BBC6E9-9107-4843-D201-7D14B84353DA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62A943-5821-761F-9EC2-7B899E4A73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27E3C12-17D5-9A7E-1017-893251C747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583286" y="3719013"/>
            <a:ext cx="7084714" cy="4458466"/>
          </a:xfrm>
          <a:prstGeom prst="round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9419C201-922A-FFF4-3C63-FE0FA5E7395C}"/>
              </a:ext>
            </a:extLst>
          </p:cNvPr>
          <p:cNvSpPr txBox="1"/>
          <p:nvPr/>
        </p:nvSpPr>
        <p:spPr>
          <a:xfrm>
            <a:off x="4038600" y="4914900"/>
            <a:ext cx="5943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8 - 17 </a:t>
            </a:r>
            <a:r>
              <a:rPr lang="fr-FR" sz="11500" dirty="0">
                <a:solidFill>
                  <a:schemeClr val="bg1"/>
                </a:solidFill>
              </a:rPr>
              <a:t>=..</a:t>
            </a:r>
          </a:p>
        </p:txBody>
      </p:sp>
    </p:spTree>
    <p:extLst>
      <p:ext uri="{BB962C8B-B14F-4D97-AF65-F5344CB8AC3E}">
        <p14:creationId xmlns:p14="http://schemas.microsoft.com/office/powerpoint/2010/main" val="23830986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488125-9E9C-D9BD-A451-0489F53BC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E3553A-FA7C-41F8-49EB-1196A0B69688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D8E11-9D39-309B-7E35-779F9ABC88CA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2A43BD-B17B-55A8-07F2-520733B79273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65BDDA1-0350-9D9E-EE0E-FF257E088F83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9CD1CFA-8215-1206-EF2C-56D220E707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6F6652-0C27-FAB6-7462-C4C7583BC39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6D1AFDFD-1B94-0660-EC73-8C183C7D5F4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52800" y="3719013"/>
            <a:ext cx="7543800" cy="4458466"/>
          </a:xfrm>
          <a:prstGeom prst="round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17ED268-0AF7-9F44-EAEF-713D2A556E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2714224"/>
            <a:ext cx="1212198" cy="86866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24F43747-3880-27B5-C45C-85E15F8669AC}"/>
              </a:ext>
            </a:extLst>
          </p:cNvPr>
          <p:cNvSpPr txBox="1"/>
          <p:nvPr/>
        </p:nvSpPr>
        <p:spPr>
          <a:xfrm>
            <a:off x="3913232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8 - 17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5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EF9AD-1C65-3F9B-EB50-932DE8F5E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ED28F4C-292C-C5A2-DA68-3A4B64D1CA7F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A487AA0-D557-9AF3-1E42-B467F10B052F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D27CA05-9C80-5C95-B033-E1ACA52C7ACD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AEE5F3A-5D92-D72C-7F1A-2EDBF640CA91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36E12D-15CD-52F0-622C-D133D24BD96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F9F5102-411F-CA12-5C64-FFA7D3A6E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9">
            <a:extLst>
              <a:ext uri="{FF2B5EF4-FFF2-40B4-BE49-F238E27FC236}">
                <a16:creationId xmlns:a16="http://schemas.microsoft.com/office/drawing/2014/main" id="{944F048F-8D4C-F885-6462-B6A66F7FB8B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7664B04-35CB-F0E7-33AA-09150545B5B0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9 - 18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7636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B4D60-A63E-3C0E-C432-44CDA6049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F6BF6CD-C5C8-1DDE-1CBC-8BE82303B71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CFA38E-156A-F661-4612-14161A92C1E6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B28E10-1BB3-391C-546E-2D3EB96F7A9E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55257F1-A60D-2298-8419-201880F25FF8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C740B1-F2ED-8DAE-A393-74B99A70B4E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7DE723E-6B76-7270-134E-3EA7E37C645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150AEF85-5F8C-CF82-3CAA-403EDF965B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8068430-41A2-E5CF-D316-CEC3AB637EA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9CE635E-95DE-A066-EA21-367CB75BDD1A}"/>
              </a:ext>
            </a:extLst>
          </p:cNvPr>
          <p:cNvSpPr txBox="1"/>
          <p:nvPr/>
        </p:nvSpPr>
        <p:spPr>
          <a:xfrm>
            <a:off x="3908066" y="4991100"/>
            <a:ext cx="65856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9 - 18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9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9121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0ABCED-00F8-2A40-9456-E12378B0F0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A9C0BB7-B2E5-4A54-8A72-3DC0DC731DA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0B3CB1D-93AB-F5FB-4428-D891538BCD4C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C5A7EF-85A0-9AD5-FD13-7A22FC42366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2C8666-DD10-CE06-7A5C-B8375D4A2684}"/>
              </a:ext>
            </a:extLst>
          </p:cNvPr>
          <p:cNvSpPr txBox="1"/>
          <p:nvPr/>
        </p:nvSpPr>
        <p:spPr>
          <a:xfrm>
            <a:off x="1205132" y="833735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9AD3999-76F4-1A39-8F39-D4F0005E9724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1DBB8A7-4E86-E946-6D73-7711893DFD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Picture 9">
            <a:extLst>
              <a:ext uri="{FF2B5EF4-FFF2-40B4-BE49-F238E27FC236}">
                <a16:creationId xmlns:a16="http://schemas.microsoft.com/office/drawing/2014/main" id="{E8F6C567-B99D-982F-15D5-BB7EB522CCE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667000" y="3719013"/>
            <a:ext cx="8686800" cy="4458466"/>
          </a:xfrm>
          <a:prstGeom prst="round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359F48-98D1-2C05-7D67-A438A181370C}"/>
              </a:ext>
            </a:extLst>
          </p:cNvPr>
          <p:cNvSpPr txBox="1"/>
          <p:nvPr/>
        </p:nvSpPr>
        <p:spPr>
          <a:xfrm>
            <a:off x="4158531" y="4991100"/>
            <a:ext cx="6324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.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734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B6A545-8C98-5CFD-3AEF-ACEF4B486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537BA4E-F22B-5C6C-22CF-03D1CFD0EBD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6CB343-5C4D-00EF-CE3B-A47117AAE860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B42A8-3C76-AF6E-7A2E-545368A8B536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C65599-0763-0DCE-3CB5-E77F6C1BE79E}"/>
              </a:ext>
            </a:extLst>
          </p:cNvPr>
          <p:cNvSpPr txBox="1"/>
          <p:nvPr/>
        </p:nvSpPr>
        <p:spPr>
          <a:xfrm>
            <a:off x="1205132" y="823977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4351B7F-FF35-2D71-7185-37A8D62472D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CE4718-55A8-6F0F-32C8-BC4A00AABA4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4695DCD-C1E6-1621-164A-C060762B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2552700"/>
            <a:ext cx="1212198" cy="8686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D00793D-D638-778D-9E87-60E9CB4E2659}"/>
              </a:ext>
            </a:extLst>
          </p:cNvPr>
          <p:cNvSpPr txBox="1"/>
          <p:nvPr/>
        </p:nvSpPr>
        <p:spPr>
          <a:xfrm>
            <a:off x="3872781" y="4838700"/>
            <a:ext cx="65151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11500" dirty="0">
                <a:solidFill>
                  <a:schemeClr val="bg1"/>
                </a:solidFill>
              </a:rPr>
              <a:t>12</a:t>
            </a:r>
            <a:r>
              <a:rPr lang="fr-FR" sz="11500" dirty="0">
                <a:solidFill>
                  <a:schemeClr val="bg1"/>
                </a:solidFill>
              </a:rPr>
              <a:t>+</a:t>
            </a:r>
            <a:r>
              <a:rPr lang="ar-SA" sz="11500" dirty="0">
                <a:solidFill>
                  <a:schemeClr val="bg1"/>
                </a:solidFill>
              </a:rPr>
              <a:t>8</a:t>
            </a:r>
            <a:r>
              <a:rPr lang="fr-FR" sz="11500" dirty="0">
                <a:solidFill>
                  <a:schemeClr val="bg1"/>
                </a:solidFill>
              </a:rPr>
              <a:t>=</a:t>
            </a:r>
            <a:r>
              <a:rPr lang="ar-SA" sz="11500" dirty="0">
                <a:solidFill>
                  <a:schemeClr val="bg1"/>
                </a:solidFill>
              </a:rPr>
              <a:t>20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0DA1B9C0-DEB3-400F-3AB2-2E4E813223C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2819400" y="3871413"/>
            <a:ext cx="8686800" cy="4458466"/>
          </a:xfrm>
          <a:prstGeom prst="round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70DE65D-DA19-FB72-4E45-52B4C87533CA}"/>
              </a:ext>
            </a:extLst>
          </p:cNvPr>
          <p:cNvSpPr txBox="1"/>
          <p:nvPr/>
        </p:nvSpPr>
        <p:spPr>
          <a:xfrm>
            <a:off x="3872781" y="5010010"/>
            <a:ext cx="673806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l" defTabSz="914400" rtl="0" eaLnBrk="1" latinLnBrk="0" hangingPunct="1"/>
            <a:r>
              <a:rPr lang="ar-SA" sz="9600" dirty="0">
                <a:solidFill>
                  <a:schemeClr val="bg1"/>
                </a:solidFill>
              </a:rPr>
              <a:t>9 - 16 </a:t>
            </a:r>
            <a:r>
              <a:rPr lang="fr-FR" sz="9600" dirty="0">
                <a:solidFill>
                  <a:schemeClr val="bg1"/>
                </a:solidFill>
              </a:rPr>
              <a:t> = </a:t>
            </a:r>
            <a:r>
              <a:rPr lang="ar-SA" sz="9600" dirty="0">
                <a:solidFill>
                  <a:schemeClr val="bg1"/>
                </a:solidFill>
              </a:rPr>
              <a:t> 7</a:t>
            </a:r>
            <a:endParaRPr lang="fr-FR" sz="9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6213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16A4BDE-5C90-0DB8-B5EA-34AFAF1BBE1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166" y="6358015"/>
            <a:ext cx="1326280" cy="132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وتمثيل الأعداد من 0 إلى 999</a:t>
            </a:r>
          </a:p>
          <a:p>
            <a:pPr algn="ctr" defTabSz="685834"/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(لوحة تفكيك الأعداد)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7175929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سنتدرب على قراءة وكتابة وتفكيك الأعداد من 0 إلى 999 باستخدام النقود.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829114" y="4677701"/>
            <a:ext cx="304800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نشاط قراءة وكتابة وتفكيك الأعداد من 0 إلى 999 باستخدام</a:t>
            </a:r>
            <a:r>
              <a:rPr lang="fr-FR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الأعداد ولوحة تفكيك الأعداد + النقود.</a:t>
            </a:r>
            <a:endParaRPr lang="fr-FR" sz="1600" dirty="0"/>
          </a:p>
        </p:txBody>
      </p:sp>
      <p:pic>
        <p:nvPicPr>
          <p:cNvPr id="5" name="Picture 4" descr="Tableau Blanc sur Trépied 60 x 90 cm">
            <a:extLst>
              <a:ext uri="{FF2B5EF4-FFF2-40B4-BE49-F238E27FC236}">
                <a16:creationId xmlns:a16="http://schemas.microsoft.com/office/drawing/2014/main" id="{5495F50F-616F-647E-903C-654492633D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0" r="19738"/>
          <a:stretch>
            <a:fillRect/>
          </a:stretch>
        </p:blipFill>
        <p:spPr bwMode="auto">
          <a:xfrm>
            <a:off x="289434" y="3371008"/>
            <a:ext cx="4663566" cy="5528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8ABE0B0-672D-043C-E3B8-616587ED8F65}"/>
              </a:ext>
            </a:extLst>
          </p:cNvPr>
          <p:cNvSpPr/>
          <p:nvPr/>
        </p:nvSpPr>
        <p:spPr>
          <a:xfrm>
            <a:off x="1738859" y="3904568"/>
            <a:ext cx="1171979" cy="43951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200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7692168-329A-DF2B-8426-158B9D3F31D5}"/>
              </a:ext>
            </a:extLst>
          </p:cNvPr>
          <p:cNvSpPr/>
          <p:nvPr/>
        </p:nvSpPr>
        <p:spPr>
          <a:xfrm>
            <a:off x="2009165" y="4292535"/>
            <a:ext cx="914400" cy="439516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30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92CDE60-8570-7CCE-355F-72E8DEC8E6BD}"/>
              </a:ext>
            </a:extLst>
          </p:cNvPr>
          <p:cNvSpPr/>
          <p:nvPr/>
        </p:nvSpPr>
        <p:spPr>
          <a:xfrm>
            <a:off x="2209800" y="4714241"/>
            <a:ext cx="701039" cy="439516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dirty="0">
                <a:solidFill>
                  <a:schemeClr val="tx1"/>
                </a:solidFill>
              </a:rPr>
              <a:t>5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5F5B0A5-9215-526B-873B-BF42D2E4933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859" y="4926379"/>
            <a:ext cx="5073298" cy="5073298"/>
          </a:xfrm>
          <a:prstGeom prst="rect">
            <a:avLst/>
          </a:prstGeom>
        </p:spPr>
      </p:pic>
      <p:pic>
        <p:nvPicPr>
          <p:cNvPr id="12" name="Picture 9">
            <a:extLst>
              <a:ext uri="{FF2B5EF4-FFF2-40B4-BE49-F238E27FC236}">
                <a16:creationId xmlns:a16="http://schemas.microsoft.com/office/drawing/2014/main" id="{EBC0ACC5-1A87-702C-8544-0FADEF7D8F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2074793" y="5163225"/>
            <a:ext cx="426905" cy="964232"/>
          </a:xfrm>
          <a:prstGeom prst="rect">
            <a:avLst/>
          </a:prstGeom>
        </p:spPr>
      </p:pic>
      <p:pic>
        <p:nvPicPr>
          <p:cNvPr id="14" name="Picture 15">
            <a:extLst>
              <a:ext uri="{FF2B5EF4-FFF2-40B4-BE49-F238E27FC236}">
                <a16:creationId xmlns:a16="http://schemas.microsoft.com/office/drawing/2014/main" id="{3190D378-07C1-9EA0-0C3E-60CFB023081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73632" y="4827429"/>
            <a:ext cx="428740" cy="964231"/>
          </a:xfrm>
          <a:prstGeom prst="rect">
            <a:avLst/>
          </a:prstGeom>
        </p:spPr>
      </p:pic>
      <p:pic>
        <p:nvPicPr>
          <p:cNvPr id="20" name="Picture 22">
            <a:extLst>
              <a:ext uri="{FF2B5EF4-FFF2-40B4-BE49-F238E27FC236}">
                <a16:creationId xmlns:a16="http://schemas.microsoft.com/office/drawing/2014/main" id="{8FB0783D-2800-D94E-2D04-8D231A0F92D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2345949" y="5332556"/>
            <a:ext cx="428740" cy="1015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632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سنشتغل على الألواح، استعدوا.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D488E56-8186-C4ED-E216-C35BB65476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4648200" y="4792639"/>
            <a:ext cx="4419600" cy="300860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379094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16A7DC-BAC4-7CA9-271E-124400A698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A20898-27EC-74C8-F437-33F43D3C91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289BBB-FC1E-65BD-D609-3A2A0175FEAD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A6A9363-7459-75D4-A708-F055D078411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1A3B0AF-85EC-4882-A555-2F90AA312E3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DC3AD29-3DC8-1660-3C57-3DA8FE8A21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D8FA6D4-2D37-CE62-7DB7-A2DC867CCFD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5BC453EB-17BD-9723-E2A2-443D63558B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F9E9CF3-D472-7AB6-EB2A-DBD53A433C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E30477C5-92DE-BD5F-2520-10E71747A5BD}"/>
              </a:ext>
            </a:extLst>
          </p:cNvPr>
          <p:cNvSpPr txBox="1"/>
          <p:nvPr/>
        </p:nvSpPr>
        <p:spPr>
          <a:xfrm>
            <a:off x="5486399" y="5143500"/>
            <a:ext cx="33200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12C1661-3719-62E7-BCF4-F05453EE1F75}"/>
              </a:ext>
            </a:extLst>
          </p:cNvPr>
          <p:cNvSpPr txBox="1"/>
          <p:nvPr/>
        </p:nvSpPr>
        <p:spPr>
          <a:xfrm>
            <a:off x="6019800" y="6134101"/>
            <a:ext cx="27866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10A8D03-979A-9AED-9EA7-E30A7297FC84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096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4468A0-40F1-2D41-5A17-24172205C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6092D8C-8609-13DD-A822-7D3AE1861F75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77434C6-4610-52A0-9FBC-30D9CAB28F43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32F0E1-0772-3DF4-537B-6032488F3B82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AF281AD-A17A-4F3E-87B2-7A27BE2C552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12F3641-5D0A-4467-0C8B-63C25130E7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8D765EA-5905-622F-B25B-4FEAB618071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C9D1A3DF-4A35-79C0-53CA-521FC65C9305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BB5659F5-8B41-9EE5-2AF3-B54BE800DB7B}"/>
              </a:ext>
            </a:extLst>
          </p:cNvPr>
          <p:cNvSpPr txBox="1"/>
          <p:nvPr/>
        </p:nvSpPr>
        <p:spPr>
          <a:xfrm>
            <a:off x="5715000" y="5143500"/>
            <a:ext cx="3091471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249BDDD8-391C-1D6B-9E98-F2093B7879FF}"/>
              </a:ext>
            </a:extLst>
          </p:cNvPr>
          <p:cNvSpPr txBox="1"/>
          <p:nvPr/>
        </p:nvSpPr>
        <p:spPr>
          <a:xfrm>
            <a:off x="6553200" y="6134101"/>
            <a:ext cx="22532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EDCFBE2-F901-28D9-4515-2AE9E921D62E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576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45A95A9E-831F-1CA8-1DDB-579FDD626BB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3376036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EFC32-C5BF-F008-AECC-C0543519F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8D6E2B8-C003-EB0F-C10B-1585B462FBEC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FB30380-3094-BD84-57BF-5E63EFDF6094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6FF8BA-161D-4ABE-1908-5F2B3A9FBD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804F0-85B5-FBEB-07F5-7EBF728AAD63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بالأرقام  العدد الممثل بالبطاقات 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31284A1-C0C4-5A0B-24EF-AAE1B34AF8F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22C56A52-449C-D5A4-DE2B-EF02089B62D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CB9E53D5-A7D8-373F-AD7F-BC69FBA1D1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AA15A98C-B7F2-F529-93AA-D667A6C723BF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9443BB79-6F9B-FD03-79B8-1CAC7FC2BD75}"/>
              </a:ext>
            </a:extLst>
          </p:cNvPr>
          <p:cNvSpPr txBox="1"/>
          <p:nvPr/>
        </p:nvSpPr>
        <p:spPr>
          <a:xfrm>
            <a:off x="5867401" y="5143500"/>
            <a:ext cx="2939070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5352E204-98CD-69D0-CF23-D88572A4EC0C}"/>
              </a:ext>
            </a:extLst>
          </p:cNvPr>
          <p:cNvSpPr txBox="1"/>
          <p:nvPr/>
        </p:nvSpPr>
        <p:spPr>
          <a:xfrm>
            <a:off x="6477000" y="6134101"/>
            <a:ext cx="2329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AD9B5F70-7FD1-59C2-03F4-A03A8EACA960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...</a:t>
            </a:r>
            <a:endParaRPr lang="fr-FR" sz="7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054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C1F49C-B910-2488-ABD2-F77CCE42A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BB0715-85B3-8007-9C45-35759970967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CDCA8B3-A9B8-3D8D-9E5C-D4046432852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498EBA-CF64-03F3-ABAA-1CF0CD5BC76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290C774-2F8D-6183-8197-A29A7642B3E5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3D60B24-191E-8178-062E-5BB98AE2B5C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B4A0D89-3602-159B-ECC2-35D04ECEA1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Google Shape;339;p27">
            <a:extLst>
              <a:ext uri="{FF2B5EF4-FFF2-40B4-BE49-F238E27FC236}">
                <a16:creationId xmlns:a16="http://schemas.microsoft.com/office/drawing/2014/main" id="{2FD3C30B-7ABD-A623-073D-3A13C3A1E0C2}"/>
              </a:ext>
            </a:extLst>
          </p:cNvPr>
          <p:cNvSpPr txBox="1"/>
          <p:nvPr/>
        </p:nvSpPr>
        <p:spPr>
          <a:xfrm>
            <a:off x="4909525" y="4113397"/>
            <a:ext cx="3896945" cy="1323399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340;p27">
            <a:extLst>
              <a:ext uri="{FF2B5EF4-FFF2-40B4-BE49-F238E27FC236}">
                <a16:creationId xmlns:a16="http://schemas.microsoft.com/office/drawing/2014/main" id="{304FC972-F141-05F3-AC16-D50DD0410B12}"/>
              </a:ext>
            </a:extLst>
          </p:cNvPr>
          <p:cNvSpPr txBox="1"/>
          <p:nvPr/>
        </p:nvSpPr>
        <p:spPr>
          <a:xfrm>
            <a:off x="5646255" y="5143500"/>
            <a:ext cx="3160216" cy="1323399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50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341;p27">
            <a:extLst>
              <a:ext uri="{FF2B5EF4-FFF2-40B4-BE49-F238E27FC236}">
                <a16:creationId xmlns:a16="http://schemas.microsoft.com/office/drawing/2014/main" id="{C4895960-6294-7D5C-85F0-7AD15FB78E81}"/>
              </a:ext>
            </a:extLst>
          </p:cNvPr>
          <p:cNvSpPr txBox="1"/>
          <p:nvPr/>
        </p:nvSpPr>
        <p:spPr>
          <a:xfrm>
            <a:off x="6096000" y="6134101"/>
            <a:ext cx="2710470" cy="13233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ar-MA" sz="8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8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E4034A1-7D17-832B-A56C-E1BE8005DFDF}"/>
              </a:ext>
            </a:extLst>
          </p:cNvPr>
          <p:cNvSpPr/>
          <p:nvPr/>
        </p:nvSpPr>
        <p:spPr>
          <a:xfrm>
            <a:off x="4800600" y="7810500"/>
            <a:ext cx="4953000" cy="12192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7200" dirty="0">
                <a:solidFill>
                  <a:schemeClr val="tx1"/>
                </a:solidFill>
              </a:rPr>
              <a:t>351</a:t>
            </a:r>
            <a:endParaRPr lang="fr-FR" sz="7200" dirty="0">
              <a:solidFill>
                <a:schemeClr val="tx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4689776-BCEA-DCBA-7EAA-E4C5BDEF4D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306070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وضع وإنجاز عملية طرح بمبادلة باستخدام الخشيبات والحزم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ستتدربون على وضع وإنجاز عمليات طرح بمبادلة.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8" name="Image 17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A01492AD-5665-7A79-99F5-AFC91DE732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644" y="3543300"/>
            <a:ext cx="4810156" cy="54223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39C45-2CD5-F59D-030D-D4BE90A07231}"/>
              </a:ext>
            </a:extLst>
          </p:cNvPr>
          <p:cNvSpPr txBox="1"/>
          <p:nvPr/>
        </p:nvSpPr>
        <p:spPr>
          <a:xfrm>
            <a:off x="8939915" y="4845852"/>
            <a:ext cx="3092106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وضع وإنجاز عمليات طرح بمبادلة</a:t>
            </a:r>
            <a:endParaRPr lang="fr-FR" sz="36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  <p:pic>
        <p:nvPicPr>
          <p:cNvPr id="9" name="Image 8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648FF48C-EA35-2C71-D826-D54909D274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1935243" y="4392850"/>
            <a:ext cx="4041174" cy="2121856"/>
          </a:xfrm>
          <a:prstGeom prst="rect">
            <a:avLst/>
          </a:prstGeom>
        </p:spPr>
      </p:pic>
      <p:pic>
        <p:nvPicPr>
          <p:cNvPr id="11" name="Picture 1833790261">
            <a:extLst>
              <a:ext uri="{FF2B5EF4-FFF2-40B4-BE49-F238E27FC236}">
                <a16:creationId xmlns:a16="http://schemas.microsoft.com/office/drawing/2014/main" id="{F9F7DCA3-653C-D34A-74F0-102475465FA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1285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59194390">
            <a:extLst>
              <a:ext uri="{FF2B5EF4-FFF2-40B4-BE49-F238E27FC236}">
                <a16:creationId xmlns:a16="http://schemas.microsoft.com/office/drawing/2014/main" id="{16E59253-31E2-B5EE-7134-BDDE0BFED4E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390" y="4822486"/>
            <a:ext cx="311994" cy="1115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833790261">
            <a:extLst>
              <a:ext uri="{FF2B5EF4-FFF2-40B4-BE49-F238E27FC236}">
                <a16:creationId xmlns:a16="http://schemas.microsoft.com/office/drawing/2014/main" id="{E82A0492-F7C7-1DC6-FDF4-2F1319CFE8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796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833790261">
            <a:extLst>
              <a:ext uri="{FF2B5EF4-FFF2-40B4-BE49-F238E27FC236}">
                <a16:creationId xmlns:a16="http://schemas.microsoft.com/office/drawing/2014/main" id="{A0FE5125-A86C-5B45-AB1A-9D77A9E5DE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4783256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7DE2234A-6D90-7453-2D9D-2D9B0B8658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979" y="6656463"/>
            <a:ext cx="4601393" cy="2600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8030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37E09-5DB2-4B94-7F74-F12DFE89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1A5BF6D-1CAD-0580-B835-6694A7FE6BE3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4C50609-DB0E-0B45-9707-DB79CE53450A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64B6DE3-AD9E-6346-6F7A-C9FA54D31A0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930BBD-0DAC-D6D8-CCC9-F314F7B6897E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C62FE3E-6CF7-D9EA-9D5C-FCB725D0030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EC40B06-D70A-B0DB-2C43-08ABC9CC76E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8F785F3-0F50-9FBF-F0F5-E5AD882166D6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9DFE285-F290-077E-83BC-6D2B719EEA70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10BDD59-68BA-7276-4DC2-CA0ACC2EDCF0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F10C422-C50F-079F-11F4-B9627E965328}"/>
              </a:ext>
            </a:extLst>
          </p:cNvPr>
          <p:cNvSpPr txBox="1"/>
          <p:nvPr/>
        </p:nvSpPr>
        <p:spPr>
          <a:xfrm>
            <a:off x="5846227" y="43278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20F4E94-1C22-76B7-7841-15CABDB8769E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FB576EB-5B07-6F59-8AAB-A834AF5EB9B2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44B0B2D-BDE7-C254-7A60-793FEBC324E3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195AF2D-1194-54D7-7D33-51ABEBF7FE9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8706FA86-E118-623B-2DD8-8386D8F38D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2220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B3F9D1-AB93-9A9E-66BC-150DBD7403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6D62B4-0348-52DC-7949-E3D35BE0CADC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66E820-953A-122D-3581-3F3F9009039D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71534F-8F45-3061-A662-447D444521B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E9FEB59-D57F-CBD1-5902-DDFC38614910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ADBED74-FCD7-A98E-7529-EF12B965482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FA72D1-3EFD-ACD2-DB07-F595DC269E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0C3C4F3B-6FDC-29A7-D5F1-459EB0B02ADD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1C3B47-A6AE-6A6F-5936-D9C6962187D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1BE1C88-4834-5E11-FB30-1AADFB7C45B4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EC1547-88AA-205A-D840-38FF7A1152BA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7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019E453-C8B7-6DFF-CDA5-110F7C7335A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1281BF-E528-61F5-6FED-D72F630D2F9D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3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FE6942-6417-9FC5-706E-B55FBCB7B08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5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5AF4CD4-DB49-75E8-E58F-0D2D75D5F444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F5E538D3-6FF0-1D8F-252A-00FCA68ED3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F40653A4-0054-CCE5-FD72-C89AC7D1A96D}"/>
              </a:ext>
            </a:extLst>
          </p:cNvPr>
          <p:cNvCxnSpPr/>
          <p:nvPr/>
        </p:nvCxnSpPr>
        <p:spPr>
          <a:xfrm flipH="1">
            <a:off x="5715000" y="4423081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139210C-97D5-62C0-C10B-5B3091BC439F}"/>
              </a:ext>
            </a:extLst>
          </p:cNvPr>
          <p:cNvCxnSpPr/>
          <p:nvPr/>
        </p:nvCxnSpPr>
        <p:spPr>
          <a:xfrm flipH="1">
            <a:off x="7780176" y="4442582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5C29C84A-30CD-C529-4910-2D4E483CFBA5}"/>
              </a:ext>
            </a:extLst>
          </p:cNvPr>
          <p:cNvSpPr txBox="1"/>
          <p:nvPr/>
        </p:nvSpPr>
        <p:spPr>
          <a:xfrm>
            <a:off x="5977454" y="3912527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6</a:t>
            </a:r>
            <a:endParaRPr lang="fr-FR" sz="48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7C088E-8D22-286D-D449-8E8FFDE493A4}"/>
              </a:ext>
            </a:extLst>
          </p:cNvPr>
          <p:cNvSpPr txBox="1"/>
          <p:nvPr/>
        </p:nvSpPr>
        <p:spPr>
          <a:xfrm>
            <a:off x="7890225" y="3868863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13</a:t>
            </a:r>
            <a:endParaRPr lang="fr-FR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7229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35506C-2047-1DE5-A5CF-49362E7373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5FE6EC2-1573-987B-FD9A-7AF15A38CD48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95E0864-76B7-8C67-8FD5-A5A9CF9146C9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478C54C-96F1-74CB-E5CB-8CB44DE1BAC3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EC3183-C28B-3E4E-CEBC-D12ED7CC9862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أحسبوا ما يلي.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1B165A1-3EB7-B8BB-7C14-1E18A5F85D1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E49DEC-1A0C-BCC4-5ADB-50E551B528C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35DB537-9D56-BAB4-0033-F17DA90D1058}"/>
              </a:ext>
            </a:extLst>
          </p:cNvPr>
          <p:cNvSpPr txBox="1"/>
          <p:nvPr/>
        </p:nvSpPr>
        <p:spPr>
          <a:xfrm>
            <a:off x="409644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665A58E-E98C-64BC-8F6F-CD5437379EB9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9715425A-AA01-F2F4-C754-000066862A89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1956426-8258-39D0-8CAB-73A253D4FB67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1EE6784-0316-1D58-EC68-C0B41FB460FB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1C1CA3A5-7587-7035-502E-71463DB0250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22DAB12-2710-B008-AC41-7B96426166A9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FB744DA-75A5-5831-634C-A11A7352DF0D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.</a:t>
            </a:r>
            <a:endParaRPr lang="fr-FR" sz="8000" b="1" dirty="0"/>
          </a:p>
        </p:txBody>
      </p:sp>
      <p:pic>
        <p:nvPicPr>
          <p:cNvPr id="6" name="Image 5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1823AEA5-9934-0EAA-5CA3-1ACF0161E8B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404973" y="917795"/>
            <a:ext cx="871410" cy="102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0031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3F096-BDEE-E401-1141-A301E2D96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28F01-7FE0-20F3-8962-824DE2341447}"/>
              </a:ext>
            </a:extLst>
          </p:cNvPr>
          <p:cNvSpPr/>
          <p:nvPr/>
        </p:nvSpPr>
        <p:spPr>
          <a:xfrm>
            <a:off x="-1" y="2160058"/>
            <a:ext cx="13716001" cy="8126942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D7C1510-1089-B410-EA12-CEF7FD5D3A75}"/>
              </a:ext>
            </a:extLst>
          </p:cNvPr>
          <p:cNvSpPr/>
          <p:nvPr/>
        </p:nvSpPr>
        <p:spPr>
          <a:xfrm>
            <a:off x="275854" y="2476500"/>
            <a:ext cx="13164293" cy="7467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4D34EAC-479F-5C5C-FB01-17A261E9F1D5}"/>
              </a:ext>
            </a:extLst>
          </p:cNvPr>
          <p:cNvSpPr/>
          <p:nvPr/>
        </p:nvSpPr>
        <p:spPr>
          <a:xfrm>
            <a:off x="-1" y="796747"/>
            <a:ext cx="13716001" cy="128015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127E189-CAEE-F23D-E8EC-29BDB79F47CD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41B2C3-F28B-818F-B93A-629EFEA8B7D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661CA4A-26FC-62E6-3BD5-A2F312AC1FF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718689CE-219E-46E4-E0DC-8B15E175860E}"/>
              </a:ext>
            </a:extLst>
          </p:cNvPr>
          <p:cNvSpPr txBox="1"/>
          <p:nvPr/>
        </p:nvSpPr>
        <p:spPr>
          <a:xfrm>
            <a:off x="3505200" y="5143500"/>
            <a:ext cx="76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6000" b="1" dirty="0"/>
              <a:t>-</a:t>
            </a:r>
            <a:endParaRPr lang="fr-FR" sz="6000" b="1" dirty="0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877247E-242A-B56E-5958-5AAD11332E3A}"/>
              </a:ext>
            </a:extLst>
          </p:cNvPr>
          <p:cNvGraphicFramePr>
            <a:graphicFrameLocks noGrp="1"/>
          </p:cNvGraphicFramePr>
          <p:nvPr/>
        </p:nvGraphicFramePr>
        <p:xfrm>
          <a:off x="5076455" y="3252961"/>
          <a:ext cx="4524745" cy="56878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2374">
                  <a:extLst>
                    <a:ext uri="{9D8B030D-6E8A-4147-A177-3AD203B41FA5}">
                      <a16:colId xmlns:a16="http://schemas.microsoft.com/office/drawing/2014/main" val="2663509162"/>
                    </a:ext>
                  </a:extLst>
                </a:gridCol>
                <a:gridCol w="2262371">
                  <a:extLst>
                    <a:ext uri="{9D8B030D-6E8A-4147-A177-3AD203B41FA5}">
                      <a16:colId xmlns:a16="http://schemas.microsoft.com/office/drawing/2014/main" val="597641482"/>
                    </a:ext>
                  </a:extLst>
                </a:gridCol>
              </a:tblGrid>
              <a:tr h="1084977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عشرات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وحدات</a:t>
                      </a:r>
                      <a:endParaRPr lang="fr-FR" sz="4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603067"/>
                  </a:ext>
                </a:extLst>
              </a:tr>
              <a:tr h="2582628"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51687"/>
                  </a:ext>
                </a:extLst>
              </a:tr>
              <a:tr h="2020286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r" defTabSz="685783" rtl="1" eaLnBrk="1" latinLnBrk="0" hangingPunct="1"/>
                      <a:endParaRPr lang="fr-F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721746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F09F2B3-A026-AF4C-9ECE-EE67F8221B8E}"/>
              </a:ext>
            </a:extLst>
          </p:cNvPr>
          <p:cNvSpPr txBox="1"/>
          <p:nvPr/>
        </p:nvSpPr>
        <p:spPr>
          <a:xfrm>
            <a:off x="8056029" y="436169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2DB9E3F-3342-020E-4375-C6F10731A316}"/>
              </a:ext>
            </a:extLst>
          </p:cNvPr>
          <p:cNvSpPr txBox="1"/>
          <p:nvPr/>
        </p:nvSpPr>
        <p:spPr>
          <a:xfrm>
            <a:off x="5846227" y="442308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9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37422EF-3B3E-6061-013D-D567E926183D}"/>
              </a:ext>
            </a:extLst>
          </p:cNvPr>
          <p:cNvSpPr txBox="1"/>
          <p:nvPr/>
        </p:nvSpPr>
        <p:spPr>
          <a:xfrm>
            <a:off x="8056029" y="57376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2C016CB-979F-5EE3-FD3F-BE8E3AFCF3DF}"/>
              </a:ext>
            </a:extLst>
          </p:cNvPr>
          <p:cNvSpPr txBox="1"/>
          <p:nvPr/>
        </p:nvSpPr>
        <p:spPr>
          <a:xfrm>
            <a:off x="5846227" y="578019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>
                <a:solidFill>
                  <a:srgbClr val="0097B2"/>
                </a:solidFill>
              </a:rPr>
              <a:t>5</a:t>
            </a:r>
            <a:endParaRPr lang="fr-FR" sz="8000" b="1" dirty="0">
              <a:solidFill>
                <a:srgbClr val="0097B2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A293AAE-59ED-B4BA-71EB-D9347093FB6E}"/>
              </a:ext>
            </a:extLst>
          </p:cNvPr>
          <p:cNvSpPr txBox="1"/>
          <p:nvPr/>
        </p:nvSpPr>
        <p:spPr>
          <a:xfrm>
            <a:off x="8056029" y="7127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7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5EF4FEE4-9EBF-E7C8-CE24-7C8DA584B5CE}"/>
              </a:ext>
            </a:extLst>
          </p:cNvPr>
          <p:cNvSpPr txBox="1"/>
          <p:nvPr/>
        </p:nvSpPr>
        <p:spPr>
          <a:xfrm>
            <a:off x="5955992" y="711112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8000" b="1" dirty="0"/>
              <a:t>3</a:t>
            </a:r>
            <a:endParaRPr lang="fr-FR" sz="8000" b="1" dirty="0"/>
          </a:p>
        </p:txBody>
      </p:sp>
      <p:pic>
        <p:nvPicPr>
          <p:cNvPr id="6" name="Picture 9">
            <a:extLst>
              <a:ext uri="{FF2B5EF4-FFF2-40B4-BE49-F238E27FC236}">
                <a16:creationId xmlns:a16="http://schemas.microsoft.com/office/drawing/2014/main" id="{BF436D6E-9FDB-02F0-225A-C545924F03D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37934" y="1136738"/>
            <a:ext cx="1000531" cy="681103"/>
          </a:xfrm>
          <a:prstGeom prst="round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D21B05E6-15FD-4BF0-364A-96BDBEF3F156}"/>
              </a:ext>
            </a:extLst>
          </p:cNvPr>
          <p:cNvCxnSpPr/>
          <p:nvPr/>
        </p:nvCxnSpPr>
        <p:spPr>
          <a:xfrm flipH="1">
            <a:off x="5715000" y="4423081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5C9D512-44FF-8114-6FA2-872AFB3E63C1}"/>
              </a:ext>
            </a:extLst>
          </p:cNvPr>
          <p:cNvCxnSpPr/>
          <p:nvPr/>
        </p:nvCxnSpPr>
        <p:spPr>
          <a:xfrm flipH="1">
            <a:off x="7780176" y="4442582"/>
            <a:ext cx="1142999" cy="126205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71E1EA6-3C94-0682-9AA8-EBC26E14BAA7}"/>
              </a:ext>
            </a:extLst>
          </p:cNvPr>
          <p:cNvSpPr txBox="1"/>
          <p:nvPr/>
        </p:nvSpPr>
        <p:spPr>
          <a:xfrm>
            <a:off x="5977454" y="3912527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8</a:t>
            </a:r>
            <a:endParaRPr lang="fr-FR" sz="48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C634F96-A77E-7DF9-F663-78FA634E9B46}"/>
              </a:ext>
            </a:extLst>
          </p:cNvPr>
          <p:cNvSpPr txBox="1"/>
          <p:nvPr/>
        </p:nvSpPr>
        <p:spPr>
          <a:xfrm>
            <a:off x="7890225" y="3868863"/>
            <a:ext cx="1011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4800" b="1" dirty="0">
                <a:solidFill>
                  <a:srgbClr val="C00000"/>
                </a:solidFill>
              </a:rPr>
              <a:t>11</a:t>
            </a:r>
            <a:endParaRPr lang="fr-FR" sz="4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623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478629" y="3541889"/>
            <a:ext cx="10560971" cy="5686310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8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الأباء والأمهات 67 محفظة وزع منها  محفظ48. كم محفظة بقيت لدى الرئيس؟</a:t>
            </a:r>
            <a:endPara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الأباء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786247" y="4686300"/>
            <a:ext cx="61763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الرئيس 67 محفظة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وزع منها 48 محفظة.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0198D72-34B5-7640-6B75-0E147010B3E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الآباء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0423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B3E4AA27-EF08-DFB8-3EDF-614725DBEE57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الآباء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2632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حساب العدد الذي بقي عند الرئيس من المحافظ.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95CBFB6C-3BB9-8E63-4735-A6C071E9A159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الآباء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69111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المرجلة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3AC9DDE-0FFF-9C99-8CCC-C11F5997B2ED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الآباء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2242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776488" y="4205028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المحافظ التي اشتراها الرئيس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الموزع من المحافظ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المتبقي من المحافظ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990600" y="7131894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الطرح.</a:t>
            </a:r>
          </a:p>
        </p:txBody>
      </p:sp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9FAA51F3-826A-74B8-E1D6-39E642BDF8AE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الآباء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2214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الطرح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33399" y="4838700"/>
            <a:ext cx="6781801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الموزع من المحافظ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المحافظ التي اشتراها الرئيس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7591055" y="4838700"/>
            <a:ext cx="5591543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المتبقي من المحافظ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061930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نعم سنطرح عدد المحافظ الذي وزعه الرئيس من العدد الذي اشتراه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1075F0E-9CB3-D3A8-FFDB-69B9EDD15379}"/>
              </a:ext>
            </a:extLst>
          </p:cNvPr>
          <p:cNvSpPr/>
          <p:nvPr/>
        </p:nvSpPr>
        <p:spPr>
          <a:xfrm>
            <a:off x="533400" y="4838700"/>
            <a:ext cx="7088479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48</a:t>
            </a: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225576FD-8C4C-3DCB-F7DA-1B2B9CFECE54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</a:t>
            </a:r>
            <a:endParaRPr lang="ar-MA" sz="9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Rectangle : coins arrondis 4">
            <a:extLst>
              <a:ext uri="{FF2B5EF4-FFF2-40B4-BE49-F238E27FC236}">
                <a16:creationId xmlns:a16="http://schemas.microsoft.com/office/drawing/2014/main" id="{C848D49F-7743-3C92-1C8D-CA171FE2BB19}"/>
              </a:ext>
            </a:extLst>
          </p:cNvPr>
          <p:cNvSpPr/>
          <p:nvPr/>
        </p:nvSpPr>
        <p:spPr>
          <a:xfrm>
            <a:off x="7772399" y="4838700"/>
            <a:ext cx="5517229" cy="13872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9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?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7547241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محفظة بقيت لدى الرئيس؟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بقي لدى الرئيس 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67 - 48 = 19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محفظة.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406E229-B8BA-B3AD-5120-82B9C29BCAB6}"/>
              </a:ext>
            </a:extLst>
          </p:cNvPr>
          <p:cNvSpPr/>
          <p:nvPr/>
        </p:nvSpPr>
        <p:spPr>
          <a:xfrm>
            <a:off x="7238482" y="3467100"/>
            <a:ext cx="6051147" cy="5493614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رئيس جمعية الآباء والأمهات 67 محفظة وزع منها 48. كم محفظة بقيت لدى الرئيس؟</a:t>
            </a:r>
            <a:endParaRPr lang="ar-MA" sz="6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71345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09492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EB3B931B-6F95-C740-8374-B09B2EE990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985"/>
          <a:stretch>
            <a:fillRect/>
          </a:stretch>
        </p:blipFill>
        <p:spPr>
          <a:xfrm>
            <a:off x="838647" y="4076700"/>
            <a:ext cx="12230878" cy="2794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609600" y="4195930"/>
            <a:ext cx="4114800" cy="3276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5190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5FB42B55-3D8A-C2EC-2C27-453E5FED12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985"/>
          <a:stretch>
            <a:fillRect/>
          </a:stretch>
        </p:blipFill>
        <p:spPr>
          <a:xfrm>
            <a:off x="742560" y="4457700"/>
            <a:ext cx="12230878" cy="27940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21F4385-B59C-8A3A-F675-A0E1F1D5A68E}"/>
              </a:ext>
            </a:extLst>
          </p:cNvPr>
          <p:cNvSpPr txBox="1"/>
          <p:nvPr/>
        </p:nvSpPr>
        <p:spPr>
          <a:xfrm>
            <a:off x="2057400" y="5648980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7B27F2A-CBF6-A7F1-B350-8F8E4A9A1416}"/>
              </a:ext>
            </a:extLst>
          </p:cNvPr>
          <p:cNvSpPr txBox="1"/>
          <p:nvPr/>
        </p:nvSpPr>
        <p:spPr>
          <a:xfrm>
            <a:off x="2057400" y="6436164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25E15EC-9C06-5C0A-307B-8BF9217024E4}"/>
              </a:ext>
            </a:extLst>
          </p:cNvPr>
          <p:cNvSpPr txBox="1"/>
          <p:nvPr/>
        </p:nvSpPr>
        <p:spPr>
          <a:xfrm>
            <a:off x="4038600" y="5688447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8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0DA5CB2-1A9F-14EF-F02A-64814BB1E19E}"/>
              </a:ext>
            </a:extLst>
          </p:cNvPr>
          <p:cNvSpPr txBox="1"/>
          <p:nvPr/>
        </p:nvSpPr>
        <p:spPr>
          <a:xfrm>
            <a:off x="4023360" y="6438704"/>
            <a:ext cx="533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800" b="1" dirty="0">
                <a:solidFill>
                  <a:srgbClr val="FF0000"/>
                </a:solidFill>
              </a:rPr>
              <a:t>9</a:t>
            </a:r>
            <a:endParaRPr lang="fr-FR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8565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AED7AA2A-F609-D13F-435F-0A6B87B77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" t="17951" r="-478" b="51523"/>
          <a:stretch>
            <a:fillRect/>
          </a:stretch>
        </p:blipFill>
        <p:spPr>
          <a:xfrm>
            <a:off x="838647" y="3393440"/>
            <a:ext cx="12230878" cy="473436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1824084-AC4C-21A8-1ACF-2E71B7076C54}"/>
              </a:ext>
            </a:extLst>
          </p:cNvPr>
          <p:cNvSpPr/>
          <p:nvPr/>
        </p:nvSpPr>
        <p:spPr>
          <a:xfrm>
            <a:off x="5486400" y="4305300"/>
            <a:ext cx="4800600" cy="40864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2419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F3B10-71B8-5E4F-930F-79D1F9708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EAA8CC-9EAA-3045-0EC7-71386138DF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29E6AB3-E7B9-5CAD-8E96-366618E59141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93821E-F248-7FA7-F8F9-AC9DEB951C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C3AFBE6-0277-4E22-530E-CB18AEEE394D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E0F0954-A599-7CA3-0140-C7AF3CF4788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AB23D18-8D18-DF95-E691-FD3006A9F83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E60605D6-E924-5FFA-1C8F-3F56904DA2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" t="17951" r="-478" b="51523"/>
          <a:stretch>
            <a:fillRect/>
          </a:stretch>
        </p:blipFill>
        <p:spPr>
          <a:xfrm>
            <a:off x="838647" y="3393440"/>
            <a:ext cx="12230878" cy="473436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DEBBC56-DB86-F729-635D-C1E30262985C}"/>
              </a:ext>
            </a:extLst>
          </p:cNvPr>
          <p:cNvSpPr txBox="1"/>
          <p:nvPr/>
        </p:nvSpPr>
        <p:spPr>
          <a:xfrm>
            <a:off x="7924800" y="7294305"/>
            <a:ext cx="2045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845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018DDF-B7FF-5001-0EAF-145CF7D5D974}"/>
              </a:ext>
            </a:extLst>
          </p:cNvPr>
          <p:cNvSpPr txBox="1"/>
          <p:nvPr/>
        </p:nvSpPr>
        <p:spPr>
          <a:xfrm>
            <a:off x="5741647" y="7263825"/>
            <a:ext cx="20452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932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033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9F1CE8FF-2F10-717F-F362-DC8632E06D91}"/>
              </a:ext>
            </a:extLst>
          </p:cNvPr>
          <p:cNvGrpSpPr/>
          <p:nvPr/>
        </p:nvGrpSpPr>
        <p:grpSpPr>
          <a:xfrm>
            <a:off x="6887186" y="4961382"/>
            <a:ext cx="1287175" cy="1059430"/>
            <a:chOff x="1732052" y="4407217"/>
            <a:chExt cx="2593303" cy="1791249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3F93C68E-D159-8DB6-A7AC-0B34770AA5E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7" name="Picture 3">
              <a:extLst>
                <a:ext uri="{FF2B5EF4-FFF2-40B4-BE49-F238E27FC236}">
                  <a16:creationId xmlns:a16="http://schemas.microsoft.com/office/drawing/2014/main" id="{195065FE-2617-05CD-C6CA-4FEE0A817D3F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pic>
        <p:nvPicPr>
          <p:cNvPr id="3" name="Picture 1833790261">
            <a:extLst>
              <a:ext uri="{FF2B5EF4-FFF2-40B4-BE49-F238E27FC236}">
                <a16:creationId xmlns:a16="http://schemas.microsoft.com/office/drawing/2014/main" id="{C7B5D28A-9E60-B7E2-AB9C-B902B891EA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4345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59194390">
            <a:extLst>
              <a:ext uri="{FF2B5EF4-FFF2-40B4-BE49-F238E27FC236}">
                <a16:creationId xmlns:a16="http://schemas.microsoft.com/office/drawing/2014/main" id="{D751A9CD-D966-CCB8-8300-7FF3889D926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583" y="3842540"/>
            <a:ext cx="354748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833790261">
            <a:extLst>
              <a:ext uri="{FF2B5EF4-FFF2-40B4-BE49-F238E27FC236}">
                <a16:creationId xmlns:a16="http://schemas.microsoft.com/office/drawing/2014/main" id="{1DC7FCEB-4B6C-0B4B-948C-3D7795697F7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7522" y="3859429"/>
            <a:ext cx="140317" cy="1268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833790261">
            <a:extLst>
              <a:ext uri="{FF2B5EF4-FFF2-40B4-BE49-F238E27FC236}">
                <a16:creationId xmlns:a16="http://schemas.microsoft.com/office/drawing/2014/main" id="{F1787DFD-D0DF-EC9E-87A2-D33C85FCEA5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90" y="3873480"/>
            <a:ext cx="140317" cy="1268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21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B745802E-591F-4434-348A-545C5F8A55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3" t="48149" r="-786" b="21800"/>
          <a:stretch>
            <a:fillRect/>
          </a:stretch>
        </p:blipFill>
        <p:spPr>
          <a:xfrm>
            <a:off x="487680" y="3444533"/>
            <a:ext cx="12459925" cy="466070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457200" y="4267199"/>
            <a:ext cx="5029200" cy="400948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181C0CF9-55CC-63F3-E795-B8A2EA9429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33" t="48149" r="-786" b="21800"/>
          <a:stretch>
            <a:fillRect/>
          </a:stretch>
        </p:blipFill>
        <p:spPr>
          <a:xfrm>
            <a:off x="579120" y="3225996"/>
            <a:ext cx="12459925" cy="4660704"/>
          </a:xfrm>
          <a:prstGeom prst="rect">
            <a:avLst/>
          </a:prstGeom>
        </p:spPr>
      </p:pic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A707CCE6-3EBF-7B80-82A0-D664E976A8B6}"/>
              </a:ext>
            </a:extLst>
          </p:cNvPr>
          <p:cNvCxnSpPr/>
          <p:nvPr/>
        </p:nvCxnSpPr>
        <p:spPr>
          <a:xfrm flipH="1">
            <a:off x="2010147" y="4673795"/>
            <a:ext cx="457200" cy="533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A8048BDA-E758-53B3-7AB0-816B6906DAEF}"/>
              </a:ext>
            </a:extLst>
          </p:cNvPr>
          <p:cNvCxnSpPr/>
          <p:nvPr/>
        </p:nvCxnSpPr>
        <p:spPr>
          <a:xfrm flipH="1">
            <a:off x="1552947" y="4756248"/>
            <a:ext cx="457200" cy="533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EE1EEAF7-FB29-F0C5-B1EF-2157D8CC3382}"/>
              </a:ext>
            </a:extLst>
          </p:cNvPr>
          <p:cNvSpPr txBox="1"/>
          <p:nvPr/>
        </p:nvSpPr>
        <p:spPr>
          <a:xfrm>
            <a:off x="1552947" y="439989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D7A4209-4696-21EF-573D-229A9DDC162B}"/>
              </a:ext>
            </a:extLst>
          </p:cNvPr>
          <p:cNvSpPr txBox="1"/>
          <p:nvPr/>
        </p:nvSpPr>
        <p:spPr>
          <a:xfrm>
            <a:off x="1828800" y="4377035"/>
            <a:ext cx="682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16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C95237B-ED7A-288F-8613-E4660BEAAE11}"/>
              </a:ext>
            </a:extLst>
          </p:cNvPr>
          <p:cNvSpPr txBox="1"/>
          <p:nvPr/>
        </p:nvSpPr>
        <p:spPr>
          <a:xfrm>
            <a:off x="1510792" y="6728428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5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0E9C876C-8DC1-09AC-72AF-673D6DE042C6}"/>
              </a:ext>
            </a:extLst>
          </p:cNvPr>
          <p:cNvSpPr txBox="1"/>
          <p:nvPr/>
        </p:nvSpPr>
        <p:spPr>
          <a:xfrm>
            <a:off x="2010147" y="674370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9</a:t>
            </a:r>
            <a:endParaRPr lang="fr-FR" sz="3200" b="1" dirty="0">
              <a:solidFill>
                <a:srgbClr val="FF0000"/>
              </a:solidFill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3E26137-6532-95CD-83EC-C92B221D0734}"/>
              </a:ext>
            </a:extLst>
          </p:cNvPr>
          <p:cNvCxnSpPr/>
          <p:nvPr/>
        </p:nvCxnSpPr>
        <p:spPr>
          <a:xfrm flipH="1">
            <a:off x="4355574" y="4673795"/>
            <a:ext cx="457200" cy="533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333CC66-1DC7-9433-83E7-F03B3F04BCCE}"/>
              </a:ext>
            </a:extLst>
          </p:cNvPr>
          <p:cNvCxnSpPr/>
          <p:nvPr/>
        </p:nvCxnSpPr>
        <p:spPr>
          <a:xfrm flipH="1">
            <a:off x="3898374" y="4756248"/>
            <a:ext cx="457200" cy="53340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D9058F55-5769-D8A5-4F88-5B45D3B14F9A}"/>
              </a:ext>
            </a:extLst>
          </p:cNvPr>
          <p:cNvSpPr txBox="1"/>
          <p:nvPr/>
        </p:nvSpPr>
        <p:spPr>
          <a:xfrm>
            <a:off x="3898374" y="4399895"/>
            <a:ext cx="457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8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12FA5A9-F05F-2009-4B80-D19AB436F8A9}"/>
              </a:ext>
            </a:extLst>
          </p:cNvPr>
          <p:cNvSpPr txBox="1"/>
          <p:nvPr/>
        </p:nvSpPr>
        <p:spPr>
          <a:xfrm>
            <a:off x="4174227" y="4377035"/>
            <a:ext cx="6823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2400" b="1" dirty="0">
                <a:solidFill>
                  <a:srgbClr val="FF0000"/>
                </a:solidFill>
              </a:rPr>
              <a:t>17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4FF2A74-E07E-C0EC-3704-BF96EA6EAE12}"/>
              </a:ext>
            </a:extLst>
          </p:cNvPr>
          <p:cNvSpPr txBox="1"/>
          <p:nvPr/>
        </p:nvSpPr>
        <p:spPr>
          <a:xfrm>
            <a:off x="3856219" y="6728428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5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F52B44-7BD8-EC3B-6125-BE68BA7679AB}"/>
              </a:ext>
            </a:extLst>
          </p:cNvPr>
          <p:cNvSpPr txBox="1"/>
          <p:nvPr/>
        </p:nvSpPr>
        <p:spPr>
          <a:xfrm>
            <a:off x="4355574" y="6743700"/>
            <a:ext cx="457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3200" b="1" dirty="0">
                <a:solidFill>
                  <a:srgbClr val="FF0000"/>
                </a:solidFill>
              </a:rPr>
              <a:t>8</a:t>
            </a:r>
            <a:endParaRPr lang="fr-F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984901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</a:t>
            </a:r>
            <a:r>
              <a:rPr lang="ar-SA" sz="24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صفحة 21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texte, capture d’écran, diagramme, nombre&#10;&#10;Le contenu généré par l’IA peut être incorrect.">
            <a:extLst>
              <a:ext uri="{FF2B5EF4-FFF2-40B4-BE49-F238E27FC236}">
                <a16:creationId xmlns:a16="http://schemas.microsoft.com/office/drawing/2014/main" id="{58FB79B0-D6B3-312B-2F9A-938DC4D813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60" t="77245" r="-1560" b="155"/>
          <a:stretch>
            <a:fillRect/>
          </a:stretch>
        </p:blipFill>
        <p:spPr>
          <a:xfrm>
            <a:off x="609600" y="2941875"/>
            <a:ext cx="12459925" cy="350520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1394847" y="498927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رمي الكرة</a:t>
            </a: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الطرح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رمي الكرة.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2" name="Image 21" descr="Une image contenant dessin humoristique, Animation, jouet, Dessin animé&#10;&#10;Le contenu généré par l’IA peut être incorrect.">
            <a:extLst>
              <a:ext uri="{FF2B5EF4-FFF2-40B4-BE49-F238E27FC236}">
                <a16:creationId xmlns:a16="http://schemas.microsoft.com/office/drawing/2014/main" id="{ABA400F1-276C-CC2C-E93A-0F29738499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93" r="11609"/>
          <a:stretch>
            <a:fillRect/>
          </a:stretch>
        </p:blipFill>
        <p:spPr>
          <a:xfrm>
            <a:off x="800640" y="4152900"/>
            <a:ext cx="6251118" cy="4624745"/>
          </a:xfrm>
          <a:prstGeom prst="rect">
            <a:avLst/>
          </a:prstGeom>
        </p:spPr>
      </p:pic>
      <p:pic>
        <p:nvPicPr>
          <p:cNvPr id="11" name="Image 10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2995127-3E57-9313-02D8-A525FD6F61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0" y="2826984"/>
            <a:ext cx="5609045" cy="59506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982853" y="4180668"/>
            <a:ext cx="32003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حساب فرق عددين (أقل من 20 ) باستخدام للعبة رمي الكرة.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sz="140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الطرح شفهيا (بناء جدول الطرح)</a:t>
                  </a: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االتدرب على قراءة وكتابة وتفكيك الأعداد من 0 إلى 9</a:t>
                  </a:r>
                  <a:r>
                    <a:rPr lang="fr-FR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2"/>
                <a:chOff x="1111292" y="4657199"/>
                <a:chExt cx="11493415" cy="1583502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6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الطرح بمبادلة باستخدام الخشيبات والحزم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رمي الكرة (التدرب على الطرح)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28358</TotalTime>
  <Words>1635</Words>
  <Application>Microsoft Macintosh PowerPoint</Application>
  <PresentationFormat>Personnalisé</PresentationFormat>
  <Paragraphs>509</Paragraphs>
  <Slides>56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56</vt:i4>
      </vt:variant>
    </vt:vector>
  </HeadingPairs>
  <TitlesOfParts>
    <vt:vector size="63" baseType="lpstr">
      <vt:lpstr>Microsoft Uighur</vt:lpstr>
      <vt:lpstr>Arial</vt:lpstr>
      <vt:lpstr>Dosis</vt:lpstr>
      <vt:lpstr>A Massir Ballpoint</vt:lpstr>
      <vt:lpstr>Calibri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277</cp:revision>
  <dcterms:created xsi:type="dcterms:W3CDTF">2006-08-16T00:00:00Z</dcterms:created>
  <dcterms:modified xsi:type="dcterms:W3CDTF">2025-09-26T20:04:14Z</dcterms:modified>
  <dc:identifier>DAFtlvZnwz4</dc:identifier>
</cp:coreProperties>
</file>