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598" r:id="rId13"/>
    <p:sldId id="2134808599" r:id="rId14"/>
    <p:sldId id="2134808603" r:id="rId15"/>
    <p:sldId id="2134808604" r:id="rId16"/>
    <p:sldId id="2134808605" r:id="rId17"/>
    <p:sldId id="2134808606" r:id="rId18"/>
    <p:sldId id="2134808607" r:id="rId19"/>
    <p:sldId id="2134808608" r:id="rId20"/>
    <p:sldId id="2134808609" r:id="rId21"/>
    <p:sldId id="2134808610" r:id="rId22"/>
    <p:sldId id="2134808459" r:id="rId23"/>
    <p:sldId id="2134808624" r:id="rId24"/>
    <p:sldId id="2134808625" r:id="rId25"/>
    <p:sldId id="2134808626" r:id="rId26"/>
    <p:sldId id="2134808627" r:id="rId27"/>
    <p:sldId id="2134808628" r:id="rId28"/>
    <p:sldId id="2134808629" r:id="rId29"/>
    <p:sldId id="2134808630" r:id="rId30"/>
    <p:sldId id="2134808631" r:id="rId31"/>
    <p:sldId id="2134808632" r:id="rId32"/>
    <p:sldId id="2134808594" r:id="rId33"/>
    <p:sldId id="2134808538" r:id="rId34"/>
    <p:sldId id="2134808621" r:id="rId35"/>
    <p:sldId id="2134808622" r:id="rId36"/>
    <p:sldId id="2134808601" r:id="rId37"/>
    <p:sldId id="2134808602" r:id="rId38"/>
    <p:sldId id="2134808595" r:id="rId39"/>
    <p:sldId id="2134808633" r:id="rId40"/>
    <p:sldId id="2134808634" r:id="rId41"/>
    <p:sldId id="2134808635" r:id="rId42"/>
    <p:sldId id="2134808636" r:id="rId43"/>
    <p:sldId id="2134808637" r:id="rId44"/>
    <p:sldId id="2134808638" r:id="rId45"/>
    <p:sldId id="2134808639" r:id="rId46"/>
    <p:sldId id="2134808640" r:id="rId47"/>
    <p:sldId id="2134808641" r:id="rId48"/>
    <p:sldId id="2134808642" r:id="rId49"/>
    <p:sldId id="2134808643" r:id="rId50"/>
    <p:sldId id="2134808596" r:id="rId51"/>
    <p:sldId id="2134808468" r:id="rId52"/>
    <p:sldId id="2134808562" r:id="rId53"/>
    <p:sldId id="2134808472" r:id="rId54"/>
    <p:sldId id="2134808563" r:id="rId55"/>
    <p:sldId id="2134808501" r:id="rId56"/>
    <p:sldId id="2134808573" r:id="rId57"/>
    <p:sldId id="2134808518" r:id="rId58"/>
    <p:sldId id="2134808461" r:id="rId59"/>
    <p:sldId id="2134808469" r:id="rId60"/>
    <p:sldId id="2134808503" r:id="rId61"/>
    <p:sldId id="2134808504" r:id="rId62"/>
  </p:sldIdLst>
  <p:sldSz cx="13716000" cy="10287000"/>
  <p:notesSz cx="6858000" cy="9144000"/>
  <p:embeddedFontLst>
    <p:embeddedFont>
      <p:font typeface="Dosis" pitchFamily="2" charset="77"/>
      <p:regular r:id="rId64"/>
      <p:bold r:id="rId65"/>
    </p:embeddedFont>
    <p:embeddedFont>
      <p:font typeface="IBM Plex Sans Arabic" panose="020B0503050203000203" pitchFamily="34" charset="-78"/>
      <p:regular r:id="rId66"/>
    </p:embeddedFont>
    <p:embeddedFont>
      <p:font typeface="Microsoft Uighur" panose="02000000000000000000" pitchFamily="2" charset="-78"/>
      <p:regular r:id="rId67"/>
      <p:bold r:id="rId6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3D8FA5"/>
    <a:srgbClr val="0097B2"/>
    <a:srgbClr val="7ACFB0"/>
    <a:srgbClr val="F98F51"/>
    <a:srgbClr val="4AC283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9.pn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svg"/><Relationship Id="rId7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9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8.svg"/><Relationship Id="rId7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1.png"/><Relationship Id="rId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4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7.png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8.png"/><Relationship Id="rId5" Type="http://schemas.openxmlformats.org/officeDocument/2006/relationships/image" Target="../media/image25.jpeg"/><Relationship Id="rId4" Type="http://schemas.openxmlformats.org/officeDocument/2006/relationships/image" Target="../media/image8.sv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3</a:t>
                  </a: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14 – 15 – 16</a:t>
            </a:r>
          </a:p>
          <a:p>
            <a:pPr algn="r" rtl="1"/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00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طرح العدد 14 ويطلب من كل مجموعات تقديم وقراءة الجداول التي اشتغلت عليها.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476569"/>
              </p:ext>
            </p:extLst>
          </p:nvPr>
        </p:nvGraphicFramePr>
        <p:xfrm>
          <a:off x="1025095" y="4686300"/>
          <a:ext cx="11665808" cy="21564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0528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60528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947682">
                <a:tc>
                  <a:txBody>
                    <a:bodyPr/>
                    <a:lstStyle/>
                    <a:p>
                      <a:pPr algn="ctr"/>
                      <a:r>
                        <a:rPr lang="ar-SA" sz="4800" dirty="0"/>
                        <a:t>-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1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2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3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4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5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6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7</a:t>
                      </a:r>
                      <a:endParaRPr lang="fr-FR" sz="48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8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9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10</a:t>
                      </a:r>
                      <a:endParaRPr lang="fr-FR" sz="48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120877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000" dirty="0"/>
                        <a:t>14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13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12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11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10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9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8</a:t>
                      </a:r>
                      <a:endParaRPr lang="fr-FR" sz="4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7</a:t>
                      </a:r>
                      <a:endParaRPr lang="fr-FR" sz="48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6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5</a:t>
                      </a:r>
                      <a:endParaRPr lang="fr-FR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dirty="0"/>
                        <a:t>4</a:t>
                      </a:r>
                      <a:endParaRPr lang="fr-FR" sz="4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5474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6 - 13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936437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6 - 13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7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068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770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757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562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7 - 15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75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8571F2-6756-37F0-98BE-085A6746EF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2" y="6358015"/>
            <a:ext cx="1162344" cy="116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BC847-3505-83BD-DC35-311B199F0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1F05C6-1979-CAB4-213C-FE996ED9083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F0FB2E-46E9-5984-C7C5-A049E9639C6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CF02AE-9CA4-B436-1C45-C5406C7DA4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FDB4F5-3E89-E162-EE4B-0F4585A8E4A8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85811F-EEBA-02BC-397E-2645C27A887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E97676-C335-837D-5FCF-9A425B2C47D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80744A63-B1E6-E451-7132-4BA3E4AAE8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118ECC-5F58-C57F-53DB-1C9621278347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3051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BC6CE6-29A5-FD94-A22D-5908B5C3C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D4B5BC-8D50-217B-FA2B-123F196D40F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C4F21D-1082-F7F9-7028-DAE642C212A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268640-122B-386A-FDBF-871E979DDAE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D7420D1-EC46-40DC-8BFA-5F4A77DDFF5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9EDC656-2976-2996-96DD-5CD4D09C886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7103D3-1BAB-6D37-8844-342AE7926F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03EDC1C-D254-F2F8-B027-E4005EB804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7A0539-93CF-1091-D86E-B3CE9DEC2824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F1CA5C7-C336-E994-0281-2FA55C8D96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E7737B-6E25-247F-DFDD-7DAB1CBEF58F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8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214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999 باستخدام بطاقات تفكيك الأعداد.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 باستخدام بطاقات تفكيك العدد.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A445BC4-CFF1-C144-A95C-D08FC95CD66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06" y="6183975"/>
            <a:ext cx="4859997" cy="3239999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1100" y="4511030"/>
            <a:ext cx="1469720" cy="97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مقارنة وترتيب الأعداد من 0 إلى 999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الأول 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DF4BDB-AF1D-2939-FEF5-4C7220E00697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87FA060-2851-8E8C-F166-732E646D584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1E08974-0398-1086-D047-8CBEE5A02420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63DD99-D657-F8FE-0DB1-C4AB0A70906B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0EEB24-8639-0318-307F-AB58AC1924E8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DF73F5-2F45-39ED-F9A5-A8BE44417CB8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73D99-5F70-DA17-187D-D34FC2872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A0F1BA-6950-2008-E907-ED2DCBB8F87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97A084-3AE6-4677-59CD-2C177C532901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53B7F1-8353-18A2-A57F-AAFE6BD6CFD5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C56BBF7-96C1-1025-D519-5990C76D819E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العدد الثاني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64A34-86EC-B774-4575-B75FDD609D3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389B5B6-B47F-EA3B-2FBC-35733B7BAF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67ADE9-118B-BD2E-3A35-6B7D5575C38E}"/>
              </a:ext>
            </a:extLst>
          </p:cNvPr>
          <p:cNvSpPr/>
          <p:nvPr/>
        </p:nvSpPr>
        <p:spPr>
          <a:xfrm>
            <a:off x="838200" y="5295900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0B79181-5EFA-0D72-2430-BF0E92051492}"/>
              </a:ext>
            </a:extLst>
          </p:cNvPr>
          <p:cNvSpPr/>
          <p:nvPr/>
        </p:nvSpPr>
        <p:spPr>
          <a:xfrm>
            <a:off x="5257798" y="5288280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ED714A-A0BD-DD75-EE31-E77FDAA819B1}"/>
              </a:ext>
            </a:extLst>
          </p:cNvPr>
          <p:cNvSpPr/>
          <p:nvPr/>
        </p:nvSpPr>
        <p:spPr>
          <a:xfrm>
            <a:off x="9677396" y="5288280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CB78EE-8DA1-03FA-F815-39259EC79048}"/>
              </a:ext>
            </a:extLst>
          </p:cNvPr>
          <p:cNvSpPr/>
          <p:nvPr/>
        </p:nvSpPr>
        <p:spPr>
          <a:xfrm>
            <a:off x="838200" y="6638285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مئات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102117-C45D-DFA4-CB05-BBCCA91A9050}"/>
              </a:ext>
            </a:extLst>
          </p:cNvPr>
          <p:cNvSpPr/>
          <p:nvPr/>
        </p:nvSpPr>
        <p:spPr>
          <a:xfrm>
            <a:off x="5257798" y="6630665"/>
            <a:ext cx="3200400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عشرات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87B208-99D1-B2E9-6F3A-7C7A388060AA}"/>
              </a:ext>
            </a:extLst>
          </p:cNvPr>
          <p:cNvSpPr/>
          <p:nvPr/>
        </p:nvSpPr>
        <p:spPr>
          <a:xfrm>
            <a:off x="9677396" y="6630665"/>
            <a:ext cx="32004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وحدات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37242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70B7E-E488-0657-8B4B-50D3D2654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8C726-3476-BCF5-F706-E37E4857B48F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5930275-A041-7FBA-CCBF-ED63818C3444}"/>
              </a:ext>
            </a:extLst>
          </p:cNvPr>
          <p:cNvSpPr/>
          <p:nvPr/>
        </p:nvSpPr>
        <p:spPr>
          <a:xfrm>
            <a:off x="275852" y="3398436"/>
            <a:ext cx="13164293" cy="64435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fr-FR" sz="19900" b="1" dirty="0">
                <a:solidFill>
                  <a:schemeClr val="tx1"/>
                </a:solidFill>
                <a:latin typeface="Dosis" pitchFamily="2" charset="0"/>
              </a:rPr>
              <a:t>&lt;</a:t>
            </a:r>
            <a:endParaRPr lang="fr-MA" sz="19900" b="1" dirty="0">
              <a:solidFill>
                <a:schemeClr val="tx1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6C70A0-93CD-D830-91D9-41685C4EF48E}"/>
              </a:ext>
            </a:extLst>
          </p:cNvPr>
          <p:cNvSpPr/>
          <p:nvPr/>
        </p:nvSpPr>
        <p:spPr>
          <a:xfrm>
            <a:off x="-1" y="752746"/>
            <a:ext cx="13716001" cy="21570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09BB7F-B6B6-E119-8762-6B7B4D19F2A9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 أصغر من </a:t>
            </a: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مئات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العدد 646 أصغر من العدد 735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ED6B00-5E05-B59E-65A5-C34EBB071E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05FEC77-C9EE-2EBF-D8CE-B9C8F2B53B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A84E9C6-509A-7C81-CFA0-BEBCB2842788}"/>
              </a:ext>
            </a:extLst>
          </p:cNvPr>
          <p:cNvSpPr/>
          <p:nvPr/>
        </p:nvSpPr>
        <p:spPr>
          <a:xfrm>
            <a:off x="1295400" y="5894048"/>
            <a:ext cx="25653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CD9409-7F3E-4D92-F3FF-82D84F998BBA}"/>
              </a:ext>
            </a:extLst>
          </p:cNvPr>
          <p:cNvSpPr/>
          <p:nvPr/>
        </p:nvSpPr>
        <p:spPr>
          <a:xfrm>
            <a:off x="1727195" y="682782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5B9E43-9000-1B5A-CCD6-2A97693DC111}"/>
              </a:ext>
            </a:extLst>
          </p:cNvPr>
          <p:cNvSpPr/>
          <p:nvPr/>
        </p:nvSpPr>
        <p:spPr>
          <a:xfrm>
            <a:off x="9877055" y="5894048"/>
            <a:ext cx="2732095" cy="124458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F687BC-EE70-55A6-2A51-C659884FF28C}"/>
              </a:ext>
            </a:extLst>
          </p:cNvPr>
          <p:cNvSpPr/>
          <p:nvPr/>
        </p:nvSpPr>
        <p:spPr>
          <a:xfrm>
            <a:off x="10475550" y="6777969"/>
            <a:ext cx="2133600" cy="123696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C665C8-8324-6452-104A-0BC5AADD0097}"/>
              </a:ext>
            </a:extLst>
          </p:cNvPr>
          <p:cNvSpPr/>
          <p:nvPr/>
        </p:nvSpPr>
        <p:spPr>
          <a:xfrm>
            <a:off x="5943600" y="5595957"/>
            <a:ext cx="2133600" cy="210883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407CAC-CE43-42B4-086A-848F47FDD5F9}"/>
              </a:ext>
            </a:extLst>
          </p:cNvPr>
          <p:cNvSpPr txBox="1"/>
          <p:nvPr/>
        </p:nvSpPr>
        <p:spPr>
          <a:xfrm>
            <a:off x="4572000" y="8572500"/>
            <a:ext cx="521054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b="1" dirty="0"/>
              <a:t>646 </a:t>
            </a:r>
            <a:r>
              <a:rPr lang="ar-SA" sz="6600" b="1" dirty="0"/>
              <a:t> </a:t>
            </a:r>
            <a:r>
              <a:rPr lang="fr-FR" sz="6600" b="1" dirty="0"/>
              <a:t>&lt;</a:t>
            </a:r>
            <a:r>
              <a:rPr lang="ar-SA" sz="6600" b="1" dirty="0"/>
              <a:t>  </a:t>
            </a:r>
            <a:r>
              <a:rPr lang="fr-FR" sz="6600" b="1" dirty="0"/>
              <a:t>735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70DEB2-DC33-8185-BB42-8DCD830EF9EC}"/>
              </a:ext>
            </a:extLst>
          </p:cNvPr>
          <p:cNvSpPr/>
          <p:nvPr/>
        </p:nvSpPr>
        <p:spPr>
          <a:xfrm>
            <a:off x="660395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4A3A64-F971-8C5A-09D2-3212F5DA916C}"/>
              </a:ext>
            </a:extLst>
          </p:cNvPr>
          <p:cNvSpPr/>
          <p:nvPr/>
        </p:nvSpPr>
        <p:spPr>
          <a:xfrm>
            <a:off x="9408750" y="4974928"/>
            <a:ext cx="3200400" cy="1236966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8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88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9100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7EB12F-8B86-E0A4-41A9-455F2DF3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B09E40-D7CA-6CBF-3008-55957F3FDCF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FBD27F-CC07-31F7-6D19-4C8DADC4B5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AA6246-051A-3A13-A1F8-0DCA84E2A114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21D3CD-B52A-7033-3E83-427BBF26AAE2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71A85B4-E213-D68C-D136-44C0CC08D11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6453A29-B8B2-0439-F4A4-92C82824192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CD9960F-E43A-EB11-4FD8-D8DC5616A7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31FA78D-69A3-8FEC-3635-E1BD6341DF54}"/>
              </a:ext>
            </a:extLst>
          </p:cNvPr>
          <p:cNvSpPr/>
          <p:nvPr/>
        </p:nvSpPr>
        <p:spPr>
          <a:xfrm>
            <a:off x="1562098" y="5067301"/>
            <a:ext cx="10591800" cy="2133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b="1" dirty="0">
                <a:solidFill>
                  <a:schemeClr val="tx1"/>
                </a:solidFill>
              </a:rPr>
              <a:t>546…678</a:t>
            </a:r>
          </a:p>
        </p:txBody>
      </p:sp>
    </p:spTree>
    <p:extLst>
      <p:ext uri="{BB962C8B-B14F-4D97-AF65-F5344CB8AC3E}">
        <p14:creationId xmlns:p14="http://schemas.microsoft.com/office/powerpoint/2010/main" val="4191022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55C018-9EC0-D9EA-E152-52BAC88B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BFF3027-0E79-8BBC-3C75-BAB07F8718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CA2939-BCA4-906D-6F83-A8D3CA0CEA5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5E84E74-DAB5-5179-7FEA-5D7A7237B5C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47A8F2-DB33-26B4-0E16-EA6D0CEEFF78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30440EB-B4E5-4C30-4EEE-9466E8B29C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504D7BD-6229-D49B-638B-CF736E046A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C35B9541-C65A-51DC-63EB-D85482DDD3A1}"/>
              </a:ext>
            </a:extLst>
          </p:cNvPr>
          <p:cNvSpPr/>
          <p:nvPr/>
        </p:nvSpPr>
        <p:spPr>
          <a:xfrm>
            <a:off x="1562098" y="5143500"/>
            <a:ext cx="10591800" cy="1981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ar-SA" sz="8000" b="1" dirty="0">
                <a:solidFill>
                  <a:schemeClr val="tx1"/>
                </a:solidFill>
              </a:rPr>
              <a:t>546</a:t>
            </a:r>
            <a:r>
              <a:rPr lang="fr-FR" sz="8000" b="1" dirty="0">
                <a:solidFill>
                  <a:schemeClr val="tx1"/>
                </a:solidFill>
              </a:rPr>
              <a:t> &lt; </a:t>
            </a:r>
            <a:r>
              <a:rPr lang="fr-FR" sz="8800" b="1" dirty="0">
                <a:solidFill>
                  <a:schemeClr val="tx1"/>
                </a:solidFill>
              </a:rPr>
              <a:t>678</a:t>
            </a:r>
            <a:endParaRPr lang="fr-FR" sz="80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4C81AAF0-71E9-3E0A-6C43-C72F880746A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2246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A431D-04E3-FB8B-CBAB-A490951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14FBB68-D9DF-F08D-3EB5-A29CE9F93AF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2EBBC83-8557-75C1-A9C6-A0429BBDBDF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E61733-91BB-E503-7F9C-03FF356E3BD0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1C5E9D-EA84-390C-4180-37919283EE5B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باستعمال بطاقات تفكيك الأعداد قارنوا  ما يلي.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68EFD6-A1F6-4EFD-261C-A464B05F323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7482B6C-F634-C259-5DED-1384C06D2A8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24FB6CC8-0679-0553-37B1-682F612DE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9438C97-4898-423A-5C27-A75F3498BC92}"/>
              </a:ext>
            </a:extLst>
          </p:cNvPr>
          <p:cNvSpPr/>
          <p:nvPr/>
        </p:nvSpPr>
        <p:spPr>
          <a:xfrm>
            <a:off x="1562098" y="5067301"/>
            <a:ext cx="10591800" cy="2133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8800" b="1" dirty="0">
                <a:solidFill>
                  <a:schemeClr val="tx1"/>
                </a:solidFill>
              </a:rPr>
              <a:t>875…..756</a:t>
            </a:r>
          </a:p>
        </p:txBody>
      </p:sp>
    </p:spTree>
    <p:extLst>
      <p:ext uri="{BB962C8B-B14F-4D97-AF65-F5344CB8AC3E}">
        <p14:creationId xmlns:p14="http://schemas.microsoft.com/office/powerpoint/2010/main" val="2109686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240BF-6236-7C7C-51C7-E860BE3FE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C0A4F93-80BB-A74E-3653-37ED7281C0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9617D8-D51D-52A2-F49C-6669EBE56E3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B63F05A-0FA8-F3A7-8DBA-32607FBC0779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6653D74-2022-395B-6933-EBD86752FD13}"/>
              </a:ext>
            </a:extLst>
          </p:cNvPr>
          <p:cNvSpPr txBox="1"/>
          <p:nvPr/>
        </p:nvSpPr>
        <p:spPr>
          <a:xfrm>
            <a:off x="838200" y="863026"/>
            <a:ext cx="116014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D84058F-05B2-420D-812C-2AFDC56E795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FB634FE-D77C-2447-870F-D0C2BBAE5DB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65E65D9-6B65-EDF2-8EA5-4FB0D1FC275E}"/>
              </a:ext>
            </a:extLst>
          </p:cNvPr>
          <p:cNvSpPr/>
          <p:nvPr/>
        </p:nvSpPr>
        <p:spPr>
          <a:xfrm>
            <a:off x="1562098" y="5181601"/>
            <a:ext cx="10591800" cy="1905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eaLnBrk="1" latinLnBrk="0" hangingPunct="1"/>
            <a:r>
              <a:rPr lang="fr-FR" sz="11500" b="1" dirty="0">
                <a:solidFill>
                  <a:schemeClr val="tx1"/>
                </a:solidFill>
              </a:rPr>
              <a:t>875</a:t>
            </a:r>
            <a:r>
              <a:rPr lang="fr-FR" sz="9600" b="1" dirty="0">
                <a:solidFill>
                  <a:schemeClr val="tx1"/>
                </a:solidFill>
              </a:rPr>
              <a:t> &gt; </a:t>
            </a:r>
            <a:r>
              <a:rPr lang="fr-FR" sz="11500" b="1" dirty="0">
                <a:solidFill>
                  <a:schemeClr val="tx1"/>
                </a:solidFill>
              </a:rPr>
              <a:t>756</a:t>
            </a:r>
            <a:endParaRPr lang="fr-FR" sz="9600" b="1" dirty="0">
              <a:solidFill>
                <a:schemeClr val="tx1"/>
              </a:solidFill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A665DE51-480B-BB8E-F003-B47F664ACE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10816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4845852"/>
            <a:ext cx="30921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يتدرب المتعلمون على وضع إنجاز عمليات طرح بمبادلة باستخدام الخشيبات والحزم.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A347011-EEE8-B9B7-609B-E80D91D3E3F3}"/>
              </a:ext>
            </a:extLst>
          </p:cNvPr>
          <p:cNvGrpSpPr/>
          <p:nvPr/>
        </p:nvGrpSpPr>
        <p:grpSpPr>
          <a:xfrm>
            <a:off x="1261008" y="4392850"/>
            <a:ext cx="5560416" cy="4953290"/>
            <a:chOff x="5518324" y="3272011"/>
            <a:chExt cx="6552918" cy="5837424"/>
          </a:xfrm>
        </p:grpSpPr>
        <p:pic>
          <p:nvPicPr>
            <p:cNvPr id="9" name="Image 8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48FF48C-EA35-2C71-D826-D54909D27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0" name="Image 9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DF80809-0ADF-3054-CD7D-D1C171193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8030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20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8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0653A4-0054-CCE5-FD72-C89AC7D1A96D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139210C-97D5-62C0-C10B-5B3091BC439F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C29C84A-30CD-C529-4910-2D4E483CFBA5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7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7C088E-8D22-286D-D449-8E8FFDE493A4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15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22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9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4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21B05E6-15FD-4BF0-364A-96BDBEF3F156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C9D512-44FF-8114-6FA2-872AFB3E63C1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71E1EA6-3C94-0682-9AA8-EBC26E14BAA7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6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634F96-A77E-7DF9-F663-78FA634E9B46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13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75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471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5847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108668"/>
            <a:ext cx="61763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وضعت سارة 156 طابعا في الملف الأخضر.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625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9562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كم طابعا لدى سارة.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77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605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الطوابع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95316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713385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الأحمر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الطوابع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924800" y="4838700"/>
            <a:ext cx="5257798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الطوابع في الملف الأخضر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28441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عدد الطوابع في الملف الأحمر لعدد الطوابع في الملف الأخضر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156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271165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المبلغ الذي بقي لدى سناء 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بقي لدى سناء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234 + 156 = 390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طابعا بريديا.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وضعت سارة 234 طابعا بريديا في ملف أحمر و156 طابعا في ملف أخضر. كم عدد الطوابع لدى سارة؟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2546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B052D6A-9815-BB3A-A76A-236A03A8D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365" t="11904" r="881"/>
            <a:stretch/>
          </p:blipFill>
          <p:spPr>
            <a:xfrm rot="19455038">
              <a:off x="5330030" y="4267373"/>
              <a:ext cx="2989977" cy="1144406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7" name="Image 50">
            <a:extLst>
              <a:ext uri="{FF2B5EF4-FFF2-40B4-BE49-F238E27FC236}">
                <a16:creationId xmlns:a16="http://schemas.microsoft.com/office/drawing/2014/main" id="{BF02BAE4-D489-6EE3-13B9-59E969A31A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088213" y="5688884"/>
            <a:ext cx="753121" cy="339583"/>
          </a:xfrm>
          <a:prstGeom prst="rect">
            <a:avLst/>
          </a:prstGeom>
        </p:spPr>
      </p:pic>
      <p:pic>
        <p:nvPicPr>
          <p:cNvPr id="38" name="Image 40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2100D10A-E05A-1EB0-B28A-81FB055E19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48432">
            <a:off x="6972007" y="6041088"/>
            <a:ext cx="781499" cy="424340"/>
          </a:xfrm>
          <a:prstGeom prst="rect">
            <a:avLst/>
          </a:prstGeom>
        </p:spPr>
      </p:pic>
      <p:pic>
        <p:nvPicPr>
          <p:cNvPr id="39" name="Image 46">
            <a:extLst>
              <a:ext uri="{FF2B5EF4-FFF2-40B4-BE49-F238E27FC236}">
                <a16:creationId xmlns:a16="http://schemas.microsoft.com/office/drawing/2014/main" id="{1976BE2E-E32B-0392-6260-636E49C99A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48432">
            <a:off x="7568382" y="5659216"/>
            <a:ext cx="771051" cy="47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20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86FDB775-CAC1-8928-02D1-CA6C8137D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r="6484" b="71290"/>
          <a:stretch>
            <a:fillRect/>
          </a:stretch>
        </p:blipFill>
        <p:spPr>
          <a:xfrm>
            <a:off x="621967" y="4137661"/>
            <a:ext cx="12530477" cy="3276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21967" y="4851205"/>
            <a:ext cx="4117673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1DB36BE4-BDC6-0BDB-A401-D974B74371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 r="6484" b="71290"/>
          <a:stretch>
            <a:fillRect/>
          </a:stretch>
        </p:blipFill>
        <p:spPr>
          <a:xfrm>
            <a:off x="621967" y="4137661"/>
            <a:ext cx="12530477" cy="32766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4F45481-D5F9-285A-2B3E-D6CE5871DAAF}"/>
              </a:ext>
            </a:extLst>
          </p:cNvPr>
          <p:cNvSpPr txBox="1"/>
          <p:nvPr/>
        </p:nvSpPr>
        <p:spPr>
          <a:xfrm>
            <a:off x="2133600" y="570291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BFAA948-952E-64BE-140E-ED83250A2739}"/>
              </a:ext>
            </a:extLst>
          </p:cNvPr>
          <p:cNvSpPr txBox="1"/>
          <p:nvPr/>
        </p:nvSpPr>
        <p:spPr>
          <a:xfrm>
            <a:off x="2133600" y="66249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C892A-E3C1-8CC6-BF91-3B2173212FAC}"/>
              </a:ext>
            </a:extLst>
          </p:cNvPr>
          <p:cNvSpPr txBox="1"/>
          <p:nvPr/>
        </p:nvSpPr>
        <p:spPr>
          <a:xfrm>
            <a:off x="4163393" y="570291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6797AB4-0A28-CCA6-9A47-5DFE7CB4AD55}"/>
              </a:ext>
            </a:extLst>
          </p:cNvPr>
          <p:cNvSpPr txBox="1"/>
          <p:nvPr/>
        </p:nvSpPr>
        <p:spPr>
          <a:xfrm>
            <a:off x="4163393" y="66249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26973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B9824242-C3D3-626B-F483-2C1E586AEC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8969" r="6379" b="49188"/>
          <a:stretch>
            <a:fillRect/>
          </a:stretch>
        </p:blipFill>
        <p:spPr>
          <a:xfrm>
            <a:off x="523808" y="3467100"/>
            <a:ext cx="12530477" cy="42519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394401" y="4762497"/>
            <a:ext cx="3720399" cy="32205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2BC1E76A-F17F-B196-EBE3-510646EE1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8969" r="6379" b="49188"/>
          <a:stretch>
            <a:fillRect/>
          </a:stretch>
        </p:blipFill>
        <p:spPr>
          <a:xfrm>
            <a:off x="523808" y="3467100"/>
            <a:ext cx="12530477" cy="425196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EA04C01D-D81D-1BB6-6B88-1DFDF8A3FC00}"/>
              </a:ext>
            </a:extLst>
          </p:cNvPr>
          <p:cNvSpPr txBox="1"/>
          <p:nvPr/>
        </p:nvSpPr>
        <p:spPr>
          <a:xfrm>
            <a:off x="1828800" y="63627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2" y="2439767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EB044543-823F-3015-CAB3-581D82C7D2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" t="50480" r="6997" b="23745"/>
          <a:stretch>
            <a:fillRect/>
          </a:stretch>
        </p:blipFill>
        <p:spPr>
          <a:xfrm>
            <a:off x="533400" y="3153849"/>
            <a:ext cx="12530477" cy="501731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6B6D4D6-B8F1-D96A-0EAE-006BEE0EB763}"/>
              </a:ext>
            </a:extLst>
          </p:cNvPr>
          <p:cNvSpPr/>
          <p:nvPr/>
        </p:nvSpPr>
        <p:spPr>
          <a:xfrm>
            <a:off x="533400" y="4000500"/>
            <a:ext cx="4953000" cy="41501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A8638A64-44F7-3638-8584-BA52949A27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2" t="50480" r="6997" b="23745"/>
          <a:stretch>
            <a:fillRect/>
          </a:stretch>
        </p:blipFill>
        <p:spPr>
          <a:xfrm>
            <a:off x="533400" y="3153849"/>
            <a:ext cx="12530477" cy="501731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7E75FE3-F389-6BAE-2109-367ABF285946}"/>
              </a:ext>
            </a:extLst>
          </p:cNvPr>
          <p:cNvSpPr txBox="1"/>
          <p:nvPr/>
        </p:nvSpPr>
        <p:spPr>
          <a:xfrm>
            <a:off x="1447800" y="6972300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4   9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5720394-71AB-9D1F-2E83-1B3B73091E0F}"/>
              </a:ext>
            </a:extLst>
          </p:cNvPr>
          <p:cNvSpPr txBox="1"/>
          <p:nvPr/>
        </p:nvSpPr>
        <p:spPr>
          <a:xfrm>
            <a:off x="1600200" y="4568850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6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E5050ED-8800-E44D-B7DD-295DE241F4EE}"/>
              </a:ext>
            </a:extLst>
          </p:cNvPr>
          <p:cNvSpPr txBox="1"/>
          <p:nvPr/>
        </p:nvSpPr>
        <p:spPr>
          <a:xfrm>
            <a:off x="1876055" y="4568850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14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CEFD4D0-3275-08FD-68F0-3F6A607ED93B}"/>
              </a:ext>
            </a:extLst>
          </p:cNvPr>
          <p:cNvCxnSpPr>
            <a:cxnSpLocks/>
          </p:cNvCxnSpPr>
          <p:nvPr/>
        </p:nvCxnSpPr>
        <p:spPr>
          <a:xfrm flipV="1">
            <a:off x="1600200" y="4968960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67A39B2-BF0A-344D-5D0F-0D219AEF9554}"/>
              </a:ext>
            </a:extLst>
          </p:cNvPr>
          <p:cNvCxnSpPr>
            <a:cxnSpLocks/>
          </p:cNvCxnSpPr>
          <p:nvPr/>
        </p:nvCxnSpPr>
        <p:spPr>
          <a:xfrm flipV="1">
            <a:off x="2013982" y="4968960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92E6B33B-1F39-575A-950B-AEF2E27A0DAF}"/>
              </a:ext>
            </a:extLst>
          </p:cNvPr>
          <p:cNvSpPr txBox="1"/>
          <p:nvPr/>
        </p:nvSpPr>
        <p:spPr>
          <a:xfrm>
            <a:off x="3810000" y="6967507"/>
            <a:ext cx="99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3   7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F1AF2D1-7E41-FAB2-9750-32BCA7766AE5}"/>
              </a:ext>
            </a:extLst>
          </p:cNvPr>
          <p:cNvSpPr txBox="1"/>
          <p:nvPr/>
        </p:nvSpPr>
        <p:spPr>
          <a:xfrm>
            <a:off x="3962400" y="4564057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8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ACB31CC4-D325-54C1-F94A-C9ED20CF330B}"/>
              </a:ext>
            </a:extLst>
          </p:cNvPr>
          <p:cNvSpPr txBox="1"/>
          <p:nvPr/>
        </p:nvSpPr>
        <p:spPr>
          <a:xfrm>
            <a:off x="4238255" y="4564057"/>
            <a:ext cx="472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14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329FFAF5-3EA5-B737-D96E-AC9891A9E048}"/>
              </a:ext>
            </a:extLst>
          </p:cNvPr>
          <p:cNvCxnSpPr>
            <a:cxnSpLocks/>
          </p:cNvCxnSpPr>
          <p:nvPr/>
        </p:nvCxnSpPr>
        <p:spPr>
          <a:xfrm flipV="1">
            <a:off x="3962400" y="4964167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E1C8C249-1337-203B-A0D6-CC7D48838F93}"/>
              </a:ext>
            </a:extLst>
          </p:cNvPr>
          <p:cNvCxnSpPr>
            <a:cxnSpLocks/>
          </p:cNvCxnSpPr>
          <p:nvPr/>
        </p:nvCxnSpPr>
        <p:spPr>
          <a:xfrm flipV="1">
            <a:off x="4376182" y="4964167"/>
            <a:ext cx="275855" cy="34908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19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conception&#10;&#10;Le contenu généré par l’IA peut être incorrect.">
            <a:extLst>
              <a:ext uri="{FF2B5EF4-FFF2-40B4-BE49-F238E27FC236}">
                <a16:creationId xmlns:a16="http://schemas.microsoft.com/office/drawing/2014/main" id="{2E77CEA7-CF9F-F260-36BD-1CFBEB92AE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68" t="75557" r="7153" b="5706"/>
          <a:stretch>
            <a:fillRect/>
          </a:stretch>
        </p:blipFill>
        <p:spPr>
          <a:xfrm>
            <a:off x="539048" y="2587253"/>
            <a:ext cx="12530477" cy="3647274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143000" y="4914900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عجلة الأعداد</a:t>
            </a:r>
          </a:p>
          <a:p>
            <a:pPr algn="ctr" defTabSz="685834"/>
            <a:r>
              <a:rPr lang="fr-FR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 </a:t>
            </a:r>
            <a:r>
              <a:rPr lang="ar-S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 الشفهي باستخدام لعبة رمي الكرة</a:t>
            </a:r>
            <a:endParaRPr lang="ar-MA" sz="4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282559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الطرح الشفهي </a:t>
            </a:r>
            <a:r>
              <a:rPr lang="ar-SA" sz="4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السريع باستخدام 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(ملء جداول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على مقارنة وترتيب الأعداد من 0 إلى 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28563</TotalTime>
  <Words>1789</Words>
  <Application>Microsoft Macintosh PowerPoint</Application>
  <PresentationFormat>Personnalisé</PresentationFormat>
  <Paragraphs>545</Paragraphs>
  <Slides>61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Microsoft Uighur</vt:lpstr>
      <vt:lpstr>Arial</vt:lpstr>
      <vt:lpstr>Dosis</vt:lpstr>
      <vt:lpstr>A Massir Ballpoint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261</cp:revision>
  <dcterms:created xsi:type="dcterms:W3CDTF">2006-08-16T00:00:00Z</dcterms:created>
  <dcterms:modified xsi:type="dcterms:W3CDTF">2025-09-26T20:01:34Z</dcterms:modified>
  <dc:identifier>DAFtlvZnwz4</dc:identifier>
</cp:coreProperties>
</file>