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98" r:id="rId13"/>
    <p:sldId id="2134808599" r:id="rId14"/>
    <p:sldId id="2134808603" r:id="rId15"/>
    <p:sldId id="2134808604" r:id="rId16"/>
    <p:sldId id="2134808605" r:id="rId17"/>
    <p:sldId id="2134808606" r:id="rId18"/>
    <p:sldId id="2134808607" r:id="rId19"/>
    <p:sldId id="2134808608" r:id="rId20"/>
    <p:sldId id="2134808609" r:id="rId21"/>
    <p:sldId id="2134808610" r:id="rId22"/>
    <p:sldId id="2134808459" r:id="rId23"/>
    <p:sldId id="2134808611" r:id="rId24"/>
    <p:sldId id="2134808581" r:id="rId25"/>
    <p:sldId id="2134808612" r:id="rId26"/>
    <p:sldId id="2134808613" r:id="rId27"/>
    <p:sldId id="2134808614" r:id="rId28"/>
    <p:sldId id="2134808615" r:id="rId29"/>
    <p:sldId id="2134808616" r:id="rId30"/>
    <p:sldId id="2134808617" r:id="rId31"/>
    <p:sldId id="2134808618" r:id="rId32"/>
    <p:sldId id="2134808619" r:id="rId33"/>
    <p:sldId id="2134808594" r:id="rId34"/>
    <p:sldId id="2134808538" r:id="rId35"/>
    <p:sldId id="2134808621" r:id="rId36"/>
    <p:sldId id="2134808622" r:id="rId37"/>
    <p:sldId id="2134808601" r:id="rId38"/>
    <p:sldId id="2134808602" r:id="rId39"/>
    <p:sldId id="2134808595" r:id="rId40"/>
    <p:sldId id="2134808454" r:id="rId41"/>
    <p:sldId id="213480854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51" r:id="rId50"/>
    <p:sldId id="2134808546" r:id="rId51"/>
    <p:sldId id="2134808596" r:id="rId52"/>
    <p:sldId id="2134808468" r:id="rId53"/>
    <p:sldId id="2134808562" r:id="rId54"/>
    <p:sldId id="2134808472" r:id="rId55"/>
    <p:sldId id="2134808563" r:id="rId56"/>
    <p:sldId id="2134808501" r:id="rId57"/>
    <p:sldId id="2134808573" r:id="rId58"/>
    <p:sldId id="2134808518" r:id="rId59"/>
    <p:sldId id="2134808461" r:id="rId60"/>
    <p:sldId id="2134808469" r:id="rId61"/>
    <p:sldId id="2134808503" r:id="rId62"/>
    <p:sldId id="2134808504" r:id="rId63"/>
  </p:sldIdLst>
  <p:sldSz cx="13716000" cy="10287000"/>
  <p:notesSz cx="6858000" cy="9144000"/>
  <p:embeddedFontLs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9.png"/><Relationship Id="rId10" Type="http://schemas.openxmlformats.org/officeDocument/2006/relationships/image" Target="../media/image21.png"/><Relationship Id="rId4" Type="http://schemas.openxmlformats.org/officeDocument/2006/relationships/image" Target="../media/image39.png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0.png"/><Relationship Id="rId4" Type="http://schemas.openxmlformats.org/officeDocument/2006/relationships/image" Target="../media/image3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2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10 – 11 – 12 – 13 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0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طرح العدد 12 ويطلب من كل مجموعة تقديم وقراءة الجداول التي اشتغلت عليها.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690646"/>
              </p:ext>
            </p:extLst>
          </p:nvPr>
        </p:nvGraphicFramePr>
        <p:xfrm>
          <a:off x="1211824" y="5372100"/>
          <a:ext cx="11665808" cy="20345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894103">
                <a:tc>
                  <a:txBody>
                    <a:bodyPr/>
                    <a:lstStyle/>
                    <a:p>
                      <a:pPr algn="ctr"/>
                      <a:r>
                        <a:rPr lang="ar-SA" sz="4400" dirty="0"/>
                        <a:t>-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1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2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3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4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5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6</a:t>
                      </a:r>
                      <a:endParaRPr lang="fr-FR" sz="4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7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8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9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10</a:t>
                      </a:r>
                      <a:endParaRPr lang="fr-FR" sz="4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114043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11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10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9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8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7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6</a:t>
                      </a:r>
                      <a:endParaRPr lang="fr-FR" sz="44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5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4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3</a:t>
                      </a:r>
                      <a:endParaRPr lang="fr-F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dirty="0"/>
                        <a:t>2</a:t>
                      </a:r>
                      <a:endParaRPr lang="fr-FR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474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6 - 12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0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7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57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6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7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5143A3-912E-1239-BB9A-59B74218BD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BC847-3505-83BD-DC35-311B199F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1F05C6-1979-CAB4-213C-FE996ED9083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F0FB2E-46E9-5984-C7C5-A049E9639C6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CF02AE-9CA4-B436-1C45-C5406C7DA4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FDB4F5-3E89-E162-EE4B-0F4585A8E4A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85811F-EEBA-02BC-397E-2645C27A887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E97676-C335-837D-5FCF-9A425B2C47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80744A63-B1E6-E451-7132-4BA3E4AAE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118ECC-5F58-C57F-53DB-1C9621278347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30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6CE6-29A5-FD94-A22D-5908B5C3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D4B5BC-8D50-217B-FA2B-123F196D40F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C4F21D-1082-F7F9-7028-DAE642C212A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268640-122B-386A-FDBF-871E979DDAE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7420D1-EC46-40DC-8BFA-5F4A77DDFF5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EDC656-2976-2996-96DD-5CD4D09C886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7103D3-1BAB-6D37-8844-342AE7926F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3EDC1C-D254-F2F8-B027-E4005EB80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7A0539-93CF-1091-D86E-B3CE9DEC2824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F1CA5C7-C336-E994-0281-2FA55C8D96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E7737B-6E25-247F-DFDD-7DAB1CBEF58F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1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999 باستخدام لعبة النقود.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في مجموعات على قراءة وكتابة وتفكيك الأعداد من 0 إلى 999 باستخدام لعبة النقود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03" y="5495460"/>
            <a:ext cx="4859997" cy="3239999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2F122AA5-367C-080D-0230-05FFB2F9E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235413" y="4635465"/>
            <a:ext cx="753121" cy="339583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26BC081C-37C2-C36A-428E-ECAB85579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494016" y="3850198"/>
            <a:ext cx="771051" cy="471056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D5F602B-6B6D-8EB6-FC04-1589ACB1F4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332892" y="4183789"/>
            <a:ext cx="781499" cy="42434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E20405C-FD5B-FA86-0A48-F7CDBBB6DD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119207" y="4987669"/>
            <a:ext cx="781499" cy="424340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2256E8D6-294E-F506-59CC-3FEE1DE25D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715582" y="4605797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67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3259040"/>
            <a:ext cx="13164293" cy="655893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صغرى وباستخدام "النقود" على قراءة وكتابة وتمثيل الأعداد من 0 إلى 999: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151" y="3786322"/>
            <a:ext cx="3642251" cy="24281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647C48-0CE8-B2F4-F639-D25BD004F4E2}"/>
              </a:ext>
            </a:extLst>
          </p:cNvPr>
          <p:cNvSpPr/>
          <p:nvPr/>
        </p:nvSpPr>
        <p:spPr>
          <a:xfrm>
            <a:off x="457200" y="3809182"/>
            <a:ext cx="8223208" cy="76200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التعليمة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A76FBD-2696-8501-A751-F5D390A799B5}"/>
              </a:ext>
            </a:extLst>
          </p:cNvPr>
          <p:cNvSpPr/>
          <p:nvPr/>
        </p:nvSpPr>
        <p:spPr>
          <a:xfrm>
            <a:off x="457200" y="4721262"/>
            <a:ext cx="8223208" cy="427442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r" defTabSz="914400" rtl="1" eaLnBrk="1" latinLnBrk="0" hangingPunct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لكل مجموعة بطاقة تتضمن عددا من 100 إلى 999  ويطلب منها: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تمثيل العدد بالنقود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على شكل .... وحدات و..... عشرات و ......مئات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جمعية مفككة</a:t>
            </a:r>
          </a:p>
          <a:p>
            <a:pPr marL="0" algn="ctr" defTabSz="914400" rtl="1" eaLnBrk="1" latinLnBrk="0" hangingPunct="1"/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9301D-CB8C-3A50-BA38-B4F572A8E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8E5406-6DB8-B286-AB8A-7DE12A9E2EE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B013E7-DA37-800C-6259-B99352000364}"/>
              </a:ext>
            </a:extLst>
          </p:cNvPr>
          <p:cNvSpPr/>
          <p:nvPr/>
        </p:nvSpPr>
        <p:spPr>
          <a:xfrm>
            <a:off x="275852" y="2705104"/>
            <a:ext cx="13164293" cy="71128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1EAC9D-57DF-D150-F616-BA2C3560225C}"/>
              </a:ext>
            </a:extLst>
          </p:cNvPr>
          <p:cNvSpPr/>
          <p:nvPr/>
        </p:nvSpPr>
        <p:spPr>
          <a:xfrm>
            <a:off x="-1" y="752746"/>
            <a:ext cx="13716001" cy="174149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08B21A-D2D9-15C0-B5BF-E500C801399E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أشغال كل مجموعة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تغذية راجعة.</a:t>
            </a:r>
            <a:endParaRPr lang="ar-SA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5B2F88-C737-2BB3-8F8B-5EE8E3E76A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10C9E0-0704-8D99-4FB8-B9871D587D2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2C65D5D-DABB-159B-6B76-B9DF68E41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59" y="1054748"/>
            <a:ext cx="1389681" cy="926454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FF7C41-D16E-5C87-31B2-9EF01603C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30793"/>
              </p:ext>
            </p:extLst>
          </p:nvPr>
        </p:nvGraphicFramePr>
        <p:xfrm>
          <a:off x="752959" y="3620813"/>
          <a:ext cx="12268200" cy="52953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80304">
                  <a:extLst>
                    <a:ext uri="{9D8B030D-6E8A-4147-A177-3AD203B41FA5}">
                      <a16:colId xmlns:a16="http://schemas.microsoft.com/office/drawing/2014/main" val="4266697646"/>
                    </a:ext>
                  </a:extLst>
                </a:gridCol>
                <a:gridCol w="4387896">
                  <a:extLst>
                    <a:ext uri="{9D8B030D-6E8A-4147-A177-3AD203B41FA5}">
                      <a16:colId xmlns:a16="http://schemas.microsoft.com/office/drawing/2014/main" val="2754523347"/>
                    </a:ext>
                  </a:extLst>
                </a:gridCol>
              </a:tblGrid>
              <a:tr h="788671">
                <a:tc gridSpan="2">
                  <a:txBody>
                    <a:bodyPr/>
                    <a:lstStyle/>
                    <a:p>
                      <a:pPr algn="ctr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التعليمة: أملأ الجدول باستخدام لعبة النقود 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539211"/>
                  </a:ext>
                </a:extLst>
              </a:tr>
              <a:tr h="14646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تمثيل العدد بالنقود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320331"/>
                  </a:ext>
                </a:extLst>
              </a:tr>
              <a:tr h="78867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العدد بالحروف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579361"/>
                  </a:ext>
                </a:extLst>
              </a:tr>
              <a:tr h="788671">
                <a:tc>
                  <a:txBody>
                    <a:bodyPr/>
                    <a:lstStyle/>
                    <a:p>
                      <a:pPr algn="ctr"/>
                      <a:endParaRPr lang="fr-FR" sz="3600" b="1" i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العدد  بالأرقام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604807"/>
                  </a:ext>
                </a:extLst>
              </a:tr>
              <a:tr h="14646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.......................+.....................+........................</a:t>
                      </a:r>
                    </a:p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 وحدات .............عشرات..................مئات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الكتابة المفككة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44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452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3886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B1F008B-4B32-BFBF-4B27-91CE931F31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03E046F-CEA3-941E-094D-69918E1836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1" y="7139192"/>
            <a:ext cx="1847275" cy="878600"/>
          </a:xfrm>
          <a:prstGeom prst="rect">
            <a:avLst/>
          </a:prstGeom>
        </p:spPr>
      </p:pic>
      <p:pic>
        <p:nvPicPr>
          <p:cNvPr id="1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B38FE42-5D86-D80D-8D26-4045540C70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398D187-06FC-89F8-E5DD-FC814304D9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6123071"/>
            <a:ext cx="1847275" cy="878600"/>
          </a:xfrm>
          <a:prstGeom prst="rect">
            <a:avLst/>
          </a:prstGeom>
        </p:spPr>
      </p:pic>
      <p:pic>
        <p:nvPicPr>
          <p:cNvPr id="19" name="Image 46">
            <a:extLst>
              <a:ext uri="{FF2B5EF4-FFF2-40B4-BE49-F238E27FC236}">
                <a16:creationId xmlns:a16="http://schemas.microsoft.com/office/drawing/2014/main" id="{39B99745-75EB-656C-83FA-BB6A3B8B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6" y="8147592"/>
            <a:ext cx="1847275" cy="878600"/>
          </a:xfrm>
          <a:prstGeom prst="rect">
            <a:avLst/>
          </a:prstGeom>
        </p:spPr>
      </p:pic>
      <p:pic>
        <p:nvPicPr>
          <p:cNvPr id="20" name="Image 46">
            <a:extLst>
              <a:ext uri="{FF2B5EF4-FFF2-40B4-BE49-F238E27FC236}">
                <a16:creationId xmlns:a16="http://schemas.microsoft.com/office/drawing/2014/main" id="{B4507B5A-012B-DEA4-EE32-F7252782E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F67FC2ED-420D-8FB6-9EF6-700B2980C9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7" y="7190922"/>
            <a:ext cx="1847275" cy="878600"/>
          </a:xfrm>
          <a:prstGeom prst="rect">
            <a:avLst/>
          </a:prstGeom>
        </p:spPr>
      </p:pic>
      <p:pic>
        <p:nvPicPr>
          <p:cNvPr id="22" name="Image 46">
            <a:extLst>
              <a:ext uri="{FF2B5EF4-FFF2-40B4-BE49-F238E27FC236}">
                <a16:creationId xmlns:a16="http://schemas.microsoft.com/office/drawing/2014/main" id="{2E814CA9-1932-BAA7-FC98-593098BA4A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24" name="Image 46">
            <a:extLst>
              <a:ext uri="{FF2B5EF4-FFF2-40B4-BE49-F238E27FC236}">
                <a16:creationId xmlns:a16="http://schemas.microsoft.com/office/drawing/2014/main" id="{8F147E38-7328-80FE-C526-06E269A0E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6219034"/>
            <a:ext cx="1847275" cy="878600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ED959C62-CA25-B8E2-FC7A-D14D70D0C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38" name="Image 50">
            <a:extLst>
              <a:ext uri="{FF2B5EF4-FFF2-40B4-BE49-F238E27FC236}">
                <a16:creationId xmlns:a16="http://schemas.microsoft.com/office/drawing/2014/main" id="{4F2E2442-A9B7-C983-9508-664F84BF2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8835" y="5217088"/>
            <a:ext cx="1847274" cy="883123"/>
          </a:xfrm>
          <a:prstGeom prst="rect">
            <a:avLst/>
          </a:prstGeom>
        </p:spPr>
      </p:pic>
      <p:pic>
        <p:nvPicPr>
          <p:cNvPr id="39" name="Image 50">
            <a:extLst>
              <a:ext uri="{FF2B5EF4-FFF2-40B4-BE49-F238E27FC236}">
                <a16:creationId xmlns:a16="http://schemas.microsoft.com/office/drawing/2014/main" id="{566F70DE-31F6-0A04-B1CB-FBFEADD188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6214511"/>
            <a:ext cx="1847274" cy="88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73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180908"/>
            <a:ext cx="1000531" cy="68110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229100"/>
            <a:ext cx="80772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rgbClr val="FF0000"/>
                </a:solidFill>
              </a:rPr>
              <a:t>564</a:t>
            </a:r>
            <a:endParaRPr lang="fr-FR" sz="1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32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5D5A-2EA2-14E5-FD96-3C5ECEF2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ACA5E5-3259-A17A-8246-5CCB1B6C3C7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7A9EC7-0A91-C1D8-5116-7B2CD565FD5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81F553-BB77-0E59-D929-3EBBCA40113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9A7B1C-5DF4-F4B6-D4D1-1D6FF580BA6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المناسب للتمثيل أسفله.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EA294D-B4B2-1E05-AFBC-44D1DF1C8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B6BE445-2F9F-6D4B-5A01-E062AE107D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E1103F8-F1C7-6D17-6D4D-3A2203829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50">
            <a:extLst>
              <a:ext uri="{FF2B5EF4-FFF2-40B4-BE49-F238E27FC236}">
                <a16:creationId xmlns:a16="http://schemas.microsoft.com/office/drawing/2014/main" id="{60F9FEA3-F547-960A-2A4B-1AFD0A95C2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8F347386-0007-5E93-374F-20FA84B21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AF50DEB-FAC0-48E4-447D-AD76C9B605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8802474-472A-D444-72F3-579ABA3AD1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0E40DA4-8477-CBEB-EC5B-4FD7AEE666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31BD666-0D42-6EC7-07D4-BF82706199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6123071"/>
            <a:ext cx="1847275" cy="878600"/>
          </a:xfrm>
          <a:prstGeom prst="rect">
            <a:avLst/>
          </a:prstGeom>
        </p:spPr>
      </p:pic>
      <p:pic>
        <p:nvPicPr>
          <p:cNvPr id="19" name="Image 46">
            <a:extLst>
              <a:ext uri="{FF2B5EF4-FFF2-40B4-BE49-F238E27FC236}">
                <a16:creationId xmlns:a16="http://schemas.microsoft.com/office/drawing/2014/main" id="{8F6478DF-CA95-1C88-8C3A-FD3E4C357A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FA47CC00-32C9-DACC-7CAE-337C6E4D9F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24" name="Image 50">
            <a:extLst>
              <a:ext uri="{FF2B5EF4-FFF2-40B4-BE49-F238E27FC236}">
                <a16:creationId xmlns:a16="http://schemas.microsoft.com/office/drawing/2014/main" id="{704A9EEF-4CF3-A14E-A615-3744E8D53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25" name="Image 50">
            <a:extLst>
              <a:ext uri="{FF2B5EF4-FFF2-40B4-BE49-F238E27FC236}">
                <a16:creationId xmlns:a16="http://schemas.microsoft.com/office/drawing/2014/main" id="{1AB0D2B1-6F2B-858A-258B-04F52A1C8D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8835" y="5217088"/>
            <a:ext cx="1847274" cy="883123"/>
          </a:xfrm>
          <a:prstGeom prst="rect">
            <a:avLst/>
          </a:prstGeom>
        </p:spPr>
      </p:pic>
      <p:pic>
        <p:nvPicPr>
          <p:cNvPr id="28" name="Image 46">
            <a:extLst>
              <a:ext uri="{FF2B5EF4-FFF2-40B4-BE49-F238E27FC236}">
                <a16:creationId xmlns:a16="http://schemas.microsoft.com/office/drawing/2014/main" id="{F70444BA-77B1-E554-2CB3-50D0BB3F16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6289462"/>
            <a:ext cx="1847275" cy="8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6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F1235-CFB2-8D3D-7FCD-2D46090A3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4D53EC-830A-DB5E-E36E-4842FDE3CA5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253D11-8532-BD6E-169A-8592224265D8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77A626-10F9-F8B5-ECDA-99A44E4A622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3CA2E4-45F9-1B92-9260-E307F45DC1C8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E88E52-9328-D555-7C84-F33F2243EB5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787F3C5-F802-2EAC-ACC0-EDFE41508B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CE32D8A0-3A69-ACCA-7484-9329893536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33400" y="1106080"/>
            <a:ext cx="990600" cy="67434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BFAEC43-55FB-51E8-118B-7420DFAA2634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مئة وثلاثة وأربعون</a:t>
            </a:r>
            <a:endParaRPr lang="fr-FR" sz="13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0587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404B-BD13-D529-2225-4D8AE72F2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F020EA-44C4-1710-C3E7-F8EB6C9FD72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028DB-4FD1-F49A-1D08-81969117A29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10EAD0D-E26B-DFDD-D7D6-F22A9F51D0E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A19C90-06E3-5D3A-9937-EF73AFD31F16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الممثل بالنقود كتابة جمعية.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CA6299D-7FD4-43EF-B70B-5FA5F08450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9BE0984-5650-7423-A113-BDF802EC49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F775975-C0CA-999F-9696-094BFE4EE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5" name="Image 50">
            <a:extLst>
              <a:ext uri="{FF2B5EF4-FFF2-40B4-BE49-F238E27FC236}">
                <a16:creationId xmlns:a16="http://schemas.microsoft.com/office/drawing/2014/main" id="{72FD8248-C7C0-A0A7-1E0B-6B2276242B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6" name="Image 46">
            <a:extLst>
              <a:ext uri="{FF2B5EF4-FFF2-40B4-BE49-F238E27FC236}">
                <a16:creationId xmlns:a16="http://schemas.microsoft.com/office/drawing/2014/main" id="{D233BC2F-7B3B-B4D3-7A6E-ADC4E4A90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A35F235-AF35-4D63-0CA1-5C6A49C1A6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63CEF63-25AB-62D3-8AA8-3933035F58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304C4ED-F229-2D09-E66A-DC47509A6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6">
            <a:extLst>
              <a:ext uri="{FF2B5EF4-FFF2-40B4-BE49-F238E27FC236}">
                <a16:creationId xmlns:a16="http://schemas.microsoft.com/office/drawing/2014/main" id="{63641CAA-A7E1-B163-0D77-96239B1985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7956724F-C888-430C-7117-0092089B53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19" name="Image 50">
            <a:extLst>
              <a:ext uri="{FF2B5EF4-FFF2-40B4-BE49-F238E27FC236}">
                <a16:creationId xmlns:a16="http://schemas.microsoft.com/office/drawing/2014/main" id="{489A99A5-A7A1-9DC3-2AB8-C45AEA2C18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5EAE1976-0F94-C9E0-3F84-F448B00469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6289462"/>
            <a:ext cx="1847275" cy="8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38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E40A-9D86-DBC6-44DE-AFF6F347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AEF9F3-FA29-FC89-0D69-DF64E9863C6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D669B4-5CE1-7209-DD2A-166F4DBE898C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0549CA-047A-FB46-C631-CADB53BA806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7970E4F-E349-C59E-1000-C018B571EDA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D4DB1E-C6C6-F2D8-EE9E-A2882EDBC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8410C4B-B942-63DE-1BF9-666FAF0022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8272D563-FEE9-0C15-7BFC-BEB0AECAF0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162915"/>
            <a:ext cx="1210048" cy="823730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25C916E-3B76-4556-F6AE-BB7A88EB7F30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2 + 40 + 300</a:t>
            </a:r>
            <a:endParaRPr lang="fr-FR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451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5473064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كيفية وضع وإنجاز عملية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5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12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8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15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الفلاح 68 كيلوغرام من الزيتون.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أخد منها 49 كيلوغراما إلى المعصرة.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كمية الزيتون التي بقيت لدى الفلاح.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876192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34351" y="4597657"/>
            <a:ext cx="6660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يملكها الفلاح.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أخدها إلى المعصرة.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المتبقية.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578416" y="3467100"/>
            <a:ext cx="5711213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التي أخدها إلى المعصرة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الاجمالية التي يملكها الفلاح من الزيتون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41656" y="4838700"/>
            <a:ext cx="505814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التي بقيت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كمية الزيتون التي أخذها الفلاح إلى المعصرة من الكمية الاجمالية للزيتون.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5822804" cy="15961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49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241656" y="4838699"/>
            <a:ext cx="5058148" cy="15961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كيلوغراما من الزيتون بقي لدى الفلاح؟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بقيت لدى الفلاح هي: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68 - 49 = 19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كيلوغراما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A66FB8EF-DD60-7F04-1785-7CF4DE765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" b="82418"/>
          <a:stretch>
            <a:fillRect/>
          </a:stretch>
        </p:blipFill>
        <p:spPr>
          <a:xfrm>
            <a:off x="760398" y="4229100"/>
            <a:ext cx="12625739" cy="28396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6727" y="4457700"/>
            <a:ext cx="4117673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3FB5C72A-16FB-9DB5-4F80-25A4135E9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" b="82418"/>
          <a:stretch>
            <a:fillRect/>
          </a:stretch>
        </p:blipFill>
        <p:spPr>
          <a:xfrm>
            <a:off x="545129" y="4381500"/>
            <a:ext cx="12625739" cy="28396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38DDDDD-E8D6-E744-3640-B204800031E4}"/>
              </a:ext>
            </a:extLst>
          </p:cNvPr>
          <p:cNvSpPr txBox="1"/>
          <p:nvPr/>
        </p:nvSpPr>
        <p:spPr>
          <a:xfrm>
            <a:off x="3962400" y="55245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8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D1711D-5E39-88B3-778F-863069528AEB}"/>
              </a:ext>
            </a:extLst>
          </p:cNvPr>
          <p:cNvSpPr txBox="1"/>
          <p:nvPr/>
        </p:nvSpPr>
        <p:spPr>
          <a:xfrm>
            <a:off x="1979445" y="558742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884F4A-76DC-3851-8E2D-378F9F23D1D8}"/>
              </a:ext>
            </a:extLst>
          </p:cNvPr>
          <p:cNvSpPr txBox="1"/>
          <p:nvPr/>
        </p:nvSpPr>
        <p:spPr>
          <a:xfrm>
            <a:off x="3962400" y="6372834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4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AB87B54-B52C-2668-C3DB-D6D990EE163E}"/>
              </a:ext>
            </a:extLst>
          </p:cNvPr>
          <p:cNvSpPr txBox="1"/>
          <p:nvPr/>
        </p:nvSpPr>
        <p:spPr>
          <a:xfrm>
            <a:off x="1948964" y="6368041"/>
            <a:ext cx="641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10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26973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C7B62EC4-CCA6-F4C7-B5BB-3E88F68FB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17457" r="424" b="47033"/>
          <a:stretch>
            <a:fillRect/>
          </a:stretch>
        </p:blipFill>
        <p:spPr>
          <a:xfrm>
            <a:off x="545129" y="2999764"/>
            <a:ext cx="12625739" cy="57352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94401" y="4762497"/>
            <a:ext cx="12347049" cy="2209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2500A454-4FBD-BBE3-9C8E-56CF39634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17457" r="424" b="47033"/>
          <a:stretch>
            <a:fillRect/>
          </a:stretch>
        </p:blipFill>
        <p:spPr>
          <a:xfrm>
            <a:off x="545129" y="2999764"/>
            <a:ext cx="12625739" cy="57352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A14FBED-6B80-346B-F8BE-6FDEB22A5809}"/>
              </a:ext>
            </a:extLst>
          </p:cNvPr>
          <p:cNvSpPr txBox="1"/>
          <p:nvPr/>
        </p:nvSpPr>
        <p:spPr>
          <a:xfrm>
            <a:off x="914400" y="591927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7 + 30 + 600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E8CCFA-5A8B-2E55-4A6B-D72C55ADACD4}"/>
              </a:ext>
            </a:extLst>
          </p:cNvPr>
          <p:cNvSpPr txBox="1"/>
          <p:nvPr/>
        </p:nvSpPr>
        <p:spPr>
          <a:xfrm>
            <a:off x="7315200" y="5867398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F0000"/>
                </a:solidFill>
              </a:rPr>
              <a:t>ست مئة وسبعة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1B2598D8-4145-985D-8BDF-F44C921A8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7" t="52841" r="3193" b="20831"/>
          <a:stretch>
            <a:fillRect/>
          </a:stretch>
        </p:blipFill>
        <p:spPr>
          <a:xfrm>
            <a:off x="653565" y="3329575"/>
            <a:ext cx="12408868" cy="42523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533400" y="4000500"/>
            <a:ext cx="4953000" cy="41501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437916DD-33D1-C3A5-E502-09FABA7CD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7" t="52841" r="3193" b="20831"/>
          <a:stretch>
            <a:fillRect/>
          </a:stretch>
        </p:blipFill>
        <p:spPr>
          <a:xfrm>
            <a:off x="660657" y="3390900"/>
            <a:ext cx="12408868" cy="42523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F3B86BD-B163-B983-6BCC-79E3385C70B8}"/>
              </a:ext>
            </a:extLst>
          </p:cNvPr>
          <p:cNvSpPr txBox="1"/>
          <p:nvPr/>
        </p:nvSpPr>
        <p:spPr>
          <a:xfrm>
            <a:off x="3733800" y="67437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5  3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2DBC5C5-0633-870F-EE0B-E6F2D80275A4}"/>
              </a:ext>
            </a:extLst>
          </p:cNvPr>
          <p:cNvCxnSpPr/>
          <p:nvPr/>
        </p:nvCxnSpPr>
        <p:spPr>
          <a:xfrm flipV="1">
            <a:off x="3695700" y="4800601"/>
            <a:ext cx="5334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53D4D1B-B2C2-6291-D8D5-F5DCC112DBC8}"/>
              </a:ext>
            </a:extLst>
          </p:cNvPr>
          <p:cNvCxnSpPr/>
          <p:nvPr/>
        </p:nvCxnSpPr>
        <p:spPr>
          <a:xfrm flipV="1">
            <a:off x="4191000" y="4810956"/>
            <a:ext cx="5334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8E0F759-98B5-486E-E86C-852733D9449D}"/>
              </a:ext>
            </a:extLst>
          </p:cNvPr>
          <p:cNvSpPr txBox="1"/>
          <p:nvPr/>
        </p:nvSpPr>
        <p:spPr>
          <a:xfrm>
            <a:off x="3786373" y="444814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FBF0E4-974F-91CE-98EE-F4DC185780CD}"/>
              </a:ext>
            </a:extLst>
          </p:cNvPr>
          <p:cNvSpPr txBox="1"/>
          <p:nvPr/>
        </p:nvSpPr>
        <p:spPr>
          <a:xfrm>
            <a:off x="4282440" y="4446204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13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D2328571-558C-5139-A1F8-DA1B6247A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" t="79352" r="2724" b="-5680"/>
          <a:stretch>
            <a:fillRect/>
          </a:stretch>
        </p:blipFill>
        <p:spPr>
          <a:xfrm>
            <a:off x="691137" y="2828153"/>
            <a:ext cx="12408868" cy="42523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86840" y="5155866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fr-FR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 </a:t>
            </a:r>
            <a:r>
              <a:rPr lang="ar-S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الشفهي باستخدام لعبة رمي الكرة</a:t>
            </a:r>
            <a:endParaRPr lang="ar-MA" sz="4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(ملء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282559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الطرح الشفهي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السريع باستخدام 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28543</TotalTime>
  <Words>1887</Words>
  <Application>Microsoft Macintosh PowerPoint</Application>
  <PresentationFormat>Personnalisé</PresentationFormat>
  <Paragraphs>544</Paragraphs>
  <Slides>62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256</cp:revision>
  <dcterms:created xsi:type="dcterms:W3CDTF">2006-08-16T00:00:00Z</dcterms:created>
  <dcterms:modified xsi:type="dcterms:W3CDTF">2025-09-26T20:01:26Z</dcterms:modified>
  <dc:identifier>DAFtlvZnwz4</dc:identifier>
</cp:coreProperties>
</file>