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92" r:id="rId15"/>
    <p:sldId id="2134808693" r:id="rId16"/>
    <p:sldId id="2134808694" r:id="rId17"/>
    <p:sldId id="2134808695" r:id="rId18"/>
    <p:sldId id="2134808696" r:id="rId19"/>
    <p:sldId id="2134808697" r:id="rId20"/>
    <p:sldId id="2134808631" r:id="rId21"/>
    <p:sldId id="2134808580" r:id="rId22"/>
    <p:sldId id="2134808597" r:id="rId23"/>
    <p:sldId id="2134808632" r:id="rId24"/>
    <p:sldId id="2134808682" r:id="rId25"/>
    <p:sldId id="2134808698" r:id="rId26"/>
    <p:sldId id="2134808699" r:id="rId27"/>
    <p:sldId id="2134808700" r:id="rId28"/>
    <p:sldId id="2134808701" r:id="rId29"/>
    <p:sldId id="2134808594" r:id="rId30"/>
    <p:sldId id="2134808538" r:id="rId31"/>
    <p:sldId id="2134808689" r:id="rId32"/>
    <p:sldId id="2134808690" r:id="rId33"/>
    <p:sldId id="2134808691" r:id="rId34"/>
    <p:sldId id="2134808595" r:id="rId35"/>
    <p:sldId id="2134808454" r:id="rId36"/>
    <p:sldId id="2134808542" r:id="rId37"/>
    <p:sldId id="2134808491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1" r:id="rId45"/>
    <p:sldId id="2134808546" r:id="rId46"/>
    <p:sldId id="2134808596" r:id="rId47"/>
    <p:sldId id="2134808468" r:id="rId48"/>
    <p:sldId id="2134808562" r:id="rId49"/>
    <p:sldId id="2134808472" r:id="rId50"/>
    <p:sldId id="2134808563" r:id="rId51"/>
    <p:sldId id="2134808501" r:id="rId52"/>
    <p:sldId id="2134808573" r:id="rId53"/>
    <p:sldId id="2134808518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6.png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لعبة " تحدي الطرح" باستعمال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9">
            <a:extLst>
              <a:ext uri="{FF2B5EF4-FFF2-40B4-BE49-F238E27FC236}">
                <a16:creationId xmlns:a16="http://schemas.microsoft.com/office/drawing/2014/main" id="{867A2FB9-2FF2-A358-E204-2CB18D675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F8502-83F0-4150-6ABC-95CF5D400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317B3A-9EAF-AC6D-BD89-30E526424C5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D41FF3-67E3-E374-A547-84C4D95F9DD4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A580A9-B608-62FC-3759-168F069DE9ED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9A462-6649-C1B8-F869-272D4D75BBA6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399988-3712-8D3F-9A0F-14BB7970192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99E3D0-7647-5E01-B719-EE6A1DD2D2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4F086DB-E40E-7131-C18F-EA6564AEAD18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</a:rPr>
              <a:t>17 – 9 =.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3C93494-CD03-4781-7C7A-4BBF2EB9AA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9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15D4-2B6F-7601-93D7-41BBDA36F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5B411-2A4E-97B7-D897-0BBD9A8A4BE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F753C3-B349-03E3-FFC5-A3C7EFAAA0A6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CE8F2E-FE7D-9C52-A041-4DD405FEE654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B2DE80-80A6-4657-2003-EAECB9A7A135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867FFFC-4C32-CCD2-013A-1A14BE51812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314DF0E-B81E-8B6A-0A12-E96B134900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DF692B-4415-255C-CEC8-71D03EFA4C19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3800" b="1" dirty="0">
                <a:solidFill>
                  <a:schemeClr val="tx1"/>
                </a:solidFill>
              </a:rPr>
              <a:t>17 – 9 =8</a:t>
            </a: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840F1E7-D2B2-0E00-452C-F3622CFAF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CA72-B560-4FD0-E6C1-63660501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AF4833-7F1E-950F-C42F-A6FEECE90FE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23964C-31D1-F54C-25AE-0884D4E732EB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6FECB3-5113-1585-CCFB-132A154EAF19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2732DC-AE5D-D407-EA30-C64036AB5F3A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EA7A9-0B85-DC5B-FE93-3F4D6F5FBB0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0A7DAC-5C0A-8018-6729-6DB2A62FAE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F181BF8-455B-478E-B110-0DFB193D4127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15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 =.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93914669-5F50-440C-8951-2E2DACB983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6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5A92E-8B85-76D0-2F58-90729609B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CEC95A-572A-EE20-A567-0D8C12D5871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BAF366-2A74-462A-350E-3CB3E3C82172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6D2F5E-FC75-0E5D-3196-B04A347292BC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723BC6-6189-3679-3C0D-02E256F85725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2B19959-3BF2-BBC0-218E-3A304C879B4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B9513F-FC08-0A40-3C28-A385F0FB9D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C95D99-2766-3974-8DF9-8C139CF32657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15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7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1BFE99B-0DC1-FFC3-AD6C-94F97A2F5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76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B1202-30BD-B78C-01C1-8448AEAE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07D85C8-2C34-42D6-9AE9-6AEF5172020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9ECCF8-47BB-9713-895A-E3745A97272E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9A55F4-BCAE-0765-2F2C-2C836CD74B58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9E2811-0F60-819B-6CB9-57A8ACA77D97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8AAFBB7-DFCA-90CB-F544-49344C2770B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01C480-EE46-6AAB-3D03-9E2A8E15CA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E8AC6E-6916-E496-F5C4-01B6E7318FF8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18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.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3AA81B1-C2D8-3A3C-FA7C-D7C30ACFDF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44015" y="1181099"/>
            <a:ext cx="1637475" cy="11146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84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D93AB-6E3C-F8F1-C7D3-220919A2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A1B0E0D-D653-F34E-6055-CAC2597704F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44B1A7-3D4B-8868-346B-D81A37914768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6600AC-CB1A-AD24-3539-731B5CAA2705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1675BB-48F8-898C-450E-422E045456A2}"/>
              </a:ext>
            </a:extLst>
          </p:cNvPr>
          <p:cNvSpPr txBox="1"/>
          <p:nvPr/>
        </p:nvSpPr>
        <p:spPr>
          <a:xfrm>
            <a:off x="951852" y="85704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A0BE63-A647-94CE-9088-4FEC9414BAD6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464224-A132-F473-F81A-002624F32F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FEDDBBB-949D-920D-2ED6-2D336865ED1A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3800" b="1" dirty="0">
                <a:solidFill>
                  <a:schemeClr val="tx1"/>
                </a:solidFill>
              </a:rPr>
              <a:t>18</a:t>
            </a:r>
            <a:r>
              <a:rPr lang="fr-FR" sz="13800" b="1" dirty="0">
                <a:solidFill>
                  <a:schemeClr val="tx1"/>
                </a:solidFill>
              </a:rPr>
              <a:t> – 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r>
              <a:rPr lang="fr-FR" sz="13800" b="1" dirty="0">
                <a:solidFill>
                  <a:schemeClr val="tx1"/>
                </a:solidFill>
              </a:rPr>
              <a:t> =</a:t>
            </a:r>
            <a:r>
              <a:rPr lang="ar-SA" sz="13800" b="1" dirty="0">
                <a:solidFill>
                  <a:schemeClr val="tx1"/>
                </a:solidFill>
              </a:rPr>
              <a:t>9</a:t>
            </a:r>
            <a:endParaRPr lang="fr-FR" sz="13800" b="1" dirty="0">
              <a:solidFill>
                <a:schemeClr val="tx1"/>
              </a:solidFill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0052C4D-853F-DE1F-7C12-823412BBF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6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EB6444-6E36-F274-D1CA-9A5314DCC8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مقارنة وترتيب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55478" y="4714241"/>
            <a:ext cx="35989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مقارنة وترتيب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F6E96AD-C369-BA2F-BEA8-0FA6B1A778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71" y="662818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675 …765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70ED3CCF-8ED9-D41D-2F05-35E6343D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17A0-6271-8665-F848-B6B482F5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24685B-1B54-55FA-1138-6B685235129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FF7F11-56EE-8377-8789-7A208947B62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060DC0-7707-AEE9-AAAA-3D8489D0FD5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FDF8FF-49EA-AB47-6207-77E89CF462B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E4E0610-0629-888E-B6A0-E7258F8D05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1809A2-7F5D-B464-2EA5-A9952A603C5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FE142C-D1D8-D557-C76E-B96A8F1C230C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rgbClr val="C00000"/>
                </a:solidFill>
              </a:rPr>
              <a:t>6</a:t>
            </a:r>
            <a:r>
              <a:rPr lang="fr-FR" sz="13800" b="1" dirty="0">
                <a:solidFill>
                  <a:schemeClr val="tx1"/>
                </a:solidFill>
              </a:rPr>
              <a:t>75 &lt; </a:t>
            </a:r>
            <a:r>
              <a:rPr lang="fr-FR" sz="13800" b="1" dirty="0">
                <a:solidFill>
                  <a:srgbClr val="C00000"/>
                </a:solidFill>
              </a:rPr>
              <a:t>7</a:t>
            </a:r>
            <a:r>
              <a:rPr lang="fr-FR" sz="13800" b="1" dirty="0">
                <a:solidFill>
                  <a:schemeClr val="tx1"/>
                </a:solidFill>
              </a:rPr>
              <a:t>65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1A3C674-BAEE-F983-CD8F-14257FFF6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4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E6AF3-00BC-9CDE-D13C-530FB866B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2E724E-1AE9-CC8E-BD9A-FD9F4807E24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EDB9A3-2BD5-0577-2534-C77838D23C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71DE55-AE1A-F034-3245-F7907DFA75D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8C7C9E-B38E-362D-2185-6EE557CE73B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C1688A-E157-0A11-7506-33FAC87942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7641D-8FF1-87D1-CB74-611A3C636E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140C789-5F76-0DC6-E3C9-3DEF5577D4EE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895 …885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9282294C-4C05-2774-8B0D-6E0D288C8E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70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1151-282B-7DBF-DA5A-0D987694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F2C3F-D323-EEE6-D818-44412392246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4E8E67-5159-0ADE-FEC3-ABE83041DD8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170E18-69BC-D81B-B30A-4832A83B32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9DF9A-D7AF-6273-3CF7-C9B61A5B5FA1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A01316D-A404-2DA8-785E-8B78E1884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092E1EA-A3D7-CBB0-D3D6-CC26E50EADC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54E99C-10E6-03DA-7D26-88C41B8D88AB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r-FR" sz="13800" b="1" dirty="0">
                <a:solidFill>
                  <a:schemeClr val="tx1"/>
                </a:solidFill>
              </a:rPr>
              <a:t>8</a:t>
            </a:r>
            <a:r>
              <a:rPr lang="fr-FR" sz="13800" b="1" dirty="0">
                <a:solidFill>
                  <a:srgbClr val="C00000"/>
                </a:solidFill>
              </a:rPr>
              <a:t>9</a:t>
            </a:r>
            <a:r>
              <a:rPr lang="fr-FR" sz="13800" b="1" dirty="0">
                <a:solidFill>
                  <a:schemeClr val="tx1"/>
                </a:solidFill>
              </a:rPr>
              <a:t>5 &gt; 8</a:t>
            </a:r>
            <a:r>
              <a:rPr lang="fr-FR" sz="13800" b="1" dirty="0">
                <a:solidFill>
                  <a:srgbClr val="C00000"/>
                </a:solidFill>
              </a:rPr>
              <a:t>8</a:t>
            </a:r>
            <a:r>
              <a:rPr lang="fr-FR" sz="13800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4C7AC75-1B73-1357-D497-0FBD5E06B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83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4EF7-EF7E-0C66-B0C5-06879FDA4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F46E99-88FB-7554-4A07-0B14FEC767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09B921-9909-56E5-A2D7-BDE9217C048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2741F1-BFCD-E959-F989-2CF2604CD5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4289AF-7F97-0D48-5038-1E2020AF177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22501D-D9BB-7C34-DB61-FB539A4F8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680F73-B3D6-5447-DA92-89EB00B2D7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412F5A4-8AFE-2968-16E4-4FCB24965A53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437 …438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3C53240-08CC-9E6B-E4B6-CC3CEE3A23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93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AEC1D-9B13-81B8-7FB6-278D6D17E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B909A2-D9A9-F447-94DD-24A2DA62E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D669B2-8DEC-FE00-80ED-C3888E0DA52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2889C0-EAA5-F658-21A6-57D35FE1CA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4D1492-4939-A72F-F6BF-C89C0081958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19B7E6B-77A9-35A0-D8ED-499009EF7AC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C9859F2-505E-446F-6D72-54D7CD8CA54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9E8E9B-5567-2C02-DFC2-8341EEB51B9B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r-FR" sz="13800" b="1" dirty="0">
                <a:solidFill>
                  <a:schemeClr val="tx1"/>
                </a:solidFill>
              </a:rPr>
              <a:t>43</a:t>
            </a:r>
            <a:r>
              <a:rPr lang="fr-FR" sz="13800" b="1" dirty="0">
                <a:solidFill>
                  <a:srgbClr val="C00000"/>
                </a:solidFill>
              </a:rPr>
              <a:t>7</a:t>
            </a:r>
            <a:r>
              <a:rPr lang="fr-FR" sz="13800" b="1" dirty="0">
                <a:solidFill>
                  <a:schemeClr val="tx1"/>
                </a:solidFill>
              </a:rPr>
              <a:t> &lt; 43</a:t>
            </a:r>
            <a:r>
              <a:rPr lang="fr-FR" sz="13800" b="1" dirty="0">
                <a:solidFill>
                  <a:srgbClr val="C00000"/>
                </a:solidFill>
              </a:rPr>
              <a:t>8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B4EE0B9-AC36-244A-91B9-99A8F22653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96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 من ثلاثة أرقام وعدد من رقمين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(فرق عددين مكونين من ثلاثة أرقام)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BBBF-47F5-C9FA-5C9F-A72F438E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AC7AF9-4A12-870D-17C9-05BE49B0ED7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9B41F2-FF7D-9A63-ED1B-1582BF83533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B32826-FF8A-D821-A8F5-2AA80BBD624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1117F8-8DE5-3D9C-91E0-1E8CEE3A0166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بوضع وإنجاز العملية التالية :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426 –  752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بالنقود لتقريب التقنية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F33B5C-D18F-F442-3DCF-FC37ECB084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AE2308-F8D4-6B12-5E87-AEB97DA702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382D50-6BB1-4FA2-0C71-93904FFDDDA6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1158FD5-833D-60D2-4A20-F0E22BEB41B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655D1CD-CB0A-245B-A985-988F653A51E0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C1CAEC-DC47-D4D2-12EB-E6090B32779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B471811-C4F1-54E3-5FBE-5BE0B903238A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7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F35C4A-8F66-D008-F376-5AB52D3B7D64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319AF9-B52B-3ED2-DF61-7B6589272722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6BC8B7-F4AA-9A6D-D77C-C1338E5C7938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18DD055-57B7-3655-06F9-D690F06A8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A87D5-FF9E-269E-C045-310EBDD6316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82012C7-9364-C750-46C4-A037F4F939E5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B1382E1-8279-629C-12B4-BEB57A9A1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45368"/>
              </p:ext>
            </p:extLst>
          </p:nvPr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F6CFF0F0-13CB-3716-3A62-04E854046768}"/>
              </a:ext>
            </a:extLst>
          </p:cNvPr>
          <p:cNvCxnSpPr/>
          <p:nvPr/>
        </p:nvCxnSpPr>
        <p:spPr>
          <a:xfrm flipH="1">
            <a:off x="6506641" y="4596124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56C6288-90DE-11CC-A00F-89B265A66FF9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8365B5FD-B8C0-2BD5-D098-13D26C170A7A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12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17EA7A1-AC54-1DA9-CEAB-36DA4E6F38C8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4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9AEE6E-ABFE-7A9B-23B4-10780A56033A}"/>
              </a:ext>
            </a:extLst>
          </p:cNvPr>
          <p:cNvSpPr txBox="1"/>
          <p:nvPr/>
        </p:nvSpPr>
        <p:spPr>
          <a:xfrm>
            <a:off x="3035034" y="63804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743007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267 - 543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C5FCA2-9DE7-15EA-8C3E-FA39595FCD60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267 - 543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5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DE5655D6-CCD5-FD0B-CB7E-786BACD7D159}"/>
              </a:ext>
            </a:extLst>
          </p:cNvPr>
          <p:cNvSpPr txBox="1"/>
          <p:nvPr/>
        </p:nvSpPr>
        <p:spPr>
          <a:xfrm>
            <a:off x="10189678" y="3683379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13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13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159B36-1843-79CF-2529-1A1175E33248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2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22A8FC0-5B8E-60AD-E646-8E858BCCE6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36F87B1F-27CA-B9F9-1999-73EBA1CB9345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4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A926BFC-CB9C-B744-34FD-34908C1A6A93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القطار 854 مسافرا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نزل منه 282 في المحطة الأولى.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C6E9FB4-FC1A-CEA6-07B8-01FDCEEE331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99434AD6-43B4-E553-3909-63EFA4B6104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 على متن القطار.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928CBE-55FF-66C5-3105-FBB346D7815D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1EDB2DA-EF39-2A89-7473-426E88E37E29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على متن القطار.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نزلوا.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038ABED-8BFE-B6C4-6BE5-493E90B541C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نزلوا في المحطة الأولى.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على متن القطار.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المسافرين الذين بقوا.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المسافرين الذين نزلوا من مجموع المسافرين على متن القطار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854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مسافر بقي على متن القطار؟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3798" y="4089699"/>
            <a:ext cx="6341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على متن القطار: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854 – 282 = 572</a:t>
            </a:r>
            <a:endParaRPr lang="ar-SA" sz="9600" b="1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مسافرا.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04E2BC40-92EF-F1B3-AEEE-4C3106569BAA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854 مسافر. نزل من القطار  282 في المحطة الأولى. كم من مسافر بقي على متن القطار؟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97E1631-9A2B-C615-09FF-83EE313C6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b="82659"/>
          <a:stretch>
            <a:fillRect/>
          </a:stretch>
        </p:blipFill>
        <p:spPr>
          <a:xfrm>
            <a:off x="511210" y="4320814"/>
            <a:ext cx="12725401" cy="28725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11210" y="5143500"/>
            <a:ext cx="4746590" cy="23138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7858A2B-ED37-EDCF-529F-D4B342CDA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b="82659"/>
          <a:stretch>
            <a:fillRect/>
          </a:stretch>
        </p:blipFill>
        <p:spPr>
          <a:xfrm>
            <a:off x="495298" y="4309770"/>
            <a:ext cx="12725401" cy="28725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1981200" y="5524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371600" y="633339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495800" y="5524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495800" y="635342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DE5D59A-1D92-AC75-129E-6AAFE0E07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7832" r="1232" b="61120"/>
          <a:stretch>
            <a:fillRect/>
          </a:stretch>
        </p:blipFill>
        <p:spPr>
          <a:xfrm>
            <a:off x="397932" y="3086100"/>
            <a:ext cx="12725401" cy="34866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92667" y="4229099"/>
            <a:ext cx="8017933" cy="23693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B6E75A4-8E35-9716-80AE-02D434F74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17832" r="1232" b="61120"/>
          <a:stretch>
            <a:fillRect/>
          </a:stretch>
        </p:blipFill>
        <p:spPr>
          <a:xfrm>
            <a:off x="405775" y="3692562"/>
            <a:ext cx="12725401" cy="34866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4863614" y="622011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851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5786766" y="618434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518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99CE42-E3D2-398D-998E-195C3DDAFD13}"/>
              </a:ext>
            </a:extLst>
          </p:cNvPr>
          <p:cNvSpPr txBox="1"/>
          <p:nvPr/>
        </p:nvSpPr>
        <p:spPr>
          <a:xfrm>
            <a:off x="6709918" y="6202225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158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7C36BE80-64DE-B83E-76B6-93F9A17B9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t="38426" r="1406" b="31131"/>
          <a:stretch>
            <a:fillRect/>
          </a:stretch>
        </p:blipFill>
        <p:spPr>
          <a:xfrm>
            <a:off x="405775" y="3107790"/>
            <a:ext cx="12980362" cy="50428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3162300"/>
            <a:ext cx="4876800" cy="5638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DD5BA356-AEAD-43E0-FF7F-F4EAFBC70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t="38426" r="1406" b="31131"/>
          <a:stretch>
            <a:fillRect/>
          </a:stretch>
        </p:blipFill>
        <p:spPr>
          <a:xfrm>
            <a:off x="405775" y="3467100"/>
            <a:ext cx="12980362" cy="50428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524000" y="7219202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4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5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642020" y="507994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946954" y="509246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0C924B3A-42AB-FC3A-F258-95D57C4E72DF}"/>
              </a:ext>
            </a:extLst>
          </p:cNvPr>
          <p:cNvSpPr txBox="1"/>
          <p:nvPr/>
        </p:nvSpPr>
        <p:spPr>
          <a:xfrm>
            <a:off x="1937494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14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13AAF2-7758-09B9-9528-771065855A74}"/>
              </a:ext>
            </a:extLst>
          </p:cNvPr>
          <p:cNvSpPr txBox="1"/>
          <p:nvPr/>
        </p:nvSpPr>
        <p:spPr>
          <a:xfrm>
            <a:off x="1615744" y="4794773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7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4434CC-75B8-83EF-0D0F-28423115C070}"/>
              </a:ext>
            </a:extLst>
          </p:cNvPr>
          <p:cNvSpPr txBox="1"/>
          <p:nvPr/>
        </p:nvSpPr>
        <p:spPr>
          <a:xfrm>
            <a:off x="3961407" y="7240369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1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9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89D9743-90EB-16F6-D913-01FD75A575F5}"/>
              </a:ext>
            </a:extLst>
          </p:cNvPr>
          <p:cNvCxnSpPr/>
          <p:nvPr/>
        </p:nvCxnSpPr>
        <p:spPr>
          <a:xfrm flipV="1">
            <a:off x="4079427" y="5101116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382AFB6-9E15-BCC3-8AEF-60C220B8B703}"/>
              </a:ext>
            </a:extLst>
          </p:cNvPr>
          <p:cNvCxnSpPr/>
          <p:nvPr/>
        </p:nvCxnSpPr>
        <p:spPr>
          <a:xfrm flipV="1">
            <a:off x="4823980" y="5015342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97483B5-D824-741F-065D-A6DD6A5634A2}"/>
              </a:ext>
            </a:extLst>
          </p:cNvPr>
          <p:cNvSpPr txBox="1"/>
          <p:nvPr/>
        </p:nvSpPr>
        <p:spPr>
          <a:xfrm>
            <a:off x="4727542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10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A65CDA6-79E5-F31A-615B-5747E2AAE1DF}"/>
              </a:ext>
            </a:extLst>
          </p:cNvPr>
          <p:cNvSpPr txBox="1"/>
          <p:nvPr/>
        </p:nvSpPr>
        <p:spPr>
          <a:xfrm>
            <a:off x="4051660" y="4751555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5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F70491C-7F9D-22C8-6507-D6CACDC518F8}"/>
              </a:ext>
            </a:extLst>
          </p:cNvPr>
          <p:cNvSpPr txBox="1"/>
          <p:nvPr/>
        </p:nvSpPr>
        <p:spPr>
          <a:xfrm>
            <a:off x="4371373" y="4769079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1100" b="1" dirty="0">
              <a:solidFill>
                <a:srgbClr val="C00000"/>
              </a:solidFill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9F812F0C-D8B0-A613-545F-E70067E4C47E}"/>
              </a:ext>
            </a:extLst>
          </p:cNvPr>
          <p:cNvCxnSpPr/>
          <p:nvPr/>
        </p:nvCxnSpPr>
        <p:spPr>
          <a:xfrm flipV="1">
            <a:off x="4415802" y="5101116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1102C619-852C-6FF5-C3AE-1F1A01049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t="69921" r="-63" b="-364"/>
          <a:stretch>
            <a:fillRect/>
          </a:stretch>
        </p:blipFill>
        <p:spPr>
          <a:xfrm>
            <a:off x="975041" y="2855292"/>
            <a:ext cx="11937333" cy="463765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مقارنة وترتيب الأعداد من 0 إلى999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28588</TotalTime>
  <Words>1664</Words>
  <Application>Microsoft Macintosh PowerPoint</Application>
  <PresentationFormat>Personnalisé</PresentationFormat>
  <Paragraphs>491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2025-09-26T20:15:50Z</dcterms:modified>
  <dc:identifier>DAFtlvZnwz4</dc:identifier>
</cp:coreProperties>
</file>