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2"/>
  </p:notesMasterIdLst>
  <p:sldIdLst>
    <p:sldId id="257" r:id="rId2"/>
    <p:sldId id="2134808557" r:id="rId3"/>
    <p:sldId id="2134808558" r:id="rId4"/>
    <p:sldId id="2134805101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8559" r:id="rId12"/>
    <p:sldId id="2134808560" r:id="rId13"/>
    <p:sldId id="2134808569" r:id="rId14"/>
    <p:sldId id="2134808561" r:id="rId15"/>
    <p:sldId id="2134808505" r:id="rId16"/>
    <p:sldId id="2134808570" r:id="rId17"/>
    <p:sldId id="2134808563" r:id="rId18"/>
    <p:sldId id="2134808564" r:id="rId19"/>
    <p:sldId id="2134808565" r:id="rId20"/>
    <p:sldId id="2134808566" r:id="rId21"/>
    <p:sldId id="2134808567" r:id="rId22"/>
    <p:sldId id="2134808568" r:id="rId23"/>
    <p:sldId id="2134808459" r:id="rId24"/>
    <p:sldId id="2134808529" r:id="rId25"/>
    <p:sldId id="2134808530" r:id="rId26"/>
    <p:sldId id="2134808531" r:id="rId27"/>
    <p:sldId id="2134808596" r:id="rId28"/>
    <p:sldId id="2134808574" r:id="rId29"/>
    <p:sldId id="2134808597" r:id="rId30"/>
    <p:sldId id="2134808460" r:id="rId31"/>
    <p:sldId id="2134808590" r:id="rId32"/>
    <p:sldId id="2134808593" r:id="rId33"/>
    <p:sldId id="2134808594" r:id="rId34"/>
    <p:sldId id="2134808602" r:id="rId35"/>
    <p:sldId id="2134808603" r:id="rId36"/>
    <p:sldId id="2134808604" r:id="rId37"/>
    <p:sldId id="2134808543" r:id="rId38"/>
    <p:sldId id="2134808551" r:id="rId39"/>
    <p:sldId id="2134808552" r:id="rId40"/>
    <p:sldId id="2134808491" r:id="rId41"/>
    <p:sldId id="2134808547" r:id="rId42"/>
    <p:sldId id="2134808544" r:id="rId43"/>
    <p:sldId id="2134808548" r:id="rId44"/>
    <p:sldId id="2134808545" r:id="rId45"/>
    <p:sldId id="2134808549" r:id="rId46"/>
    <p:sldId id="2134808455" r:id="rId47"/>
    <p:sldId id="2134808598" r:id="rId48"/>
    <p:sldId id="2134808546" r:id="rId49"/>
    <p:sldId id="2134808467" r:id="rId50"/>
    <p:sldId id="2134808468" r:id="rId51"/>
    <p:sldId id="2134808499" r:id="rId52"/>
    <p:sldId id="2134808474" r:id="rId53"/>
    <p:sldId id="2134808500" r:id="rId54"/>
    <p:sldId id="2134808472" r:id="rId55"/>
    <p:sldId id="2134808501" r:id="rId56"/>
    <p:sldId id="2134808475" r:id="rId57"/>
    <p:sldId id="2134808461" r:id="rId58"/>
    <p:sldId id="2134808469" r:id="rId59"/>
    <p:sldId id="2134808554" r:id="rId60"/>
    <p:sldId id="2134808555" r:id="rId61"/>
  </p:sldIdLst>
  <p:sldSz cx="13716000" cy="10287000"/>
  <p:notesSz cx="6858000" cy="9144000"/>
  <p:embeddedFontLst>
    <p:embeddedFont>
      <p:font typeface="Carelia" pitchFamily="2" charset="77"/>
      <p:regular r:id="rId63"/>
    </p:embeddedFont>
    <p:embeddedFont>
      <p:font typeface="Dosis" pitchFamily="2" charset="77"/>
      <p:regular r:id="rId64"/>
      <p:bold r:id="rId65"/>
    </p:embeddedFont>
    <p:embeddedFont>
      <p:font typeface="IBM Plex Sans Arabic" panose="020B0503050203000203" pitchFamily="34" charset="-78"/>
      <p:regular r:id="rId66"/>
    </p:embeddedFont>
    <p:embeddedFont>
      <p:font typeface="Microsoft Uighur" panose="02000000000000000000" pitchFamily="2" charset="-78"/>
      <p:regular r:id="rId67"/>
      <p:bold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3D8FA5"/>
    <a:srgbClr val="106585"/>
    <a:srgbClr val="4AC283"/>
    <a:srgbClr val="829D4A"/>
    <a:srgbClr val="F98F51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781" autoAdjust="0"/>
    <p:restoredTop sz="95226" autoAdjust="0"/>
  </p:normalViewPr>
  <p:slideViewPr>
    <p:cSldViewPr>
      <p:cViewPr varScale="1">
        <p:scale>
          <a:sx n="84" d="100"/>
          <a:sy n="84" d="100"/>
        </p:scale>
        <p:origin x="528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pPr rtl="1"/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</a:t>
          </a: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</a:t>
          </a: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2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2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34.png"/><Relationship Id="rId5" Type="http://schemas.openxmlformats.org/officeDocument/2006/relationships/diagramData" Target="../diagrams/data3.xml"/><Relationship Id="rId10" Type="http://schemas.openxmlformats.org/officeDocument/2006/relationships/image" Target="../media/image23.png"/><Relationship Id="rId4" Type="http://schemas.openxmlformats.org/officeDocument/2006/relationships/image" Target="../media/image33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9.sv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9.svg"/><Relationship Id="rId7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5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273215" y="2096623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DA5CC94-B3D5-708A-E831-EEDE6E5ECF8C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173CE052-AE2C-40B2-3002-5FD9252CB51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2547C708-B40C-7301-0816-E227A9B48189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8</a:t>
              </a:r>
              <a:r>
                <a:rPr lang="ar-M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E7901D5-BA05-D5AD-A3C3-1065CA2882D4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</a:t>
            </a:r>
            <a:r>
              <a:rPr lang="fr-FR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: 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ED74924-79E7-24D0-AFA0-FB27F0C2B5CF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fr-FR" sz="44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CDED458-45BF-AE22-AB60-07AF927DB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9A709488-7757-00C5-E6E6-FB4DE562981D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على حسن استعمال اللوحة.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بهذا السلوك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218B6CA0-C59B-547C-F38C-ECEDADE44A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95311" y="4429914"/>
            <a:ext cx="1890757" cy="1344539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2C1CB44-D16C-B9E3-BE56-7CF6CB3C135C}"/>
              </a:ext>
            </a:extLst>
          </p:cNvPr>
          <p:cNvSpPr txBox="1"/>
          <p:nvPr/>
        </p:nvSpPr>
        <p:spPr>
          <a:xfrm>
            <a:off x="415251" y="2834122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عائلتي العددين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15 و 16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45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سابقا على عائلة العدد 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3176A702-2114-CDB3-4043-54C3DA4188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7015022"/>
              </p:ext>
            </p:extLst>
          </p:nvPr>
        </p:nvGraphicFramePr>
        <p:xfrm>
          <a:off x="2285999" y="316733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07256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27F42-D45D-4279-F8CE-9EF4500A3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A08595-E384-A0CA-33F0-DDDFB988AE03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B39A84-027B-D95C-73D7-5A086D7604F5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CEB98F-57B2-4D88-4BC2-67F62A62C671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4F0145-E381-2970-30A2-A185A833C60E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كما تعرفنا  على عائلة العدد 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347A8F5-B89E-A1CE-E345-E51995AA77C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F66D7D9-59F0-826E-EBDD-87B64B8236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8081F8D-F7EF-4C70-0ABA-E41E35864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F6025C5-358E-AE8D-0FC1-8A8D0DE111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4048388"/>
              </p:ext>
            </p:extLst>
          </p:nvPr>
        </p:nvGraphicFramePr>
        <p:xfrm>
          <a:off x="2285997" y="3557159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25639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دوركم،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استحدام الخشيبات، ستقومون في مجموعات بملء الخريطة الذهينة للأعداد: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1 و 2  : عائلة العدد 15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– المجموعتان 3 و 4  : عائلة العدد 16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2919402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BB7E41-BE54-947B-B460-0BB7E8EB5F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363" y="3127325"/>
            <a:ext cx="5716203" cy="512628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49748" y="4152388"/>
            <a:ext cx="338560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خريطتي العددين   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16 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7933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الذهنية للعدد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AD9F9D6D-B694-606A-BDE4-DCBCF87A7E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7303393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1C9D6-7BEE-C8E2-112B-F52D023C5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1E2D0A-9298-CC7B-C7A9-D01341550B4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13954E-F001-53DD-A700-819D94FFD33D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F045A8-1955-7FDB-9883-B5B954E8D11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90C3BE-E9DE-E227-A761-A3F1B693A834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الخريطة الذهنية للعدد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0230AA-2EA3-03C4-7B2F-137FFFF9C35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3AA92E-8EC2-7453-D88D-D2A6D2E22B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4DFF873-2F39-A366-5640-A6402BFFA4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435784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64065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3443580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400300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fr-FR" sz="1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=15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298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7+8=..</a:t>
            </a:r>
          </a:p>
        </p:txBody>
      </p:sp>
    </p:spTree>
    <p:extLst>
      <p:ext uri="{BB962C8B-B14F-4D97-AF65-F5344CB8AC3E}">
        <p14:creationId xmlns:p14="http://schemas.microsoft.com/office/powerpoint/2010/main" val="1690388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085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495799" y="4838700"/>
            <a:ext cx="56369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7+8=15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052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F0399C9A-FC31-23DE-5F44-66785FD861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06A905-CB0A-6BBE-7DA3-8359630BD46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9+7=..</a:t>
            </a: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49B2716A-ED32-6CC2-B06E-1DB1907CD2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16C7B8-67E4-CED6-3441-D07D26536B42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9+7=16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828800" y="4168908"/>
            <a:ext cx="92964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التعرف على الأعداد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"عجلة الأعداد"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باستعمال الخشيبات والحزم.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نشاط التعرف على الأعداد باستعمال الخشيبات والحزم.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7945EB-1FEE-5B2E-9F99-603CEAF1B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234" y="2536662"/>
            <a:ext cx="5273166" cy="51262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640542" y="3604617"/>
            <a:ext cx="35052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من 0 إلى 999 باستخدام لعبة عجلة الأعداد.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11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05D71696-2A1D-DD96-2613-EDF8E6F847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9698" y="4181623"/>
            <a:ext cx="2991905" cy="2991905"/>
          </a:xfrm>
          <a:prstGeom prst="rect">
            <a:avLst/>
          </a:prstGeom>
        </p:spPr>
      </p:pic>
      <p:pic>
        <p:nvPicPr>
          <p:cNvPr id="12" name="Image 11" descr="Une image contenant dessin humoristique, garçon, dessin, Dessin animé&#10;&#10;Le contenu généré par l’IA peut être incorrect.">
            <a:extLst>
              <a:ext uri="{FF2B5EF4-FFF2-40B4-BE49-F238E27FC236}">
                <a16:creationId xmlns:a16="http://schemas.microsoft.com/office/drawing/2014/main" id="{118BB121-98A8-4BA4-8D01-B9565B82198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3710" b="15386"/>
          <a:stretch>
            <a:fillRect/>
          </a:stretch>
        </p:blipFill>
        <p:spPr>
          <a:xfrm>
            <a:off x="4386794" y="6227454"/>
            <a:ext cx="4020577" cy="2850748"/>
          </a:xfrm>
          <a:prstGeom prst="rect">
            <a:avLst/>
          </a:prstGeom>
        </p:spPr>
      </p:pic>
      <p:pic>
        <p:nvPicPr>
          <p:cNvPr id="18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1FB0B98A-AEA7-801B-A177-5229912FF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423906" y="5446478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6D9FB3D3-828F-E404-A393-0515D1BCD3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544095" y="5063328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F5A843A-20A8-D096-6DD3-9E69FA78C9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430244" y="5653252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61FEB6BD-D601-F6F9-81C6-7FE5AD835C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417396" y="6520511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5F6182A3-F5A0-D77E-0E6E-8A179F80DF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053295" y="6494520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17BA84A6-FCD2-DF73-59D6-F317C7CBF3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47646" y="4329161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0C9C402-9018-A4FF-60E4-6DD28F185E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837346" y="5634917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Ellipse 27">
            <a:extLst>
              <a:ext uri="{FF2B5EF4-FFF2-40B4-BE49-F238E27FC236}">
                <a16:creationId xmlns:a16="http://schemas.microsoft.com/office/drawing/2014/main" id="{66F42A02-AB46-CBCC-5719-B0D7D2755E80}"/>
              </a:ext>
            </a:extLst>
          </p:cNvPr>
          <p:cNvSpPr/>
          <p:nvPr/>
        </p:nvSpPr>
        <p:spPr>
          <a:xfrm>
            <a:off x="934577" y="3686379"/>
            <a:ext cx="3970603" cy="38970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51E9DCA-1108-559B-BB42-B0EF078E22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736951" y="4045922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5EA86071-4D43-F963-859B-49387F5842A1}"/>
              </a:ext>
            </a:extLst>
          </p:cNvPr>
          <p:cNvSpPr/>
          <p:nvPr/>
        </p:nvSpPr>
        <p:spPr>
          <a:xfrm>
            <a:off x="2500153" y="3800008"/>
            <a:ext cx="744295" cy="27735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/>
              <a:t>مئات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98334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العدد الذي تحصلت عليه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العدد على جدول الرتب بكتابات متنوعة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العدد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40E019F-CB8F-A520-5ADB-672544796239}"/>
              </a:ext>
            </a:extLst>
          </p:cNvPr>
          <p:cNvSpPr/>
          <p:nvPr/>
        </p:nvSpPr>
        <p:spPr>
          <a:xfrm>
            <a:off x="10259007" y="621097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2BDE84C8-380C-C857-0099-9DAC0E7D22BC}"/>
              </a:ext>
            </a:extLst>
          </p:cNvPr>
          <p:cNvSpPr/>
          <p:nvPr/>
        </p:nvSpPr>
        <p:spPr>
          <a:xfrm>
            <a:off x="12447656" y="510682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8F193DF0-A044-C273-0F70-F1C377B18D5A}"/>
              </a:ext>
            </a:extLst>
          </p:cNvPr>
          <p:cNvSpPr/>
          <p:nvPr/>
        </p:nvSpPr>
        <p:spPr>
          <a:xfrm>
            <a:off x="12588375" y="68199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8DE3F787-78BB-0A33-3D4A-6269669DFC0C}"/>
              </a:ext>
            </a:extLst>
          </p:cNvPr>
          <p:cNvSpPr/>
          <p:nvPr/>
        </p:nvSpPr>
        <p:spPr>
          <a:xfrm>
            <a:off x="8347077" y="618145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3832261-EE91-1F5A-A81C-AC5FDA3EDE69}"/>
              </a:ext>
            </a:extLst>
          </p:cNvPr>
          <p:cNvSpPr/>
          <p:nvPr/>
        </p:nvSpPr>
        <p:spPr>
          <a:xfrm>
            <a:off x="8566058" y="5178094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42FB3A63-01E3-7DB0-2EDE-28ED30BE0433}"/>
              </a:ext>
            </a:extLst>
          </p:cNvPr>
          <p:cNvSpPr/>
          <p:nvPr/>
        </p:nvSpPr>
        <p:spPr>
          <a:xfrm>
            <a:off x="8663558" y="740205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85420D53-5106-BEE8-5C55-7108A99A5BB8}"/>
              </a:ext>
            </a:extLst>
          </p:cNvPr>
          <p:cNvSpPr/>
          <p:nvPr/>
        </p:nvSpPr>
        <p:spPr>
          <a:xfrm>
            <a:off x="10213546" y="791920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aphicFrame>
        <p:nvGraphicFramePr>
          <p:cNvPr id="33" name="Tableau 32">
            <a:extLst>
              <a:ext uri="{FF2B5EF4-FFF2-40B4-BE49-F238E27FC236}">
                <a16:creationId xmlns:a16="http://schemas.microsoft.com/office/drawing/2014/main" id="{B3BCAA56-5425-9CF2-38D3-F95D6623E7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445009"/>
              </p:ext>
            </p:extLst>
          </p:nvPr>
        </p:nvGraphicFramePr>
        <p:xfrm>
          <a:off x="746165" y="4277443"/>
          <a:ext cx="6228612" cy="47674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6204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2076204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2076204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68317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  <a:tr h="49967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16674"/>
                  </a:ext>
                </a:extLst>
              </a:tr>
              <a:tr h="49967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  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مئات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عشرات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4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r>
                        <a:rPr lang="ar-SA" sz="4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وحد</a:t>
                      </a:r>
                      <a:r>
                        <a:rPr lang="ar-MA" sz="4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ة</a:t>
                      </a:r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292306"/>
                  </a:ext>
                </a:extLst>
              </a:tr>
              <a:tr h="499678">
                <a:tc gridSpan="3"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ثلاث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SA" sz="4400" b="1" i="0" dirty="0">
                          <a:solidFill>
                            <a:srgbClr val="00B05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مئة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</a:t>
                      </a:r>
                      <a:r>
                        <a:rPr lang="fr-FR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SA" sz="4400" b="1" i="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وا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حد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أربعــــــــــــــــــ</a:t>
                      </a:r>
                      <a:r>
                        <a:rPr lang="ar-SA" sz="4400" b="1" i="0" dirty="0" err="1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ون</a:t>
                      </a:r>
                      <a:endParaRPr lang="fr-FR" sz="4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2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581481"/>
                  </a:ext>
                </a:extLst>
              </a:tr>
              <a:tr h="499678">
                <a:tc gridSpan="3"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60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341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32210"/>
                  </a:ext>
                </a:extLst>
              </a:tr>
            </a:tbl>
          </a:graphicData>
        </a:graphic>
      </p:graphicFrame>
      <p:sp>
        <p:nvSpPr>
          <p:cNvPr id="35" name="Ellipse 34">
            <a:extLst>
              <a:ext uri="{FF2B5EF4-FFF2-40B4-BE49-F238E27FC236}">
                <a16:creationId xmlns:a16="http://schemas.microsoft.com/office/drawing/2014/main" id="{7137AC3E-44CD-C247-F510-8264C5D13217}"/>
              </a:ext>
            </a:extLst>
          </p:cNvPr>
          <p:cNvSpPr/>
          <p:nvPr/>
        </p:nvSpPr>
        <p:spPr>
          <a:xfrm>
            <a:off x="5692807" y="503656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DB1B97E7-565B-0AD1-109B-91FF6EA4CE46}"/>
              </a:ext>
            </a:extLst>
          </p:cNvPr>
          <p:cNvSpPr/>
          <p:nvPr/>
        </p:nvSpPr>
        <p:spPr>
          <a:xfrm>
            <a:off x="3886200" y="50562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67C1B1A5-A984-70E8-65B6-E2D4EB4FBDC2}"/>
              </a:ext>
            </a:extLst>
          </p:cNvPr>
          <p:cNvSpPr/>
          <p:nvPr/>
        </p:nvSpPr>
        <p:spPr>
          <a:xfrm>
            <a:off x="2971800" y="503656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63D0DB5C-669C-1F31-AD1B-56DC9AB46443}"/>
              </a:ext>
            </a:extLst>
          </p:cNvPr>
          <p:cNvSpPr/>
          <p:nvPr/>
        </p:nvSpPr>
        <p:spPr>
          <a:xfrm>
            <a:off x="1856763" y="505714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D23800E9-427E-22E4-A5DF-7A5A441788F1}"/>
              </a:ext>
            </a:extLst>
          </p:cNvPr>
          <p:cNvSpPr/>
          <p:nvPr/>
        </p:nvSpPr>
        <p:spPr>
          <a:xfrm>
            <a:off x="4343400" y="50562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7489C617-9897-7CEF-AD9F-434387BB7826}"/>
              </a:ext>
            </a:extLst>
          </p:cNvPr>
          <p:cNvSpPr/>
          <p:nvPr/>
        </p:nvSpPr>
        <p:spPr>
          <a:xfrm>
            <a:off x="982191" y="50673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BA9A8D5-84F2-2BCF-CB9E-1A754B5B42C4}"/>
              </a:ext>
            </a:extLst>
          </p:cNvPr>
          <p:cNvSpPr/>
          <p:nvPr/>
        </p:nvSpPr>
        <p:spPr>
          <a:xfrm>
            <a:off x="3429000" y="5042685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F179342-EE57-453A-22DB-B948AF7D2370}"/>
              </a:ext>
            </a:extLst>
          </p:cNvPr>
          <p:cNvSpPr/>
          <p:nvPr/>
        </p:nvSpPr>
        <p:spPr>
          <a:xfrm>
            <a:off x="1414037" y="50673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309C15-4C67-2A03-C344-FAB4C2EDD097}"/>
              </a:ext>
            </a:extLst>
          </p:cNvPr>
          <p:cNvGrpSpPr/>
          <p:nvPr/>
        </p:nvGrpSpPr>
        <p:grpSpPr>
          <a:xfrm>
            <a:off x="7446353" y="3490246"/>
            <a:ext cx="5639680" cy="5654040"/>
            <a:chOff x="7466720" y="3795664"/>
            <a:chExt cx="5189686" cy="5249276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D5792F-D643-AABB-F231-5C1669C4AD32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DDB283AF-E5E6-E799-FA3B-156F13A40811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16" name="Groupe 15">
                  <a:extLst>
                    <a:ext uri="{FF2B5EF4-FFF2-40B4-BE49-F238E27FC236}">
                      <a16:creationId xmlns:a16="http://schemas.microsoft.com/office/drawing/2014/main" id="{8EE84F1D-AEA5-48B6-169F-E8B49296F536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7" name="Ellipse 6">
                    <a:extLst>
                      <a:ext uri="{FF2B5EF4-FFF2-40B4-BE49-F238E27FC236}">
                        <a16:creationId xmlns:a16="http://schemas.microsoft.com/office/drawing/2014/main" id="{1B8778CD-B647-E532-E55B-683A6B920765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12" name="Ellipse 11">
                    <a:extLst>
                      <a:ext uri="{FF2B5EF4-FFF2-40B4-BE49-F238E27FC236}">
                        <a16:creationId xmlns:a16="http://schemas.microsoft.com/office/drawing/2014/main" id="{E9754CAC-A6C8-091F-7DD2-8D0DFAA873A4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30" name="ZoneTexte 29">
                  <a:extLst>
                    <a:ext uri="{FF2B5EF4-FFF2-40B4-BE49-F238E27FC236}">
                      <a16:creationId xmlns:a16="http://schemas.microsoft.com/office/drawing/2014/main" id="{8D413AC5-3540-86DB-4D68-DB09C7FF2E4F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43B385BD-DCFB-9F5B-FB80-33A0DB8921F9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6" name="Ellipse 5">
                <a:extLst>
                  <a:ext uri="{FF2B5EF4-FFF2-40B4-BE49-F238E27FC236}">
                    <a16:creationId xmlns:a16="http://schemas.microsoft.com/office/drawing/2014/main" id="{3332B0E0-F9AA-A38F-7F97-57369E12E58F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8602C2D-2A16-D1A0-BCEB-556EFCDC540B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14" name="Ellipse 13">
            <a:extLst>
              <a:ext uri="{FF2B5EF4-FFF2-40B4-BE49-F238E27FC236}">
                <a16:creationId xmlns:a16="http://schemas.microsoft.com/office/drawing/2014/main" id="{F131B4E4-71E6-1664-5BF1-CD8782D6FA48}"/>
              </a:ext>
            </a:extLst>
          </p:cNvPr>
          <p:cNvSpPr/>
          <p:nvPr/>
        </p:nvSpPr>
        <p:spPr>
          <a:xfrm>
            <a:off x="11963400" y="797624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4B48FA8-1250-7510-5CB2-ECFCD954AE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5AB0CEE2-E976-321E-D636-B147661A4B82}"/>
              </a:ext>
            </a:extLst>
          </p:cNvPr>
          <p:cNvGraphicFramePr>
            <a:graphicFrameLocks noGrp="1"/>
          </p:cNvGraphicFramePr>
          <p:nvPr/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BDF03E4B-5743-BAC1-35FC-AC5731325DF2}"/>
              </a:ext>
            </a:extLst>
          </p:cNvPr>
          <p:cNvSpPr/>
          <p:nvPr/>
        </p:nvSpPr>
        <p:spPr>
          <a:xfrm>
            <a:off x="10300869" y="610162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5E28B2F9-6D1C-F3ED-9DDE-E42BA18BE8B8}"/>
              </a:ext>
            </a:extLst>
          </p:cNvPr>
          <p:cNvSpPr/>
          <p:nvPr/>
        </p:nvSpPr>
        <p:spPr>
          <a:xfrm>
            <a:off x="8998262" y="7398885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A19D76CD-278F-51ED-5627-D6E07FA7E23D}"/>
              </a:ext>
            </a:extLst>
          </p:cNvPr>
          <p:cNvSpPr/>
          <p:nvPr/>
        </p:nvSpPr>
        <p:spPr>
          <a:xfrm>
            <a:off x="11016163" y="779027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AC050279-C7BE-110E-7955-5ADA4B39C6DD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2DB5FDC-2582-0AFD-2E2B-5FA161D547A3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8AA7E67F-3E0A-2A10-DF9D-A27D375C5B2B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6F79CC5F-5E9A-FE9E-464B-9A608826C47E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D172575B-C94E-9BD2-FB66-BF935D96C127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DB69C629-733F-126D-11BC-00145F2458F1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508CACCC-C3A9-2845-990B-AE0658827694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DC9AE07D-56B2-2779-9DB4-390B3F9B50F4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A80A60D7-65EA-3495-E8F6-6DA9C460AEF1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0BB06ED6-DC1E-F960-5CC5-EA278A505311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7DD3C08-6D16-E361-9E74-D8C73AD6A4EB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368EE469-0024-005F-FDE7-088D4B80AC1F}"/>
              </a:ext>
            </a:extLst>
          </p:cNvPr>
          <p:cNvSpPr/>
          <p:nvPr/>
        </p:nvSpPr>
        <p:spPr>
          <a:xfrm>
            <a:off x="10310600" y="68158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D0D934D2-09AE-89A7-05F9-3F74A2EA27AC}"/>
              </a:ext>
            </a:extLst>
          </p:cNvPr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3EE3108E-639A-0522-8CA6-B013836487E5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00D8B939-76F5-7789-6DC4-3DC0C092D761}"/>
              </a:ext>
            </a:extLst>
          </p:cNvPr>
          <p:cNvSpPr/>
          <p:nvPr/>
        </p:nvSpPr>
        <p:spPr>
          <a:xfrm>
            <a:off x="8078492" y="433466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CBFBCAC-B194-3805-CADE-7191B62A5E67}"/>
              </a:ext>
            </a:extLst>
          </p:cNvPr>
          <p:cNvSpPr/>
          <p:nvPr/>
        </p:nvSpPr>
        <p:spPr>
          <a:xfrm>
            <a:off x="8599983" y="327929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DB0D1-74FA-6291-8C82-627C45678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02E18E-EF26-5282-A41D-F18C0D9960F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4B7F8F-3958-AAA3-A749-A6E39E61239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B51B71-3C59-51D3-8B40-7594AA4876F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0791687-54E0-814C-FDD1-90310C4F93F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B0C4A82-4A3C-D21D-F4CA-47F4FB2EAA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00DE9C2-F094-52B3-1EA9-5EDC04294B3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D446C78-F606-3E54-CD81-8935AC5D1E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CBE0D2F2-6C10-EEFD-6CF1-A310732EE5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291978"/>
              </p:ext>
            </p:extLst>
          </p:nvPr>
        </p:nvGraphicFramePr>
        <p:xfrm>
          <a:off x="1110954" y="5686025"/>
          <a:ext cx="6123408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مئتان واثنان وثلاثون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232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0B12D7C4-29F9-E581-EFDC-749FB6E3DBCC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149B9753-7208-53A6-D7C8-2C3D4ED585AA}"/>
              </a:ext>
            </a:extLst>
          </p:cNvPr>
          <p:cNvSpPr/>
          <p:nvPr/>
        </p:nvSpPr>
        <p:spPr>
          <a:xfrm>
            <a:off x="9071131" y="74295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76049F50-D5D7-C6C6-0311-A364F2AC7D12}"/>
              </a:ext>
            </a:extLst>
          </p:cNvPr>
          <p:cNvSpPr/>
          <p:nvPr/>
        </p:nvSpPr>
        <p:spPr>
          <a:xfrm>
            <a:off x="11016163" y="7826491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BAC36354-0C63-38FB-AE13-7983D7E3ED87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7167686-91FF-3B58-6101-EE322932E57B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207CD198-2306-F6C3-AE84-5510646F6CDF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823556A9-67E4-3290-6E25-6F06DC7781D5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7C8725C1-9A31-942F-9B4E-0C9F47575EB3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A0D31794-B270-D45E-F6FD-94E8694AA8DC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09F9E703-16AE-E83E-F6F6-2E7B80CA5CF8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0E0B0847-D7BC-7C4B-B201-DE401DA2D5BC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4C861192-4AB5-42A7-B91C-F531000E3FD3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F98E46F7-3DF6-9D37-792E-5E5E9B3DFBF5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5D82C79-9AFD-DBD7-865A-47377B69D733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2" name="Ellipse 21">
            <a:extLst>
              <a:ext uri="{FF2B5EF4-FFF2-40B4-BE49-F238E27FC236}">
                <a16:creationId xmlns:a16="http://schemas.microsoft.com/office/drawing/2014/main" id="{863D54FA-B38B-D224-2B30-F2EBE7DB6287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A2F2764A-ACE3-F063-6E69-D12D48DF18F4}"/>
              </a:ext>
            </a:extLst>
          </p:cNvPr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EEC19B48-89D8-45D3-8964-784BF6C412D9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F57181CB-4B7E-E7C0-5351-0F06E9E32826}"/>
              </a:ext>
            </a:extLst>
          </p:cNvPr>
          <p:cNvSpPr/>
          <p:nvPr/>
        </p:nvSpPr>
        <p:spPr>
          <a:xfrm>
            <a:off x="8078492" y="433466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6454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9BFCE-4665-6CD3-B770-B55500954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F4FF49-CC16-4F74-8449-FF633DA54A1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81CFB7-A254-58B1-12E4-F4781159BD6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E41297-F113-50EB-EA13-962B615F1A5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E20C9C-1F43-2BC9-96A1-FFEA6C6EC37D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9F2DCAF-38C7-40CD-568F-401C44A4EBC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CBE4262-C121-7447-4329-065581F67F3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D1EA767C-AB1B-3AB8-FF9A-7992F6496A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48B7C981-CE9F-85C4-6EC2-0466CB51FB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639228"/>
              </p:ext>
            </p:extLst>
          </p:nvPr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A1DDE76F-ADC5-FB11-63CA-9E0E93FB97BA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4937B600-A37D-71E4-4DDB-9C52C8FB2C24}"/>
              </a:ext>
            </a:extLst>
          </p:cNvPr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FD6BB29A-6935-B352-1820-F80B99611427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912D176-22E3-DC56-1D47-E706BBA1818A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7653CA4E-A85A-EB70-F173-D2E27ECF0B01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9B3B2063-D82A-9CA3-CF5A-75BE205B242D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1F81F429-1A6D-7A01-A447-5F759C6C726B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34B22564-9BA2-DEF6-6DB3-923357EA777B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97C5933E-D1E7-156D-19DA-34832C1A57BA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A2B44305-67A2-5D5D-6262-0916278CB249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5EF28E1F-7846-65EE-E096-909B96FD25C7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D8CD8E42-5818-988E-189D-009315A4DC1C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4ECAA2-317F-BB2C-1206-EE950E8D4504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1AA509D6-2C85-97C6-5923-D61248449D48}"/>
              </a:ext>
            </a:extLst>
          </p:cNvPr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527058B3-58A1-C3CE-68EE-96F3B2ED5F1A}"/>
              </a:ext>
            </a:extLst>
          </p:cNvPr>
          <p:cNvSpPr/>
          <p:nvPr/>
        </p:nvSpPr>
        <p:spPr>
          <a:xfrm>
            <a:off x="11014749" y="858103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9B9070F4-523F-0301-6BB8-DB133B011E71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711F4AB-4C9D-AEE3-43DA-5697B71CD346}"/>
              </a:ext>
            </a:extLst>
          </p:cNvPr>
          <p:cNvSpPr/>
          <p:nvPr/>
        </p:nvSpPr>
        <p:spPr>
          <a:xfrm>
            <a:off x="10594446" y="7877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0707DEC-3FFE-A361-73B4-42BAEE6384A7}"/>
              </a:ext>
            </a:extLst>
          </p:cNvPr>
          <p:cNvSpPr/>
          <p:nvPr/>
        </p:nvSpPr>
        <p:spPr>
          <a:xfrm>
            <a:off x="10711363" y="68158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AED68E15-E9DB-30B9-6606-15B5138F33C0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8302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3BC5E-5469-C5A8-5CA1-6D676ED5E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AAFCF-3617-80F7-BF49-5A72C2C2CEF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A722E75-FFF1-00D9-4A00-54F167AED04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9D7BD9-77DA-EC98-64A8-1E55286675D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68E1F61-50B2-CD33-5AFA-5588B500A498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91BBB56-8F00-23B8-B832-0FA9539362D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61DE89C-8DB5-B175-A6EB-D603217A66A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801EFFF-6A2A-0C76-EAD4-D8CC355FC0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F10BBD8F-6AE0-D3DE-E96F-766F4EE5C4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882261"/>
              </p:ext>
            </p:extLst>
          </p:nvPr>
        </p:nvGraphicFramePr>
        <p:xfrm>
          <a:off x="609600" y="5686025"/>
          <a:ext cx="6624762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16124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808638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ثلاث مئة و</a:t>
                      </a:r>
                      <a:r>
                        <a:rPr lang="ar-S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أربع</a:t>
                      </a:r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ة وعشرون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324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9985F44A-DFA5-A557-B047-57BA20B8D0E6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F47B5433-D1D8-C6DB-DA83-595EFA0630CC}"/>
              </a:ext>
            </a:extLst>
          </p:cNvPr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77298CD4-FB46-0189-3AD6-5817CE44E740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D07EE60-20C0-2D66-02CC-C9EC84C61784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00101A71-C89F-D03F-D92D-EAA34AC862BF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E2FEFC94-162F-70AE-7C8E-614109D674CA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0D29CDA8-9C11-B266-3427-12FA70884849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42FBBC61-A8F5-1BBD-E0AE-77BD67CF0BC8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2FE0A788-1B5F-6727-9E78-3250DEF0A8F0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A5F75EEE-659D-E242-2CC8-8EE16B7625CB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7BCFCED4-2153-718C-D51B-563F0CF68209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A45A9CA1-AC01-7301-6405-A4CC356AD6F1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2E5C311-9408-CD8D-6278-579DECEFE845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F26F1A06-5B2E-2171-071A-066E491F10B4}"/>
              </a:ext>
            </a:extLst>
          </p:cNvPr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CD396CE6-0D4D-B3D5-1315-CF6D8191C400}"/>
              </a:ext>
            </a:extLst>
          </p:cNvPr>
          <p:cNvSpPr/>
          <p:nvPr/>
        </p:nvSpPr>
        <p:spPr>
          <a:xfrm>
            <a:off x="11024585" y="856521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5AB21498-0B40-E4FB-B5CC-5EC1A24043A1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59746CD-8BEB-42A0-5748-33A7352CCABD}"/>
              </a:ext>
            </a:extLst>
          </p:cNvPr>
          <p:cNvSpPr/>
          <p:nvPr/>
        </p:nvSpPr>
        <p:spPr>
          <a:xfrm>
            <a:off x="10594446" y="7877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09EDB3B-0955-5D15-4202-2443CFEA965C}"/>
              </a:ext>
            </a:extLst>
          </p:cNvPr>
          <p:cNvSpPr/>
          <p:nvPr/>
        </p:nvSpPr>
        <p:spPr>
          <a:xfrm>
            <a:off x="10701317" y="682183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DD3B8AB-8A88-B50F-D877-867EF89B4471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9694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965490" y="4159358"/>
            <a:ext cx="769619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باحتفاظ باستخدام لعبة النقود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يواصل المتعلمون التدرب على وضع وإنجاز عمليات جمع باحتفاظ.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F202577-1AA8-4AFA-47F0-C63FDA312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24" y="3480498"/>
            <a:ext cx="5370846" cy="51682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428424" y="4442787"/>
            <a:ext cx="309169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وإنجاز عملية جمع باحتفاظ باستخدام النقود (المجموع أكبر من 100)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EFCC714-B4E1-6DDC-D472-4A83C884062B}"/>
              </a:ext>
            </a:extLst>
          </p:cNvPr>
          <p:cNvGrpSpPr/>
          <p:nvPr/>
        </p:nvGrpSpPr>
        <p:grpSpPr>
          <a:xfrm>
            <a:off x="1600200" y="4103503"/>
            <a:ext cx="4648672" cy="4893069"/>
            <a:chOff x="1248892" y="3248985"/>
            <a:chExt cx="6008809" cy="6324713"/>
          </a:xfrm>
        </p:grpSpPr>
        <p:pic>
          <p:nvPicPr>
            <p:cNvPr id="14" name="Image 13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228D8B55-C24E-B04E-DC65-17B4BE40E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16" name="Image 15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635B8A-8991-5491-624F-CC7F2600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18" name="Groupe 54">
              <a:extLst>
                <a:ext uri="{FF2B5EF4-FFF2-40B4-BE49-F238E27FC236}">
                  <a16:creationId xmlns:a16="http://schemas.microsoft.com/office/drawing/2014/main" id="{9E9C0744-2A45-9F59-10CC-62753B62D938}"/>
                </a:ext>
              </a:extLst>
            </p:cNvPr>
            <p:cNvGrpSpPr/>
            <p:nvPr/>
          </p:nvGrpSpPr>
          <p:grpSpPr>
            <a:xfrm>
              <a:off x="3149484" y="4187007"/>
              <a:ext cx="2962343" cy="553832"/>
              <a:chOff x="3248771" y="4091893"/>
              <a:chExt cx="8404862" cy="1788830"/>
            </a:xfrm>
          </p:grpSpPr>
          <p:grpSp>
            <p:nvGrpSpPr>
              <p:cNvPr id="19" name="Groupe 42">
                <a:extLst>
                  <a:ext uri="{FF2B5EF4-FFF2-40B4-BE49-F238E27FC236}">
                    <a16:creationId xmlns:a16="http://schemas.microsoft.com/office/drawing/2014/main" id="{70F480C5-9ADC-3E28-CE68-CE165862F332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32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B8260E5A-47C9-6406-A46A-8EBBB94F62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3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825341D7-94BC-F925-9C21-307CF476F5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4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299088C-73F3-12D3-40A2-1158BEA749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5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BF92EAE-0D20-1213-1A57-59B7B3FC98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e 43">
                <a:extLst>
                  <a:ext uri="{FF2B5EF4-FFF2-40B4-BE49-F238E27FC236}">
                    <a16:creationId xmlns:a16="http://schemas.microsoft.com/office/drawing/2014/main" id="{3A25B122-B05C-5CDA-B498-3A598E11B4F1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28" name="Image 44">
                  <a:extLst>
                    <a:ext uri="{FF2B5EF4-FFF2-40B4-BE49-F238E27FC236}">
                      <a16:creationId xmlns:a16="http://schemas.microsoft.com/office/drawing/2014/main" id="{75DE7434-4575-6F78-1A6B-A0FB234863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29" name="Image 45">
                  <a:extLst>
                    <a:ext uri="{FF2B5EF4-FFF2-40B4-BE49-F238E27FC236}">
                      <a16:creationId xmlns:a16="http://schemas.microsoft.com/office/drawing/2014/main" id="{3BF04A35-4A58-CFC5-5DAA-555F2B1163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0" name="Image 46">
                  <a:extLst>
                    <a:ext uri="{FF2B5EF4-FFF2-40B4-BE49-F238E27FC236}">
                      <a16:creationId xmlns:a16="http://schemas.microsoft.com/office/drawing/2014/main" id="{09B78BCA-DF77-0993-4AC4-340545CF8C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1" name="Image 47">
                  <a:extLst>
                    <a:ext uri="{FF2B5EF4-FFF2-40B4-BE49-F238E27FC236}">
                      <a16:creationId xmlns:a16="http://schemas.microsoft.com/office/drawing/2014/main" id="{B219EDC9-2D79-7B80-FBD0-AE9BBE72EE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e 48">
                <a:extLst>
                  <a:ext uri="{FF2B5EF4-FFF2-40B4-BE49-F238E27FC236}">
                    <a16:creationId xmlns:a16="http://schemas.microsoft.com/office/drawing/2014/main" id="{19573B58-FE36-73F7-B012-ED192D8F5AEA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22" name="Image 49">
                  <a:extLst>
                    <a:ext uri="{FF2B5EF4-FFF2-40B4-BE49-F238E27FC236}">
                      <a16:creationId xmlns:a16="http://schemas.microsoft.com/office/drawing/2014/main" id="{7FFD3ED0-1A8A-62FE-1AB2-3392228D93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4" name="Image 50">
                  <a:extLst>
                    <a:ext uri="{FF2B5EF4-FFF2-40B4-BE49-F238E27FC236}">
                      <a16:creationId xmlns:a16="http://schemas.microsoft.com/office/drawing/2014/main" id="{73ED07FF-7563-D184-12FA-B6AB0AE73D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5" name="Image 51">
                  <a:extLst>
                    <a:ext uri="{FF2B5EF4-FFF2-40B4-BE49-F238E27FC236}">
                      <a16:creationId xmlns:a16="http://schemas.microsoft.com/office/drawing/2014/main" id="{C2D88A22-3937-7F08-5646-94B1727316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6" name="Image 52">
                  <a:extLst>
                    <a:ext uri="{FF2B5EF4-FFF2-40B4-BE49-F238E27FC236}">
                      <a16:creationId xmlns:a16="http://schemas.microsoft.com/office/drawing/2014/main" id="{0E6BDDAC-C1FC-058B-F50A-BFD7A1A0BE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719906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A7C49-BBA3-0A71-ED4A-6502F0AD9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8FA586-14A6-2780-5AAD-524D0DFA82D5}"/>
              </a:ext>
            </a:extLst>
          </p:cNvPr>
          <p:cNvSpPr/>
          <p:nvPr/>
        </p:nvSpPr>
        <p:spPr>
          <a:xfrm>
            <a:off x="-1" y="2026255"/>
            <a:ext cx="13716001" cy="826074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1B211E-8AB5-7F00-9273-CC955C754466}"/>
              </a:ext>
            </a:extLst>
          </p:cNvPr>
          <p:cNvSpPr/>
          <p:nvPr/>
        </p:nvSpPr>
        <p:spPr>
          <a:xfrm>
            <a:off x="275854" y="2324100"/>
            <a:ext cx="13164293" cy="76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E86FEB-EB00-2070-9A73-AEA4992CCC88}"/>
              </a:ext>
            </a:extLst>
          </p:cNvPr>
          <p:cNvSpPr/>
          <p:nvPr/>
        </p:nvSpPr>
        <p:spPr>
          <a:xfrm>
            <a:off x="-1" y="796747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A97164-5C58-AC70-1EF6-AB771B5752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سنشتغل على الألواح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55DE7AC-8ED3-8874-AC0A-B22010C95D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C685BF-4FE1-7A85-1EB4-B482180E0B6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483CCF0-1D10-12C3-3DAC-9EAF63623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0" b="24400"/>
          <a:stretch>
            <a:fillRect/>
          </a:stretch>
        </p:blipFill>
        <p:spPr>
          <a:xfrm>
            <a:off x="4476749" y="4381500"/>
            <a:ext cx="47625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73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8A765-9C25-B532-D4EB-0B52E7156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E9834C-6457-8283-0B38-E62FF727C9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798272-4006-4656-D06D-2C7B6A592EE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22EABF-49A0-9339-AF39-53F6FDC895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0D0A226-683C-0257-8760-79D1663CF82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B79C69-686F-E162-15C5-46E715A990F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5408F10-B3A8-AD60-4978-64D6F4C95A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F194D36-D59B-3C76-6AC2-C4895A134D29}"/>
              </a:ext>
            </a:extLst>
          </p:cNvPr>
          <p:cNvSpPr txBox="1"/>
          <p:nvPr/>
        </p:nvSpPr>
        <p:spPr>
          <a:xfrm>
            <a:off x="906496" y="582265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F16B0A6-7C03-2EDE-CB9F-579D82234D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34121"/>
              </p:ext>
            </p:extLst>
          </p:nvPr>
        </p:nvGraphicFramePr>
        <p:xfrm>
          <a:off x="1828800" y="3252961"/>
          <a:ext cx="9829799" cy="6037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492349644"/>
                    </a:ext>
                  </a:extLst>
                </a:gridCol>
                <a:gridCol w="3733799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87639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171263"/>
                  </a:ext>
                </a:extLst>
              </a:tr>
              <a:tr h="102993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498814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63189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915ABE9-2CBB-7385-59F6-CF8C6A3A5CB6}"/>
              </a:ext>
            </a:extLst>
          </p:cNvPr>
          <p:cNvSpPr txBox="1"/>
          <p:nvPr/>
        </p:nvSpPr>
        <p:spPr>
          <a:xfrm>
            <a:off x="8792614" y="513310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2D43B35-4C58-4563-25BD-4CC42D33CD4E}"/>
              </a:ext>
            </a:extLst>
          </p:cNvPr>
          <p:cNvSpPr txBox="1"/>
          <p:nvPr/>
        </p:nvSpPr>
        <p:spPr>
          <a:xfrm>
            <a:off x="6025938" y="5160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E44A0F-CD27-B6A7-26AC-5505D25A0A26}"/>
              </a:ext>
            </a:extLst>
          </p:cNvPr>
          <p:cNvSpPr txBox="1"/>
          <p:nvPr/>
        </p:nvSpPr>
        <p:spPr>
          <a:xfrm>
            <a:off x="8792614" y="63925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7C6A7C-79F8-206B-8880-F6D9DB34F133}"/>
              </a:ext>
            </a:extLst>
          </p:cNvPr>
          <p:cNvSpPr txBox="1"/>
          <p:nvPr/>
        </p:nvSpPr>
        <p:spPr>
          <a:xfrm>
            <a:off x="6060219" y="63213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AB13DD6-86BA-A61C-CCF0-CD4B59191AC1}"/>
              </a:ext>
            </a:extLst>
          </p:cNvPr>
          <p:cNvSpPr txBox="1"/>
          <p:nvPr/>
        </p:nvSpPr>
        <p:spPr>
          <a:xfrm>
            <a:off x="8769367" y="7683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EBFDF7A-67AE-C4D9-2094-20EAB9D01483}"/>
              </a:ext>
            </a:extLst>
          </p:cNvPr>
          <p:cNvSpPr txBox="1"/>
          <p:nvPr/>
        </p:nvSpPr>
        <p:spPr>
          <a:xfrm>
            <a:off x="3352800" y="77276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323FF69-3BBD-EAEA-7E2D-25D056DECC01}"/>
              </a:ext>
            </a:extLst>
          </p:cNvPr>
          <p:cNvSpPr txBox="1"/>
          <p:nvPr/>
        </p:nvSpPr>
        <p:spPr>
          <a:xfrm>
            <a:off x="6096382" y="77276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4721491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79E77-1818-D244-5ECC-FE1B8FBC5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40A2DC-49E0-B28B-183A-B93749DD179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A3E596F-507D-E262-3EF6-87D7FDAD365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AA2B76-EEFE-D26B-9A9B-4857C3DAFAF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926B75-3EAC-C9F4-2F08-C1419791ECB0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 التصريح بخطوات الانجاز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3B8F38-5A30-8441-94CB-2462302967A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954F5D7-6BE0-3F5F-610B-EA985EDB045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42E83EC-91E7-8FCD-527C-CA43BAD5278B}"/>
              </a:ext>
            </a:extLst>
          </p:cNvPr>
          <p:cNvSpPr txBox="1"/>
          <p:nvPr/>
        </p:nvSpPr>
        <p:spPr>
          <a:xfrm>
            <a:off x="906496" y="582265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09922B7-0F66-272F-C073-0541DC2536CA}"/>
              </a:ext>
            </a:extLst>
          </p:cNvPr>
          <p:cNvGraphicFramePr>
            <a:graphicFrameLocks noGrp="1"/>
          </p:cNvGraphicFramePr>
          <p:nvPr/>
        </p:nvGraphicFramePr>
        <p:xfrm>
          <a:off x="1828800" y="3252961"/>
          <a:ext cx="9829799" cy="6037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492349644"/>
                    </a:ext>
                  </a:extLst>
                </a:gridCol>
                <a:gridCol w="3733799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87639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171263"/>
                  </a:ext>
                </a:extLst>
              </a:tr>
              <a:tr h="102993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498814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63189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F2B5-1C73-956E-DEEE-BFA732140959}"/>
              </a:ext>
            </a:extLst>
          </p:cNvPr>
          <p:cNvSpPr txBox="1"/>
          <p:nvPr/>
        </p:nvSpPr>
        <p:spPr>
          <a:xfrm>
            <a:off x="8792614" y="513310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ABBC6B5-2DEB-685E-31C6-ECAD64F50E8B}"/>
              </a:ext>
            </a:extLst>
          </p:cNvPr>
          <p:cNvSpPr txBox="1"/>
          <p:nvPr/>
        </p:nvSpPr>
        <p:spPr>
          <a:xfrm>
            <a:off x="6025938" y="5160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FFAA1DD-5DD0-70C5-E028-7D390B261C4B}"/>
              </a:ext>
            </a:extLst>
          </p:cNvPr>
          <p:cNvSpPr txBox="1"/>
          <p:nvPr/>
        </p:nvSpPr>
        <p:spPr>
          <a:xfrm>
            <a:off x="8792614" y="63925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6F8023C-3FA6-4A14-7CFC-EC10E4D20855}"/>
              </a:ext>
            </a:extLst>
          </p:cNvPr>
          <p:cNvSpPr txBox="1"/>
          <p:nvPr/>
        </p:nvSpPr>
        <p:spPr>
          <a:xfrm>
            <a:off x="6060219" y="63213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2F0A9FF-D7C7-958B-6675-1F9CFF7414AE}"/>
              </a:ext>
            </a:extLst>
          </p:cNvPr>
          <p:cNvSpPr txBox="1"/>
          <p:nvPr/>
        </p:nvSpPr>
        <p:spPr>
          <a:xfrm>
            <a:off x="8769367" y="7683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2BE075-D9C8-0125-BD4B-02F5B06980CD}"/>
              </a:ext>
            </a:extLst>
          </p:cNvPr>
          <p:cNvSpPr txBox="1"/>
          <p:nvPr/>
        </p:nvSpPr>
        <p:spPr>
          <a:xfrm>
            <a:off x="3352800" y="77276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1B4F985-C6E1-F2D1-BC02-4ACC8E7352AB}"/>
              </a:ext>
            </a:extLst>
          </p:cNvPr>
          <p:cNvSpPr txBox="1"/>
          <p:nvPr/>
        </p:nvSpPr>
        <p:spPr>
          <a:xfrm>
            <a:off x="6096382" y="77276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D96E7EE-708C-B9C3-2EE2-3D2B21061DBE}"/>
              </a:ext>
            </a:extLst>
          </p:cNvPr>
          <p:cNvSpPr txBox="1"/>
          <p:nvPr/>
        </p:nvSpPr>
        <p:spPr>
          <a:xfrm>
            <a:off x="6082820" y="432550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1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1E61C7F-99D6-470E-42F5-9AE3D925DFB2}"/>
              </a:ext>
            </a:extLst>
          </p:cNvPr>
          <p:cNvSpPr txBox="1"/>
          <p:nvPr/>
        </p:nvSpPr>
        <p:spPr>
          <a:xfrm>
            <a:off x="2944038" y="4263663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1</a:t>
            </a:r>
            <a:endParaRPr lang="fr-FR" sz="5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7921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2723C-5DED-0AC0-D103-0F0904F5D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DAA91A5-1712-BAEB-0B55-7E0BEA5F8BB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6D7B44-443A-8202-86EF-756AD1D27BC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5DB43D-C8FB-2C38-56BF-FB140AF36EE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D11785-BEA3-0C36-4FF7-6A04849A9FE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5D93897-411F-653B-B3FE-441ACEE7C5E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54E17F4-25C0-6528-18BD-0E1EC5D211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7743B4-2346-64D9-1E40-22E58E6927E8}"/>
              </a:ext>
            </a:extLst>
          </p:cNvPr>
          <p:cNvSpPr txBox="1"/>
          <p:nvPr/>
        </p:nvSpPr>
        <p:spPr>
          <a:xfrm>
            <a:off x="906496" y="582265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64BE4FF-1B3D-731D-CB93-2234E46927BD}"/>
              </a:ext>
            </a:extLst>
          </p:cNvPr>
          <p:cNvGraphicFramePr>
            <a:graphicFrameLocks noGrp="1"/>
          </p:cNvGraphicFramePr>
          <p:nvPr/>
        </p:nvGraphicFramePr>
        <p:xfrm>
          <a:off x="1828800" y="3252961"/>
          <a:ext cx="9829799" cy="6037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492349644"/>
                    </a:ext>
                  </a:extLst>
                </a:gridCol>
                <a:gridCol w="3733799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87639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171263"/>
                  </a:ext>
                </a:extLst>
              </a:tr>
              <a:tr h="102993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498814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63189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EBB65BC-AC75-37E3-715F-68FD2E96DFE9}"/>
              </a:ext>
            </a:extLst>
          </p:cNvPr>
          <p:cNvSpPr txBox="1"/>
          <p:nvPr/>
        </p:nvSpPr>
        <p:spPr>
          <a:xfrm>
            <a:off x="8792614" y="513310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F6F3BB-66EA-45CB-96A8-1D96B4135371}"/>
              </a:ext>
            </a:extLst>
          </p:cNvPr>
          <p:cNvSpPr txBox="1"/>
          <p:nvPr/>
        </p:nvSpPr>
        <p:spPr>
          <a:xfrm>
            <a:off x="6025938" y="5160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8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A84C329-5E32-9DA6-C97C-16CE277EAAC5}"/>
              </a:ext>
            </a:extLst>
          </p:cNvPr>
          <p:cNvSpPr txBox="1"/>
          <p:nvPr/>
        </p:nvSpPr>
        <p:spPr>
          <a:xfrm>
            <a:off x="8792614" y="63925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BDE1E61-39D5-D926-2215-AD1C7B93B14E}"/>
              </a:ext>
            </a:extLst>
          </p:cNvPr>
          <p:cNvSpPr txBox="1"/>
          <p:nvPr/>
        </p:nvSpPr>
        <p:spPr>
          <a:xfrm>
            <a:off x="6060219" y="63213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F5041B-6962-0CF1-D055-21FE903135BA}"/>
              </a:ext>
            </a:extLst>
          </p:cNvPr>
          <p:cNvSpPr txBox="1"/>
          <p:nvPr/>
        </p:nvSpPr>
        <p:spPr>
          <a:xfrm>
            <a:off x="8769367" y="7683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A7CF43-A978-B63E-957C-A2ADA9A84147}"/>
              </a:ext>
            </a:extLst>
          </p:cNvPr>
          <p:cNvSpPr txBox="1"/>
          <p:nvPr/>
        </p:nvSpPr>
        <p:spPr>
          <a:xfrm>
            <a:off x="3352800" y="77276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664523-879F-1E69-0740-76FABDB15B4A}"/>
              </a:ext>
            </a:extLst>
          </p:cNvPr>
          <p:cNvSpPr txBox="1"/>
          <p:nvPr/>
        </p:nvSpPr>
        <p:spPr>
          <a:xfrm>
            <a:off x="6096382" y="77276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FAE9A0-A380-137D-FF35-E5CA0F3C0CCB}"/>
              </a:ext>
            </a:extLst>
          </p:cNvPr>
          <p:cNvSpPr txBox="1"/>
          <p:nvPr/>
        </p:nvSpPr>
        <p:spPr>
          <a:xfrm>
            <a:off x="3123388" y="5191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92D050"/>
                </a:solidFill>
              </a:rPr>
              <a:t>2</a:t>
            </a:r>
            <a:endParaRPr lang="fr-FR" sz="80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0959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F72DD-33C1-8821-EF3C-15A1C2FDF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F2C223-BA0D-4E62-5382-CB86CC8B95C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0635A4-B30D-257A-E327-36BF28F82B6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FC6BE1-51E7-3FED-3A01-0178B9B86BB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DB47E06-01E6-42F1-261B-4DA2691086A4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 التصريح بخطوات الانجاز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7DE92-7BCC-FC97-0A3F-3CEA5F5F35D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9A784F-1F2F-71ED-582B-0AFD3BB6923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F1363D0-AC60-9204-7F69-0575A77A0284}"/>
              </a:ext>
            </a:extLst>
          </p:cNvPr>
          <p:cNvSpPr txBox="1"/>
          <p:nvPr/>
        </p:nvSpPr>
        <p:spPr>
          <a:xfrm>
            <a:off x="906496" y="582265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1B84B9D-51EB-6118-B51F-D15579DCC221}"/>
              </a:ext>
            </a:extLst>
          </p:cNvPr>
          <p:cNvGraphicFramePr>
            <a:graphicFrameLocks noGrp="1"/>
          </p:cNvGraphicFramePr>
          <p:nvPr/>
        </p:nvGraphicFramePr>
        <p:xfrm>
          <a:off x="1828800" y="3252961"/>
          <a:ext cx="9829799" cy="6037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492349644"/>
                    </a:ext>
                  </a:extLst>
                </a:gridCol>
                <a:gridCol w="3733799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87639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171263"/>
                  </a:ext>
                </a:extLst>
              </a:tr>
              <a:tr h="102993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498814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63189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129BB49-1BD9-48B2-74BB-CD7E12BAF565}"/>
              </a:ext>
            </a:extLst>
          </p:cNvPr>
          <p:cNvSpPr txBox="1"/>
          <p:nvPr/>
        </p:nvSpPr>
        <p:spPr>
          <a:xfrm>
            <a:off x="8792614" y="513310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199FB1D-10B5-523E-69A3-4F8133BFE38A}"/>
              </a:ext>
            </a:extLst>
          </p:cNvPr>
          <p:cNvSpPr txBox="1"/>
          <p:nvPr/>
        </p:nvSpPr>
        <p:spPr>
          <a:xfrm>
            <a:off x="6025938" y="5160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8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6739DF3-D767-D346-5FD7-8CB2378A8F74}"/>
              </a:ext>
            </a:extLst>
          </p:cNvPr>
          <p:cNvSpPr txBox="1"/>
          <p:nvPr/>
        </p:nvSpPr>
        <p:spPr>
          <a:xfrm>
            <a:off x="8792614" y="63925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4B4C7CE-D344-67BF-03DE-1FF31836917E}"/>
              </a:ext>
            </a:extLst>
          </p:cNvPr>
          <p:cNvSpPr txBox="1"/>
          <p:nvPr/>
        </p:nvSpPr>
        <p:spPr>
          <a:xfrm>
            <a:off x="6060219" y="63213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B033F56-848F-83A7-2FA9-77C7EC86321B}"/>
              </a:ext>
            </a:extLst>
          </p:cNvPr>
          <p:cNvSpPr txBox="1"/>
          <p:nvPr/>
        </p:nvSpPr>
        <p:spPr>
          <a:xfrm>
            <a:off x="8769367" y="7683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0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96D99BA-3666-502C-D1AB-FEA55EDAEE70}"/>
              </a:ext>
            </a:extLst>
          </p:cNvPr>
          <p:cNvSpPr txBox="1"/>
          <p:nvPr/>
        </p:nvSpPr>
        <p:spPr>
          <a:xfrm>
            <a:off x="3352800" y="77276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DA13346-1CB2-A2CB-E6F2-8C0F9EC4225E}"/>
              </a:ext>
            </a:extLst>
          </p:cNvPr>
          <p:cNvSpPr txBox="1"/>
          <p:nvPr/>
        </p:nvSpPr>
        <p:spPr>
          <a:xfrm>
            <a:off x="6096382" y="77276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4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33BC76D-F36C-0ED5-1586-CDC1E33DCDDB}"/>
              </a:ext>
            </a:extLst>
          </p:cNvPr>
          <p:cNvSpPr txBox="1"/>
          <p:nvPr/>
        </p:nvSpPr>
        <p:spPr>
          <a:xfrm>
            <a:off x="3123388" y="5191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92D050"/>
                </a:solidFill>
              </a:rPr>
              <a:t>2</a:t>
            </a:r>
            <a:endParaRPr lang="fr-FR" sz="8000" b="1" dirty="0">
              <a:solidFill>
                <a:srgbClr val="92D05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275102A-E1DE-BA2E-5C50-7555FBC7264A}"/>
              </a:ext>
            </a:extLst>
          </p:cNvPr>
          <p:cNvSpPr txBox="1"/>
          <p:nvPr/>
        </p:nvSpPr>
        <p:spPr>
          <a:xfrm>
            <a:off x="5991067" y="4270766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1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9056F88-D144-1AB8-480D-75457FC367A7}"/>
              </a:ext>
            </a:extLst>
          </p:cNvPr>
          <p:cNvSpPr txBox="1"/>
          <p:nvPr/>
        </p:nvSpPr>
        <p:spPr>
          <a:xfrm>
            <a:off x="3088517" y="4263663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1</a:t>
            </a:r>
            <a:endParaRPr lang="fr-FR" sz="5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6721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مع 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890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بعدها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ماذا اشتر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 هاجر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ثمن ال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؟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3FF65385-1A12-56DD-D063-F032D5623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3313032" y="492689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من 0 إلى 999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التمكن من إجراء عملية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E04530-D35B-B446-640B-C84727FF7CCE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انتبهوا جيدا  سنقوم بحل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لدى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09600" y="3978355"/>
            <a:ext cx="669111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42983" y="4481496"/>
            <a:ext cx="62818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 هاجر 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ة ب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بقي لديه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1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لا نعرف كم كان لديه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البداية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لدى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حصر المعلومات الواردة في المسألة سنحاول أن نحدد ما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319760" y="2949307"/>
            <a:ext cx="555752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مع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إيجاد المبلغ الذي كان عند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البداية قبل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شتري ال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مع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وفي الأخير سنحدد ماذا علينا أن نفعل بالضبط لإيجاد المطلوب. مع تبرير الاختيار بالإجابة على سؤال 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مع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990600" y="4991100"/>
            <a:ext cx="563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مع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7201" y="4020885"/>
            <a:ext cx="6781800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457202" y="4336351"/>
            <a:ext cx="6567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 بعد الشراء 1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كان لدى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البداية.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2999" y="4838700"/>
            <a:ext cx="6096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اللعبة</a:t>
            </a:r>
            <a:endParaRPr lang="ar-S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كان لدى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البداية؟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239000" y="4838700"/>
            <a:ext cx="5060804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بقي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لثمن اللعبة.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142999" y="4838700"/>
            <a:ext cx="67661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endParaRPr lang="ar-S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8185003" y="4838700"/>
            <a:ext cx="4114801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ar-M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كان مع 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بــ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 وبقي لديه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درهماً. ما المبلغ الذي كان مع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هاجر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كان لدى هاجر هو:</a:t>
            </a:r>
          </a:p>
          <a:p>
            <a:pPr algn="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47+13=60</a:t>
            </a:r>
          </a:p>
          <a:p>
            <a:pPr algn="ctr" rtl="1"/>
            <a:r>
              <a:rPr lang="ar-S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041524" y="3701737"/>
            <a:ext cx="365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(تعديل المذكرة)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5" t="11904" r="881"/>
          <a:stretch/>
        </p:blipFill>
        <p:spPr>
          <a:xfrm>
            <a:off x="5257800" y="4879006"/>
            <a:ext cx="3393948" cy="12990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D4B466-EFA8-6229-38FC-2C61103F83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3048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DC3C1BF-5AEC-FA22-2F15-127DC922D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11" y="3819519"/>
            <a:ext cx="12561590" cy="291593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BD259D2-8408-9ABF-B942-B2D005D612D7}"/>
              </a:ext>
            </a:extLst>
          </p:cNvPr>
          <p:cNvSpPr/>
          <p:nvPr/>
        </p:nvSpPr>
        <p:spPr>
          <a:xfrm>
            <a:off x="685800" y="4381500"/>
            <a:ext cx="3886200" cy="3124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D65E416-0974-B4E8-0061-0F6939F4A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935" y="4305300"/>
            <a:ext cx="12561590" cy="29159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24A15A6-7F8A-D24C-C719-A83F41B99D5E}"/>
              </a:ext>
            </a:extLst>
          </p:cNvPr>
          <p:cNvSpPr txBox="1"/>
          <p:nvPr/>
        </p:nvSpPr>
        <p:spPr>
          <a:xfrm>
            <a:off x="1676400" y="569606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</a:t>
            </a:r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1D3DC79-C8A0-FA58-E618-4D0CEF2E2EE9}"/>
              </a:ext>
            </a:extLst>
          </p:cNvPr>
          <p:cNvSpPr txBox="1"/>
          <p:nvPr/>
        </p:nvSpPr>
        <p:spPr>
          <a:xfrm>
            <a:off x="1752600" y="63627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6EAADB3-7455-55AF-3A42-181248DA3D1A}"/>
              </a:ext>
            </a:extLst>
          </p:cNvPr>
          <p:cNvSpPr txBox="1"/>
          <p:nvPr/>
        </p:nvSpPr>
        <p:spPr>
          <a:xfrm>
            <a:off x="3733800" y="569606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14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5876629-5DB0-C16A-DBB9-E93B611CA724}"/>
              </a:ext>
            </a:extLst>
          </p:cNvPr>
          <p:cNvSpPr txBox="1"/>
          <p:nvPr/>
        </p:nvSpPr>
        <p:spPr>
          <a:xfrm>
            <a:off x="3698305" y="641176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14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صفحة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5CB0DDC1-F216-54D0-EE6C-8C6102090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3162300"/>
            <a:ext cx="12073320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004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2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0866E0A6-8308-A1C6-4DB5-890FA0302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38" y="3158514"/>
            <a:ext cx="12073320" cy="555307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B7ECFA0-C461-56E4-445A-AFCF45DE1B92}"/>
              </a:ext>
            </a:extLst>
          </p:cNvPr>
          <p:cNvSpPr txBox="1"/>
          <p:nvPr/>
        </p:nvSpPr>
        <p:spPr>
          <a:xfrm>
            <a:off x="8949657" y="74295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solidFill>
                  <a:srgbClr val="FF0000"/>
                </a:solidFill>
              </a:rPr>
              <a:t>خمس مئة وواحد وثلاثون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AD05911-A44A-2FBC-33F9-A6C82BC85C21}"/>
              </a:ext>
            </a:extLst>
          </p:cNvPr>
          <p:cNvSpPr txBox="1"/>
          <p:nvPr/>
        </p:nvSpPr>
        <p:spPr>
          <a:xfrm>
            <a:off x="6477000" y="690628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612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2037006-6882-778A-AEA6-2C8BD344B806}"/>
              </a:ext>
            </a:extLst>
          </p:cNvPr>
          <p:cNvSpPr txBox="1"/>
          <p:nvPr/>
        </p:nvSpPr>
        <p:spPr>
          <a:xfrm>
            <a:off x="391586" y="7406640"/>
            <a:ext cx="3171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 err="1">
                <a:solidFill>
                  <a:srgbClr val="FF0000"/>
                </a:solidFill>
              </a:rPr>
              <a:t>مئ</a:t>
            </a:r>
            <a:r>
              <a:rPr lang="ar-MA" sz="2800" dirty="0">
                <a:solidFill>
                  <a:srgbClr val="FF0000"/>
                </a:solidFill>
              </a:rPr>
              <a:t>تان</a:t>
            </a:r>
            <a:r>
              <a:rPr lang="ar-SA" sz="2800" dirty="0">
                <a:solidFill>
                  <a:srgbClr val="FF0000"/>
                </a:solidFill>
              </a:rPr>
              <a:t> </a:t>
            </a:r>
            <a:r>
              <a:rPr lang="ar-MA" sz="2800" dirty="0">
                <a:solidFill>
                  <a:srgbClr val="FF0000"/>
                </a:solidFill>
              </a:rPr>
              <a:t>وأربعون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DA82F87-1897-5276-3E09-1F4295EEA0A4}"/>
              </a:ext>
            </a:extLst>
          </p:cNvPr>
          <p:cNvSpPr txBox="1"/>
          <p:nvPr/>
        </p:nvSpPr>
        <p:spPr>
          <a:xfrm>
            <a:off x="2286000" y="688342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240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84577C9-05D4-642D-7C95-F502EFDA12C5}"/>
              </a:ext>
            </a:extLst>
          </p:cNvPr>
          <p:cNvSpPr txBox="1"/>
          <p:nvPr/>
        </p:nvSpPr>
        <p:spPr>
          <a:xfrm>
            <a:off x="3003857" y="807847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612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C8B5B17-CD57-6BA0-DA58-B900C45872AF}"/>
              </a:ext>
            </a:extLst>
          </p:cNvPr>
          <p:cNvSpPr txBox="1"/>
          <p:nvPr/>
        </p:nvSpPr>
        <p:spPr>
          <a:xfrm>
            <a:off x="4738063" y="808481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531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C4B4650-797A-144A-5971-157309B5AA75}"/>
              </a:ext>
            </a:extLst>
          </p:cNvPr>
          <p:cNvSpPr txBox="1"/>
          <p:nvPr/>
        </p:nvSpPr>
        <p:spPr>
          <a:xfrm>
            <a:off x="6737659" y="807847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dirty="0">
                <a:solidFill>
                  <a:srgbClr val="FF0000"/>
                </a:solidFill>
              </a:rPr>
              <a:t>240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C94A7F1-E891-720B-DCFD-06479F26CF58}"/>
              </a:ext>
            </a:extLst>
          </p:cNvPr>
          <p:cNvSpPr txBox="1"/>
          <p:nvPr/>
        </p:nvSpPr>
        <p:spPr>
          <a:xfrm>
            <a:off x="4038600" y="796290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&gt;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9B9C73A-5D27-D4C4-A8F6-699E7AB4CFA3}"/>
              </a:ext>
            </a:extLst>
          </p:cNvPr>
          <p:cNvSpPr txBox="1"/>
          <p:nvPr/>
        </p:nvSpPr>
        <p:spPr>
          <a:xfrm>
            <a:off x="5802558" y="7944326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3969365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عينة من تمارين الكراسة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7A444F2-1D3D-7301-8732-5DF80A3D8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420" y="4152900"/>
            <a:ext cx="11606213" cy="356711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B88CF9D-F229-AB83-5D2F-54DB58344BA4}"/>
              </a:ext>
            </a:extLst>
          </p:cNvPr>
          <p:cNvSpPr/>
          <p:nvPr/>
        </p:nvSpPr>
        <p:spPr>
          <a:xfrm>
            <a:off x="533400" y="4457700"/>
            <a:ext cx="6172200" cy="41501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B17B001-2217-40A7-DBE8-76F9A8A16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3695700"/>
            <a:ext cx="11606213" cy="356711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2BCEF6D-48DA-08FC-F4FD-2C6881D6F88F}"/>
              </a:ext>
            </a:extLst>
          </p:cNvPr>
          <p:cNvSpPr txBox="1"/>
          <p:nvPr/>
        </p:nvSpPr>
        <p:spPr>
          <a:xfrm>
            <a:off x="2895600" y="65151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dirty="0">
                <a:solidFill>
                  <a:srgbClr val="FF0000"/>
                </a:solidFill>
              </a:rPr>
              <a:t>12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8A98082-AE2F-2FA6-FC4F-3E4E98F90F7F}"/>
              </a:ext>
            </a:extLst>
          </p:cNvPr>
          <p:cNvSpPr txBox="1"/>
          <p:nvPr/>
        </p:nvSpPr>
        <p:spPr>
          <a:xfrm>
            <a:off x="5029200" y="4558725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A579AB1-8BF9-E7A2-2719-30BBF681CD33}"/>
              </a:ext>
            </a:extLst>
          </p:cNvPr>
          <p:cNvSpPr txBox="1"/>
          <p:nvPr/>
        </p:nvSpPr>
        <p:spPr>
          <a:xfrm>
            <a:off x="5113020" y="6557100"/>
            <a:ext cx="75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dirty="0">
                <a:solidFill>
                  <a:srgbClr val="FF0000"/>
                </a:solidFill>
              </a:rPr>
              <a:t>4 9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4E92-9BE6-28B9-6C7B-ED98925D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75D633-E61F-C979-19F8-77CBF3EC21D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A2149B-B56E-A644-CE83-3A7DCDEFF86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641BE6-99C1-FF96-9592-53D0BF8B5E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F813A6-A16F-C804-CDF9-72C8DDD2ECEC}"/>
              </a:ext>
            </a:extLst>
          </p:cNvPr>
          <p:cNvSpPr txBox="1"/>
          <p:nvPr/>
        </p:nvSpPr>
        <p:spPr>
          <a:xfrm>
            <a:off x="2819400" y="976263"/>
            <a:ext cx="9696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انجاز المس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المنزل وتسجيل خطوات الحل على دفتر البحث.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تراقب الواجبات المنزلية في الحصة الموالية.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2F203B-9E1E-2706-0717-77D4BE62214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7DA739-82A8-BE1C-F935-A45F047161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263F023E-911C-43CC-6215-0D6158EA7E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2788057"/>
            <a:ext cx="11790581" cy="3962147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C0D7C0A3-507C-EAFD-136F-0915A1C1CEA1}"/>
              </a:ext>
            </a:extLst>
          </p:cNvPr>
          <p:cNvGrpSpPr/>
          <p:nvPr/>
        </p:nvGrpSpPr>
        <p:grpSpPr>
          <a:xfrm>
            <a:off x="152399" y="6210300"/>
            <a:ext cx="8001001" cy="3480720"/>
            <a:chOff x="5142970" y="6297391"/>
            <a:chExt cx="8044725" cy="3613775"/>
          </a:xfrm>
        </p:grpSpPr>
        <p:pic>
          <p:nvPicPr>
            <p:cNvPr id="14" name="Image 13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32F53D5C-21FF-0DD2-6B80-33E3DA9C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16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CE44C49E-30EC-7D2D-F5F6-C83C1078F9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 16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0749435E-9E23-D2A6-EA35-C62DC12E6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289645" y="4539916"/>
              <a:ext cx="3090189" cy="6705910"/>
            </a:xfrm>
            <a:prstGeom prst="rect">
              <a:avLst/>
            </a:prstGeom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02D61BD0-E442-266E-17FA-07B3CAE25C16}"/>
                </a:ext>
              </a:extLst>
            </p:cNvPr>
            <p:cNvSpPr txBox="1"/>
            <p:nvPr/>
          </p:nvSpPr>
          <p:spPr>
            <a:xfrm rot="49032">
              <a:off x="7851122" y="7175512"/>
              <a:ext cx="5185056" cy="1437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</a:t>
              </a:r>
              <a:r>
                <a:rPr lang="ar-SA" sz="2800" b="1" dirty="0" err="1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المسأل</a:t>
              </a:r>
              <a:r>
                <a:rPr lang="ar-M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تين</a:t>
              </a: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للبحث عن الحل.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89686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"عجلة الأعداد"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ستمكنكم هذه اللعبة من تعرف الأعداد وتعرف قيمة الأرقام ومكانها في أعداد من رقمين .لاحظوا كيف ألعبها؟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النشاط متبعا الخطوات الواردة في البطاقة التقنية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 descr="Une image contenant dessin humoristique, Visage humain, Jeux et sports d’intérieur, Jeux&#10;&#10;Le contenu généré par l’IA peut être incorrect.">
            <a:extLst>
              <a:ext uri="{FF2B5EF4-FFF2-40B4-BE49-F238E27FC236}">
                <a16:creationId xmlns:a16="http://schemas.microsoft.com/office/drawing/2014/main" id="{25F7AE73-F820-7DFE-B6E9-24B54E30DA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399899"/>
            <a:ext cx="7772400" cy="439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1" y="3206003"/>
            <a:ext cx="6855757" cy="38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9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الحزم و الخشيبات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باستراتجية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5" y="7856139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 15 - 16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410200" y="3724185"/>
            <a:ext cx="57193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الأعداد من 0 إلى 999 </a:t>
            </a:r>
            <a:r>
              <a:rPr lang="fr-FR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58549" y="4036344"/>
            <a:ext cx="4296955" cy="37233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4191930"/>
            <a:ext cx="2965158" cy="35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8" name="Image 7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93470AA-43B9-64D4-1A7E-5064D2153A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788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أدواتكم على الطاولة.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95400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7137224" y="6336404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10246951" y="6336404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996443" y="4021627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343" y="3839155"/>
            <a:ext cx="2228247" cy="2228247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321354" y="3658972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15D4B0F-BA6E-772E-FBBB-79BDBA791E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408290" y="380741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F65AEB-E0B6-F990-1903-C36202DE8468}"/>
              </a:ext>
            </a:extLst>
          </p:cNvPr>
          <p:cNvSpPr/>
          <p:nvPr/>
        </p:nvSpPr>
        <p:spPr>
          <a:xfrm>
            <a:off x="4173385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17318</TotalTime>
  <Words>1939</Words>
  <Application>Microsoft Macintosh PowerPoint</Application>
  <PresentationFormat>Personnalisé</PresentationFormat>
  <Paragraphs>595</Paragraphs>
  <Slides>60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6" baseType="lpstr">
      <vt:lpstr>Dosis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178</cp:revision>
  <dcterms:created xsi:type="dcterms:W3CDTF">2006-08-16T00:00:00Z</dcterms:created>
  <dcterms:modified xsi:type="dcterms:W3CDTF">2025-09-21T14:10:55Z</dcterms:modified>
  <dc:identifier>DAFtlvZnwz4</dc:identifier>
</cp:coreProperties>
</file>