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</p:sldIdLst>
  <p:sldSz cy="10287000" cx="13716000"/>
  <p:notesSz cx="6858000" cy="9144000"/>
  <p:embeddedFontLst>
    <p:embeddedFont>
      <p:font typeface="Dosis"/>
      <p:regular r:id="rId69"/>
      <p:bold r:id="rId70"/>
    </p:embeddedFont>
    <p:embeddedFont>
      <p:font typeface="IBM Plex Sans Arabic"/>
      <p:regular r:id="rId71"/>
      <p:bold r:id="rId7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r:id="rId73" roundtripDataSignature="AMtx7mhRhlu2Tep0rZqlubEwq5q4Lw8v0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BCD7FA8-70CA-4758-AE68-FB978104EE8C}">
  <a:tblStyle styleId="{FBCD7FA8-70CA-4758-AE68-FB978104EE8C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73" Type="http://customschemas.google.com/relationships/presentationmetadata" Target="metadata"/><Relationship Id="rId72" Type="http://schemas.openxmlformats.org/officeDocument/2006/relationships/font" Target="fonts/IBMPlexSansArabic-bold.fntdata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71" Type="http://schemas.openxmlformats.org/officeDocument/2006/relationships/font" Target="fonts/IBMPlexSansArabic-regular.fntdata"/><Relationship Id="rId70" Type="http://schemas.openxmlformats.org/officeDocument/2006/relationships/font" Target="fonts/Dosis-bold.fntdata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2" Type="http://schemas.openxmlformats.org/officeDocument/2006/relationships/slide" Target="slides/slide56.xml"/><Relationship Id="rId61" Type="http://schemas.openxmlformats.org/officeDocument/2006/relationships/slide" Target="slides/slide55.xml"/><Relationship Id="rId20" Type="http://schemas.openxmlformats.org/officeDocument/2006/relationships/slide" Target="slides/slide14.xml"/><Relationship Id="rId64" Type="http://schemas.openxmlformats.org/officeDocument/2006/relationships/slide" Target="slides/slide58.xml"/><Relationship Id="rId63" Type="http://schemas.openxmlformats.org/officeDocument/2006/relationships/slide" Target="slides/slide57.xml"/><Relationship Id="rId22" Type="http://schemas.openxmlformats.org/officeDocument/2006/relationships/slide" Target="slides/slide16.xml"/><Relationship Id="rId66" Type="http://schemas.openxmlformats.org/officeDocument/2006/relationships/slide" Target="slides/slide60.xml"/><Relationship Id="rId21" Type="http://schemas.openxmlformats.org/officeDocument/2006/relationships/slide" Target="slides/slide15.xml"/><Relationship Id="rId65" Type="http://schemas.openxmlformats.org/officeDocument/2006/relationships/slide" Target="slides/slide59.xml"/><Relationship Id="rId24" Type="http://schemas.openxmlformats.org/officeDocument/2006/relationships/slide" Target="slides/slide18.xml"/><Relationship Id="rId68" Type="http://schemas.openxmlformats.org/officeDocument/2006/relationships/slide" Target="slides/slide62.xml"/><Relationship Id="rId23" Type="http://schemas.openxmlformats.org/officeDocument/2006/relationships/slide" Target="slides/slide17.xml"/><Relationship Id="rId67" Type="http://schemas.openxmlformats.org/officeDocument/2006/relationships/slide" Target="slides/slide61.xml"/><Relationship Id="rId60" Type="http://schemas.openxmlformats.org/officeDocument/2006/relationships/slide" Target="slides/slide54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69" Type="http://schemas.openxmlformats.org/officeDocument/2006/relationships/font" Target="fonts/Dosis-regular.fntdata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55" Type="http://schemas.openxmlformats.org/officeDocument/2006/relationships/slide" Target="slides/slide49.xml"/><Relationship Id="rId10" Type="http://schemas.openxmlformats.org/officeDocument/2006/relationships/slide" Target="slides/slide4.xml"/><Relationship Id="rId54" Type="http://schemas.openxmlformats.org/officeDocument/2006/relationships/slide" Target="slides/slide48.xml"/><Relationship Id="rId13" Type="http://schemas.openxmlformats.org/officeDocument/2006/relationships/slide" Target="slides/slide7.xml"/><Relationship Id="rId57" Type="http://schemas.openxmlformats.org/officeDocument/2006/relationships/slide" Target="slides/slide51.xml"/><Relationship Id="rId12" Type="http://schemas.openxmlformats.org/officeDocument/2006/relationships/slide" Target="slides/slide6.xml"/><Relationship Id="rId56" Type="http://schemas.openxmlformats.org/officeDocument/2006/relationships/slide" Target="slides/slide50.xml"/><Relationship Id="rId15" Type="http://schemas.openxmlformats.org/officeDocument/2006/relationships/slide" Target="slides/slide9.xml"/><Relationship Id="rId59" Type="http://schemas.openxmlformats.org/officeDocument/2006/relationships/slide" Target="slides/slide53.xml"/><Relationship Id="rId14" Type="http://schemas.openxmlformats.org/officeDocument/2006/relationships/slide" Target="slides/slide8.xml"/><Relationship Id="rId58" Type="http://schemas.openxmlformats.org/officeDocument/2006/relationships/slide" Target="slides/slide5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ar-SA" sz="1200" u="none" cap="none" strike="noStrik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Dosis"/>
              <a:buNone/>
            </a:pPr>
            <a:fld id="{00000000-1234-1234-1234-123412341234}" type="slidenum">
              <a:rPr b="0" i="0" lang="ar-SA" sz="1200" u="none" cap="none" strike="noStrike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1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1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1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p1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1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1" name="Google Shape;471;p1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3" name="Google Shape;483;p1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6" name="Google Shape;496;p1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8" name="Google Shape;508;p1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1" name="Google Shape;521;p1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3" name="Google Shape;533;p2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6" name="Google Shape;546;p2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7" name="Google Shape;557;p2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0" name="Google Shape;590;p2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2" name="Google Shape;602;p2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4" name="Google Shape;624;p2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6" name="Google Shape;636;p2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3" name="Google Shape;653;p2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0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2" name="Google Shape;672;p2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4" name="Google Shape;684;p2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0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2" name="Google Shape;702;p3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2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4" name="Google Shape;714;p3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2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4" name="Google Shape;734;p3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4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6" name="Google Shape;746;p3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3" name="Google Shape;763;p3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3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5" name="Google Shape;775;p3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4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3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6" name="Google Shape;786;p3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5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p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7" name="Google Shape;817;p3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3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p3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5" name="Google Shape;835;p3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2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p3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4" name="Google Shape;854;p3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3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p4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5" name="Google Shape;865;p4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5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Google Shape;876;p4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7" name="Google Shape;877;p4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6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4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8" name="Google Shape;888;p4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0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4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2" name="Google Shape;902;p4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4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p4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6" name="Google Shape;916;p4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8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p4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0" name="Google Shape;930;p4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4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4" name="Google Shape;944;p4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6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p4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8" name="Google Shape;958;p4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Google Shape;972;p4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3" name="Google Shape;973;p4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4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6" name="Google Shape;986;p4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7" name="Shape 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8" name="Google Shape;998;p5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9" name="Google Shape;999;p5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1" name="Shape 1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2" name="Google Shape;1012;p5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3" name="Google Shape;1013;p5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2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Google Shape;1023;p5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4" name="Google Shape;1024;p5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4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Google Shape;1035;p5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6" name="Google Shape;1036;p5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9" name="Shape 1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Google Shape;1050;p5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1" name="Google Shape;1051;p5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1" name="Shape 1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2" name="Google Shape;1062;p5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3" name="Google Shape;1063;p5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0" name="Shape 1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Google Shape;1081;p5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2" name="Google Shape;1082;p5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2" name="Shape 1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3" name="Google Shape;1093;p5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4" name="Google Shape;1094;p5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7" name="Shape 1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8" name="Google Shape;1108;p5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9" name="Google Shape;1109;p5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3" name="Shape 1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4" name="Google Shape;1124;p5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5" name="Google Shape;1125;p5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4" name="Shape 1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5" name="Google Shape;1135;p6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6" name="Google Shape;1136;p6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8" name="Shape 1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9" name="Google Shape;1149;p6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0" name="Google Shape;1150;p6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8" name="Shape 1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9" name="Google Shape;1159;p6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0" name="Google Shape;1160;p6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4"/>
          <p:cNvSpPr txBox="1"/>
          <p:nvPr>
            <p:ph idx="10" type="dt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64"/>
          <p:cNvSpPr txBox="1"/>
          <p:nvPr>
            <p:ph idx="11" type="ftr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64"/>
          <p:cNvSpPr txBox="1"/>
          <p:nvPr>
            <p:ph idx="12" type="sldNum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73"/>
          <p:cNvSpPr txBox="1"/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73"/>
          <p:cNvSpPr txBox="1"/>
          <p:nvPr>
            <p:ph idx="1" type="body"/>
          </p:nvPr>
        </p:nvSpPr>
        <p:spPr>
          <a:xfrm rot="5400000">
            <a:off x="1166019" y="777086"/>
            <a:ext cx="4525963" cy="61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73"/>
          <p:cNvSpPr txBox="1"/>
          <p:nvPr>
            <p:ph idx="10" type="dt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73"/>
          <p:cNvSpPr txBox="1"/>
          <p:nvPr>
            <p:ph idx="11" type="ftr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73"/>
          <p:cNvSpPr txBox="1"/>
          <p:nvPr>
            <p:ph idx="12" type="sldNum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74"/>
          <p:cNvSpPr txBox="1"/>
          <p:nvPr>
            <p:ph type="title"/>
          </p:nvPr>
        </p:nvSpPr>
        <p:spPr>
          <a:xfrm rot="5400000">
            <a:off x="2817813" y="2428881"/>
            <a:ext cx="5851525" cy="1543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74"/>
          <p:cNvSpPr txBox="1"/>
          <p:nvPr>
            <p:ph idx="1" type="body"/>
          </p:nvPr>
        </p:nvSpPr>
        <p:spPr>
          <a:xfrm rot="5400000">
            <a:off x="-325437" y="942981"/>
            <a:ext cx="5851525" cy="4514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74"/>
          <p:cNvSpPr txBox="1"/>
          <p:nvPr>
            <p:ph idx="10" type="dt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74"/>
          <p:cNvSpPr txBox="1"/>
          <p:nvPr>
            <p:ph idx="11" type="ftr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74"/>
          <p:cNvSpPr txBox="1"/>
          <p:nvPr>
            <p:ph idx="12" type="sldNum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65"/>
          <p:cNvSpPr txBox="1"/>
          <p:nvPr>
            <p:ph type="ctrTitle"/>
          </p:nvPr>
        </p:nvSpPr>
        <p:spPr>
          <a:xfrm>
            <a:off x="514350" y="2130425"/>
            <a:ext cx="58293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65"/>
          <p:cNvSpPr txBox="1"/>
          <p:nvPr>
            <p:ph idx="1" type="subTitle"/>
          </p:nvPr>
        </p:nvSpPr>
        <p:spPr>
          <a:xfrm>
            <a:off x="1028700" y="3886200"/>
            <a:ext cx="48006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420"/>
              </a:spcBef>
              <a:spcAft>
                <a:spcPts val="0"/>
              </a:spcAft>
              <a:buClr>
                <a:srgbClr val="888888"/>
              </a:buClr>
              <a:buSzPts val="21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2" name="Google Shape;22;p65"/>
          <p:cNvSpPr txBox="1"/>
          <p:nvPr>
            <p:ph idx="10" type="dt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65"/>
          <p:cNvSpPr txBox="1"/>
          <p:nvPr>
            <p:ph idx="11" type="ftr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65"/>
          <p:cNvSpPr txBox="1"/>
          <p:nvPr>
            <p:ph idx="12" type="sldNum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6"/>
          <p:cNvSpPr txBox="1"/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66"/>
          <p:cNvSpPr txBox="1"/>
          <p:nvPr>
            <p:ph idx="1" type="body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66"/>
          <p:cNvSpPr txBox="1"/>
          <p:nvPr>
            <p:ph idx="10" type="dt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66"/>
          <p:cNvSpPr txBox="1"/>
          <p:nvPr>
            <p:ph idx="11" type="ftr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66"/>
          <p:cNvSpPr txBox="1"/>
          <p:nvPr>
            <p:ph idx="12" type="sldNum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7"/>
          <p:cNvSpPr txBox="1"/>
          <p:nvPr>
            <p:ph type="title"/>
          </p:nvPr>
        </p:nvSpPr>
        <p:spPr>
          <a:xfrm>
            <a:off x="541735" y="4406905"/>
            <a:ext cx="58293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osis"/>
              <a:buNone/>
              <a:defRPr b="1" sz="3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67"/>
          <p:cNvSpPr txBox="1"/>
          <p:nvPr>
            <p:ph idx="1" type="body"/>
          </p:nvPr>
        </p:nvSpPr>
        <p:spPr>
          <a:xfrm>
            <a:off x="541735" y="2906714"/>
            <a:ext cx="58293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270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67"/>
          <p:cNvSpPr txBox="1"/>
          <p:nvPr>
            <p:ph idx="10" type="dt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7"/>
          <p:cNvSpPr txBox="1"/>
          <p:nvPr>
            <p:ph idx="11" type="ftr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7"/>
          <p:cNvSpPr txBox="1"/>
          <p:nvPr>
            <p:ph idx="12" type="sldNum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8"/>
          <p:cNvSpPr txBox="1"/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8"/>
          <p:cNvSpPr txBox="1"/>
          <p:nvPr>
            <p:ph idx="1" type="body"/>
          </p:nvPr>
        </p:nvSpPr>
        <p:spPr>
          <a:xfrm>
            <a:off x="342900" y="1600205"/>
            <a:ext cx="302895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2pPr>
            <a:lvl3pPr indent="-32385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3pPr>
            <a:lvl4pPr indent="-314325" lvl="3" marL="18288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–"/>
              <a:defRPr sz="1350"/>
            </a:lvl4pPr>
            <a:lvl5pPr indent="-314325" lvl="4" marL="22860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»"/>
              <a:defRPr sz="1350"/>
            </a:lvl5pPr>
            <a:lvl6pPr indent="-314325" lvl="5" marL="27432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6pPr>
            <a:lvl7pPr indent="-314325" lvl="6" marL="32004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7pPr>
            <a:lvl8pPr indent="-314325" lvl="7" marL="36576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8pPr>
            <a:lvl9pPr indent="-314325" lvl="8" marL="41148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9pPr>
          </a:lstStyle>
          <a:p/>
        </p:txBody>
      </p:sp>
      <p:sp>
        <p:nvSpPr>
          <p:cNvPr id="40" name="Google Shape;40;p68"/>
          <p:cNvSpPr txBox="1"/>
          <p:nvPr>
            <p:ph idx="2" type="body"/>
          </p:nvPr>
        </p:nvSpPr>
        <p:spPr>
          <a:xfrm>
            <a:off x="3486150" y="1600205"/>
            <a:ext cx="302895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2pPr>
            <a:lvl3pPr indent="-32385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3pPr>
            <a:lvl4pPr indent="-314325" lvl="3" marL="18288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–"/>
              <a:defRPr sz="1350"/>
            </a:lvl4pPr>
            <a:lvl5pPr indent="-314325" lvl="4" marL="22860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»"/>
              <a:defRPr sz="1350"/>
            </a:lvl5pPr>
            <a:lvl6pPr indent="-314325" lvl="5" marL="27432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6pPr>
            <a:lvl7pPr indent="-314325" lvl="6" marL="32004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7pPr>
            <a:lvl8pPr indent="-314325" lvl="7" marL="36576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8pPr>
            <a:lvl9pPr indent="-314325" lvl="8" marL="41148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9pPr>
          </a:lstStyle>
          <a:p/>
        </p:txBody>
      </p:sp>
      <p:sp>
        <p:nvSpPr>
          <p:cNvPr id="41" name="Google Shape;41;p68"/>
          <p:cNvSpPr txBox="1"/>
          <p:nvPr>
            <p:ph idx="10" type="dt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8"/>
          <p:cNvSpPr txBox="1"/>
          <p:nvPr>
            <p:ph idx="11" type="ftr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8"/>
          <p:cNvSpPr txBox="1"/>
          <p:nvPr>
            <p:ph idx="12" type="sldNum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69"/>
          <p:cNvSpPr txBox="1"/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Dosi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69"/>
          <p:cNvSpPr txBox="1"/>
          <p:nvPr>
            <p:ph idx="1" type="body"/>
          </p:nvPr>
        </p:nvSpPr>
        <p:spPr>
          <a:xfrm>
            <a:off x="342902" y="1535113"/>
            <a:ext cx="3030141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7" name="Google Shape;47;p69"/>
          <p:cNvSpPr txBox="1"/>
          <p:nvPr>
            <p:ph idx="2" type="body"/>
          </p:nvPr>
        </p:nvSpPr>
        <p:spPr>
          <a:xfrm>
            <a:off x="342902" y="2174875"/>
            <a:ext cx="3030141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indent="-32385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–"/>
              <a:defRPr sz="1500"/>
            </a:lvl2pPr>
            <a:lvl3pPr indent="-314325" lvl="2" marL="13716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3pPr>
            <a:lvl4pPr indent="-304800" lvl="3" marL="1828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indent="-304800" lvl="4" marL="22860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indent="-304800" lvl="5" marL="27432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indent="-304800" lvl="6" marL="3200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indent="-304800" lvl="7" marL="3657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indent="-304800" lvl="8" marL="411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/>
        </p:txBody>
      </p:sp>
      <p:sp>
        <p:nvSpPr>
          <p:cNvPr id="48" name="Google Shape;48;p69"/>
          <p:cNvSpPr txBox="1"/>
          <p:nvPr>
            <p:ph idx="3" type="body"/>
          </p:nvPr>
        </p:nvSpPr>
        <p:spPr>
          <a:xfrm>
            <a:off x="3483771" y="1535113"/>
            <a:ext cx="3031331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9" name="Google Shape;49;p69"/>
          <p:cNvSpPr txBox="1"/>
          <p:nvPr>
            <p:ph idx="4" type="body"/>
          </p:nvPr>
        </p:nvSpPr>
        <p:spPr>
          <a:xfrm>
            <a:off x="3483771" y="2174875"/>
            <a:ext cx="3031331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indent="-32385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–"/>
              <a:defRPr sz="1500"/>
            </a:lvl2pPr>
            <a:lvl3pPr indent="-314325" lvl="2" marL="13716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3pPr>
            <a:lvl4pPr indent="-304800" lvl="3" marL="1828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indent="-304800" lvl="4" marL="22860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indent="-304800" lvl="5" marL="27432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indent="-304800" lvl="6" marL="3200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indent="-304800" lvl="7" marL="3657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indent="-304800" lvl="8" marL="411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/>
        </p:txBody>
      </p:sp>
      <p:sp>
        <p:nvSpPr>
          <p:cNvPr id="50" name="Google Shape;50;p69"/>
          <p:cNvSpPr txBox="1"/>
          <p:nvPr>
            <p:ph idx="10" type="dt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69"/>
          <p:cNvSpPr txBox="1"/>
          <p:nvPr>
            <p:ph idx="11" type="ftr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69"/>
          <p:cNvSpPr txBox="1"/>
          <p:nvPr>
            <p:ph idx="12" type="sldNum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0"/>
          <p:cNvSpPr txBox="1"/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70"/>
          <p:cNvSpPr txBox="1"/>
          <p:nvPr>
            <p:ph idx="10" type="dt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70"/>
          <p:cNvSpPr txBox="1"/>
          <p:nvPr>
            <p:ph idx="11" type="ftr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70"/>
          <p:cNvSpPr txBox="1"/>
          <p:nvPr>
            <p:ph idx="12" type="sldNum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71"/>
          <p:cNvSpPr txBox="1"/>
          <p:nvPr>
            <p:ph type="title"/>
          </p:nvPr>
        </p:nvSpPr>
        <p:spPr>
          <a:xfrm>
            <a:off x="342902" y="273050"/>
            <a:ext cx="2256235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Dosis"/>
              <a:buNone/>
              <a:defRPr b="1" sz="1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71"/>
          <p:cNvSpPr txBox="1"/>
          <p:nvPr>
            <p:ph idx="1" type="body"/>
          </p:nvPr>
        </p:nvSpPr>
        <p:spPr>
          <a:xfrm>
            <a:off x="2681289" y="273055"/>
            <a:ext cx="3833813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–"/>
              <a:defRPr sz="21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–"/>
              <a:defRPr sz="1500"/>
            </a:lvl4pPr>
            <a:lvl5pPr indent="-323850" lvl="4" marL="22860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»"/>
              <a:defRPr sz="1500"/>
            </a:lvl5pPr>
            <a:lvl6pPr indent="-323850" lvl="5" marL="2743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61" name="Google Shape;61;p71"/>
          <p:cNvSpPr txBox="1"/>
          <p:nvPr>
            <p:ph idx="2" type="body"/>
          </p:nvPr>
        </p:nvSpPr>
        <p:spPr>
          <a:xfrm>
            <a:off x="342902" y="1435105"/>
            <a:ext cx="2256235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1pPr>
            <a:lvl2pPr indent="-228600" lvl="1" marL="914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2pPr>
            <a:lvl3pPr indent="-228600" lvl="2" marL="1371600" algn="l"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3pPr>
            <a:lvl4pPr indent="-228600" lvl="3" marL="18288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4pPr>
            <a:lvl5pPr indent="-228600" lvl="4" marL="22860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5pPr>
            <a:lvl6pPr indent="-228600" lvl="5" marL="27432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6pPr>
            <a:lvl7pPr indent="-228600" lvl="6" marL="32004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7pPr>
            <a:lvl8pPr indent="-228600" lvl="7" marL="36576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8pPr>
            <a:lvl9pPr indent="-228600" lvl="8" marL="41148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9pPr>
          </a:lstStyle>
          <a:p/>
        </p:txBody>
      </p:sp>
      <p:sp>
        <p:nvSpPr>
          <p:cNvPr id="62" name="Google Shape;62;p71"/>
          <p:cNvSpPr txBox="1"/>
          <p:nvPr>
            <p:ph idx="10" type="dt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71"/>
          <p:cNvSpPr txBox="1"/>
          <p:nvPr>
            <p:ph idx="11" type="ftr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71"/>
          <p:cNvSpPr txBox="1"/>
          <p:nvPr>
            <p:ph idx="12" type="sldNum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2"/>
          <p:cNvSpPr txBox="1"/>
          <p:nvPr>
            <p:ph type="title"/>
          </p:nvPr>
        </p:nvSpPr>
        <p:spPr>
          <a:xfrm>
            <a:off x="1344216" y="4800600"/>
            <a:ext cx="41148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Dosis"/>
              <a:buNone/>
              <a:defRPr b="1" sz="1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72"/>
          <p:cNvSpPr/>
          <p:nvPr>
            <p:ph idx="2" type="pic"/>
          </p:nvPr>
        </p:nvSpPr>
        <p:spPr>
          <a:xfrm>
            <a:off x="1344216" y="612775"/>
            <a:ext cx="41148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72"/>
          <p:cNvSpPr txBox="1"/>
          <p:nvPr>
            <p:ph idx="1" type="body"/>
          </p:nvPr>
        </p:nvSpPr>
        <p:spPr>
          <a:xfrm>
            <a:off x="1344216" y="5367338"/>
            <a:ext cx="41148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1pPr>
            <a:lvl2pPr indent="-228600" lvl="1" marL="914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2pPr>
            <a:lvl3pPr indent="-228600" lvl="2" marL="1371600" algn="l"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3pPr>
            <a:lvl4pPr indent="-228600" lvl="3" marL="18288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4pPr>
            <a:lvl5pPr indent="-228600" lvl="4" marL="22860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5pPr>
            <a:lvl6pPr indent="-228600" lvl="5" marL="27432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6pPr>
            <a:lvl7pPr indent="-228600" lvl="6" marL="32004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7pPr>
            <a:lvl8pPr indent="-228600" lvl="7" marL="36576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8pPr>
            <a:lvl9pPr indent="-228600" lvl="8" marL="41148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9pPr>
          </a:lstStyle>
          <a:p/>
        </p:txBody>
      </p:sp>
      <p:sp>
        <p:nvSpPr>
          <p:cNvPr id="69" name="Google Shape;69;p72"/>
          <p:cNvSpPr txBox="1"/>
          <p:nvPr>
            <p:ph idx="10" type="dt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72"/>
          <p:cNvSpPr txBox="1"/>
          <p:nvPr>
            <p:ph idx="11" type="ftr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72"/>
          <p:cNvSpPr txBox="1"/>
          <p:nvPr>
            <p:ph idx="12" type="sldNum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/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Dosis"/>
              <a:buNone/>
              <a:defRPr b="0" i="0" sz="3300" u="none" cap="none" strike="noStrik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63"/>
          <p:cNvSpPr txBox="1"/>
          <p:nvPr>
            <p:ph idx="1" type="body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-361950" lvl="1" marL="914400" marR="0" rtl="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b="0" i="0" sz="2100" u="none" cap="none" strike="noStrik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3pPr>
            <a:lvl4pPr indent="-323850" lvl="3" marL="1828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b="0" i="0" sz="1500" u="none" cap="none" strike="noStrik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4pPr>
            <a:lvl5pPr indent="-323850" lvl="4" marL="22860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5pPr>
            <a:lvl6pPr indent="-323850" lvl="5" marL="27432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23850" lvl="6" marL="3200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23850" lvl="7" marL="3657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23850" lvl="8" marL="4114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63"/>
          <p:cNvSpPr txBox="1"/>
          <p:nvPr>
            <p:ph idx="10" type="dt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63"/>
          <p:cNvSpPr txBox="1"/>
          <p:nvPr>
            <p:ph idx="11" type="ftr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63"/>
          <p:cNvSpPr txBox="1"/>
          <p:nvPr>
            <p:ph idx="12" type="sldNum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3.png"/><Relationship Id="rId6" Type="http://schemas.openxmlformats.org/officeDocument/2006/relationships/image" Target="../media/image1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Relationship Id="rId4" Type="http://schemas.openxmlformats.org/officeDocument/2006/relationships/image" Target="../media/image3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jpg"/><Relationship Id="rId4" Type="http://schemas.openxmlformats.org/officeDocument/2006/relationships/image" Target="../media/image1.png"/><Relationship Id="rId5" Type="http://schemas.openxmlformats.org/officeDocument/2006/relationships/image" Target="../media/image3.png"/><Relationship Id="rId6" Type="http://schemas.openxmlformats.org/officeDocument/2006/relationships/image" Target="../media/image4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Relationship Id="rId4" Type="http://schemas.openxmlformats.org/officeDocument/2006/relationships/image" Target="../media/image4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png"/><Relationship Id="rId4" Type="http://schemas.openxmlformats.org/officeDocument/2006/relationships/image" Target="../media/image52.jpg"/><Relationship Id="rId5" Type="http://schemas.openxmlformats.org/officeDocument/2006/relationships/image" Target="../media/image22.png"/><Relationship Id="rId6" Type="http://schemas.openxmlformats.org/officeDocument/2006/relationships/image" Target="../media/image1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8.png"/><Relationship Id="rId4" Type="http://schemas.openxmlformats.org/officeDocument/2006/relationships/image" Target="../media/image2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8.png"/><Relationship Id="rId4" Type="http://schemas.openxmlformats.org/officeDocument/2006/relationships/image" Target="../media/image21.png"/><Relationship Id="rId5" Type="http://schemas.openxmlformats.org/officeDocument/2006/relationships/image" Target="../media/image4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8.png"/><Relationship Id="rId4" Type="http://schemas.openxmlformats.org/officeDocument/2006/relationships/image" Target="../media/image2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8.png"/><Relationship Id="rId4" Type="http://schemas.openxmlformats.org/officeDocument/2006/relationships/image" Target="../media/image45.png"/><Relationship Id="rId5" Type="http://schemas.openxmlformats.org/officeDocument/2006/relationships/image" Target="../media/image2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8.png"/><Relationship Id="rId4" Type="http://schemas.openxmlformats.org/officeDocument/2006/relationships/image" Target="../media/image2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jpg"/><Relationship Id="rId4" Type="http://schemas.openxmlformats.org/officeDocument/2006/relationships/image" Target="../media/image4.png"/><Relationship Id="rId5" Type="http://schemas.openxmlformats.org/officeDocument/2006/relationships/image" Target="../media/image8.png"/><Relationship Id="rId6" Type="http://schemas.openxmlformats.org/officeDocument/2006/relationships/image" Target="../media/image16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8.png"/><Relationship Id="rId4" Type="http://schemas.openxmlformats.org/officeDocument/2006/relationships/image" Target="../media/image45.png"/><Relationship Id="rId5" Type="http://schemas.openxmlformats.org/officeDocument/2006/relationships/image" Target="../media/image2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3.jpg"/><Relationship Id="rId4" Type="http://schemas.openxmlformats.org/officeDocument/2006/relationships/image" Target="../media/image1.png"/><Relationship Id="rId5" Type="http://schemas.openxmlformats.org/officeDocument/2006/relationships/image" Target="../media/image3.png"/><Relationship Id="rId6" Type="http://schemas.openxmlformats.org/officeDocument/2006/relationships/image" Target="../media/image48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8.png"/><Relationship Id="rId4" Type="http://schemas.openxmlformats.org/officeDocument/2006/relationships/image" Target="../media/image48.png"/><Relationship Id="rId10" Type="http://schemas.openxmlformats.org/officeDocument/2006/relationships/image" Target="../media/image22.png"/><Relationship Id="rId9" Type="http://schemas.openxmlformats.org/officeDocument/2006/relationships/image" Target="../media/image40.png"/><Relationship Id="rId5" Type="http://schemas.openxmlformats.org/officeDocument/2006/relationships/image" Target="../media/image16.png"/><Relationship Id="rId6" Type="http://schemas.openxmlformats.org/officeDocument/2006/relationships/image" Target="../media/image62.png"/><Relationship Id="rId7" Type="http://schemas.openxmlformats.org/officeDocument/2006/relationships/image" Target="../media/image25.png"/><Relationship Id="rId8" Type="http://schemas.openxmlformats.org/officeDocument/2006/relationships/image" Target="../media/image17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8.png"/><Relationship Id="rId4" Type="http://schemas.openxmlformats.org/officeDocument/2006/relationships/image" Target="../media/image21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8.png"/><Relationship Id="rId4" Type="http://schemas.openxmlformats.org/officeDocument/2006/relationships/image" Target="../media/image17.png"/><Relationship Id="rId5" Type="http://schemas.openxmlformats.org/officeDocument/2006/relationships/image" Target="../media/image40.png"/><Relationship Id="rId6" Type="http://schemas.openxmlformats.org/officeDocument/2006/relationships/image" Target="../media/image21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8.png"/><Relationship Id="rId4" Type="http://schemas.openxmlformats.org/officeDocument/2006/relationships/image" Target="../media/image21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8.png"/><Relationship Id="rId4" Type="http://schemas.openxmlformats.org/officeDocument/2006/relationships/image" Target="../media/image17.png"/><Relationship Id="rId5" Type="http://schemas.openxmlformats.org/officeDocument/2006/relationships/image" Target="../media/image40.png"/><Relationship Id="rId6" Type="http://schemas.openxmlformats.org/officeDocument/2006/relationships/image" Target="../media/image21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8.png"/><Relationship Id="rId4" Type="http://schemas.openxmlformats.org/officeDocument/2006/relationships/image" Target="../media/image21.png"/><Relationship Id="rId5" Type="http://schemas.openxmlformats.org/officeDocument/2006/relationships/image" Target="../media/image17.png"/><Relationship Id="rId6" Type="http://schemas.openxmlformats.org/officeDocument/2006/relationships/image" Target="../media/image40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8.png"/><Relationship Id="rId4" Type="http://schemas.openxmlformats.org/officeDocument/2006/relationships/image" Target="../media/image21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8.png"/><Relationship Id="rId4" Type="http://schemas.openxmlformats.org/officeDocument/2006/relationships/image" Target="../media/image21.png"/><Relationship Id="rId5" Type="http://schemas.openxmlformats.org/officeDocument/2006/relationships/image" Target="../media/image40.png"/><Relationship Id="rId6" Type="http://schemas.openxmlformats.org/officeDocument/2006/relationships/image" Target="../media/image1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jpg"/><Relationship Id="rId4" Type="http://schemas.openxmlformats.org/officeDocument/2006/relationships/image" Target="../media/image4.png"/><Relationship Id="rId5" Type="http://schemas.openxmlformats.org/officeDocument/2006/relationships/image" Target="../media/image9.png"/><Relationship Id="rId6" Type="http://schemas.openxmlformats.org/officeDocument/2006/relationships/image" Target="../media/image14.png"/><Relationship Id="rId7" Type="http://schemas.openxmlformats.org/officeDocument/2006/relationships/image" Target="../media/image12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8.png"/><Relationship Id="rId4" Type="http://schemas.openxmlformats.org/officeDocument/2006/relationships/image" Target="../media/image21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8.png"/><Relationship Id="rId4" Type="http://schemas.openxmlformats.org/officeDocument/2006/relationships/image" Target="../media/image21.png"/><Relationship Id="rId5" Type="http://schemas.openxmlformats.org/officeDocument/2006/relationships/image" Target="../media/image17.png"/><Relationship Id="rId6" Type="http://schemas.openxmlformats.org/officeDocument/2006/relationships/image" Target="../media/image40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8.png"/><Relationship Id="rId4" Type="http://schemas.openxmlformats.org/officeDocument/2006/relationships/image" Target="../media/image21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8.png"/><Relationship Id="rId4" Type="http://schemas.openxmlformats.org/officeDocument/2006/relationships/image" Target="../media/image21.png"/><Relationship Id="rId5" Type="http://schemas.openxmlformats.org/officeDocument/2006/relationships/image" Target="../media/image17.png"/><Relationship Id="rId6" Type="http://schemas.openxmlformats.org/officeDocument/2006/relationships/image" Target="../media/image40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8.png"/><Relationship Id="rId4" Type="http://schemas.openxmlformats.org/officeDocument/2006/relationships/image" Target="../media/image21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3.jpg"/><Relationship Id="rId4" Type="http://schemas.openxmlformats.org/officeDocument/2006/relationships/image" Target="../media/image1.png"/><Relationship Id="rId5" Type="http://schemas.openxmlformats.org/officeDocument/2006/relationships/image" Target="../media/image3.png"/><Relationship Id="rId6" Type="http://schemas.openxmlformats.org/officeDocument/2006/relationships/image" Target="../media/image48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8.png"/><Relationship Id="rId4" Type="http://schemas.openxmlformats.org/officeDocument/2006/relationships/image" Target="../media/image16.png"/><Relationship Id="rId9" Type="http://schemas.openxmlformats.org/officeDocument/2006/relationships/image" Target="../media/image40.png"/><Relationship Id="rId5" Type="http://schemas.openxmlformats.org/officeDocument/2006/relationships/image" Target="../media/image62.png"/><Relationship Id="rId6" Type="http://schemas.openxmlformats.org/officeDocument/2006/relationships/image" Target="../media/image58.png"/><Relationship Id="rId7" Type="http://schemas.openxmlformats.org/officeDocument/2006/relationships/image" Target="../media/image25.png"/><Relationship Id="rId8" Type="http://schemas.openxmlformats.org/officeDocument/2006/relationships/image" Target="../media/image17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8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8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13.jpg"/><Relationship Id="rId4" Type="http://schemas.openxmlformats.org/officeDocument/2006/relationships/image" Target="../media/image1.png"/><Relationship Id="rId5" Type="http://schemas.openxmlformats.org/officeDocument/2006/relationships/image" Target="../media/image3.png"/><Relationship Id="rId6" Type="http://schemas.openxmlformats.org/officeDocument/2006/relationships/image" Target="../media/image4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jpg"/><Relationship Id="rId4" Type="http://schemas.openxmlformats.org/officeDocument/2006/relationships/image" Target="../media/image4.png"/><Relationship Id="rId5" Type="http://schemas.openxmlformats.org/officeDocument/2006/relationships/image" Target="../media/image6.png"/><Relationship Id="rId6" Type="http://schemas.openxmlformats.org/officeDocument/2006/relationships/image" Target="../media/image11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8.png"/><Relationship Id="rId4" Type="http://schemas.openxmlformats.org/officeDocument/2006/relationships/image" Target="../media/image48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8.png"/><Relationship Id="rId4" Type="http://schemas.openxmlformats.org/officeDocument/2006/relationships/image" Target="../media/image68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8.png"/><Relationship Id="rId4" Type="http://schemas.openxmlformats.org/officeDocument/2006/relationships/image" Target="../media/image65.jp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8.png"/><Relationship Id="rId4" Type="http://schemas.openxmlformats.org/officeDocument/2006/relationships/image" Target="../media/image65.jp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8.png"/><Relationship Id="rId4" Type="http://schemas.openxmlformats.org/officeDocument/2006/relationships/image" Target="../media/image65.jp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8.png"/><Relationship Id="rId4" Type="http://schemas.openxmlformats.org/officeDocument/2006/relationships/image" Target="../media/image65.jp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8.png"/><Relationship Id="rId4" Type="http://schemas.openxmlformats.org/officeDocument/2006/relationships/image" Target="../media/image65.jp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8.png"/><Relationship Id="rId4" Type="http://schemas.openxmlformats.org/officeDocument/2006/relationships/image" Target="../media/image65.jp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8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jpg"/><Relationship Id="rId4" Type="http://schemas.openxmlformats.org/officeDocument/2006/relationships/image" Target="../media/image4.png"/><Relationship Id="rId11" Type="http://schemas.openxmlformats.org/officeDocument/2006/relationships/image" Target="../media/image25.png"/><Relationship Id="rId10" Type="http://schemas.openxmlformats.org/officeDocument/2006/relationships/image" Target="../media/image40.png"/><Relationship Id="rId12" Type="http://schemas.openxmlformats.org/officeDocument/2006/relationships/image" Target="../media/image17.png"/><Relationship Id="rId9" Type="http://schemas.openxmlformats.org/officeDocument/2006/relationships/image" Target="../media/image31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7" Type="http://schemas.openxmlformats.org/officeDocument/2006/relationships/image" Target="../media/image18.png"/><Relationship Id="rId8" Type="http://schemas.openxmlformats.org/officeDocument/2006/relationships/image" Target="../media/image32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8.png"/><Relationship Id="rId4" Type="http://schemas.openxmlformats.org/officeDocument/2006/relationships/image" Target="../media/image65.jp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13.jpg"/><Relationship Id="rId4" Type="http://schemas.openxmlformats.org/officeDocument/2006/relationships/image" Target="../media/image1.png"/><Relationship Id="rId5" Type="http://schemas.openxmlformats.org/officeDocument/2006/relationships/image" Target="../media/image3.png"/><Relationship Id="rId6" Type="http://schemas.openxmlformats.org/officeDocument/2006/relationships/image" Target="../media/image48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8.png"/><Relationship Id="rId4" Type="http://schemas.openxmlformats.org/officeDocument/2006/relationships/image" Target="../media/image60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8.png"/><Relationship Id="rId4" Type="http://schemas.openxmlformats.org/officeDocument/2006/relationships/image" Target="../media/image60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8.png"/><Relationship Id="rId4" Type="http://schemas.openxmlformats.org/officeDocument/2006/relationships/image" Target="../media/image60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8.png"/><Relationship Id="rId4" Type="http://schemas.openxmlformats.org/officeDocument/2006/relationships/image" Target="../media/image60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8.png"/><Relationship Id="rId4" Type="http://schemas.openxmlformats.org/officeDocument/2006/relationships/image" Target="../media/image60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8.png"/><Relationship Id="rId4" Type="http://schemas.openxmlformats.org/officeDocument/2006/relationships/image" Target="../media/image60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8.png"/><Relationship Id="rId4" Type="http://schemas.openxmlformats.org/officeDocument/2006/relationships/image" Target="../media/image60.png"/><Relationship Id="rId5" Type="http://schemas.openxmlformats.org/officeDocument/2006/relationships/image" Target="../media/image57.png"/><Relationship Id="rId6" Type="http://schemas.openxmlformats.org/officeDocument/2006/relationships/image" Target="../media/image59.png"/><Relationship Id="rId7" Type="http://schemas.openxmlformats.org/officeDocument/2006/relationships/image" Target="../media/image64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13.jpg"/><Relationship Id="rId4" Type="http://schemas.openxmlformats.org/officeDocument/2006/relationships/image" Target="../media/image1.png"/><Relationship Id="rId5" Type="http://schemas.openxmlformats.org/officeDocument/2006/relationships/image" Target="../media/image3.png"/><Relationship Id="rId6" Type="http://schemas.openxmlformats.org/officeDocument/2006/relationships/image" Target="../media/image4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jpg"/><Relationship Id="rId4" Type="http://schemas.openxmlformats.org/officeDocument/2006/relationships/image" Target="../media/image4.png"/><Relationship Id="rId5" Type="http://schemas.openxmlformats.org/officeDocument/2006/relationships/image" Target="../media/image19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8.png"/><Relationship Id="rId4" Type="http://schemas.openxmlformats.org/officeDocument/2006/relationships/image" Target="../media/image48.png"/><Relationship Id="rId5" Type="http://schemas.openxmlformats.org/officeDocument/2006/relationships/image" Target="../media/image61.png"/><Relationship Id="rId6" Type="http://schemas.openxmlformats.org/officeDocument/2006/relationships/image" Target="../media/image16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67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65.jpg"/><Relationship Id="rId6" Type="http://schemas.openxmlformats.org/officeDocument/2006/relationships/image" Target="../media/image1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1.png"/><Relationship Id="rId4" Type="http://schemas.openxmlformats.org/officeDocument/2006/relationships/image" Target="../media/image35.jpg"/><Relationship Id="rId9" Type="http://schemas.openxmlformats.org/officeDocument/2006/relationships/image" Target="../media/image47.png"/><Relationship Id="rId5" Type="http://schemas.openxmlformats.org/officeDocument/2006/relationships/image" Target="../media/image22.png"/><Relationship Id="rId6" Type="http://schemas.openxmlformats.org/officeDocument/2006/relationships/image" Target="../media/image55.png"/><Relationship Id="rId7" Type="http://schemas.openxmlformats.org/officeDocument/2006/relationships/image" Target="../media/image33.png"/><Relationship Id="rId8" Type="http://schemas.openxmlformats.org/officeDocument/2006/relationships/image" Target="../media/image4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7.png"/><Relationship Id="rId4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Relationship Id="rId4" Type="http://schemas.openxmlformats.org/officeDocument/2006/relationships/image" Target="../media/image21.png"/><Relationship Id="rId5" Type="http://schemas.openxmlformats.org/officeDocument/2006/relationships/image" Target="../media/image30.png"/><Relationship Id="rId6" Type="http://schemas.openxmlformats.org/officeDocument/2006/relationships/image" Target="../media/image28.png"/><Relationship Id="rId7" Type="http://schemas.openxmlformats.org/officeDocument/2006/relationships/image" Target="../media/image53.png"/><Relationship Id="rId8" Type="http://schemas.openxmlformats.org/officeDocument/2006/relationships/image" Target="../media/image3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284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7650" u="none" cap="none" strike="noStrike">
                <a:solidFill>
                  <a:srgbClr val="01070A"/>
                </a:solidFill>
                <a:latin typeface="Arial"/>
                <a:ea typeface="Arial"/>
                <a:cs typeface="Arial"/>
                <a:sym typeface="Arial"/>
              </a:rPr>
              <a:t>برنامج دعم التعلمات الأساس</a:t>
            </a:r>
            <a:endParaRPr/>
          </a:p>
          <a:p>
            <a:pPr indent="0" lvl="0" marL="0" marR="0" rtl="0" algn="ctr">
              <a:lnSpc>
                <a:spcPct val="10284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7650" u="none" cap="none" strike="noStrike">
                <a:solidFill>
                  <a:srgbClr val="01070A"/>
                </a:solidFill>
                <a:latin typeface="Arial"/>
                <a:ea typeface="Arial"/>
                <a:cs typeface="Arial"/>
                <a:sym typeface="Arial"/>
              </a:rPr>
              <a:t>رياضيات--</a:t>
            </a:r>
            <a:endParaRPr b="1" i="0" sz="7650" u="none" cap="none" strike="noStrike">
              <a:solidFill>
                <a:srgbClr val="1F497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0" name="Google Shape;90;p1"/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91" name="Google Shape;91;p1"/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fmla="val 32324" name="adj"/>
              </a:avLst>
            </a:prstGeom>
            <a:solidFill>
              <a:srgbClr val="02BDC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1"/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679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ar-SA" sz="4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الحصة 6 </a:t>
              </a:r>
              <a:endParaRPr b="1" i="0" sz="4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3" name="Google Shape;93;p1"/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2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نسخة تجريبية</a:t>
            </a:r>
            <a:endParaRPr b="1" i="0" sz="24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الصفحة الرئيسية" id="94" name="Google Shape;9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58210" y="657600"/>
            <a:ext cx="9999580" cy="1399942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"/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fmla="val 32324" name="adj"/>
            </a:avLst>
          </a:prstGeom>
          <a:solidFill>
            <a:srgbClr val="0097B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4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لبنة جمع</a:t>
            </a:r>
            <a:endParaRPr b="1" i="0" sz="4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"/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المسار</a:t>
            </a:r>
            <a:endParaRPr/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1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e image contenant capture d’écran, ligne, Graphique, conception&#10;&#10;Le contenu généré par l’IA peut être incorrect." id="97" name="Google Shape;97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388255" y="7413974"/>
            <a:ext cx="3063526" cy="30635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Graphique, Caractère coloré, graphisme, Police&#10;&#10;Le contenu généré par l’IA peut être incorrect." id="98" name="Google Shape;98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346425" y="7828525"/>
            <a:ext cx="2648975" cy="2648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symbole, capture d’écran, conception&#10;&#10;Le contenu généré par l’IA peut être incorrect." id="99" name="Google Shape;99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966904" y="3783357"/>
            <a:ext cx="2539233" cy="2539233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"/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4000" u="none" cap="none" strike="noStrike">
                <a:solidFill>
                  <a:srgbClr val="01070A"/>
                </a:solidFill>
                <a:latin typeface="Arial"/>
                <a:ea typeface="Arial"/>
                <a:cs typeface="Arial"/>
                <a:sym typeface="Arial"/>
              </a:rPr>
              <a:t>المستوى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4000" u="none" cap="none" strike="noStrike">
                <a:solidFill>
                  <a:srgbClr val="01070A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1" i="0" sz="4000" u="none" cap="none" strike="noStrike">
              <a:solidFill>
                <a:srgbClr val="1F497D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0"/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82" name="Google Shape;282;p10"/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83" name="Google Shape;283;p10"/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84" name="Google Shape;284;p10"/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الانتباه يساعد على الفهم الجيد،عندما أتحدث أنصتوا جيدا، أطلبـــــــــــوا الإذن قبل التحدث.</a:t>
            </a:r>
            <a:endParaRPr b="0" i="0" sz="3200" u="none" cap="none" strike="noStrike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10"/>
          <p:cNvSpPr/>
          <p:nvPr/>
        </p:nvSpPr>
        <p:spPr>
          <a:xfrm rot="10800000">
            <a:off x="12656405" y="879903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286" name="Google Shape;286;p10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{FBCD7FA8-70CA-4758-AE68-FB978104EE8C}</a:tableStyleId>
              </a:tblPr>
              <a:tblGrid>
                <a:gridCol w="2209800"/>
                <a:gridCol w="2590800"/>
                <a:gridCol w="2286000"/>
                <a:gridCol w="2209800"/>
                <a:gridCol w="4419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ACFB0"/>
                    </a:solidFill>
                  </a:tcPr>
                </a:tc>
              </a:tr>
            </a:tbl>
          </a:graphicData>
        </a:graphic>
      </p:graphicFrame>
      <p:sp>
        <p:nvSpPr>
          <p:cNvPr id="287" name="Google Shape;287;p10"/>
          <p:cNvSpPr/>
          <p:nvPr/>
        </p:nvSpPr>
        <p:spPr>
          <a:xfrm>
            <a:off x="1518783" y="7727769"/>
            <a:ext cx="1481962" cy="1664635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C000"/>
          </a:solidFill>
          <a:ln cap="flat" cmpd="sng" w="25400">
            <a:solidFill>
              <a:srgbClr val="2136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10"/>
          <p:cNvSpPr/>
          <p:nvPr/>
        </p:nvSpPr>
        <p:spPr>
          <a:xfrm>
            <a:off x="9497480" y="6364884"/>
            <a:ext cx="2934503" cy="992291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انتبه وأنصت جيدا</a:t>
            </a:r>
            <a:endParaRPr/>
          </a:p>
        </p:txBody>
      </p:sp>
      <p:sp>
        <p:nvSpPr>
          <p:cNvPr id="289" name="Google Shape;289;p10"/>
          <p:cNvSpPr/>
          <p:nvPr/>
        </p:nvSpPr>
        <p:spPr>
          <a:xfrm>
            <a:off x="3276600" y="8176016"/>
            <a:ext cx="8231588" cy="1132734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سيفوز التلاميذ الذين يلتزمون بهذه السلوكات بنجمة التميز</a:t>
            </a:r>
            <a:endParaRPr b="1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10"/>
          <p:cNvSpPr/>
          <p:nvPr/>
        </p:nvSpPr>
        <p:spPr>
          <a:xfrm>
            <a:off x="1284017" y="6364884"/>
            <a:ext cx="2924587" cy="992291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أطلب الإذن قبل التحدث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e image contenant dessin humoristique, Dessin animé, Visage humain, Animation&#10;&#10;Le contenu généré par l’IA peut être incorrect." id="291" name="Google Shape;291;p10"/>
          <p:cNvPicPr preferRelativeResize="0"/>
          <p:nvPr/>
        </p:nvPicPr>
        <p:blipFill rotWithShape="1">
          <a:blip r:embed="rId4">
            <a:alphaModFix/>
          </a:blip>
          <a:srcRect b="53507" l="38235" r="38235" t="-3581"/>
          <a:stretch/>
        </p:blipFill>
        <p:spPr>
          <a:xfrm>
            <a:off x="1284017" y="2820620"/>
            <a:ext cx="2934503" cy="352991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dessin humoristique, Dessin animé, Visage humain, Animation&#10;&#10;Le contenu généré par l’IA peut être incorrect." id="292" name="Google Shape;292;p10"/>
          <p:cNvPicPr preferRelativeResize="0"/>
          <p:nvPr/>
        </p:nvPicPr>
        <p:blipFill rotWithShape="1">
          <a:blip r:embed="rId4">
            <a:alphaModFix/>
          </a:blip>
          <a:srcRect b="53507" l="61185" r="15285" t="-3581"/>
          <a:stretch/>
        </p:blipFill>
        <p:spPr>
          <a:xfrm>
            <a:off x="9497480" y="3066289"/>
            <a:ext cx="2713803" cy="32644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1"/>
          <p:cNvSpPr/>
          <p:nvPr/>
        </p:nvSpPr>
        <p:spPr>
          <a:xfrm>
            <a:off x="0" y="0"/>
            <a:ext cx="13716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553" l="0" r="0" t="-5554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98" name="Google Shape;298;p11"/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11"/>
          <p:cNvSpPr txBox="1"/>
          <p:nvPr/>
        </p:nvSpPr>
        <p:spPr>
          <a:xfrm>
            <a:off x="2183638" y="3896513"/>
            <a:ext cx="851898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5400" u="none" cap="none" strike="noStrike">
                <a:solidFill>
                  <a:srgbClr val="01070A"/>
                </a:solidFill>
                <a:latin typeface="Arial"/>
                <a:ea typeface="Arial"/>
                <a:cs typeface="Arial"/>
                <a:sym typeface="Arial"/>
              </a:rPr>
              <a:t> نشاط: عائلة العدد 13 باستخدام الخشيبات</a:t>
            </a:r>
            <a:endParaRPr b="0" i="0" sz="5400" u="none" cap="none" strike="noStrike">
              <a:solidFill>
                <a:srgbClr val="01070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11"/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41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7200" u="none" cap="none" strike="noStrike">
                <a:solidFill>
                  <a:srgbClr val="01070A"/>
                </a:solidFill>
                <a:latin typeface="Arial"/>
                <a:ea typeface="Arial"/>
                <a:cs typeface="Arial"/>
                <a:sym typeface="Arial"/>
              </a:rPr>
              <a:t>نشاط اعتيادي</a:t>
            </a:r>
            <a:endParaRPr b="0" i="0" sz="7200" u="none" cap="none" strike="noStrike">
              <a:solidFill>
                <a:srgbClr val="01070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e image contenant capture d’écran, ligne, Graphique, conception&#10;&#10;Le contenu généré par l’IA peut être incorrect." id="301" name="Google Shape;301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533400" y="6692094"/>
            <a:ext cx="3785406" cy="378540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Graphique, Caractère coloré, graphisme, Police&#10;&#10;Le contenu généré par l’IA peut être incorrect." id="302" name="Google Shape;302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744200" y="7226300"/>
            <a:ext cx="3251200" cy="3251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cercle, capture d’écran, Symétrie, art&#10;&#10;Le contenu généré par l’IA peut être incorrect." id="303" name="Google Shape;303;p11"/>
          <p:cNvPicPr preferRelativeResize="0"/>
          <p:nvPr/>
        </p:nvPicPr>
        <p:blipFill rotWithShape="1">
          <a:blip r:embed="rId6">
            <a:alphaModFix/>
          </a:blip>
          <a:srcRect b="64449" l="23966" r="50434" t="4255"/>
          <a:stretch/>
        </p:blipFill>
        <p:spPr>
          <a:xfrm>
            <a:off x="5593596" y="5600700"/>
            <a:ext cx="2265336" cy="27692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2"/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09" name="Google Shape;309;p12"/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10" name="Google Shape;310;p12"/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11" name="Google Shape;311;p12"/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838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6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تعرفنا  يوم أمس على عائلة العدد 12.</a:t>
            </a:r>
            <a:endParaRPr/>
          </a:p>
          <a:p>
            <a:pPr indent="-571500" lvl="1" marL="571500" marR="0" rtl="1" algn="r">
              <a:lnSpc>
                <a:spcPct val="10775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800"/>
              <a:buFont typeface="Arial"/>
              <a:buChar char="•"/>
            </a:pPr>
            <a:r>
              <a:rPr b="0" i="0" lang="ar-SA" sz="28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تابعو سأقرأ عائلة العدد 12.</a:t>
            </a:r>
            <a:endParaRPr/>
          </a:p>
          <a:p>
            <a:pPr indent="-571500" lvl="1" marL="571500" marR="0" rtl="1" algn="r">
              <a:lnSpc>
                <a:spcPct val="10775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800"/>
              <a:buFont typeface="Arial"/>
              <a:buChar char="•"/>
            </a:pPr>
            <a:r>
              <a:rPr b="0" i="0" lang="ar-SA" sz="28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من يريد أن يقرأ كما قرأت.</a:t>
            </a:r>
            <a:endParaRPr b="0" i="0" sz="20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12"/>
          <p:cNvSpPr/>
          <p:nvPr/>
        </p:nvSpPr>
        <p:spPr>
          <a:xfrm rot="10800000">
            <a:off x="12656405" y="950970"/>
            <a:ext cx="449995" cy="306330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313" name="Google Shape;313;p12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{FBCD7FA8-70CA-4758-AE68-FB978104EE8C}</a:tableStyleId>
              </a:tblPr>
              <a:tblGrid>
                <a:gridCol w="2209800"/>
                <a:gridCol w="2362200"/>
                <a:gridCol w="2286000"/>
                <a:gridCol w="4648200"/>
                <a:gridCol w="22098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descr="Une image contenant cercle, capture d’écran, Symétrie, art&#10;&#10;Le contenu généré par l’IA peut être incorrect." id="314" name="Google Shape;314;p12"/>
          <p:cNvPicPr preferRelativeResize="0"/>
          <p:nvPr/>
        </p:nvPicPr>
        <p:blipFill rotWithShape="1">
          <a:blip r:embed="rId4">
            <a:alphaModFix/>
          </a:blip>
          <a:srcRect b="64449" l="23966" r="50434" t="4255"/>
          <a:stretch/>
        </p:blipFill>
        <p:spPr>
          <a:xfrm>
            <a:off x="296518" y="824894"/>
            <a:ext cx="807204" cy="9867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5" name="Google Shape;315;p12"/>
          <p:cNvGrpSpPr/>
          <p:nvPr/>
        </p:nvGrpSpPr>
        <p:grpSpPr>
          <a:xfrm>
            <a:off x="4138218" y="3603437"/>
            <a:ext cx="6049162" cy="6049162"/>
            <a:chOff x="1547418" y="23418"/>
            <a:chExt cx="6049162" cy="6049162"/>
          </a:xfrm>
        </p:grpSpPr>
        <p:sp>
          <p:nvSpPr>
            <p:cNvPr id="316" name="Google Shape;316;p12"/>
            <p:cNvSpPr/>
            <p:nvPr/>
          </p:nvSpPr>
          <p:spPr>
            <a:xfrm>
              <a:off x="4070306" y="2546306"/>
              <a:ext cx="1003386" cy="1003386"/>
            </a:xfrm>
            <a:prstGeom prst="ellipse">
              <a:avLst/>
            </a:prstGeom>
            <a:solidFill>
              <a:schemeClr val="accent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7" name="Google Shape;317;p12"/>
            <p:cNvSpPr txBox="1"/>
            <p:nvPr/>
          </p:nvSpPr>
          <p:spPr>
            <a:xfrm>
              <a:off x="4217248" y="2693248"/>
              <a:ext cx="709502" cy="709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5400"/>
                <a:buFont typeface="Arial"/>
                <a:buNone/>
              </a:pPr>
              <a:r>
                <a:rPr b="1" i="0" lang="ar-SA" sz="5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12</a:t>
              </a:r>
              <a:endParaRPr b="1" i="0" sz="5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12"/>
            <p:cNvSpPr/>
            <p:nvPr/>
          </p:nvSpPr>
          <p:spPr>
            <a:xfrm rot="-5400000">
              <a:off x="3812249" y="1776680"/>
              <a:ext cx="1519501" cy="19751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p12"/>
            <p:cNvSpPr txBox="1"/>
            <p:nvPr/>
          </p:nvSpPr>
          <p:spPr>
            <a:xfrm rot="-5400000">
              <a:off x="4534012" y="1748568"/>
              <a:ext cx="75975" cy="75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0" i="0" sz="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" name="Google Shape;320;p12"/>
            <p:cNvSpPr/>
            <p:nvPr/>
          </p:nvSpPr>
          <p:spPr>
            <a:xfrm>
              <a:off x="4070306" y="23418"/>
              <a:ext cx="1003386" cy="1003386"/>
            </a:xfrm>
            <a:prstGeom prst="ellipse">
              <a:avLst/>
            </a:prstGeom>
            <a:solidFill>
              <a:srgbClr val="49ACC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1" name="Google Shape;321;p12"/>
            <p:cNvSpPr txBox="1"/>
            <p:nvPr/>
          </p:nvSpPr>
          <p:spPr>
            <a:xfrm>
              <a:off x="4217248" y="170360"/>
              <a:ext cx="709502" cy="709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225" lIns="22225" spcFirstLastPara="1" rIns="22225" wrap="square" tIns="222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500"/>
                <a:buFont typeface="Arial"/>
                <a:buNone/>
              </a:pPr>
              <a:r>
                <a:rPr b="1" i="0" lang="ar-SA" sz="3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6+6</a:t>
              </a:r>
              <a:endParaRPr b="1" i="0" sz="3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12"/>
            <p:cNvSpPr/>
            <p:nvPr/>
          </p:nvSpPr>
          <p:spPr>
            <a:xfrm rot="-3600000">
              <a:off x="4442971" y="1945681"/>
              <a:ext cx="1519501" cy="19751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3" name="Google Shape;323;p12"/>
            <p:cNvSpPr txBox="1"/>
            <p:nvPr/>
          </p:nvSpPr>
          <p:spPr>
            <a:xfrm rot="-3600000">
              <a:off x="5164734" y="1917569"/>
              <a:ext cx="75975" cy="75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0" i="0" sz="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Google Shape;324;p12"/>
            <p:cNvSpPr/>
            <p:nvPr/>
          </p:nvSpPr>
          <p:spPr>
            <a:xfrm>
              <a:off x="5331750" y="361421"/>
              <a:ext cx="1003386" cy="1003386"/>
            </a:xfrm>
            <a:prstGeom prst="ellipse">
              <a:avLst/>
            </a:prstGeom>
            <a:solidFill>
              <a:srgbClr val="49C9C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" name="Google Shape;325;p12"/>
            <p:cNvSpPr txBox="1"/>
            <p:nvPr/>
          </p:nvSpPr>
          <p:spPr>
            <a:xfrm>
              <a:off x="5478692" y="508363"/>
              <a:ext cx="709502" cy="709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225" lIns="22225" spcFirstLastPara="1" rIns="22225" wrap="square" tIns="222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500"/>
                <a:buFont typeface="Arial"/>
                <a:buNone/>
              </a:pPr>
              <a:r>
                <a:rPr b="1" i="0" lang="ar-SA" sz="3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7+5</a:t>
              </a:r>
              <a:endParaRPr b="1" i="0" sz="3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12"/>
            <p:cNvSpPr/>
            <p:nvPr/>
          </p:nvSpPr>
          <p:spPr>
            <a:xfrm rot="-1800000">
              <a:off x="4904691" y="2407402"/>
              <a:ext cx="1519501" cy="19751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" name="Google Shape;327;p12"/>
            <p:cNvSpPr txBox="1"/>
            <p:nvPr/>
          </p:nvSpPr>
          <p:spPr>
            <a:xfrm rot="-1800000">
              <a:off x="5626455" y="2379290"/>
              <a:ext cx="75975" cy="75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0" i="0" sz="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" name="Google Shape;328;p12"/>
            <p:cNvSpPr/>
            <p:nvPr/>
          </p:nvSpPr>
          <p:spPr>
            <a:xfrm>
              <a:off x="6255191" y="1284862"/>
              <a:ext cx="1003386" cy="1003386"/>
            </a:xfrm>
            <a:prstGeom prst="ellipse">
              <a:avLst/>
            </a:prstGeom>
            <a:solidFill>
              <a:srgbClr val="48CEA8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9" name="Google Shape;329;p12"/>
            <p:cNvSpPr txBox="1"/>
            <p:nvPr/>
          </p:nvSpPr>
          <p:spPr>
            <a:xfrm>
              <a:off x="6402133" y="1431804"/>
              <a:ext cx="709502" cy="709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225" lIns="22225" spcFirstLastPara="1" rIns="22225" wrap="square" tIns="222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500"/>
                <a:buFont typeface="Arial"/>
                <a:buNone/>
              </a:pPr>
              <a:r>
                <a:rPr b="1" i="0" lang="ar-SA" sz="3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3+9</a:t>
              </a:r>
              <a:endParaRPr b="1" i="0" sz="3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12"/>
            <p:cNvSpPr/>
            <p:nvPr/>
          </p:nvSpPr>
          <p:spPr>
            <a:xfrm>
              <a:off x="5073693" y="3038124"/>
              <a:ext cx="1519501" cy="19751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1" name="Google Shape;331;p12"/>
            <p:cNvSpPr txBox="1"/>
            <p:nvPr/>
          </p:nvSpPr>
          <p:spPr>
            <a:xfrm>
              <a:off x="5795456" y="3010012"/>
              <a:ext cx="75975" cy="75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00"/>
                <a:buFont typeface="Calibri"/>
                <a:buNone/>
              </a:pPr>
              <a:r>
                <a:t/>
              </a:r>
              <a:endParaRPr b="1" i="0" sz="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12"/>
            <p:cNvSpPr/>
            <p:nvPr/>
          </p:nvSpPr>
          <p:spPr>
            <a:xfrm>
              <a:off x="6593194" y="2546306"/>
              <a:ext cx="1003386" cy="1003386"/>
            </a:xfrm>
            <a:prstGeom prst="ellipse">
              <a:avLst/>
            </a:prstGeom>
            <a:solidFill>
              <a:srgbClr val="47D387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" name="Google Shape;333;p12"/>
            <p:cNvSpPr txBox="1"/>
            <p:nvPr/>
          </p:nvSpPr>
          <p:spPr>
            <a:xfrm>
              <a:off x="6740136" y="2693248"/>
              <a:ext cx="709502" cy="709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225" lIns="22225" spcFirstLastPara="1" rIns="22225" wrap="square" tIns="222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500"/>
                <a:buFont typeface="Arial"/>
                <a:buNone/>
              </a:pPr>
              <a:r>
                <a:rPr b="1" i="0" lang="ar-SA" sz="3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8+4</a:t>
              </a:r>
              <a:endParaRPr b="1" i="0" sz="3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12"/>
            <p:cNvSpPr/>
            <p:nvPr/>
          </p:nvSpPr>
          <p:spPr>
            <a:xfrm rot="1800000">
              <a:off x="4904691" y="3668846"/>
              <a:ext cx="1519501" cy="19751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5" name="Google Shape;335;p12"/>
            <p:cNvSpPr txBox="1"/>
            <p:nvPr/>
          </p:nvSpPr>
          <p:spPr>
            <a:xfrm rot="1800000">
              <a:off x="5626455" y="3640734"/>
              <a:ext cx="75975" cy="75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0" i="0" sz="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" name="Google Shape;336;p12"/>
            <p:cNvSpPr/>
            <p:nvPr/>
          </p:nvSpPr>
          <p:spPr>
            <a:xfrm>
              <a:off x="6255191" y="3807750"/>
              <a:ext cx="1003386" cy="1003386"/>
            </a:xfrm>
            <a:prstGeom prst="ellipse">
              <a:avLst/>
            </a:prstGeom>
            <a:solidFill>
              <a:srgbClr val="46D86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" name="Google Shape;337;p12"/>
            <p:cNvSpPr txBox="1"/>
            <p:nvPr/>
          </p:nvSpPr>
          <p:spPr>
            <a:xfrm>
              <a:off x="6402133" y="3954692"/>
              <a:ext cx="709502" cy="709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225" lIns="22225" spcFirstLastPara="1" rIns="22225" wrap="square" tIns="222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500"/>
                <a:buFont typeface="Arial"/>
                <a:buNone/>
              </a:pPr>
              <a:r>
                <a:rPr b="1" i="0" lang="ar-SA" sz="3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5+7</a:t>
              </a:r>
              <a:endParaRPr b="1" i="0" sz="3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12"/>
            <p:cNvSpPr/>
            <p:nvPr/>
          </p:nvSpPr>
          <p:spPr>
            <a:xfrm rot="3600000">
              <a:off x="4442971" y="4130566"/>
              <a:ext cx="1519501" cy="19751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9" name="Google Shape;339;p12"/>
            <p:cNvSpPr txBox="1"/>
            <p:nvPr/>
          </p:nvSpPr>
          <p:spPr>
            <a:xfrm rot="3600000">
              <a:off x="5164734" y="4102455"/>
              <a:ext cx="75975" cy="75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0" i="0" sz="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" name="Google Shape;340;p12"/>
            <p:cNvSpPr/>
            <p:nvPr/>
          </p:nvSpPr>
          <p:spPr>
            <a:xfrm>
              <a:off x="5331750" y="4731191"/>
              <a:ext cx="1003386" cy="1003386"/>
            </a:xfrm>
            <a:prstGeom prst="ellipse">
              <a:avLst/>
            </a:prstGeom>
            <a:solidFill>
              <a:srgbClr val="4CDD4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" name="Google Shape;341;p12"/>
            <p:cNvSpPr txBox="1"/>
            <p:nvPr/>
          </p:nvSpPr>
          <p:spPr>
            <a:xfrm>
              <a:off x="5478692" y="4878133"/>
              <a:ext cx="709502" cy="709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225" lIns="22225" spcFirstLastPara="1" rIns="22225" wrap="square" tIns="222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500"/>
                <a:buFont typeface="Arial"/>
                <a:buNone/>
              </a:pPr>
              <a:r>
                <a:rPr b="1" i="0" lang="ar-SA" sz="3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0+12</a:t>
              </a:r>
              <a:endParaRPr b="1" i="0" sz="3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12"/>
            <p:cNvSpPr/>
            <p:nvPr/>
          </p:nvSpPr>
          <p:spPr>
            <a:xfrm rot="5400000">
              <a:off x="3812249" y="4299568"/>
              <a:ext cx="1519501" cy="19751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" name="Google Shape;343;p12"/>
            <p:cNvSpPr txBox="1"/>
            <p:nvPr/>
          </p:nvSpPr>
          <p:spPr>
            <a:xfrm rot="5400000">
              <a:off x="4534012" y="4271456"/>
              <a:ext cx="75975" cy="75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0" i="0" sz="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p12"/>
            <p:cNvSpPr/>
            <p:nvPr/>
          </p:nvSpPr>
          <p:spPr>
            <a:xfrm>
              <a:off x="4070306" y="5069194"/>
              <a:ext cx="1003386" cy="1003386"/>
            </a:xfrm>
            <a:prstGeom prst="ellipse">
              <a:avLst/>
            </a:prstGeom>
            <a:solidFill>
              <a:srgbClr val="73E14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5" name="Google Shape;345;p12"/>
            <p:cNvSpPr txBox="1"/>
            <p:nvPr/>
          </p:nvSpPr>
          <p:spPr>
            <a:xfrm>
              <a:off x="4217248" y="5216136"/>
              <a:ext cx="709502" cy="709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225" lIns="22225" spcFirstLastPara="1" rIns="22225" wrap="square" tIns="222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500"/>
                <a:buFont typeface="Arial"/>
                <a:buNone/>
              </a:pPr>
              <a:r>
                <a:rPr b="1" i="0" lang="ar-SA" sz="3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11+1</a:t>
              </a:r>
              <a:endParaRPr b="1" i="0" sz="3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12"/>
            <p:cNvSpPr/>
            <p:nvPr/>
          </p:nvSpPr>
          <p:spPr>
            <a:xfrm rot="7200000">
              <a:off x="3181527" y="4130566"/>
              <a:ext cx="1519501" cy="19751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7" name="Google Shape;347;p12"/>
            <p:cNvSpPr txBox="1"/>
            <p:nvPr/>
          </p:nvSpPr>
          <p:spPr>
            <a:xfrm rot="-3600000">
              <a:off x="3903290" y="4102455"/>
              <a:ext cx="75975" cy="75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0" i="0" sz="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" name="Google Shape;348;p12"/>
            <p:cNvSpPr/>
            <p:nvPr/>
          </p:nvSpPr>
          <p:spPr>
            <a:xfrm>
              <a:off x="2808862" y="4731191"/>
              <a:ext cx="1003386" cy="1003386"/>
            </a:xfrm>
            <a:prstGeom prst="ellipse">
              <a:avLst/>
            </a:prstGeom>
            <a:solidFill>
              <a:srgbClr val="9CE64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" name="Google Shape;349;p12"/>
            <p:cNvSpPr txBox="1"/>
            <p:nvPr/>
          </p:nvSpPr>
          <p:spPr>
            <a:xfrm>
              <a:off x="2955804" y="4878133"/>
              <a:ext cx="709502" cy="709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225" lIns="22225" spcFirstLastPara="1" rIns="22225" wrap="square" tIns="222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500"/>
                <a:buFont typeface="Arial"/>
                <a:buNone/>
              </a:pPr>
              <a:r>
                <a:rPr b="1" i="0" lang="ar-SA" sz="3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6+6</a:t>
              </a:r>
              <a:endParaRPr b="1" i="0" sz="3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12"/>
            <p:cNvSpPr/>
            <p:nvPr/>
          </p:nvSpPr>
          <p:spPr>
            <a:xfrm rot="9000000">
              <a:off x="2719806" y="3668846"/>
              <a:ext cx="1519501" cy="19751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12"/>
            <p:cNvSpPr txBox="1"/>
            <p:nvPr/>
          </p:nvSpPr>
          <p:spPr>
            <a:xfrm rot="-1800000">
              <a:off x="3441569" y="3640734"/>
              <a:ext cx="75975" cy="75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0" i="0" sz="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352;p12"/>
            <p:cNvSpPr/>
            <p:nvPr/>
          </p:nvSpPr>
          <p:spPr>
            <a:xfrm>
              <a:off x="1885421" y="3807750"/>
              <a:ext cx="1003386" cy="1003386"/>
            </a:xfrm>
            <a:prstGeom prst="ellipse">
              <a:avLst/>
            </a:prstGeom>
            <a:solidFill>
              <a:srgbClr val="C8EA4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3" name="Google Shape;353;p12"/>
            <p:cNvSpPr txBox="1"/>
            <p:nvPr/>
          </p:nvSpPr>
          <p:spPr>
            <a:xfrm>
              <a:off x="2032363" y="3954692"/>
              <a:ext cx="709502" cy="709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225" lIns="22225" spcFirstLastPara="1" rIns="22225" wrap="square" tIns="222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500"/>
                <a:buFont typeface="Arial"/>
                <a:buNone/>
              </a:pPr>
              <a:r>
                <a:rPr b="1" i="0" lang="ar-SA" sz="3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4+8</a:t>
              </a:r>
              <a:endParaRPr b="1" i="0" sz="3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12"/>
            <p:cNvSpPr/>
            <p:nvPr/>
          </p:nvSpPr>
          <p:spPr>
            <a:xfrm rot="10800000">
              <a:off x="2550805" y="3038124"/>
              <a:ext cx="1519501" cy="19751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12"/>
            <p:cNvSpPr txBox="1"/>
            <p:nvPr/>
          </p:nvSpPr>
          <p:spPr>
            <a:xfrm>
              <a:off x="3272568" y="3010012"/>
              <a:ext cx="75975" cy="75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0" i="0" sz="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" name="Google Shape;356;p12"/>
            <p:cNvSpPr/>
            <p:nvPr/>
          </p:nvSpPr>
          <p:spPr>
            <a:xfrm>
              <a:off x="1547418" y="2546306"/>
              <a:ext cx="1003386" cy="1003386"/>
            </a:xfrm>
            <a:prstGeom prst="ellipse">
              <a:avLst/>
            </a:prstGeom>
            <a:solidFill>
              <a:srgbClr val="EEE74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" name="Google Shape;357;p12"/>
            <p:cNvSpPr txBox="1"/>
            <p:nvPr/>
          </p:nvSpPr>
          <p:spPr>
            <a:xfrm>
              <a:off x="1694360" y="2693248"/>
              <a:ext cx="709502" cy="709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225" lIns="22225" spcFirstLastPara="1" rIns="22225" wrap="square" tIns="222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500"/>
                <a:buFont typeface="Arial"/>
                <a:buNone/>
              </a:pPr>
              <a:r>
                <a:rPr b="1" i="0" lang="ar-SA" sz="3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12+0</a:t>
              </a:r>
              <a:endParaRPr b="1" i="0" sz="3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12"/>
            <p:cNvSpPr/>
            <p:nvPr/>
          </p:nvSpPr>
          <p:spPr>
            <a:xfrm rot="-9000000">
              <a:off x="2719806" y="2407402"/>
              <a:ext cx="1519501" cy="19751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9" name="Google Shape;359;p12"/>
            <p:cNvSpPr txBox="1"/>
            <p:nvPr/>
          </p:nvSpPr>
          <p:spPr>
            <a:xfrm rot="1800000">
              <a:off x="3441569" y="2379290"/>
              <a:ext cx="75975" cy="75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0" i="0" sz="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" name="Google Shape;360;p12"/>
            <p:cNvSpPr/>
            <p:nvPr/>
          </p:nvSpPr>
          <p:spPr>
            <a:xfrm>
              <a:off x="1885421" y="1284862"/>
              <a:ext cx="1003386" cy="1003386"/>
            </a:xfrm>
            <a:prstGeom prst="ellipse">
              <a:avLst/>
            </a:prstGeom>
            <a:solidFill>
              <a:srgbClr val="F2BE4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" name="Google Shape;361;p12"/>
            <p:cNvSpPr txBox="1"/>
            <p:nvPr/>
          </p:nvSpPr>
          <p:spPr>
            <a:xfrm>
              <a:off x="2032363" y="1431804"/>
              <a:ext cx="709502" cy="709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225" lIns="22225" spcFirstLastPara="1" rIns="22225" wrap="square" tIns="222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500"/>
                <a:buFont typeface="Arial"/>
                <a:buNone/>
              </a:pPr>
              <a:r>
                <a:rPr b="1" i="0" lang="ar-SA" sz="3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3+9</a:t>
              </a:r>
              <a:endParaRPr b="1" i="0" sz="3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12"/>
            <p:cNvSpPr/>
            <p:nvPr/>
          </p:nvSpPr>
          <p:spPr>
            <a:xfrm rot="-7200000">
              <a:off x="3181527" y="1945681"/>
              <a:ext cx="1519501" cy="19751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3" name="Google Shape;363;p12"/>
            <p:cNvSpPr txBox="1"/>
            <p:nvPr/>
          </p:nvSpPr>
          <p:spPr>
            <a:xfrm rot="3600000">
              <a:off x="3903290" y="1917569"/>
              <a:ext cx="75975" cy="75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0" i="0" sz="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" name="Google Shape;364;p12"/>
            <p:cNvSpPr/>
            <p:nvPr/>
          </p:nvSpPr>
          <p:spPr>
            <a:xfrm>
              <a:off x="2808862" y="361421"/>
              <a:ext cx="1003386" cy="1003386"/>
            </a:xfrm>
            <a:prstGeom prst="ellipse">
              <a:avLst/>
            </a:prstGeom>
            <a:solidFill>
              <a:srgbClr val="F6944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5" name="Google Shape;365;p12"/>
            <p:cNvSpPr txBox="1"/>
            <p:nvPr/>
          </p:nvSpPr>
          <p:spPr>
            <a:xfrm>
              <a:off x="2955804" y="508363"/>
              <a:ext cx="709502" cy="709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225" lIns="22225" spcFirstLastPara="1" rIns="22225" wrap="square" tIns="222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500"/>
                <a:buFont typeface="Arial"/>
                <a:buNone/>
              </a:pPr>
              <a:r>
                <a:rPr b="1" i="0" lang="ar-SA" sz="3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2+10</a:t>
              </a:r>
              <a:endParaRPr b="1" i="0" sz="3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13"/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71" name="Google Shape;371;p13"/>
          <p:cNvSpPr/>
          <p:nvPr/>
        </p:nvSpPr>
        <p:spPr>
          <a:xfrm>
            <a:off x="152400" y="2933699"/>
            <a:ext cx="13422461" cy="6934201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72" name="Google Shape;372;p13"/>
          <p:cNvSpPr/>
          <p:nvPr/>
        </p:nvSpPr>
        <p:spPr>
          <a:xfrm>
            <a:off x="-1" y="644347"/>
            <a:ext cx="13716001" cy="2202416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73" name="Google Shape;373;p13"/>
          <p:cNvSpPr txBox="1"/>
          <p:nvPr/>
        </p:nvSpPr>
        <p:spPr>
          <a:xfrm>
            <a:off x="1205132" y="997522"/>
            <a:ext cx="11305733" cy="12734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الآن جاء دوركم ستقومون في مجموعات بملء الخريطة الذهنية للعدد 13</a:t>
            </a:r>
            <a:endParaRPr/>
          </a:p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13"/>
          <p:cNvSpPr/>
          <p:nvPr/>
        </p:nvSpPr>
        <p:spPr>
          <a:xfrm rot="10800000">
            <a:off x="12656405" y="879903"/>
            <a:ext cx="442454" cy="301197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375" name="Google Shape;375;p13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{FBCD7FA8-70CA-4758-AE68-FB978104EE8C}</a:tableStyleId>
              </a:tblPr>
              <a:tblGrid>
                <a:gridCol w="2209800"/>
                <a:gridCol w="2362200"/>
                <a:gridCol w="2286000"/>
                <a:gridCol w="4648200"/>
                <a:gridCol w="22098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descr="Tableau Blanc sur Trépied 60 x 90 cm" id="376" name="Google Shape;376;p13"/>
          <p:cNvPicPr preferRelativeResize="0"/>
          <p:nvPr/>
        </p:nvPicPr>
        <p:blipFill rotWithShape="1">
          <a:blip r:embed="rId4">
            <a:alphaModFix/>
          </a:blip>
          <a:srcRect b="0" l="19490" r="19738" t="0"/>
          <a:stretch/>
        </p:blipFill>
        <p:spPr>
          <a:xfrm>
            <a:off x="289434" y="3371008"/>
            <a:ext cx="3360005" cy="5528929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p13"/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chemeClr val="lt1"/>
                </a:solidFill>
                <a:latin typeface="IBM Plex Sans Arabic"/>
                <a:ea typeface="IBM Plex Sans Arabic"/>
                <a:cs typeface="IBM Plex Sans Arabic"/>
                <a:sym typeface="IBM Plex Sans Arabic"/>
              </a:rPr>
              <a:t>نمذجة كيفية ملء المخطط الشمسي لعائلة العدد 10 باستعمال الخشيبات</a:t>
            </a:r>
            <a:endParaRPr b="0" i="0" sz="3200" u="none" cap="none" strike="noStrike">
              <a:solidFill>
                <a:schemeClr val="lt1"/>
              </a:solidFill>
              <a:latin typeface="IBM Plex Sans Arabic"/>
              <a:ea typeface="IBM Plex Sans Arabic"/>
              <a:cs typeface="IBM Plex Sans Arabic"/>
              <a:sym typeface="IBM Plex Sans Arabic"/>
            </a:endParaRPr>
          </a:p>
        </p:txBody>
      </p:sp>
      <p:grpSp>
        <p:nvGrpSpPr>
          <p:cNvPr id="378" name="Google Shape;378;p13"/>
          <p:cNvGrpSpPr/>
          <p:nvPr/>
        </p:nvGrpSpPr>
        <p:grpSpPr>
          <a:xfrm>
            <a:off x="1112238" y="4101181"/>
            <a:ext cx="1412402" cy="1563748"/>
            <a:chOff x="279393" y="1148"/>
            <a:chExt cx="1412402" cy="1563748"/>
          </a:xfrm>
        </p:grpSpPr>
        <p:sp>
          <p:nvSpPr>
            <p:cNvPr id="379" name="Google Shape;379;p13"/>
            <p:cNvSpPr/>
            <p:nvPr/>
          </p:nvSpPr>
          <p:spPr>
            <a:xfrm>
              <a:off x="768551" y="565979"/>
              <a:ext cx="434085" cy="434085"/>
            </a:xfrm>
            <a:prstGeom prst="ellipse">
              <a:avLst/>
            </a:prstGeom>
            <a:solidFill>
              <a:schemeClr val="accent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0" name="Google Shape;380;p13"/>
            <p:cNvSpPr txBox="1"/>
            <p:nvPr/>
          </p:nvSpPr>
          <p:spPr>
            <a:xfrm>
              <a:off x="832121" y="629549"/>
              <a:ext cx="306945" cy="3069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600" lIns="14600" spcFirstLastPara="1" rIns="14600" wrap="square" tIns="14600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Arial"/>
                <a:buNone/>
              </a:pPr>
              <a:r>
                <a:rPr b="1" i="0" lang="ar-SA" sz="2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12</a:t>
              </a:r>
              <a:endParaRPr b="1" i="0" sz="2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13"/>
            <p:cNvSpPr/>
            <p:nvPr/>
          </p:nvSpPr>
          <p:spPr>
            <a:xfrm rot="-5400000">
              <a:off x="920221" y="480787"/>
              <a:ext cx="130746" cy="3963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2" name="Google Shape;382;p13"/>
            <p:cNvSpPr txBox="1"/>
            <p:nvPr/>
          </p:nvSpPr>
          <p:spPr>
            <a:xfrm rot="-5400000">
              <a:off x="982325" y="497338"/>
              <a:ext cx="6537" cy="653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1" i="0" sz="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13"/>
            <p:cNvSpPr/>
            <p:nvPr/>
          </p:nvSpPr>
          <p:spPr>
            <a:xfrm>
              <a:off x="768551" y="1148"/>
              <a:ext cx="434085" cy="434085"/>
            </a:xfrm>
            <a:prstGeom prst="ellipse">
              <a:avLst/>
            </a:prstGeom>
            <a:solidFill>
              <a:srgbClr val="49ACC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4" name="Google Shape;384;p13"/>
            <p:cNvSpPr txBox="1"/>
            <p:nvPr/>
          </p:nvSpPr>
          <p:spPr>
            <a:xfrm>
              <a:off x="832121" y="64718"/>
              <a:ext cx="306945" cy="3069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600" lIns="14600" spcFirstLastPara="1" rIns="14600" wrap="square" tIns="14600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Arial"/>
                <a:buNone/>
              </a:pPr>
              <a:r>
                <a:rPr b="1" i="0" lang="ar-SA" sz="2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.+.</a:t>
              </a:r>
              <a:endParaRPr/>
            </a:p>
          </p:txBody>
        </p:sp>
        <p:sp>
          <p:nvSpPr>
            <p:cNvPr id="385" name="Google Shape;385;p13"/>
            <p:cNvSpPr/>
            <p:nvPr/>
          </p:nvSpPr>
          <p:spPr>
            <a:xfrm rot="-1800000">
              <a:off x="1164800" y="621995"/>
              <a:ext cx="130746" cy="3963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6" name="Google Shape;386;p13"/>
            <p:cNvSpPr txBox="1"/>
            <p:nvPr/>
          </p:nvSpPr>
          <p:spPr>
            <a:xfrm rot="-1800000">
              <a:off x="1226905" y="638545"/>
              <a:ext cx="6537" cy="653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1" i="0" sz="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13"/>
            <p:cNvSpPr/>
            <p:nvPr/>
          </p:nvSpPr>
          <p:spPr>
            <a:xfrm>
              <a:off x="1257710" y="283564"/>
              <a:ext cx="434085" cy="434085"/>
            </a:xfrm>
            <a:prstGeom prst="ellipse">
              <a:avLst/>
            </a:prstGeom>
            <a:solidFill>
              <a:srgbClr val="47CFA2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8" name="Google Shape;388;p13"/>
            <p:cNvSpPr txBox="1"/>
            <p:nvPr/>
          </p:nvSpPr>
          <p:spPr>
            <a:xfrm>
              <a:off x="1321280" y="347134"/>
              <a:ext cx="306945" cy="3069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600" lIns="14600" spcFirstLastPara="1" rIns="14600" wrap="square" tIns="14600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Arial"/>
                <a:buNone/>
              </a:pPr>
              <a:r>
                <a:rPr b="1" i="0" lang="ar-SA" sz="2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.+.</a:t>
              </a:r>
              <a:endParaRPr/>
            </a:p>
          </p:txBody>
        </p:sp>
        <p:sp>
          <p:nvSpPr>
            <p:cNvPr id="389" name="Google Shape;389;p13"/>
            <p:cNvSpPr/>
            <p:nvPr/>
          </p:nvSpPr>
          <p:spPr>
            <a:xfrm rot="1800000">
              <a:off x="1164800" y="904411"/>
              <a:ext cx="130746" cy="3963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0" name="Google Shape;390;p13"/>
            <p:cNvSpPr txBox="1"/>
            <p:nvPr/>
          </p:nvSpPr>
          <p:spPr>
            <a:xfrm rot="1800000">
              <a:off x="1226905" y="920961"/>
              <a:ext cx="6537" cy="653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1" i="0" sz="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13"/>
            <p:cNvSpPr/>
            <p:nvPr/>
          </p:nvSpPr>
          <p:spPr>
            <a:xfrm>
              <a:off x="1257710" y="848395"/>
              <a:ext cx="434085" cy="434085"/>
            </a:xfrm>
            <a:prstGeom prst="ellipse">
              <a:avLst/>
            </a:prstGeom>
            <a:solidFill>
              <a:srgbClr val="46D956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" name="Google Shape;392;p13"/>
            <p:cNvSpPr txBox="1"/>
            <p:nvPr/>
          </p:nvSpPr>
          <p:spPr>
            <a:xfrm>
              <a:off x="1321280" y="911965"/>
              <a:ext cx="306945" cy="3069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600" lIns="14600" spcFirstLastPara="1" rIns="14600" wrap="square" tIns="14600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Arial"/>
                <a:buNone/>
              </a:pPr>
              <a:r>
                <a:rPr b="1" i="0" lang="ar-SA" sz="2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.+.</a:t>
              </a:r>
              <a:endParaRPr/>
            </a:p>
          </p:txBody>
        </p:sp>
        <p:sp>
          <p:nvSpPr>
            <p:cNvPr id="393" name="Google Shape;393;p13"/>
            <p:cNvSpPr/>
            <p:nvPr/>
          </p:nvSpPr>
          <p:spPr>
            <a:xfrm rot="5400000">
              <a:off x="920221" y="1045618"/>
              <a:ext cx="130746" cy="3963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" name="Google Shape;394;p13"/>
            <p:cNvSpPr txBox="1"/>
            <p:nvPr/>
          </p:nvSpPr>
          <p:spPr>
            <a:xfrm rot="5400000">
              <a:off x="982325" y="1062169"/>
              <a:ext cx="6537" cy="653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1" i="0" sz="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13"/>
            <p:cNvSpPr/>
            <p:nvPr/>
          </p:nvSpPr>
          <p:spPr>
            <a:xfrm>
              <a:off x="768551" y="1130811"/>
              <a:ext cx="434085" cy="434085"/>
            </a:xfrm>
            <a:prstGeom prst="ellipse">
              <a:avLst/>
            </a:prstGeom>
            <a:solidFill>
              <a:srgbClr val="8BE44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13"/>
            <p:cNvSpPr txBox="1"/>
            <p:nvPr/>
          </p:nvSpPr>
          <p:spPr>
            <a:xfrm>
              <a:off x="832121" y="1194381"/>
              <a:ext cx="306945" cy="3069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600" lIns="14600" spcFirstLastPara="1" rIns="14600" wrap="square" tIns="14600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Arial"/>
                <a:buNone/>
              </a:pPr>
              <a:r>
                <a:rPr b="1" i="0" lang="ar-SA" sz="2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.+.</a:t>
              </a:r>
              <a:endParaRPr/>
            </a:p>
          </p:txBody>
        </p:sp>
        <p:sp>
          <p:nvSpPr>
            <p:cNvPr id="397" name="Google Shape;397;p13"/>
            <p:cNvSpPr/>
            <p:nvPr/>
          </p:nvSpPr>
          <p:spPr>
            <a:xfrm rot="9000000">
              <a:off x="675642" y="904411"/>
              <a:ext cx="130746" cy="3963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8" name="Google Shape;398;p13"/>
            <p:cNvSpPr txBox="1"/>
            <p:nvPr/>
          </p:nvSpPr>
          <p:spPr>
            <a:xfrm rot="-1800000">
              <a:off x="737746" y="920961"/>
              <a:ext cx="6537" cy="653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0" i="0" sz="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" name="Google Shape;399;p13"/>
            <p:cNvSpPr/>
            <p:nvPr/>
          </p:nvSpPr>
          <p:spPr>
            <a:xfrm>
              <a:off x="279393" y="848395"/>
              <a:ext cx="434085" cy="434085"/>
            </a:xfrm>
            <a:prstGeom prst="ellipse">
              <a:avLst/>
            </a:prstGeom>
            <a:solidFill>
              <a:srgbClr val="EDED4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0" name="Google Shape;400;p13"/>
            <p:cNvSpPr txBox="1"/>
            <p:nvPr/>
          </p:nvSpPr>
          <p:spPr>
            <a:xfrm>
              <a:off x="342963" y="911965"/>
              <a:ext cx="306945" cy="3069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600" lIns="14600" spcFirstLastPara="1" rIns="14600" wrap="square" tIns="14600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Arial"/>
                <a:buNone/>
              </a:pPr>
              <a:r>
                <a:rPr b="1" i="0" lang="ar-SA" sz="2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.+.</a:t>
              </a:r>
              <a:endParaRPr/>
            </a:p>
          </p:txBody>
        </p:sp>
        <p:sp>
          <p:nvSpPr>
            <p:cNvPr id="401" name="Google Shape;401;p13"/>
            <p:cNvSpPr/>
            <p:nvPr/>
          </p:nvSpPr>
          <p:spPr>
            <a:xfrm rot="-9000000">
              <a:off x="675642" y="621995"/>
              <a:ext cx="130746" cy="3963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2" name="Google Shape;402;p13"/>
            <p:cNvSpPr txBox="1"/>
            <p:nvPr/>
          </p:nvSpPr>
          <p:spPr>
            <a:xfrm rot="1800000">
              <a:off x="737746" y="638545"/>
              <a:ext cx="6537" cy="653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b="0" i="0" sz="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" name="Google Shape;403;p13"/>
            <p:cNvSpPr/>
            <p:nvPr/>
          </p:nvSpPr>
          <p:spPr>
            <a:xfrm>
              <a:off x="279393" y="283564"/>
              <a:ext cx="434085" cy="434085"/>
            </a:xfrm>
            <a:prstGeom prst="ellipse">
              <a:avLst/>
            </a:prstGeom>
            <a:solidFill>
              <a:srgbClr val="F6944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4" name="Google Shape;404;p13"/>
            <p:cNvSpPr txBox="1"/>
            <p:nvPr/>
          </p:nvSpPr>
          <p:spPr>
            <a:xfrm>
              <a:off x="342963" y="347134"/>
              <a:ext cx="306945" cy="3069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600" lIns="14600" spcFirstLastPara="1" rIns="14600" wrap="square" tIns="14600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300"/>
                <a:buFont typeface="Arial"/>
                <a:buNone/>
              </a:pPr>
              <a:r>
                <a:rPr b="1" i="0" lang="ar-SA" sz="2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.+.</a:t>
              </a:r>
              <a:endParaRPr/>
            </a:p>
          </p:txBody>
        </p:sp>
      </p:grpSp>
      <p:pic>
        <p:nvPicPr>
          <p:cNvPr descr="Une image contenant Dessin animé, sourire, habits, clipart&#10;&#10;Le contenu généré par l’IA peut être incorrect." id="405" name="Google Shape;405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941316" y="5735236"/>
            <a:ext cx="4616646" cy="3077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6" name="Google Shape;406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057855" y="3382947"/>
            <a:ext cx="5041003" cy="5528929"/>
          </a:xfrm>
          <a:prstGeom prst="rect">
            <a:avLst/>
          </a:prstGeom>
          <a:noFill/>
          <a:ln>
            <a:noFill/>
          </a:ln>
        </p:spPr>
      </p:pic>
      <p:sp>
        <p:nvSpPr>
          <p:cNvPr id="407" name="Google Shape;407;p13"/>
          <p:cNvSpPr txBox="1"/>
          <p:nvPr/>
        </p:nvSpPr>
        <p:spPr>
          <a:xfrm>
            <a:off x="8865266" y="4954492"/>
            <a:ext cx="3040596" cy="25237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يقوم المتعلمون في مجموعات بالعمل على ملء الخريطة الذهنية لعائلة العدد 13</a:t>
            </a:r>
            <a:endParaRPr b="1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14"/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13" name="Google Shape;413;p14"/>
          <p:cNvSpPr/>
          <p:nvPr/>
        </p:nvSpPr>
        <p:spPr>
          <a:xfrm>
            <a:off x="275851" y="3162300"/>
            <a:ext cx="13164293" cy="6808462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14" name="Google Shape;414;p14"/>
          <p:cNvSpPr/>
          <p:nvPr/>
        </p:nvSpPr>
        <p:spPr>
          <a:xfrm>
            <a:off x="-1" y="644346"/>
            <a:ext cx="13716001" cy="2369112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15" name="Google Shape;415;p14"/>
          <p:cNvSpPr txBox="1"/>
          <p:nvPr/>
        </p:nvSpPr>
        <p:spPr>
          <a:xfrm>
            <a:off x="1205132" y="997522"/>
            <a:ext cx="11305733" cy="2015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1" marL="45720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3200"/>
              <a:buFont typeface="Arial"/>
              <a:buChar char="•"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تقاسم أعمال المجموعات</a:t>
            </a:r>
            <a:endParaRPr/>
          </a:p>
          <a:p>
            <a:pPr indent="-457200" lvl="1" marL="457200" marR="0" rtl="1" algn="r">
              <a:lnSpc>
                <a:spcPct val="125708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400"/>
              <a:buFont typeface="Arial"/>
              <a:buChar char="•"/>
            </a:pPr>
            <a:r>
              <a:rPr b="0" i="0" lang="ar-SA" sz="24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بشكل جماعي يتم ملء الخريطة على السبورة.</a:t>
            </a:r>
            <a:endParaRPr/>
          </a:p>
          <a:p>
            <a:pPr indent="-457200" lvl="1" marL="457200" marR="0" rtl="1" algn="r">
              <a:lnSpc>
                <a:spcPct val="125708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400"/>
              <a:buFont typeface="Arial"/>
              <a:buChar char="•"/>
            </a:pPr>
            <a:r>
              <a:rPr b="0" i="0" lang="ar-SA" sz="24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لاحظوا جيدا سأقرأ خريطة العدد 13.</a:t>
            </a:r>
            <a:endParaRPr/>
          </a:p>
          <a:p>
            <a:pPr indent="-457200" lvl="1" marL="457200" marR="0" rtl="1" algn="r">
              <a:lnSpc>
                <a:spcPct val="125708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400"/>
              <a:buFont typeface="Arial"/>
              <a:buChar char="•"/>
            </a:pPr>
            <a:r>
              <a:rPr b="0" i="0" lang="ar-SA" sz="24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من يريد أن يقرأ كما قرأت.</a:t>
            </a:r>
            <a:endParaRPr b="0" i="0" sz="24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1" algn="r">
              <a:lnSpc>
                <a:spcPct val="15084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14"/>
          <p:cNvSpPr/>
          <p:nvPr/>
        </p:nvSpPr>
        <p:spPr>
          <a:xfrm rot="10800000">
            <a:off x="12656405" y="879903"/>
            <a:ext cx="442454" cy="301197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417" name="Google Shape;417;p14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{FBCD7FA8-70CA-4758-AE68-FB978104EE8C}</a:tableStyleId>
              </a:tblPr>
              <a:tblGrid>
                <a:gridCol w="2209800"/>
                <a:gridCol w="2362200"/>
                <a:gridCol w="2286000"/>
                <a:gridCol w="4648200"/>
                <a:gridCol w="22098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pSp>
        <p:nvGrpSpPr>
          <p:cNvPr id="418" name="Google Shape;418;p14"/>
          <p:cNvGrpSpPr/>
          <p:nvPr/>
        </p:nvGrpSpPr>
        <p:grpSpPr>
          <a:xfrm>
            <a:off x="4138218" y="3603437"/>
            <a:ext cx="6049162" cy="6049162"/>
            <a:chOff x="1547418" y="23418"/>
            <a:chExt cx="6049162" cy="6049162"/>
          </a:xfrm>
        </p:grpSpPr>
        <p:sp>
          <p:nvSpPr>
            <p:cNvPr id="419" name="Google Shape;419;p14"/>
            <p:cNvSpPr/>
            <p:nvPr/>
          </p:nvSpPr>
          <p:spPr>
            <a:xfrm>
              <a:off x="4070306" y="2546306"/>
              <a:ext cx="1003386" cy="1003386"/>
            </a:xfrm>
            <a:prstGeom prst="ellipse">
              <a:avLst/>
            </a:prstGeom>
            <a:solidFill>
              <a:schemeClr val="accent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0" name="Google Shape;420;p14"/>
            <p:cNvSpPr txBox="1"/>
            <p:nvPr/>
          </p:nvSpPr>
          <p:spPr>
            <a:xfrm>
              <a:off x="4217248" y="2693248"/>
              <a:ext cx="709502" cy="709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5400"/>
                <a:buFont typeface="Arial"/>
                <a:buNone/>
              </a:pPr>
              <a:r>
                <a:rPr b="1" i="0" lang="ar-SA" sz="5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13</a:t>
              </a:r>
              <a:endParaRPr b="1" i="0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14"/>
            <p:cNvSpPr/>
            <p:nvPr/>
          </p:nvSpPr>
          <p:spPr>
            <a:xfrm rot="-5400000">
              <a:off x="3812249" y="1776680"/>
              <a:ext cx="1519501" cy="19751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2" name="Google Shape;422;p14"/>
            <p:cNvSpPr txBox="1"/>
            <p:nvPr/>
          </p:nvSpPr>
          <p:spPr>
            <a:xfrm rot="-5400000">
              <a:off x="4534012" y="1748568"/>
              <a:ext cx="75975" cy="75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sz="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" name="Google Shape;423;p14"/>
            <p:cNvSpPr/>
            <p:nvPr/>
          </p:nvSpPr>
          <p:spPr>
            <a:xfrm>
              <a:off x="4070306" y="23418"/>
              <a:ext cx="1003386" cy="1003386"/>
            </a:xfrm>
            <a:prstGeom prst="ellipse">
              <a:avLst/>
            </a:prstGeom>
            <a:solidFill>
              <a:srgbClr val="49ACC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4" name="Google Shape;424;p14"/>
            <p:cNvSpPr txBox="1"/>
            <p:nvPr/>
          </p:nvSpPr>
          <p:spPr>
            <a:xfrm>
              <a:off x="4217248" y="170360"/>
              <a:ext cx="709502" cy="709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225" lIns="22225" spcFirstLastPara="1" rIns="22225" wrap="square" tIns="222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500"/>
                <a:buFont typeface="Arial"/>
                <a:buNone/>
              </a:pPr>
              <a:r>
                <a:rPr b="1" i="0" lang="ar-SA" sz="35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7+6</a:t>
              </a:r>
              <a:endParaRPr b="1" i="0" sz="3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14"/>
            <p:cNvSpPr/>
            <p:nvPr/>
          </p:nvSpPr>
          <p:spPr>
            <a:xfrm rot="-3600000">
              <a:off x="4442971" y="1945681"/>
              <a:ext cx="1519501" cy="19751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6" name="Google Shape;426;p14"/>
            <p:cNvSpPr txBox="1"/>
            <p:nvPr/>
          </p:nvSpPr>
          <p:spPr>
            <a:xfrm rot="-3600000">
              <a:off x="5164734" y="1917569"/>
              <a:ext cx="75975" cy="75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sz="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7" name="Google Shape;427;p14"/>
            <p:cNvSpPr/>
            <p:nvPr/>
          </p:nvSpPr>
          <p:spPr>
            <a:xfrm>
              <a:off x="5331750" y="361421"/>
              <a:ext cx="1003386" cy="1003386"/>
            </a:xfrm>
            <a:prstGeom prst="ellipse">
              <a:avLst/>
            </a:prstGeom>
            <a:solidFill>
              <a:srgbClr val="49C9C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8" name="Google Shape;428;p14"/>
            <p:cNvSpPr txBox="1"/>
            <p:nvPr/>
          </p:nvSpPr>
          <p:spPr>
            <a:xfrm>
              <a:off x="5478692" y="508363"/>
              <a:ext cx="709502" cy="709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225" lIns="22225" spcFirstLastPara="1" rIns="22225" wrap="square" tIns="222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500"/>
                <a:buFont typeface="Arial"/>
                <a:buNone/>
              </a:pPr>
              <a:r>
                <a:rPr b="1" i="0" lang="ar-SA" sz="35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8+5</a:t>
              </a:r>
              <a:endParaRPr b="1" i="0" sz="3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14"/>
            <p:cNvSpPr/>
            <p:nvPr/>
          </p:nvSpPr>
          <p:spPr>
            <a:xfrm rot="-1800000">
              <a:off x="4904691" y="2407402"/>
              <a:ext cx="1519501" cy="19751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0" name="Google Shape;430;p14"/>
            <p:cNvSpPr txBox="1"/>
            <p:nvPr/>
          </p:nvSpPr>
          <p:spPr>
            <a:xfrm rot="-1800000">
              <a:off x="5626455" y="2379290"/>
              <a:ext cx="75975" cy="75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sz="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" name="Google Shape;431;p14"/>
            <p:cNvSpPr/>
            <p:nvPr/>
          </p:nvSpPr>
          <p:spPr>
            <a:xfrm>
              <a:off x="6255191" y="1284862"/>
              <a:ext cx="1003386" cy="1003386"/>
            </a:xfrm>
            <a:prstGeom prst="ellipse">
              <a:avLst/>
            </a:prstGeom>
            <a:solidFill>
              <a:srgbClr val="48CEA8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2" name="Google Shape;432;p14"/>
            <p:cNvSpPr txBox="1"/>
            <p:nvPr/>
          </p:nvSpPr>
          <p:spPr>
            <a:xfrm>
              <a:off x="6402133" y="1431804"/>
              <a:ext cx="709502" cy="709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225" lIns="22225" spcFirstLastPara="1" rIns="22225" wrap="square" tIns="222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500"/>
                <a:buFont typeface="Arial"/>
                <a:buNone/>
              </a:pPr>
              <a:r>
                <a:rPr b="1" i="0" lang="ar-SA" sz="35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4+9</a:t>
              </a:r>
              <a:endParaRPr b="1" i="0" sz="3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14"/>
            <p:cNvSpPr/>
            <p:nvPr/>
          </p:nvSpPr>
          <p:spPr>
            <a:xfrm>
              <a:off x="5073693" y="3038124"/>
              <a:ext cx="1519501" cy="19751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4" name="Google Shape;434;p14"/>
            <p:cNvSpPr txBox="1"/>
            <p:nvPr/>
          </p:nvSpPr>
          <p:spPr>
            <a:xfrm>
              <a:off x="5795456" y="3010012"/>
              <a:ext cx="75975" cy="75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00"/>
                <a:buFont typeface="Calibri"/>
                <a:buNone/>
              </a:pPr>
              <a:r>
                <a:t/>
              </a:r>
              <a:endParaRPr b="1" i="0" sz="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14"/>
            <p:cNvSpPr/>
            <p:nvPr/>
          </p:nvSpPr>
          <p:spPr>
            <a:xfrm>
              <a:off x="6593194" y="2546306"/>
              <a:ext cx="1003386" cy="1003386"/>
            </a:xfrm>
            <a:prstGeom prst="ellipse">
              <a:avLst/>
            </a:prstGeom>
            <a:solidFill>
              <a:srgbClr val="47D387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6" name="Google Shape;436;p14"/>
            <p:cNvSpPr txBox="1"/>
            <p:nvPr/>
          </p:nvSpPr>
          <p:spPr>
            <a:xfrm>
              <a:off x="6740136" y="2693248"/>
              <a:ext cx="709502" cy="709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225" lIns="22225" spcFirstLastPara="1" rIns="22225" wrap="square" tIns="222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500"/>
                <a:buFont typeface="Arial"/>
                <a:buNone/>
              </a:pPr>
              <a:r>
                <a:rPr b="1" i="0" lang="ar-SA" sz="35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8+5</a:t>
              </a:r>
              <a:endParaRPr b="1" i="0" sz="3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14"/>
            <p:cNvSpPr/>
            <p:nvPr/>
          </p:nvSpPr>
          <p:spPr>
            <a:xfrm rot="1800000">
              <a:off x="4904691" y="3668846"/>
              <a:ext cx="1519501" cy="19751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8" name="Google Shape;438;p14"/>
            <p:cNvSpPr txBox="1"/>
            <p:nvPr/>
          </p:nvSpPr>
          <p:spPr>
            <a:xfrm rot="1800000">
              <a:off x="5626455" y="3640734"/>
              <a:ext cx="75975" cy="75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sz="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9" name="Google Shape;439;p14"/>
            <p:cNvSpPr/>
            <p:nvPr/>
          </p:nvSpPr>
          <p:spPr>
            <a:xfrm>
              <a:off x="6255191" y="3807750"/>
              <a:ext cx="1003386" cy="1003386"/>
            </a:xfrm>
            <a:prstGeom prst="ellipse">
              <a:avLst/>
            </a:prstGeom>
            <a:solidFill>
              <a:srgbClr val="46D86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0" name="Google Shape;440;p14"/>
            <p:cNvSpPr txBox="1"/>
            <p:nvPr/>
          </p:nvSpPr>
          <p:spPr>
            <a:xfrm>
              <a:off x="6402133" y="3954692"/>
              <a:ext cx="709502" cy="709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225" lIns="22225" spcFirstLastPara="1" rIns="22225" wrap="square" tIns="222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500"/>
                <a:buFont typeface="Arial"/>
                <a:buNone/>
              </a:pPr>
              <a:r>
                <a:rPr b="1" i="0" lang="ar-SA" sz="35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6+7</a:t>
              </a:r>
              <a:endParaRPr b="1" i="0" sz="3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14"/>
            <p:cNvSpPr/>
            <p:nvPr/>
          </p:nvSpPr>
          <p:spPr>
            <a:xfrm rot="3600000">
              <a:off x="4442971" y="4130566"/>
              <a:ext cx="1519501" cy="19751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2" name="Google Shape;442;p14"/>
            <p:cNvSpPr txBox="1"/>
            <p:nvPr/>
          </p:nvSpPr>
          <p:spPr>
            <a:xfrm rot="3600000">
              <a:off x="5164734" y="4102455"/>
              <a:ext cx="75975" cy="75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sz="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3" name="Google Shape;443;p14"/>
            <p:cNvSpPr/>
            <p:nvPr/>
          </p:nvSpPr>
          <p:spPr>
            <a:xfrm>
              <a:off x="5331750" y="4731191"/>
              <a:ext cx="1003386" cy="1003386"/>
            </a:xfrm>
            <a:prstGeom prst="ellipse">
              <a:avLst/>
            </a:prstGeom>
            <a:solidFill>
              <a:srgbClr val="4CDD4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4" name="Google Shape;444;p14"/>
            <p:cNvSpPr txBox="1"/>
            <p:nvPr/>
          </p:nvSpPr>
          <p:spPr>
            <a:xfrm>
              <a:off x="5478692" y="4878133"/>
              <a:ext cx="709502" cy="709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225" lIns="22225" spcFirstLastPara="1" rIns="22225" wrap="square" tIns="222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500"/>
                <a:buFont typeface="Arial"/>
                <a:buNone/>
              </a:pPr>
              <a:r>
                <a:rPr b="1" i="0" lang="ar-SA" sz="35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1+12</a:t>
              </a:r>
              <a:endParaRPr b="1" i="0" sz="3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14"/>
            <p:cNvSpPr/>
            <p:nvPr/>
          </p:nvSpPr>
          <p:spPr>
            <a:xfrm rot="5400000">
              <a:off x="3812249" y="4299568"/>
              <a:ext cx="1519501" cy="19751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6" name="Google Shape;446;p14"/>
            <p:cNvSpPr txBox="1"/>
            <p:nvPr/>
          </p:nvSpPr>
          <p:spPr>
            <a:xfrm rot="5400000">
              <a:off x="4534012" y="4271456"/>
              <a:ext cx="75975" cy="75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sz="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4"/>
            <p:cNvSpPr/>
            <p:nvPr/>
          </p:nvSpPr>
          <p:spPr>
            <a:xfrm>
              <a:off x="4070306" y="5069194"/>
              <a:ext cx="1003386" cy="1003386"/>
            </a:xfrm>
            <a:prstGeom prst="ellipse">
              <a:avLst/>
            </a:prstGeom>
            <a:solidFill>
              <a:srgbClr val="73E14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8" name="Google Shape;448;p14"/>
            <p:cNvSpPr txBox="1"/>
            <p:nvPr/>
          </p:nvSpPr>
          <p:spPr>
            <a:xfrm>
              <a:off x="4217248" y="5216136"/>
              <a:ext cx="709502" cy="709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225" lIns="22225" spcFirstLastPara="1" rIns="22225" wrap="square" tIns="222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500"/>
                <a:buFont typeface="Arial"/>
                <a:buNone/>
              </a:pPr>
              <a:r>
                <a:rPr b="1" i="0" lang="ar-SA" sz="35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12+1</a:t>
              </a:r>
              <a:endParaRPr b="1" i="0" sz="3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14"/>
            <p:cNvSpPr/>
            <p:nvPr/>
          </p:nvSpPr>
          <p:spPr>
            <a:xfrm rot="7200000">
              <a:off x="3181527" y="4130566"/>
              <a:ext cx="1519501" cy="19751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0" name="Google Shape;450;p14"/>
            <p:cNvSpPr txBox="1"/>
            <p:nvPr/>
          </p:nvSpPr>
          <p:spPr>
            <a:xfrm rot="-3600000">
              <a:off x="3903290" y="4102455"/>
              <a:ext cx="75975" cy="75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sz="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1" name="Google Shape;451;p14"/>
            <p:cNvSpPr/>
            <p:nvPr/>
          </p:nvSpPr>
          <p:spPr>
            <a:xfrm>
              <a:off x="2808862" y="4731191"/>
              <a:ext cx="1003386" cy="1003386"/>
            </a:xfrm>
            <a:prstGeom prst="ellipse">
              <a:avLst/>
            </a:prstGeom>
            <a:solidFill>
              <a:srgbClr val="9CE64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2" name="Google Shape;452;p14"/>
            <p:cNvSpPr txBox="1"/>
            <p:nvPr/>
          </p:nvSpPr>
          <p:spPr>
            <a:xfrm>
              <a:off x="2955804" y="4878133"/>
              <a:ext cx="709502" cy="709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225" lIns="22225" spcFirstLastPara="1" rIns="22225" wrap="square" tIns="222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500"/>
                <a:buFont typeface="Arial"/>
                <a:buNone/>
              </a:pPr>
              <a:r>
                <a:rPr b="1" i="0" lang="ar-SA" sz="35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0+13</a:t>
              </a:r>
              <a:endParaRPr b="1" i="0" sz="3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14"/>
            <p:cNvSpPr/>
            <p:nvPr/>
          </p:nvSpPr>
          <p:spPr>
            <a:xfrm rot="9000000">
              <a:off x="2719806" y="3668846"/>
              <a:ext cx="1519501" cy="19751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4" name="Google Shape;454;p14"/>
            <p:cNvSpPr txBox="1"/>
            <p:nvPr/>
          </p:nvSpPr>
          <p:spPr>
            <a:xfrm rot="-1800000">
              <a:off x="3441569" y="3640734"/>
              <a:ext cx="75975" cy="75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sz="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" name="Google Shape;455;p14"/>
            <p:cNvSpPr/>
            <p:nvPr/>
          </p:nvSpPr>
          <p:spPr>
            <a:xfrm>
              <a:off x="1885421" y="3807750"/>
              <a:ext cx="1003386" cy="1003386"/>
            </a:xfrm>
            <a:prstGeom prst="ellipse">
              <a:avLst/>
            </a:prstGeom>
            <a:solidFill>
              <a:srgbClr val="C8EA4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6" name="Google Shape;456;p14"/>
            <p:cNvSpPr txBox="1"/>
            <p:nvPr/>
          </p:nvSpPr>
          <p:spPr>
            <a:xfrm>
              <a:off x="2032363" y="3954692"/>
              <a:ext cx="709502" cy="709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225" lIns="22225" spcFirstLastPara="1" rIns="22225" wrap="square" tIns="222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500"/>
                <a:buFont typeface="Arial"/>
                <a:buNone/>
              </a:pPr>
              <a:r>
                <a:rPr b="1" i="0" lang="ar-SA" sz="35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9+4</a:t>
              </a:r>
              <a:endParaRPr b="1" i="0" sz="3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14"/>
            <p:cNvSpPr/>
            <p:nvPr/>
          </p:nvSpPr>
          <p:spPr>
            <a:xfrm rot="10800000">
              <a:off x="2550805" y="3038124"/>
              <a:ext cx="1519501" cy="19751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8" name="Google Shape;458;p14"/>
            <p:cNvSpPr txBox="1"/>
            <p:nvPr/>
          </p:nvSpPr>
          <p:spPr>
            <a:xfrm>
              <a:off x="3272568" y="3010012"/>
              <a:ext cx="75975" cy="75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sz="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4"/>
            <p:cNvSpPr/>
            <p:nvPr/>
          </p:nvSpPr>
          <p:spPr>
            <a:xfrm>
              <a:off x="1547418" y="2546306"/>
              <a:ext cx="1003386" cy="1003386"/>
            </a:xfrm>
            <a:prstGeom prst="ellipse">
              <a:avLst/>
            </a:prstGeom>
            <a:solidFill>
              <a:srgbClr val="EEE74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0" name="Google Shape;460;p14"/>
            <p:cNvSpPr txBox="1"/>
            <p:nvPr/>
          </p:nvSpPr>
          <p:spPr>
            <a:xfrm>
              <a:off x="1694360" y="2693248"/>
              <a:ext cx="709502" cy="709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225" lIns="22225" spcFirstLastPara="1" rIns="22225" wrap="square" tIns="222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500"/>
                <a:buFont typeface="Arial"/>
                <a:buNone/>
              </a:pPr>
              <a:r>
                <a:rPr b="1" i="0" lang="ar-SA" sz="35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13+0</a:t>
              </a:r>
              <a:endParaRPr b="1" i="0" sz="3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14"/>
            <p:cNvSpPr/>
            <p:nvPr/>
          </p:nvSpPr>
          <p:spPr>
            <a:xfrm rot="-9000000">
              <a:off x="2719806" y="2407402"/>
              <a:ext cx="1519501" cy="19751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2" name="Google Shape;462;p14"/>
            <p:cNvSpPr txBox="1"/>
            <p:nvPr/>
          </p:nvSpPr>
          <p:spPr>
            <a:xfrm rot="1800000">
              <a:off x="3441569" y="2379290"/>
              <a:ext cx="75975" cy="75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sz="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" name="Google Shape;463;p14"/>
            <p:cNvSpPr/>
            <p:nvPr/>
          </p:nvSpPr>
          <p:spPr>
            <a:xfrm>
              <a:off x="1885421" y="1284862"/>
              <a:ext cx="1003386" cy="1003386"/>
            </a:xfrm>
            <a:prstGeom prst="ellipse">
              <a:avLst/>
            </a:prstGeom>
            <a:solidFill>
              <a:srgbClr val="F2BE4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4" name="Google Shape;464;p14"/>
            <p:cNvSpPr txBox="1"/>
            <p:nvPr/>
          </p:nvSpPr>
          <p:spPr>
            <a:xfrm>
              <a:off x="2032363" y="1431804"/>
              <a:ext cx="709502" cy="709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225" lIns="22225" spcFirstLastPara="1" rIns="22225" wrap="square" tIns="222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500"/>
                <a:buFont typeface="Arial"/>
                <a:buNone/>
              </a:pPr>
              <a:r>
                <a:rPr b="1" i="0" lang="ar-SA" sz="35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5+8</a:t>
              </a:r>
              <a:endParaRPr b="1" i="0" sz="3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14"/>
            <p:cNvSpPr/>
            <p:nvPr/>
          </p:nvSpPr>
          <p:spPr>
            <a:xfrm rot="-7200000">
              <a:off x="3181527" y="1945681"/>
              <a:ext cx="1519501" cy="19751"/>
            </a:xfrm>
            <a:custGeom>
              <a:rect b="b" l="l" r="r" t="t"/>
              <a:pathLst>
                <a:path extrusionOk="0" h="120000" w="120000">
                  <a:moveTo>
                    <a:pt x="0" y="59997"/>
                  </a:moveTo>
                  <a:lnTo>
                    <a:pt x="120000" y="59997"/>
                  </a:lnTo>
                </a:path>
              </a:pathLst>
            </a:custGeom>
            <a:noFill/>
            <a:ln cap="flat" cmpd="sng" w="25400">
              <a:solidFill>
                <a:srgbClr val="F795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6" name="Google Shape;466;p14"/>
            <p:cNvSpPr txBox="1"/>
            <p:nvPr/>
          </p:nvSpPr>
          <p:spPr>
            <a:xfrm rot="3600000">
              <a:off x="3903290" y="1917569"/>
              <a:ext cx="75975" cy="75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r>
                <a:t/>
              </a:r>
              <a:endParaRPr sz="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7" name="Google Shape;467;p14"/>
            <p:cNvSpPr/>
            <p:nvPr/>
          </p:nvSpPr>
          <p:spPr>
            <a:xfrm>
              <a:off x="2808862" y="361421"/>
              <a:ext cx="1003386" cy="1003386"/>
            </a:xfrm>
            <a:prstGeom prst="ellipse">
              <a:avLst/>
            </a:prstGeom>
            <a:solidFill>
              <a:srgbClr val="F6944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8" name="Google Shape;468;p14"/>
            <p:cNvSpPr txBox="1"/>
            <p:nvPr/>
          </p:nvSpPr>
          <p:spPr>
            <a:xfrm>
              <a:off x="2955804" y="508363"/>
              <a:ext cx="709502" cy="709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2225" lIns="22225" spcFirstLastPara="1" rIns="22225" wrap="square" tIns="22225">
              <a:noAutofit/>
            </a:bodyPr>
            <a:lstStyle/>
            <a:p>
              <a:pPr indent="0" lvl="0" marL="0" marR="0" rtl="1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500"/>
                <a:buFont typeface="Arial"/>
                <a:buNone/>
              </a:pPr>
              <a:r>
                <a:rPr b="1" i="0" lang="ar-SA" sz="35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2+11</a:t>
              </a:r>
              <a:endParaRPr b="1" i="0" sz="3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15"/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74" name="Google Shape;474;p15"/>
          <p:cNvSpPr/>
          <p:nvPr/>
        </p:nvSpPr>
        <p:spPr>
          <a:xfrm>
            <a:off x="152400" y="2355101"/>
            <a:ext cx="13422461" cy="7512799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75" name="Google Shape;475;p15"/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76" name="Google Shape;476;p15"/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على ألواحكم أحسبوا  المجموع.</a:t>
            </a:r>
            <a:endParaRPr/>
          </a:p>
        </p:txBody>
      </p:sp>
      <p:sp>
        <p:nvSpPr>
          <p:cNvPr id="477" name="Google Shape;477;p15"/>
          <p:cNvSpPr/>
          <p:nvPr/>
        </p:nvSpPr>
        <p:spPr>
          <a:xfrm rot="10800000">
            <a:off x="12656405" y="879903"/>
            <a:ext cx="442454" cy="301197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478" name="Google Shape;478;p15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{FBCD7FA8-70CA-4758-AE68-FB978104EE8C}</a:tableStyleId>
              </a:tblPr>
              <a:tblGrid>
                <a:gridCol w="2209800"/>
                <a:gridCol w="2362200"/>
                <a:gridCol w="2286000"/>
                <a:gridCol w="4648200"/>
                <a:gridCol w="22098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479" name="Google Shape;479;p15"/>
          <p:cNvPicPr preferRelativeResize="0"/>
          <p:nvPr/>
        </p:nvPicPr>
        <p:blipFill rotWithShape="1">
          <a:blip r:embed="rId4">
            <a:alphaModFix/>
          </a:blip>
          <a:srcRect b="14089" l="11025" r="11388" t="14560"/>
          <a:stretch/>
        </p:blipFill>
        <p:spPr>
          <a:xfrm>
            <a:off x="3583286" y="3719013"/>
            <a:ext cx="6549427" cy="4458466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480" name="Google Shape;480;p15"/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4+9=..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16"/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86" name="Google Shape;486;p16"/>
          <p:cNvSpPr/>
          <p:nvPr/>
        </p:nvSpPr>
        <p:spPr>
          <a:xfrm>
            <a:off x="152400" y="2355101"/>
            <a:ext cx="13422461" cy="7512799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87" name="Google Shape;487;p16"/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88" name="Google Shape;488;p16"/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ارفعوا الألواح</a:t>
            </a:r>
            <a:endParaRPr/>
          </a:p>
        </p:txBody>
      </p:sp>
      <p:sp>
        <p:nvSpPr>
          <p:cNvPr id="489" name="Google Shape;489;p16"/>
          <p:cNvSpPr/>
          <p:nvPr/>
        </p:nvSpPr>
        <p:spPr>
          <a:xfrm rot="10800000">
            <a:off x="12656405" y="879903"/>
            <a:ext cx="442454" cy="301197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490" name="Google Shape;490;p16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{FBCD7FA8-70CA-4758-AE68-FB978104EE8C}</a:tableStyleId>
              </a:tblPr>
              <a:tblGrid>
                <a:gridCol w="2209800"/>
                <a:gridCol w="2362200"/>
                <a:gridCol w="2286000"/>
                <a:gridCol w="4648200"/>
                <a:gridCol w="22098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491" name="Google Shape;491;p16"/>
          <p:cNvPicPr preferRelativeResize="0"/>
          <p:nvPr/>
        </p:nvPicPr>
        <p:blipFill rotWithShape="1">
          <a:blip r:embed="rId4">
            <a:alphaModFix/>
          </a:blip>
          <a:srcRect b="14089" l="11025" r="11388" t="14560"/>
          <a:stretch/>
        </p:blipFill>
        <p:spPr>
          <a:xfrm>
            <a:off x="3583286" y="3719013"/>
            <a:ext cx="6549427" cy="4458466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492" name="Google Shape;492;p16"/>
          <p:cNvSpPr txBox="1"/>
          <p:nvPr/>
        </p:nvSpPr>
        <p:spPr>
          <a:xfrm>
            <a:off x="4495800" y="4838700"/>
            <a:ext cx="5105400" cy="18620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4+9=13</a:t>
            </a:r>
            <a:endParaRPr sz="115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93" name="Google Shape;493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57200" y="2714224"/>
            <a:ext cx="1212198" cy="8686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17"/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99" name="Google Shape;499;p17"/>
          <p:cNvSpPr/>
          <p:nvPr/>
        </p:nvSpPr>
        <p:spPr>
          <a:xfrm>
            <a:off x="152400" y="2355101"/>
            <a:ext cx="13422461" cy="7512799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00" name="Google Shape;500;p17"/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01" name="Google Shape;501;p17"/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على ألواحكم أحسبوا  المجموع.</a:t>
            </a:r>
            <a:endParaRPr/>
          </a:p>
        </p:txBody>
      </p:sp>
      <p:sp>
        <p:nvSpPr>
          <p:cNvPr id="502" name="Google Shape;502;p17"/>
          <p:cNvSpPr/>
          <p:nvPr/>
        </p:nvSpPr>
        <p:spPr>
          <a:xfrm rot="10800000">
            <a:off x="12656405" y="879903"/>
            <a:ext cx="442454" cy="301197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503" name="Google Shape;503;p17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{FBCD7FA8-70CA-4758-AE68-FB978104EE8C}</a:tableStyleId>
              </a:tblPr>
              <a:tblGrid>
                <a:gridCol w="2209800"/>
                <a:gridCol w="2362200"/>
                <a:gridCol w="2286000"/>
                <a:gridCol w="4648200"/>
                <a:gridCol w="22098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504" name="Google Shape;504;p17"/>
          <p:cNvPicPr preferRelativeResize="0"/>
          <p:nvPr/>
        </p:nvPicPr>
        <p:blipFill rotWithShape="1">
          <a:blip r:embed="rId4">
            <a:alphaModFix/>
          </a:blip>
          <a:srcRect b="14089" l="11025" r="11388" t="14560"/>
          <a:stretch/>
        </p:blipFill>
        <p:spPr>
          <a:xfrm>
            <a:off x="3124198" y="3741873"/>
            <a:ext cx="7467600" cy="4458466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505" name="Google Shape;505;p17"/>
          <p:cNvSpPr txBox="1"/>
          <p:nvPr/>
        </p:nvSpPr>
        <p:spPr>
          <a:xfrm>
            <a:off x="4800600" y="4914900"/>
            <a:ext cx="4991100" cy="18620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6+6=..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8"/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11" name="Google Shape;511;p18"/>
          <p:cNvSpPr/>
          <p:nvPr/>
        </p:nvSpPr>
        <p:spPr>
          <a:xfrm>
            <a:off x="152400" y="2355101"/>
            <a:ext cx="13422461" cy="7512799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12" name="Google Shape;512;p18"/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13" name="Google Shape;513;p18"/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ارفعوا الألواح</a:t>
            </a:r>
            <a:endParaRPr/>
          </a:p>
        </p:txBody>
      </p:sp>
      <p:sp>
        <p:nvSpPr>
          <p:cNvPr id="514" name="Google Shape;514;p18"/>
          <p:cNvSpPr/>
          <p:nvPr/>
        </p:nvSpPr>
        <p:spPr>
          <a:xfrm rot="10800000">
            <a:off x="12656405" y="879903"/>
            <a:ext cx="442454" cy="301197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515" name="Google Shape;515;p18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{FBCD7FA8-70CA-4758-AE68-FB978104EE8C}</a:tableStyleId>
              </a:tblPr>
              <a:tblGrid>
                <a:gridCol w="2209800"/>
                <a:gridCol w="2362200"/>
                <a:gridCol w="2286000"/>
                <a:gridCol w="4648200"/>
                <a:gridCol w="22098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516" name="Google Shape;516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4800" y="2552700"/>
            <a:ext cx="1212198" cy="868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7" name="Google Shape;517;p18"/>
          <p:cNvPicPr preferRelativeResize="0"/>
          <p:nvPr/>
        </p:nvPicPr>
        <p:blipFill rotWithShape="1">
          <a:blip r:embed="rId5">
            <a:alphaModFix/>
          </a:blip>
          <a:srcRect b="14089" l="11025" r="11388" t="14560"/>
          <a:stretch/>
        </p:blipFill>
        <p:spPr>
          <a:xfrm>
            <a:off x="2667000" y="3719013"/>
            <a:ext cx="8686800" cy="4458466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518" name="Google Shape;518;p18"/>
          <p:cNvSpPr txBox="1"/>
          <p:nvPr/>
        </p:nvSpPr>
        <p:spPr>
          <a:xfrm>
            <a:off x="4549140" y="5017222"/>
            <a:ext cx="6515100" cy="18620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6+6=12</a:t>
            </a:r>
            <a:endParaRPr sz="115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19"/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24" name="Google Shape;524;p19"/>
          <p:cNvSpPr/>
          <p:nvPr/>
        </p:nvSpPr>
        <p:spPr>
          <a:xfrm>
            <a:off x="152400" y="2355101"/>
            <a:ext cx="13422461" cy="7512799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25" name="Google Shape;525;p19"/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26" name="Google Shape;526;p19"/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على ألواحكم أحسبوا  المجموع.</a:t>
            </a:r>
            <a:endParaRPr/>
          </a:p>
        </p:txBody>
      </p:sp>
      <p:sp>
        <p:nvSpPr>
          <p:cNvPr id="527" name="Google Shape;527;p19"/>
          <p:cNvSpPr/>
          <p:nvPr/>
        </p:nvSpPr>
        <p:spPr>
          <a:xfrm rot="10800000">
            <a:off x="12656405" y="879903"/>
            <a:ext cx="442454" cy="301197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528" name="Google Shape;528;p19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{FBCD7FA8-70CA-4758-AE68-FB978104EE8C}</a:tableStyleId>
              </a:tblPr>
              <a:tblGrid>
                <a:gridCol w="2209800"/>
                <a:gridCol w="2362200"/>
                <a:gridCol w="2286000"/>
                <a:gridCol w="4648200"/>
                <a:gridCol w="22098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529" name="Google Shape;529;p19"/>
          <p:cNvPicPr preferRelativeResize="0"/>
          <p:nvPr/>
        </p:nvPicPr>
        <p:blipFill rotWithShape="1">
          <a:blip r:embed="rId4">
            <a:alphaModFix/>
          </a:blip>
          <a:srcRect b="14089" l="11025" r="11388" t="14560"/>
          <a:stretch/>
        </p:blipFill>
        <p:spPr>
          <a:xfrm>
            <a:off x="2667000" y="3719013"/>
            <a:ext cx="8686800" cy="4458466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530" name="Google Shape;530;p19"/>
          <p:cNvSpPr txBox="1"/>
          <p:nvPr/>
        </p:nvSpPr>
        <p:spPr>
          <a:xfrm>
            <a:off x="4533900" y="4914900"/>
            <a:ext cx="5753100" cy="18620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7+5=..</a:t>
            </a:r>
            <a:endParaRPr sz="115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"/>
          <p:cNvSpPr/>
          <p:nvPr/>
        </p:nvSpPr>
        <p:spPr>
          <a:xfrm>
            <a:off x="0" y="0"/>
            <a:ext cx="13716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553" l="0" r="0" t="-5554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pSp>
        <p:nvGrpSpPr>
          <p:cNvPr id="106" name="Google Shape;106;p2"/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107" name="Google Shape;107;p2"/>
            <p:cNvSpPr/>
            <p:nvPr/>
          </p:nvSpPr>
          <p:spPr>
            <a:xfrm>
              <a:off x="0" y="0"/>
              <a:ext cx="3895412" cy="2555175"/>
            </a:xfrm>
            <a:custGeom>
              <a:rect b="b" l="l" r="r" t="t"/>
              <a:pathLst>
                <a:path extrusionOk="0" h="2555175" w="3895412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8" name="Google Shape;108;p2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1" algn="ctr">
                <a:lnSpc>
                  <a:spcPct val="178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9" name="Google Shape;109;p2"/>
          <p:cNvSpPr/>
          <p:nvPr/>
        </p:nvSpPr>
        <p:spPr>
          <a:xfrm>
            <a:off x="1179966" y="571500"/>
            <a:ext cx="929375" cy="892201"/>
          </a:xfrm>
          <a:custGeom>
            <a:rect b="b" l="l" r="r" t="t"/>
            <a:pathLst>
              <a:path extrusionOk="0" h="1189600" w="1239167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0" name="Google Shape;110;p2"/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lnSpc>
                <a:spcPct val="984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3200" u="none" cap="none" strike="noStrike">
              <a:solidFill>
                <a:srgbClr val="10658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2"/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6000" u="none" cap="none" strike="noStrike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توجيهات لاستعمال العرض</a:t>
            </a:r>
            <a:endParaRPr b="1" i="0" sz="4000" u="none" cap="none" strike="noStrike">
              <a:solidFill>
                <a:srgbClr val="10658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2"/>
          <p:cNvSpPr/>
          <p:nvPr/>
        </p:nvSpPr>
        <p:spPr>
          <a:xfrm>
            <a:off x="11049000" y="2796619"/>
            <a:ext cx="929375" cy="892201"/>
          </a:xfrm>
          <a:custGeom>
            <a:rect b="b" l="l" r="r" t="t"/>
            <a:pathLst>
              <a:path extrusionOk="0" h="1189600" w="1239167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3" name="Google Shape;113;p2"/>
          <p:cNvSpPr/>
          <p:nvPr/>
        </p:nvSpPr>
        <p:spPr>
          <a:xfrm rot="10800000">
            <a:off x="11197075" y="4807887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4" name="Google Shape;114;p2"/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lnSpc>
                <a:spcPct val="984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3200" u="none" cap="none" strike="noStrike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شرائح خاصة بالأستاذ</a:t>
            </a:r>
            <a:endParaRPr b="1" i="0" sz="3200" u="none" cap="none" strike="noStrike">
              <a:solidFill>
                <a:srgbClr val="10658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2"/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lnSpc>
                <a:spcPct val="984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3200" u="none" cap="none" strike="noStrike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إرشادات وشروحات  يجب على الأستاذ قولها</a:t>
            </a:r>
            <a:endParaRPr b="1" i="0" sz="3200" u="none" cap="none" strike="noStrike">
              <a:solidFill>
                <a:srgbClr val="10658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2"/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lnSpc>
                <a:spcPct val="984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3200" u="none" cap="none" strike="noStrike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إيقاف العرض( مناولة /نمذجة/ممارسة في مجموعات أو في ثنائيات)</a:t>
            </a:r>
            <a:endParaRPr b="1" i="0" sz="3200" u="none" cap="none" strike="noStrike">
              <a:solidFill>
                <a:srgbClr val="10658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7" name="Google Shape;117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856315" y="6358015"/>
            <a:ext cx="1314744" cy="13147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20"/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36" name="Google Shape;536;p20"/>
          <p:cNvSpPr/>
          <p:nvPr/>
        </p:nvSpPr>
        <p:spPr>
          <a:xfrm>
            <a:off x="152400" y="2355101"/>
            <a:ext cx="13422461" cy="7512799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37" name="Google Shape;537;p20"/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38" name="Google Shape;538;p20"/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ارفعوا الألواح</a:t>
            </a:r>
            <a:endParaRPr/>
          </a:p>
        </p:txBody>
      </p:sp>
      <p:sp>
        <p:nvSpPr>
          <p:cNvPr id="539" name="Google Shape;539;p20"/>
          <p:cNvSpPr/>
          <p:nvPr/>
        </p:nvSpPr>
        <p:spPr>
          <a:xfrm rot="10800000">
            <a:off x="12656405" y="879903"/>
            <a:ext cx="442454" cy="301197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540" name="Google Shape;540;p20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{FBCD7FA8-70CA-4758-AE68-FB978104EE8C}</a:tableStyleId>
              </a:tblPr>
              <a:tblGrid>
                <a:gridCol w="2209800"/>
                <a:gridCol w="2362200"/>
                <a:gridCol w="2286000"/>
                <a:gridCol w="4648200"/>
                <a:gridCol w="22098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541" name="Google Shape;541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4800" y="2552700"/>
            <a:ext cx="1212198" cy="868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2" name="Google Shape;542;p20"/>
          <p:cNvPicPr preferRelativeResize="0"/>
          <p:nvPr/>
        </p:nvPicPr>
        <p:blipFill rotWithShape="1">
          <a:blip r:embed="rId5">
            <a:alphaModFix/>
          </a:blip>
          <a:srcRect b="14089" l="11025" r="11388" t="14560"/>
          <a:stretch/>
        </p:blipFill>
        <p:spPr>
          <a:xfrm>
            <a:off x="2667000" y="3719013"/>
            <a:ext cx="8686800" cy="4458466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543" name="Google Shape;543;p20"/>
          <p:cNvSpPr txBox="1"/>
          <p:nvPr/>
        </p:nvSpPr>
        <p:spPr>
          <a:xfrm>
            <a:off x="4044400" y="5017222"/>
            <a:ext cx="6090200" cy="18620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7+5=12</a:t>
            </a:r>
            <a:endParaRPr sz="115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21"/>
          <p:cNvSpPr/>
          <p:nvPr/>
        </p:nvSpPr>
        <p:spPr>
          <a:xfrm>
            <a:off x="0" y="0"/>
            <a:ext cx="13716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553" l="0" r="0" t="-5554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49" name="Google Shape;549;p21"/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21"/>
          <p:cNvSpPr txBox="1"/>
          <p:nvPr/>
        </p:nvSpPr>
        <p:spPr>
          <a:xfrm>
            <a:off x="1101745" y="4009837"/>
            <a:ext cx="11512510" cy="12753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ctr">
              <a:lnSpc>
                <a:spcPct val="2055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5400">
                <a:solidFill>
                  <a:srgbClr val="01070A"/>
                </a:solidFill>
                <a:latin typeface="Arial"/>
                <a:ea typeface="Arial"/>
                <a:cs typeface="Arial"/>
                <a:sym typeface="Arial"/>
              </a:rPr>
              <a:t>قراءة  وكتابة وتفكيك الأعداد من 0 إلى 99 باستخدام لعبة النقود.</a:t>
            </a:r>
            <a:endParaRPr/>
          </a:p>
        </p:txBody>
      </p:sp>
      <p:sp>
        <p:nvSpPr>
          <p:cNvPr id="551" name="Google Shape;551;p21"/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ctr">
              <a:lnSpc>
                <a:spcPct val="1541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7200">
                <a:solidFill>
                  <a:srgbClr val="01070A"/>
                </a:solidFill>
                <a:latin typeface="Arial"/>
                <a:ea typeface="Arial"/>
                <a:cs typeface="Arial"/>
                <a:sym typeface="Arial"/>
              </a:rPr>
              <a:t>الأعداد</a:t>
            </a:r>
            <a:endParaRPr sz="7200">
              <a:solidFill>
                <a:srgbClr val="01070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e image contenant capture d’écran, ligne, Graphique, conception&#10;&#10;Le contenu généré par l’IA peut être incorrect." id="552" name="Google Shape;552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533400" y="6692094"/>
            <a:ext cx="3785406" cy="378540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Graphique, Caractère coloré, graphisme, Police&#10;&#10;Le contenu généré par l’IA peut être incorrect." id="553" name="Google Shape;553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744200" y="7226300"/>
            <a:ext cx="3251200" cy="3251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cercle, capture d’écran, Symétrie, art&#10;&#10;Le contenu généré par l’IA peut être incorrect." id="554" name="Google Shape;554;p21"/>
          <p:cNvPicPr preferRelativeResize="0"/>
          <p:nvPr/>
        </p:nvPicPr>
        <p:blipFill rotWithShape="1">
          <a:blip r:embed="rId6">
            <a:alphaModFix/>
          </a:blip>
          <a:srcRect b="64449" l="77182" r="-2154" t="4255"/>
          <a:stretch/>
        </p:blipFill>
        <p:spPr>
          <a:xfrm>
            <a:off x="5943600" y="5986467"/>
            <a:ext cx="2209800" cy="27692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22"/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60" name="Google Shape;560;p22"/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61" name="Google Shape;561;p22"/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62" name="Google Shape;562;p22"/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سنبدأ أولا قراءة لوحة تفكيك الأعداد لاحظوا جيدا كيف اقرا.</a:t>
            </a:r>
            <a:endParaRPr b="0" i="0" sz="24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63" name="Google Shape;563;p22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{FBCD7FA8-70CA-4758-AE68-FB978104EE8C}</a:tableStyleId>
              </a:tblPr>
              <a:tblGrid>
                <a:gridCol w="2286000"/>
                <a:gridCol w="2743200"/>
                <a:gridCol w="41910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564" name="Google Shape;564;p22"/>
          <p:cNvSpPr/>
          <p:nvPr/>
        </p:nvSpPr>
        <p:spPr>
          <a:xfrm rot="10800000">
            <a:off x="12656405" y="950970"/>
            <a:ext cx="449995" cy="306330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65" name="Google Shape;565;p22"/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3600">
                <a:solidFill>
                  <a:schemeClr val="lt1"/>
                </a:solidFill>
                <a:latin typeface="IBM Plex Sans Arabic"/>
                <a:ea typeface="IBM Plex Sans Arabic"/>
                <a:cs typeface="IBM Plex Sans Arabic"/>
                <a:sym typeface="IBM Plex Sans Arabic"/>
              </a:rPr>
              <a:t>نمذجة التعرف على الاعداد بالخشيبات والحزم</a:t>
            </a:r>
            <a:endParaRPr sz="3600">
              <a:solidFill>
                <a:schemeClr val="lt1"/>
              </a:solidFill>
              <a:latin typeface="IBM Plex Sans Arabic"/>
              <a:ea typeface="IBM Plex Sans Arabic"/>
              <a:cs typeface="IBM Plex Sans Arabic"/>
              <a:sym typeface="IBM Plex Sans Arabic"/>
            </a:endParaRPr>
          </a:p>
        </p:txBody>
      </p:sp>
      <p:pic>
        <p:nvPicPr>
          <p:cNvPr descr="Une image contenant cercle, capture d’écran, Symétrie, art&#10;&#10;Le contenu généré par l’IA peut être incorrect." id="566" name="Google Shape;566;p22"/>
          <p:cNvPicPr preferRelativeResize="0"/>
          <p:nvPr/>
        </p:nvPicPr>
        <p:blipFill rotWithShape="1">
          <a:blip r:embed="rId4">
            <a:alphaModFix/>
          </a:blip>
          <a:srcRect b="64449" l="77182" r="-2154" t="4255"/>
          <a:stretch/>
        </p:blipFill>
        <p:spPr>
          <a:xfrm>
            <a:off x="495300" y="1104134"/>
            <a:ext cx="685800" cy="85942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sac, accessoire, texte&#10;&#10;Le contenu généré par l’IA peut être incorrect." id="567" name="Google Shape;567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12645" y="3786336"/>
            <a:ext cx="5370846" cy="4762500"/>
          </a:xfrm>
          <a:prstGeom prst="rect">
            <a:avLst/>
          </a:prstGeom>
          <a:noFill/>
          <a:ln>
            <a:noFill/>
          </a:ln>
        </p:spPr>
      </p:pic>
      <p:sp>
        <p:nvSpPr>
          <p:cNvPr id="568" name="Google Shape;568;p22"/>
          <p:cNvSpPr txBox="1"/>
          <p:nvPr/>
        </p:nvSpPr>
        <p:spPr>
          <a:xfrm>
            <a:off x="8774067" y="4738744"/>
            <a:ext cx="3048001" cy="31700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في مجموعات يعمل المتعلمون على التعرف على قراءة وكتابة وتفكيك الأعداد من 0 إلى 99.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69" name="Google Shape;569;p22"/>
          <p:cNvGrpSpPr/>
          <p:nvPr/>
        </p:nvGrpSpPr>
        <p:grpSpPr>
          <a:xfrm>
            <a:off x="1335153" y="3310884"/>
            <a:ext cx="5715000" cy="3000714"/>
            <a:chOff x="1395797" y="3248985"/>
            <a:chExt cx="5715000" cy="3000714"/>
          </a:xfrm>
        </p:grpSpPr>
        <p:pic>
          <p:nvPicPr>
            <p:cNvPr descr="Une image contenant capture d’écran, Rectangle, cadre photo, art&#10;&#10;Le contenu généré par l’IA peut être incorrect." id="570" name="Google Shape;570;p22"/>
            <p:cNvPicPr preferRelativeResize="0"/>
            <p:nvPr/>
          </p:nvPicPr>
          <p:blipFill rotWithShape="1">
            <a:blip r:embed="rId6">
              <a:alphaModFix/>
            </a:blip>
            <a:srcRect b="30357" l="0" r="0" t="17138"/>
            <a:stretch/>
          </p:blipFill>
          <p:spPr>
            <a:xfrm>
              <a:off x="1395797" y="3248985"/>
              <a:ext cx="5715000" cy="3000714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571" name="Google Shape;571;p22"/>
            <p:cNvGrpSpPr/>
            <p:nvPr/>
          </p:nvGrpSpPr>
          <p:grpSpPr>
            <a:xfrm>
              <a:off x="3149484" y="4187007"/>
              <a:ext cx="2962343" cy="553832"/>
              <a:chOff x="3248771" y="4091893"/>
              <a:chExt cx="8404862" cy="1788830"/>
            </a:xfrm>
          </p:grpSpPr>
          <p:grpSp>
            <p:nvGrpSpPr>
              <p:cNvPr id="572" name="Google Shape;572;p22"/>
              <p:cNvGrpSpPr/>
              <p:nvPr/>
            </p:nvGrpSpPr>
            <p:grpSpPr>
              <a:xfrm>
                <a:off x="3248771" y="4091893"/>
                <a:ext cx="2599251" cy="1788830"/>
                <a:chOff x="3730573" y="3849397"/>
                <a:chExt cx="2972081" cy="1788830"/>
              </a:xfrm>
            </p:grpSpPr>
            <p:pic>
              <p:nvPicPr>
                <p:cNvPr descr="Une image contenant Graphique, graphisme, Police, vert&#10;&#10;Description générée automatiquement" id="573" name="Google Shape;573;p22"/>
                <p:cNvPicPr preferRelativeResize="0"/>
                <p:nvPr/>
              </p:nvPicPr>
              <p:blipFill rotWithShape="1">
                <a:blip r:embed="rId7">
                  <a:alphaModFix/>
                </a:blip>
                <a:srcRect b="0" l="0" r="0" t="0"/>
                <a:stretch/>
              </p:blipFill>
              <p:spPr>
                <a:xfrm>
                  <a:off x="3730573" y="3849397"/>
                  <a:ext cx="2295241" cy="101566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descr="Une image contenant Graphique, graphisme, Police, vert&#10;&#10;Description générée automatiquement" id="574" name="Google Shape;574;p22"/>
                <p:cNvPicPr preferRelativeResize="0"/>
                <p:nvPr/>
              </p:nvPicPr>
              <p:blipFill rotWithShape="1">
                <a:blip r:embed="rId7">
                  <a:alphaModFix/>
                </a:blip>
                <a:srcRect b="0" l="0" r="0" t="0"/>
                <a:stretch/>
              </p:blipFill>
              <p:spPr>
                <a:xfrm>
                  <a:off x="3963111" y="4104185"/>
                  <a:ext cx="2295241" cy="101566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descr="Une image contenant Graphique, graphisme, Police, vert&#10;&#10;Description générée automatiquement" id="575" name="Google Shape;575;p22"/>
                <p:cNvPicPr preferRelativeResize="0"/>
                <p:nvPr/>
              </p:nvPicPr>
              <p:blipFill rotWithShape="1">
                <a:blip r:embed="rId7">
                  <a:alphaModFix/>
                </a:blip>
                <a:srcRect b="0" l="0" r="0" t="0"/>
                <a:stretch/>
              </p:blipFill>
              <p:spPr>
                <a:xfrm>
                  <a:off x="4195649" y="4369519"/>
                  <a:ext cx="2295241" cy="101566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descr="Une image contenant Graphique, graphisme, Police, vert&#10;&#10;Description générée automatiquement" id="576" name="Google Shape;576;p22"/>
                <p:cNvPicPr preferRelativeResize="0"/>
                <p:nvPr/>
              </p:nvPicPr>
              <p:blipFill rotWithShape="1">
                <a:blip r:embed="rId7">
                  <a:alphaModFix/>
                </a:blip>
                <a:srcRect b="0" l="0" r="0" t="0"/>
                <a:stretch/>
              </p:blipFill>
              <p:spPr>
                <a:xfrm>
                  <a:off x="4407413" y="4622563"/>
                  <a:ext cx="2295241" cy="101566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577" name="Google Shape;577;p22"/>
              <p:cNvGrpSpPr/>
              <p:nvPr/>
            </p:nvGrpSpPr>
            <p:grpSpPr>
              <a:xfrm>
                <a:off x="6170125" y="4091893"/>
                <a:ext cx="2580702" cy="1788830"/>
                <a:chOff x="3741177" y="3849397"/>
                <a:chExt cx="2950872" cy="1788830"/>
              </a:xfrm>
            </p:grpSpPr>
            <p:pic>
              <p:nvPicPr>
                <p:cNvPr id="578" name="Google Shape;578;p22"/>
                <p:cNvPicPr preferRelativeResize="0"/>
                <p:nvPr/>
              </p:nvPicPr>
              <p:blipFill rotWithShape="1">
                <a:blip r:embed="rId8">
                  <a:alphaModFix/>
                </a:blip>
                <a:srcRect b="0" l="0" r="0" t="0"/>
                <a:stretch/>
              </p:blipFill>
              <p:spPr>
                <a:xfrm>
                  <a:off x="3741177" y="3849397"/>
                  <a:ext cx="2274032" cy="101566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579" name="Google Shape;579;p22"/>
                <p:cNvPicPr preferRelativeResize="0"/>
                <p:nvPr/>
              </p:nvPicPr>
              <p:blipFill rotWithShape="1">
                <a:blip r:embed="rId8">
                  <a:alphaModFix/>
                </a:blip>
                <a:srcRect b="0" l="0" r="0" t="0"/>
                <a:stretch/>
              </p:blipFill>
              <p:spPr>
                <a:xfrm>
                  <a:off x="3973715" y="4104185"/>
                  <a:ext cx="2274032" cy="101566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580" name="Google Shape;580;p22"/>
                <p:cNvPicPr preferRelativeResize="0"/>
                <p:nvPr/>
              </p:nvPicPr>
              <p:blipFill rotWithShape="1">
                <a:blip r:embed="rId8">
                  <a:alphaModFix/>
                </a:blip>
                <a:srcRect b="0" l="0" r="0" t="0"/>
                <a:stretch/>
              </p:blipFill>
              <p:spPr>
                <a:xfrm>
                  <a:off x="4206253" y="4369519"/>
                  <a:ext cx="2274032" cy="101566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581" name="Google Shape;581;p22"/>
                <p:cNvPicPr preferRelativeResize="0"/>
                <p:nvPr/>
              </p:nvPicPr>
              <p:blipFill rotWithShape="1">
                <a:blip r:embed="rId8">
                  <a:alphaModFix/>
                </a:blip>
                <a:srcRect b="0" l="0" r="0" t="0"/>
                <a:stretch/>
              </p:blipFill>
              <p:spPr>
                <a:xfrm>
                  <a:off x="4418017" y="4622563"/>
                  <a:ext cx="2274032" cy="101566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582" name="Google Shape;582;p22"/>
              <p:cNvGrpSpPr/>
              <p:nvPr/>
            </p:nvGrpSpPr>
            <p:grpSpPr>
              <a:xfrm>
                <a:off x="9072931" y="4094679"/>
                <a:ext cx="2580702" cy="1783259"/>
                <a:chOff x="3741177" y="3852182"/>
                <a:chExt cx="2950872" cy="1783259"/>
              </a:xfrm>
            </p:grpSpPr>
            <p:pic>
              <p:nvPicPr>
                <p:cNvPr id="583" name="Google Shape;583;p22"/>
                <p:cNvPicPr preferRelativeResize="0"/>
                <p:nvPr/>
              </p:nvPicPr>
              <p:blipFill rotWithShape="1">
                <a:blip r:embed="rId9">
                  <a:alphaModFix/>
                </a:blip>
                <a:srcRect b="0" l="0" r="0" t="0"/>
                <a:stretch/>
              </p:blipFill>
              <p:spPr>
                <a:xfrm>
                  <a:off x="3741177" y="3852182"/>
                  <a:ext cx="2274032" cy="101009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584" name="Google Shape;584;p22"/>
                <p:cNvPicPr preferRelativeResize="0"/>
                <p:nvPr/>
              </p:nvPicPr>
              <p:blipFill rotWithShape="1">
                <a:blip r:embed="rId9">
                  <a:alphaModFix/>
                </a:blip>
                <a:srcRect b="0" l="0" r="0" t="0"/>
                <a:stretch/>
              </p:blipFill>
              <p:spPr>
                <a:xfrm>
                  <a:off x="3973715" y="4106970"/>
                  <a:ext cx="2274032" cy="101009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585" name="Google Shape;585;p22"/>
                <p:cNvPicPr preferRelativeResize="0"/>
                <p:nvPr/>
              </p:nvPicPr>
              <p:blipFill rotWithShape="1">
                <a:blip r:embed="rId9">
                  <a:alphaModFix/>
                </a:blip>
                <a:srcRect b="0" l="0" r="0" t="0"/>
                <a:stretch/>
              </p:blipFill>
              <p:spPr>
                <a:xfrm>
                  <a:off x="4206253" y="4372304"/>
                  <a:ext cx="2274032" cy="101009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586" name="Google Shape;586;p22"/>
                <p:cNvPicPr preferRelativeResize="0"/>
                <p:nvPr/>
              </p:nvPicPr>
              <p:blipFill rotWithShape="1">
                <a:blip r:embed="rId9">
                  <a:alphaModFix/>
                </a:blip>
                <a:srcRect b="0" l="0" r="0" t="0"/>
                <a:stretch/>
              </p:blipFill>
              <p:spPr>
                <a:xfrm>
                  <a:off x="4418017" y="4625348"/>
                  <a:ext cx="2274032" cy="101009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</p:grpSp>
      <p:pic>
        <p:nvPicPr>
          <p:cNvPr descr="Une image contenant Dessin animé, sourire, habits, clipart&#10;&#10;Le contenu généré par l’IA peut être incorrect." id="587" name="Google Shape;587;p2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405887" y="5669342"/>
            <a:ext cx="5580031" cy="37200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23"/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93" name="Google Shape;593;p23"/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94" name="Google Shape;594;p23"/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95" name="Google Shape;595;p23"/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مثلوا العدد 56 بالنقود.</a:t>
            </a:r>
            <a:endParaRPr b="0" i="0" sz="32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96" name="Google Shape;596;p23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{FBCD7FA8-70CA-4758-AE68-FB978104EE8C}</a:tableStyleId>
              </a:tblPr>
              <a:tblGrid>
                <a:gridCol w="2286000"/>
                <a:gridCol w="2743200"/>
                <a:gridCol w="41910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597" name="Google Shape;597;p23"/>
          <p:cNvSpPr/>
          <p:nvPr/>
        </p:nvSpPr>
        <p:spPr>
          <a:xfrm rot="10800000">
            <a:off x="12656405" y="950970"/>
            <a:ext cx="449995" cy="306330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598" name="Google Shape;598;p23"/>
          <p:cNvPicPr preferRelativeResize="0"/>
          <p:nvPr/>
        </p:nvPicPr>
        <p:blipFill rotWithShape="1">
          <a:blip r:embed="rId4">
            <a:alphaModFix/>
          </a:blip>
          <a:srcRect b="14089" l="11025" r="11388" t="14560"/>
          <a:stretch/>
        </p:blipFill>
        <p:spPr>
          <a:xfrm>
            <a:off x="4572000" y="4533900"/>
            <a:ext cx="4267200" cy="2548034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599" name="Google Shape;599;p23"/>
          <p:cNvSpPr txBox="1"/>
          <p:nvPr/>
        </p:nvSpPr>
        <p:spPr>
          <a:xfrm>
            <a:off x="5715000" y="4699921"/>
            <a:ext cx="2819400" cy="2215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3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47</a:t>
            </a:r>
            <a:endParaRPr sz="13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24"/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05" name="Google Shape;605;p24"/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06" name="Google Shape;606;p24"/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07" name="Google Shape;607;p24"/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التصحيح (تقديم تغذية راجعة)</a:t>
            </a:r>
            <a:endParaRPr b="0" i="0" sz="32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08" name="Google Shape;608;p24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{FBCD7FA8-70CA-4758-AE68-FB978104EE8C}</a:tableStyleId>
              </a:tblPr>
              <a:tblGrid>
                <a:gridCol w="2286000"/>
                <a:gridCol w="2743200"/>
                <a:gridCol w="41910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609" name="Google Shape;609;p24"/>
          <p:cNvSpPr/>
          <p:nvPr/>
        </p:nvSpPr>
        <p:spPr>
          <a:xfrm rot="10800000">
            <a:off x="12656405" y="950970"/>
            <a:ext cx="449995" cy="306330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610" name="Google Shape;610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5858" y="7005339"/>
            <a:ext cx="2269197" cy="107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1" name="Google Shape;611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64526" y="6151866"/>
            <a:ext cx="2296079" cy="1035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2" name="Google Shape;612;p24"/>
          <p:cNvPicPr preferRelativeResize="0"/>
          <p:nvPr/>
        </p:nvPicPr>
        <p:blipFill rotWithShape="1">
          <a:blip r:embed="rId6">
            <a:alphaModFix/>
          </a:blip>
          <a:srcRect b="14089" l="11025" r="11388" t="14560"/>
          <a:stretch/>
        </p:blipFill>
        <p:spPr>
          <a:xfrm>
            <a:off x="384999" y="2595466"/>
            <a:ext cx="1415286" cy="963444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613" name="Google Shape;613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96433" y="7005339"/>
            <a:ext cx="2269197" cy="107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" name="Google Shape;614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5858" y="5823316"/>
            <a:ext cx="2269197" cy="107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5" name="Google Shape;615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22788" y="5794012"/>
            <a:ext cx="2269197" cy="107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6" name="Google Shape;616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661456" y="6134101"/>
            <a:ext cx="2296079" cy="1035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7" name="Google Shape;617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64525" y="5058539"/>
            <a:ext cx="2296079" cy="1035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8" name="Google Shape;618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64525" y="7283591"/>
            <a:ext cx="2296079" cy="1035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9" name="Google Shape;619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661455" y="5068670"/>
            <a:ext cx="2296079" cy="1035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0" name="Google Shape;620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665580" y="7283591"/>
            <a:ext cx="2296079" cy="1035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1" name="Google Shape;621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64524" y="3860756"/>
            <a:ext cx="2296079" cy="10353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25"/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27" name="Google Shape;627;p25"/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28" name="Google Shape;628;p25"/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29" name="Google Shape;629;p25"/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مثلوا العدد 34 بالنقود.</a:t>
            </a:r>
            <a:endParaRPr b="0" i="0" sz="32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30" name="Google Shape;630;p25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{FBCD7FA8-70CA-4758-AE68-FB978104EE8C}</a:tableStyleId>
              </a:tblPr>
              <a:tblGrid>
                <a:gridCol w="2286000"/>
                <a:gridCol w="2743200"/>
                <a:gridCol w="41910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631" name="Google Shape;631;p25"/>
          <p:cNvSpPr/>
          <p:nvPr/>
        </p:nvSpPr>
        <p:spPr>
          <a:xfrm rot="10800000">
            <a:off x="12656405" y="950970"/>
            <a:ext cx="449995" cy="306330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632" name="Google Shape;632;p25"/>
          <p:cNvPicPr preferRelativeResize="0"/>
          <p:nvPr/>
        </p:nvPicPr>
        <p:blipFill rotWithShape="1">
          <a:blip r:embed="rId4">
            <a:alphaModFix/>
          </a:blip>
          <a:srcRect b="14089" l="11025" r="11388" t="14560"/>
          <a:stretch/>
        </p:blipFill>
        <p:spPr>
          <a:xfrm>
            <a:off x="4572000" y="4533900"/>
            <a:ext cx="4267200" cy="2548034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633" name="Google Shape;633;p25"/>
          <p:cNvSpPr txBox="1"/>
          <p:nvPr/>
        </p:nvSpPr>
        <p:spPr>
          <a:xfrm>
            <a:off x="5715000" y="4699921"/>
            <a:ext cx="2819400" cy="2215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3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51</a:t>
            </a:r>
            <a:endParaRPr sz="13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26"/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39" name="Google Shape;639;p26"/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40" name="Google Shape;640;p26"/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41" name="Google Shape;641;p26"/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التصحيح (تقديم تغذية راجعة)</a:t>
            </a:r>
            <a:endParaRPr b="0" i="0" sz="32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42" name="Google Shape;642;p26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{FBCD7FA8-70CA-4758-AE68-FB978104EE8C}</a:tableStyleId>
              </a:tblPr>
              <a:tblGrid>
                <a:gridCol w="2286000"/>
                <a:gridCol w="2743200"/>
                <a:gridCol w="41910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643" name="Google Shape;643;p26"/>
          <p:cNvSpPr/>
          <p:nvPr/>
        </p:nvSpPr>
        <p:spPr>
          <a:xfrm rot="10800000">
            <a:off x="12656405" y="950970"/>
            <a:ext cx="449995" cy="306330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644" name="Google Shape;644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5858" y="7005339"/>
            <a:ext cx="2269197" cy="107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5" name="Google Shape;645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64526" y="6151866"/>
            <a:ext cx="2296079" cy="1035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6" name="Google Shape;646;p26"/>
          <p:cNvPicPr preferRelativeResize="0"/>
          <p:nvPr/>
        </p:nvPicPr>
        <p:blipFill rotWithShape="1">
          <a:blip r:embed="rId6">
            <a:alphaModFix/>
          </a:blip>
          <a:srcRect b="14089" l="11025" r="11388" t="14560"/>
          <a:stretch/>
        </p:blipFill>
        <p:spPr>
          <a:xfrm>
            <a:off x="384999" y="2595466"/>
            <a:ext cx="1415286" cy="963444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647" name="Google Shape;647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96433" y="7005339"/>
            <a:ext cx="2269197" cy="107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8" name="Google Shape;648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5858" y="5823316"/>
            <a:ext cx="2269197" cy="107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9" name="Google Shape;649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59437" y="5823316"/>
            <a:ext cx="2269197" cy="107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0" name="Google Shape;650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97127" y="4664717"/>
            <a:ext cx="2269197" cy="1079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27"/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56" name="Google Shape;656;p27"/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57" name="Google Shape;657;p27"/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58" name="Google Shape;658;p27"/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أكتبوا بالأرقام العدد الممثل بالنقود</a:t>
            </a:r>
            <a:endParaRPr/>
          </a:p>
        </p:txBody>
      </p:sp>
      <p:graphicFrame>
        <p:nvGraphicFramePr>
          <p:cNvPr id="659" name="Google Shape;659;p27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{FBCD7FA8-70CA-4758-AE68-FB978104EE8C}</a:tableStyleId>
              </a:tblPr>
              <a:tblGrid>
                <a:gridCol w="2286000"/>
                <a:gridCol w="2743200"/>
                <a:gridCol w="41910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660" name="Google Shape;660;p27"/>
          <p:cNvSpPr/>
          <p:nvPr/>
        </p:nvSpPr>
        <p:spPr>
          <a:xfrm rot="10800000">
            <a:off x="12656405" y="950970"/>
            <a:ext cx="449995" cy="306330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661" name="Google Shape;661;p27"/>
          <p:cNvPicPr preferRelativeResize="0"/>
          <p:nvPr/>
        </p:nvPicPr>
        <p:blipFill rotWithShape="1">
          <a:blip r:embed="rId4">
            <a:alphaModFix/>
          </a:blip>
          <a:srcRect b="14089" l="11025" r="11388" t="14560"/>
          <a:stretch/>
        </p:blipFill>
        <p:spPr>
          <a:xfrm>
            <a:off x="384999" y="2595466"/>
            <a:ext cx="1415286" cy="963444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662" name="Google Shape;662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25858" y="7005339"/>
            <a:ext cx="2269197" cy="107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3" name="Google Shape;663;p2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264526" y="6151866"/>
            <a:ext cx="2296079" cy="1035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4" name="Google Shape;664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25857" y="4603862"/>
            <a:ext cx="2269197" cy="107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5" name="Google Shape;665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25858" y="5823316"/>
            <a:ext cx="2269197" cy="107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6" name="Google Shape;666;p2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661456" y="6134101"/>
            <a:ext cx="2296079" cy="1035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7" name="Google Shape;667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665426" y="7005339"/>
            <a:ext cx="2269197" cy="107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8" name="Google Shape;668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665426" y="5823315"/>
            <a:ext cx="2269197" cy="107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9" name="Google Shape;669;p2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676696" y="5040361"/>
            <a:ext cx="2296079" cy="10353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3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p28"/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75" name="Google Shape;675;p28"/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76" name="Google Shape;676;p28"/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77" name="Google Shape;677;p28"/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التصحيح </a:t>
            </a:r>
            <a:endParaRPr/>
          </a:p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تقديم تغذية راجعة مناسبة)</a:t>
            </a:r>
            <a:endParaRPr b="0" i="0" sz="24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78" name="Google Shape;678;p28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{FBCD7FA8-70CA-4758-AE68-FB978104EE8C}</a:tableStyleId>
              </a:tblPr>
              <a:tblGrid>
                <a:gridCol w="2286000"/>
                <a:gridCol w="2743200"/>
                <a:gridCol w="41910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679" name="Google Shape;679;p28"/>
          <p:cNvSpPr/>
          <p:nvPr/>
        </p:nvSpPr>
        <p:spPr>
          <a:xfrm rot="10800000">
            <a:off x="12656405" y="950970"/>
            <a:ext cx="449995" cy="306330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680" name="Google Shape;680;p28"/>
          <p:cNvPicPr preferRelativeResize="0"/>
          <p:nvPr/>
        </p:nvPicPr>
        <p:blipFill rotWithShape="1">
          <a:blip r:embed="rId4">
            <a:alphaModFix/>
          </a:blip>
          <a:srcRect b="14089" l="11025" r="11388" t="14560"/>
          <a:stretch/>
        </p:blipFill>
        <p:spPr>
          <a:xfrm>
            <a:off x="384999" y="2595466"/>
            <a:ext cx="1415286" cy="963444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681" name="Google Shape;681;p28"/>
          <p:cNvSpPr/>
          <p:nvPr/>
        </p:nvSpPr>
        <p:spPr>
          <a:xfrm>
            <a:off x="3048000" y="4838700"/>
            <a:ext cx="8077200" cy="1911641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13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53</a:t>
            </a:r>
            <a:endParaRPr b="1" sz="96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5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29"/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87" name="Google Shape;687;p29"/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88" name="Google Shape;688;p29"/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89" name="Google Shape;689;p29"/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أكتبوا بالأرقام العدد الممثل بالنقود</a:t>
            </a:r>
            <a:endParaRPr/>
          </a:p>
        </p:txBody>
      </p:sp>
      <p:graphicFrame>
        <p:nvGraphicFramePr>
          <p:cNvPr id="690" name="Google Shape;690;p29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{FBCD7FA8-70CA-4758-AE68-FB978104EE8C}</a:tableStyleId>
              </a:tblPr>
              <a:tblGrid>
                <a:gridCol w="2286000"/>
                <a:gridCol w="2743200"/>
                <a:gridCol w="41910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691" name="Google Shape;691;p29"/>
          <p:cNvSpPr/>
          <p:nvPr/>
        </p:nvSpPr>
        <p:spPr>
          <a:xfrm rot="10800000">
            <a:off x="12656405" y="950970"/>
            <a:ext cx="449995" cy="306330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692" name="Google Shape;692;p29"/>
          <p:cNvPicPr preferRelativeResize="0"/>
          <p:nvPr/>
        </p:nvPicPr>
        <p:blipFill rotWithShape="1">
          <a:blip r:embed="rId4">
            <a:alphaModFix/>
          </a:blip>
          <a:srcRect b="14089" l="11025" r="11388" t="14560"/>
          <a:stretch/>
        </p:blipFill>
        <p:spPr>
          <a:xfrm>
            <a:off x="384999" y="2595466"/>
            <a:ext cx="1415286" cy="963444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693" name="Google Shape;693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64526" y="6151866"/>
            <a:ext cx="2296079" cy="1035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4" name="Google Shape;694;p2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20374" y="7005339"/>
            <a:ext cx="2269197" cy="107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5" name="Google Shape;695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661456" y="6134101"/>
            <a:ext cx="2296079" cy="1035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6" name="Google Shape;696;p2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665426" y="7005339"/>
            <a:ext cx="2269197" cy="107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7" name="Google Shape;697;p2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665426" y="5823315"/>
            <a:ext cx="2269197" cy="107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8" name="Google Shape;698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676696" y="5040361"/>
            <a:ext cx="2296079" cy="1035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9" name="Google Shape;699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42690" y="5033120"/>
            <a:ext cx="2296079" cy="10353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"/>
          <p:cNvSpPr/>
          <p:nvPr/>
        </p:nvSpPr>
        <p:spPr>
          <a:xfrm>
            <a:off x="0" y="0"/>
            <a:ext cx="13716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553" l="0" r="0" t="-5554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pSp>
        <p:nvGrpSpPr>
          <p:cNvPr id="123" name="Google Shape;123;p3"/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124" name="Google Shape;124;p3"/>
            <p:cNvSpPr/>
            <p:nvPr/>
          </p:nvSpPr>
          <p:spPr>
            <a:xfrm>
              <a:off x="0" y="0"/>
              <a:ext cx="3895412" cy="2555175"/>
            </a:xfrm>
            <a:custGeom>
              <a:rect b="b" l="l" r="r" t="t"/>
              <a:pathLst>
                <a:path extrusionOk="0" h="2555175" w="3895412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1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5" name="Google Shape;125;p3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1" algn="ctr">
                <a:lnSpc>
                  <a:spcPct val="178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6" name="Google Shape;126;p3"/>
          <p:cNvSpPr/>
          <p:nvPr/>
        </p:nvSpPr>
        <p:spPr>
          <a:xfrm>
            <a:off x="1179966" y="571500"/>
            <a:ext cx="929375" cy="892201"/>
          </a:xfrm>
          <a:custGeom>
            <a:rect b="b" l="l" r="r" t="t"/>
            <a:pathLst>
              <a:path extrusionOk="0" h="1189600" w="1239167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27" name="Google Shape;127;p3"/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lnSpc>
                <a:spcPct val="984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3200" u="none" cap="none" strike="noStrike">
              <a:solidFill>
                <a:srgbClr val="10658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3"/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6000" u="none" cap="none" strike="noStrike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توجيهات لاستعمال الكراسة</a:t>
            </a:r>
            <a:endParaRPr b="1" i="0" sz="4000" u="none" cap="none" strike="noStrike">
              <a:solidFill>
                <a:srgbClr val="10658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e image contenant texte, diagramme, capture d’écran, cercle&#10;&#10;Le contenu généré par l’IA peut être incorrect." id="129" name="Google Shape;129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086600" y="2378075"/>
            <a:ext cx="4978734" cy="553085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3"/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3"/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3"/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3"/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3"/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lnSpc>
                <a:spcPct val="984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3200" u="none" cap="none" strike="noStrike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أنشطة تنجز في القسم كما هي معروضة على الشرائح</a:t>
            </a:r>
            <a:endParaRPr b="1" i="0" sz="3200" u="none" cap="none" strike="noStrike">
              <a:solidFill>
                <a:srgbClr val="10658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3"/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lnSpc>
                <a:spcPct val="984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3200" u="none" cap="none" strike="noStrike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باقي الأنشطة تنجز في المنزل</a:t>
            </a:r>
            <a:endParaRPr b="1" i="0" sz="3200" u="none" cap="none" strike="noStrike">
              <a:solidFill>
                <a:srgbClr val="10658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e image contenant texte, capture d’écran, Police, nombre&#10;&#10;Le contenu généré par l’IA peut être incorrect." id="136" name="Google Shape;136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265594" y="2352907"/>
            <a:ext cx="4963756" cy="5530851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3"/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3"/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3"/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ne image contenant Panneau de signalisation, signe, jaune&#10;&#10;Le contenu généré par l’IA peut être incorrect." id="140" name="Google Shape;140;p3"/>
          <p:cNvPicPr preferRelativeResize="0"/>
          <p:nvPr/>
        </p:nvPicPr>
        <p:blipFill rotWithShape="1">
          <a:blip r:embed="rId7">
            <a:alphaModFix/>
          </a:blip>
          <a:srcRect b="54203" l="18270" r="17549" t="5682"/>
          <a:stretch/>
        </p:blipFill>
        <p:spPr>
          <a:xfrm>
            <a:off x="4443238" y="8209268"/>
            <a:ext cx="756808" cy="6307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3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p30"/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05" name="Google Shape;705;p30"/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06" name="Google Shape;706;p30"/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07" name="Google Shape;707;p30"/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التصحيح </a:t>
            </a:r>
            <a:endParaRPr/>
          </a:p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تقديم تغذية راجعة مناسبة)</a:t>
            </a:r>
            <a:endParaRPr b="0" i="0" sz="24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708" name="Google Shape;708;p30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{FBCD7FA8-70CA-4758-AE68-FB978104EE8C}</a:tableStyleId>
              </a:tblPr>
              <a:tblGrid>
                <a:gridCol w="2286000"/>
                <a:gridCol w="2743200"/>
                <a:gridCol w="41910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709" name="Google Shape;709;p30"/>
          <p:cNvSpPr/>
          <p:nvPr/>
        </p:nvSpPr>
        <p:spPr>
          <a:xfrm rot="10800000">
            <a:off x="12656405" y="950970"/>
            <a:ext cx="449995" cy="306330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710" name="Google Shape;710;p30"/>
          <p:cNvPicPr preferRelativeResize="0"/>
          <p:nvPr/>
        </p:nvPicPr>
        <p:blipFill rotWithShape="1">
          <a:blip r:embed="rId4">
            <a:alphaModFix/>
          </a:blip>
          <a:srcRect b="14089" l="11025" r="11388" t="14560"/>
          <a:stretch/>
        </p:blipFill>
        <p:spPr>
          <a:xfrm>
            <a:off x="384999" y="2595466"/>
            <a:ext cx="1415286" cy="963444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711" name="Google Shape;711;p30"/>
          <p:cNvSpPr/>
          <p:nvPr/>
        </p:nvSpPr>
        <p:spPr>
          <a:xfrm>
            <a:off x="3048000" y="4838700"/>
            <a:ext cx="8077200" cy="1911641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13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34</a:t>
            </a:r>
            <a:endParaRPr b="1" sz="96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5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p31"/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17" name="Google Shape;717;p31"/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18" name="Google Shape;718;p31"/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19" name="Google Shape;719;p31"/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أكتبوا العدد بالحروف</a:t>
            </a:r>
            <a:endParaRPr/>
          </a:p>
        </p:txBody>
      </p:sp>
      <p:graphicFrame>
        <p:nvGraphicFramePr>
          <p:cNvPr id="720" name="Google Shape;720;p31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{FBCD7FA8-70CA-4758-AE68-FB978104EE8C}</a:tableStyleId>
              </a:tblPr>
              <a:tblGrid>
                <a:gridCol w="2286000"/>
                <a:gridCol w="2743200"/>
                <a:gridCol w="41910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721" name="Google Shape;721;p31"/>
          <p:cNvSpPr/>
          <p:nvPr/>
        </p:nvSpPr>
        <p:spPr>
          <a:xfrm rot="10800000">
            <a:off x="12656405" y="950970"/>
            <a:ext cx="449995" cy="306330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722" name="Google Shape;722;p31"/>
          <p:cNvPicPr preferRelativeResize="0"/>
          <p:nvPr/>
        </p:nvPicPr>
        <p:blipFill rotWithShape="1">
          <a:blip r:embed="rId4">
            <a:alphaModFix/>
          </a:blip>
          <a:srcRect b="14089" l="11025" r="11388" t="14560"/>
          <a:stretch/>
        </p:blipFill>
        <p:spPr>
          <a:xfrm>
            <a:off x="384999" y="2595466"/>
            <a:ext cx="1415286" cy="963444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723" name="Google Shape;723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25858" y="7005339"/>
            <a:ext cx="2269197" cy="107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4" name="Google Shape;724;p3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264526" y="6151866"/>
            <a:ext cx="2296079" cy="1035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5" name="Google Shape;725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25858" y="5823316"/>
            <a:ext cx="2269197" cy="107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6" name="Google Shape;726;p3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661456" y="6134101"/>
            <a:ext cx="2296079" cy="1035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7" name="Google Shape;727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665426" y="7005339"/>
            <a:ext cx="2269197" cy="107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8" name="Google Shape;728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665426" y="5823315"/>
            <a:ext cx="2269197" cy="107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9" name="Google Shape;729;p3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676696" y="5040361"/>
            <a:ext cx="2296079" cy="1035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0" name="Google Shape;730;p3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264526" y="5033120"/>
            <a:ext cx="2296079" cy="1035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1" name="Google Shape;731;p3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412565" y="7371544"/>
            <a:ext cx="2296079" cy="10353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5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32"/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37" name="Google Shape;737;p32"/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38" name="Google Shape;738;p32"/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39" name="Google Shape;739;p32"/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التصحيح </a:t>
            </a:r>
            <a:endParaRPr/>
          </a:p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تقديم تغذية راجعة مناسبة)</a:t>
            </a:r>
            <a:endParaRPr b="0" i="0" sz="24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740" name="Google Shape;740;p32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{FBCD7FA8-70CA-4758-AE68-FB978104EE8C}</a:tableStyleId>
              </a:tblPr>
              <a:tblGrid>
                <a:gridCol w="2286000"/>
                <a:gridCol w="2743200"/>
                <a:gridCol w="41910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741" name="Google Shape;741;p32"/>
          <p:cNvSpPr/>
          <p:nvPr/>
        </p:nvSpPr>
        <p:spPr>
          <a:xfrm rot="10800000">
            <a:off x="12656405" y="950970"/>
            <a:ext cx="449995" cy="306330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742" name="Google Shape;742;p32"/>
          <p:cNvPicPr preferRelativeResize="0"/>
          <p:nvPr/>
        </p:nvPicPr>
        <p:blipFill rotWithShape="1">
          <a:blip r:embed="rId4">
            <a:alphaModFix/>
          </a:blip>
          <a:srcRect b="14089" l="11025" r="11388" t="14560"/>
          <a:stretch/>
        </p:blipFill>
        <p:spPr>
          <a:xfrm>
            <a:off x="384999" y="2595466"/>
            <a:ext cx="1415286" cy="963444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743" name="Google Shape;743;p32"/>
          <p:cNvSpPr/>
          <p:nvPr/>
        </p:nvSpPr>
        <p:spPr>
          <a:xfrm>
            <a:off x="3048000" y="4838700"/>
            <a:ext cx="8077200" cy="1911641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13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خمسةٌ وأربعونَ</a:t>
            </a:r>
            <a:endParaRPr b="1" sz="96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7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p33"/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49" name="Google Shape;749;p33"/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50" name="Google Shape;750;p33"/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51" name="Google Shape;751;p33"/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أكتبوا العدد كتابة مفككة (كتابة جمعية)</a:t>
            </a:r>
            <a:endParaRPr/>
          </a:p>
        </p:txBody>
      </p:sp>
      <p:graphicFrame>
        <p:nvGraphicFramePr>
          <p:cNvPr id="752" name="Google Shape;752;p33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{FBCD7FA8-70CA-4758-AE68-FB978104EE8C}</a:tableStyleId>
              </a:tblPr>
              <a:tblGrid>
                <a:gridCol w="2286000"/>
                <a:gridCol w="2743200"/>
                <a:gridCol w="41910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753" name="Google Shape;753;p33"/>
          <p:cNvSpPr/>
          <p:nvPr/>
        </p:nvSpPr>
        <p:spPr>
          <a:xfrm rot="10800000">
            <a:off x="12656405" y="950970"/>
            <a:ext cx="449995" cy="306330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754" name="Google Shape;754;p33"/>
          <p:cNvPicPr preferRelativeResize="0"/>
          <p:nvPr/>
        </p:nvPicPr>
        <p:blipFill rotWithShape="1">
          <a:blip r:embed="rId4">
            <a:alphaModFix/>
          </a:blip>
          <a:srcRect b="14089" l="11025" r="11388" t="14560"/>
          <a:stretch/>
        </p:blipFill>
        <p:spPr>
          <a:xfrm>
            <a:off x="384999" y="2595466"/>
            <a:ext cx="1415286" cy="963444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755" name="Google Shape;755;p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25858" y="7005339"/>
            <a:ext cx="2269197" cy="107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6" name="Google Shape;756;p3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264526" y="6151866"/>
            <a:ext cx="2296079" cy="1035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7" name="Google Shape;757;p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25857" y="4603862"/>
            <a:ext cx="2269197" cy="107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8" name="Google Shape;758;p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25858" y="5823316"/>
            <a:ext cx="2269197" cy="107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9" name="Google Shape;759;p3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661456" y="6134101"/>
            <a:ext cx="2296079" cy="1035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760" name="Google Shape;760;p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665426" y="7005339"/>
            <a:ext cx="2269197" cy="1079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4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34"/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66" name="Google Shape;766;p34"/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67" name="Google Shape;767;p34"/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68" name="Google Shape;768;p34"/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التصحيح </a:t>
            </a:r>
            <a:endParaRPr/>
          </a:p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تقديم تغذية راجعة مناسبة)</a:t>
            </a:r>
            <a:endParaRPr b="0" i="0" sz="24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769" name="Google Shape;769;p34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{FBCD7FA8-70CA-4758-AE68-FB978104EE8C}</a:tableStyleId>
              </a:tblPr>
              <a:tblGrid>
                <a:gridCol w="2286000"/>
                <a:gridCol w="2743200"/>
                <a:gridCol w="41910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770" name="Google Shape;770;p34"/>
          <p:cNvSpPr/>
          <p:nvPr/>
        </p:nvSpPr>
        <p:spPr>
          <a:xfrm rot="10800000">
            <a:off x="12656405" y="950970"/>
            <a:ext cx="449995" cy="306330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771" name="Google Shape;771;p34"/>
          <p:cNvPicPr preferRelativeResize="0"/>
          <p:nvPr/>
        </p:nvPicPr>
        <p:blipFill rotWithShape="1">
          <a:blip r:embed="rId4">
            <a:alphaModFix/>
          </a:blip>
          <a:srcRect b="14089" l="11025" r="11388" t="14560"/>
          <a:stretch/>
        </p:blipFill>
        <p:spPr>
          <a:xfrm>
            <a:off x="384999" y="2595466"/>
            <a:ext cx="1415286" cy="963444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772" name="Google Shape;772;p34"/>
          <p:cNvSpPr/>
          <p:nvPr/>
        </p:nvSpPr>
        <p:spPr>
          <a:xfrm>
            <a:off x="3048000" y="4838700"/>
            <a:ext cx="8077200" cy="1911641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13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40+2</a:t>
            </a:r>
            <a:endParaRPr b="1" sz="96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6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35"/>
          <p:cNvSpPr/>
          <p:nvPr/>
        </p:nvSpPr>
        <p:spPr>
          <a:xfrm>
            <a:off x="0" y="0"/>
            <a:ext cx="13716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553" l="0" r="0" t="-5554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78" name="Google Shape;778;p35"/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9" name="Google Shape;779;p35"/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ctr">
              <a:lnSpc>
                <a:spcPct val="2055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5400">
                <a:solidFill>
                  <a:srgbClr val="01070A"/>
                </a:solidFill>
                <a:latin typeface="Arial"/>
                <a:ea typeface="Arial"/>
                <a:cs typeface="Arial"/>
                <a:sym typeface="Arial"/>
              </a:rPr>
              <a:t>وضع وإنجاز عمليات جمع احتفاظ</a:t>
            </a:r>
            <a:endParaRPr sz="5400">
              <a:solidFill>
                <a:srgbClr val="01070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0" name="Google Shape;780;p35"/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ctr">
              <a:lnSpc>
                <a:spcPct val="1541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7200">
                <a:solidFill>
                  <a:srgbClr val="01070A"/>
                </a:solidFill>
                <a:latin typeface="Arial"/>
                <a:ea typeface="Arial"/>
                <a:cs typeface="Arial"/>
                <a:sym typeface="Arial"/>
              </a:rPr>
              <a:t>العمليات وحل المسائل</a:t>
            </a:r>
            <a:endParaRPr sz="7200">
              <a:solidFill>
                <a:srgbClr val="01070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e image contenant capture d’écran, ligne, Graphique, conception&#10;&#10;Le contenu généré par l’IA peut être incorrect." id="781" name="Google Shape;781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533400" y="6692094"/>
            <a:ext cx="3785406" cy="378540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Graphique, Caractère coloré, graphisme, Police&#10;&#10;Le contenu généré par l’IA peut être incorrect." id="782" name="Google Shape;782;p3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744200" y="7226300"/>
            <a:ext cx="3251200" cy="3251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cercle, capture d’écran, Symétrie, art&#10;&#10;Le contenu généré par l’IA peut être incorrect." id="783" name="Google Shape;783;p35"/>
          <p:cNvPicPr preferRelativeResize="0"/>
          <p:nvPr/>
        </p:nvPicPr>
        <p:blipFill rotWithShape="1">
          <a:blip r:embed="rId6">
            <a:alphaModFix/>
          </a:blip>
          <a:srcRect b="64449" l="49628" r="24539" t="4255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7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p36"/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89" name="Google Shape;789;p36"/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90" name="Google Shape;790;p36"/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791" name="Google Shape;791;p36"/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ينمذج الأستاذ كيفية وضع وإنجاز عملية جمع في الأعداد من 0 إلى 99 باستخدام الخشيبات والحزم.</a:t>
            </a:r>
            <a:endParaRPr b="0" i="0" sz="32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36"/>
          <p:cNvSpPr/>
          <p:nvPr/>
        </p:nvSpPr>
        <p:spPr>
          <a:xfrm rot="10800000">
            <a:off x="12656405" y="879903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793" name="Google Shape;793;p36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{FBCD7FA8-70CA-4758-AE68-FB978104EE8C}</a:tableStyleId>
              </a:tblPr>
              <a:tblGrid>
                <a:gridCol w="2286000"/>
                <a:gridCol w="4038600"/>
                <a:gridCol w="28956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F49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descr="Une image contenant sac, accessoire, texte&#10;&#10;Le contenu généré par l’IA peut être incorrect." id="794" name="Google Shape;794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225124" y="3480498"/>
            <a:ext cx="5370846" cy="5168201"/>
          </a:xfrm>
          <a:prstGeom prst="rect">
            <a:avLst/>
          </a:prstGeom>
          <a:noFill/>
          <a:ln>
            <a:noFill/>
          </a:ln>
        </p:spPr>
      </p:pic>
      <p:sp>
        <p:nvSpPr>
          <p:cNvPr id="795" name="Google Shape;795;p36"/>
          <p:cNvSpPr txBox="1"/>
          <p:nvPr/>
        </p:nvSpPr>
        <p:spPr>
          <a:xfrm>
            <a:off x="8428425" y="4442787"/>
            <a:ext cx="3039436" cy="37548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في مجموعات يتدرب المتعلمون على وضع وانجاز عمليات جمع باحتفاظ باستخدام النقود.</a:t>
            </a:r>
            <a:endParaRPr b="1" sz="4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96" name="Google Shape;796;p36"/>
          <p:cNvGrpSpPr/>
          <p:nvPr/>
        </p:nvGrpSpPr>
        <p:grpSpPr>
          <a:xfrm>
            <a:off x="1600200" y="4103503"/>
            <a:ext cx="4648672" cy="4893069"/>
            <a:chOff x="1248892" y="3248985"/>
            <a:chExt cx="6008809" cy="6324713"/>
          </a:xfrm>
        </p:grpSpPr>
        <p:pic>
          <p:nvPicPr>
            <p:cNvPr descr="Une image contenant capture d’écran, Rectangle, cadre photo, art&#10;&#10;Le contenu généré par l’IA peut être incorrect." id="797" name="Google Shape;797;p36"/>
            <p:cNvPicPr preferRelativeResize="0"/>
            <p:nvPr/>
          </p:nvPicPr>
          <p:blipFill rotWithShape="1">
            <a:blip r:embed="rId5">
              <a:alphaModFix/>
            </a:blip>
            <a:srcRect b="30357" l="0" r="0" t="17138"/>
            <a:stretch/>
          </p:blipFill>
          <p:spPr>
            <a:xfrm>
              <a:off x="1395797" y="3248985"/>
              <a:ext cx="5715000" cy="30007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Une image contenant sourire, dessin humoristique, habits, Dessin animé&#10;&#10;Le contenu généré par l’IA peut être incorrect." id="798" name="Google Shape;798;p36"/>
            <p:cNvPicPr preferRelativeResize="0"/>
            <p:nvPr/>
          </p:nvPicPr>
          <p:blipFill rotWithShape="1">
            <a:blip r:embed="rId6">
              <a:alphaModFix/>
            </a:blip>
            <a:srcRect b="11887" l="0" r="0" t="17403"/>
            <a:stretch/>
          </p:blipFill>
          <p:spPr>
            <a:xfrm>
              <a:off x="1248892" y="5324851"/>
              <a:ext cx="6008809" cy="4248847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799" name="Google Shape;799;p36"/>
            <p:cNvGrpSpPr/>
            <p:nvPr/>
          </p:nvGrpSpPr>
          <p:grpSpPr>
            <a:xfrm>
              <a:off x="3149484" y="4187007"/>
              <a:ext cx="2962343" cy="553832"/>
              <a:chOff x="3248771" y="4091893"/>
              <a:chExt cx="8404862" cy="1788830"/>
            </a:xfrm>
          </p:grpSpPr>
          <p:grpSp>
            <p:nvGrpSpPr>
              <p:cNvPr id="800" name="Google Shape;800;p36"/>
              <p:cNvGrpSpPr/>
              <p:nvPr/>
            </p:nvGrpSpPr>
            <p:grpSpPr>
              <a:xfrm>
                <a:off x="3248771" y="4091893"/>
                <a:ext cx="2599251" cy="1788830"/>
                <a:chOff x="3730573" y="3849397"/>
                <a:chExt cx="2972081" cy="1788830"/>
              </a:xfrm>
            </p:grpSpPr>
            <p:pic>
              <p:nvPicPr>
                <p:cNvPr descr="Une image contenant Graphique, graphisme, Police, vert&#10;&#10;Description générée automatiquement" id="801" name="Google Shape;801;p36"/>
                <p:cNvPicPr preferRelativeResize="0"/>
                <p:nvPr/>
              </p:nvPicPr>
              <p:blipFill rotWithShape="1">
                <a:blip r:embed="rId7">
                  <a:alphaModFix/>
                </a:blip>
                <a:srcRect b="0" l="0" r="0" t="0"/>
                <a:stretch/>
              </p:blipFill>
              <p:spPr>
                <a:xfrm>
                  <a:off x="3730573" y="3849397"/>
                  <a:ext cx="2295241" cy="101566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descr="Une image contenant Graphique, graphisme, Police, vert&#10;&#10;Description générée automatiquement" id="802" name="Google Shape;802;p36"/>
                <p:cNvPicPr preferRelativeResize="0"/>
                <p:nvPr/>
              </p:nvPicPr>
              <p:blipFill rotWithShape="1">
                <a:blip r:embed="rId7">
                  <a:alphaModFix/>
                </a:blip>
                <a:srcRect b="0" l="0" r="0" t="0"/>
                <a:stretch/>
              </p:blipFill>
              <p:spPr>
                <a:xfrm>
                  <a:off x="3963111" y="4104185"/>
                  <a:ext cx="2295241" cy="101566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descr="Une image contenant Graphique, graphisme, Police, vert&#10;&#10;Description générée automatiquement" id="803" name="Google Shape;803;p36"/>
                <p:cNvPicPr preferRelativeResize="0"/>
                <p:nvPr/>
              </p:nvPicPr>
              <p:blipFill rotWithShape="1">
                <a:blip r:embed="rId7">
                  <a:alphaModFix/>
                </a:blip>
                <a:srcRect b="0" l="0" r="0" t="0"/>
                <a:stretch/>
              </p:blipFill>
              <p:spPr>
                <a:xfrm>
                  <a:off x="4195649" y="4369519"/>
                  <a:ext cx="2295241" cy="101566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descr="Une image contenant Graphique, graphisme, Police, vert&#10;&#10;Description générée automatiquement" id="804" name="Google Shape;804;p36"/>
                <p:cNvPicPr preferRelativeResize="0"/>
                <p:nvPr/>
              </p:nvPicPr>
              <p:blipFill rotWithShape="1">
                <a:blip r:embed="rId7">
                  <a:alphaModFix/>
                </a:blip>
                <a:srcRect b="0" l="0" r="0" t="0"/>
                <a:stretch/>
              </p:blipFill>
              <p:spPr>
                <a:xfrm>
                  <a:off x="4407413" y="4622563"/>
                  <a:ext cx="2295241" cy="101566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805" name="Google Shape;805;p36"/>
              <p:cNvGrpSpPr/>
              <p:nvPr/>
            </p:nvGrpSpPr>
            <p:grpSpPr>
              <a:xfrm>
                <a:off x="6170125" y="4091893"/>
                <a:ext cx="2580702" cy="1788830"/>
                <a:chOff x="3741177" y="3849397"/>
                <a:chExt cx="2950872" cy="1788830"/>
              </a:xfrm>
            </p:grpSpPr>
            <p:pic>
              <p:nvPicPr>
                <p:cNvPr id="806" name="Google Shape;806;p36"/>
                <p:cNvPicPr preferRelativeResize="0"/>
                <p:nvPr/>
              </p:nvPicPr>
              <p:blipFill rotWithShape="1">
                <a:blip r:embed="rId8">
                  <a:alphaModFix/>
                </a:blip>
                <a:srcRect b="0" l="0" r="0" t="0"/>
                <a:stretch/>
              </p:blipFill>
              <p:spPr>
                <a:xfrm>
                  <a:off x="3741177" y="3849397"/>
                  <a:ext cx="2274032" cy="101566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807" name="Google Shape;807;p36"/>
                <p:cNvPicPr preferRelativeResize="0"/>
                <p:nvPr/>
              </p:nvPicPr>
              <p:blipFill rotWithShape="1">
                <a:blip r:embed="rId8">
                  <a:alphaModFix/>
                </a:blip>
                <a:srcRect b="0" l="0" r="0" t="0"/>
                <a:stretch/>
              </p:blipFill>
              <p:spPr>
                <a:xfrm>
                  <a:off x="3973715" y="4104185"/>
                  <a:ext cx="2274032" cy="101566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808" name="Google Shape;808;p36"/>
                <p:cNvPicPr preferRelativeResize="0"/>
                <p:nvPr/>
              </p:nvPicPr>
              <p:blipFill rotWithShape="1">
                <a:blip r:embed="rId8">
                  <a:alphaModFix/>
                </a:blip>
                <a:srcRect b="0" l="0" r="0" t="0"/>
                <a:stretch/>
              </p:blipFill>
              <p:spPr>
                <a:xfrm>
                  <a:off x="4206253" y="4369519"/>
                  <a:ext cx="2274032" cy="101566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809" name="Google Shape;809;p36"/>
                <p:cNvPicPr preferRelativeResize="0"/>
                <p:nvPr/>
              </p:nvPicPr>
              <p:blipFill rotWithShape="1">
                <a:blip r:embed="rId8">
                  <a:alphaModFix/>
                </a:blip>
                <a:srcRect b="0" l="0" r="0" t="0"/>
                <a:stretch/>
              </p:blipFill>
              <p:spPr>
                <a:xfrm>
                  <a:off x="4418017" y="4622563"/>
                  <a:ext cx="2274032" cy="101566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810" name="Google Shape;810;p36"/>
              <p:cNvGrpSpPr/>
              <p:nvPr/>
            </p:nvGrpSpPr>
            <p:grpSpPr>
              <a:xfrm>
                <a:off x="9072931" y="4094679"/>
                <a:ext cx="2580702" cy="1783259"/>
                <a:chOff x="3741177" y="3852182"/>
                <a:chExt cx="2950872" cy="1783259"/>
              </a:xfrm>
            </p:grpSpPr>
            <p:pic>
              <p:nvPicPr>
                <p:cNvPr id="811" name="Google Shape;811;p36"/>
                <p:cNvPicPr preferRelativeResize="0"/>
                <p:nvPr/>
              </p:nvPicPr>
              <p:blipFill rotWithShape="1">
                <a:blip r:embed="rId9">
                  <a:alphaModFix/>
                </a:blip>
                <a:srcRect b="0" l="0" r="0" t="0"/>
                <a:stretch/>
              </p:blipFill>
              <p:spPr>
                <a:xfrm>
                  <a:off x="3741177" y="3852182"/>
                  <a:ext cx="2274032" cy="101009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812" name="Google Shape;812;p36"/>
                <p:cNvPicPr preferRelativeResize="0"/>
                <p:nvPr/>
              </p:nvPicPr>
              <p:blipFill rotWithShape="1">
                <a:blip r:embed="rId9">
                  <a:alphaModFix/>
                </a:blip>
                <a:srcRect b="0" l="0" r="0" t="0"/>
                <a:stretch/>
              </p:blipFill>
              <p:spPr>
                <a:xfrm>
                  <a:off x="3973715" y="4106970"/>
                  <a:ext cx="2274032" cy="101009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813" name="Google Shape;813;p36"/>
                <p:cNvPicPr preferRelativeResize="0"/>
                <p:nvPr/>
              </p:nvPicPr>
              <p:blipFill rotWithShape="1">
                <a:blip r:embed="rId9">
                  <a:alphaModFix/>
                </a:blip>
                <a:srcRect b="0" l="0" r="0" t="0"/>
                <a:stretch/>
              </p:blipFill>
              <p:spPr>
                <a:xfrm>
                  <a:off x="4206253" y="4372304"/>
                  <a:ext cx="2274032" cy="101009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814" name="Google Shape;814;p36"/>
                <p:cNvPicPr preferRelativeResize="0"/>
                <p:nvPr/>
              </p:nvPicPr>
              <p:blipFill rotWithShape="1">
                <a:blip r:embed="rId9">
                  <a:alphaModFix/>
                </a:blip>
                <a:srcRect b="0" l="0" r="0" t="0"/>
                <a:stretch/>
              </p:blipFill>
              <p:spPr>
                <a:xfrm>
                  <a:off x="4418017" y="4625348"/>
                  <a:ext cx="2274032" cy="101009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8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p37"/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20" name="Google Shape;820;p37"/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21" name="Google Shape;821;p37"/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22" name="Google Shape;822;p37"/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انجزوا العملية التالية:</a:t>
            </a:r>
            <a:endParaRPr b="0" i="0" sz="32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3" name="Google Shape;823;p37"/>
          <p:cNvSpPr/>
          <p:nvPr/>
        </p:nvSpPr>
        <p:spPr>
          <a:xfrm rot="10800000">
            <a:off x="12656405" y="879903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824" name="Google Shape;824;p37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{FBCD7FA8-70CA-4758-AE68-FB978104EE8C}</a:tableStyleId>
              </a:tblPr>
              <a:tblGrid>
                <a:gridCol w="2286000"/>
                <a:gridCol w="4038600"/>
                <a:gridCol w="28956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F49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 u="none" cap="none" strike="noStrike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825" name="Google Shape;825;p37"/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6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endParaRPr b="1" sz="6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826" name="Google Shape;826;p37"/>
          <p:cNvGraphicFramePr/>
          <p:nvPr/>
        </p:nvGraphicFramePr>
        <p:xfrm>
          <a:off x="5076455" y="325296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{FBCD7FA8-70CA-4758-AE68-FB978104EE8C}</a:tableStyleId>
              </a:tblPr>
              <a:tblGrid>
                <a:gridCol w="2262375"/>
                <a:gridCol w="2262375"/>
              </a:tblGrid>
              <a:tr h="1084975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4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عشرات</a:t>
                      </a:r>
                      <a:endParaRPr b="1" i="0" sz="4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4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وحدات</a:t>
                      </a:r>
                      <a:endParaRPr b="1" i="0" sz="4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82625"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020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827" name="Google Shape;827;p37"/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8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b="1" sz="8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8" name="Google Shape;828;p37"/>
          <p:cNvSpPr txBox="1"/>
          <p:nvPr/>
        </p:nvSpPr>
        <p:spPr>
          <a:xfrm>
            <a:off x="5791201" y="4273182"/>
            <a:ext cx="1011772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8000">
                <a:solidFill>
                  <a:srgbClr val="0097B2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1" sz="8000">
              <a:solidFill>
                <a:srgbClr val="0097B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9" name="Google Shape;829;p37"/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8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b="1" sz="8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0" name="Google Shape;830;p37"/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8000">
                <a:solidFill>
                  <a:srgbClr val="0097B2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8000">
              <a:solidFill>
                <a:srgbClr val="0097B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1" name="Google Shape;831;p37"/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8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1" sz="8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2" name="Google Shape;832;p37"/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8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1" sz="8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6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p38"/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38" name="Google Shape;838;p38"/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39" name="Google Shape;839;p38"/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40" name="Google Shape;840;p38"/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التصحيح</a:t>
            </a:r>
            <a:endParaRPr/>
          </a:p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اثناء التصحيح يركز الأستاذ على استراتيجيات الإنجاز ويصحح خطوات المتعلمين بشكل تفاعلي.</a:t>
            </a:r>
            <a:endParaRPr b="0" i="0" sz="32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1" name="Google Shape;841;p38"/>
          <p:cNvSpPr/>
          <p:nvPr/>
        </p:nvSpPr>
        <p:spPr>
          <a:xfrm rot="10800000">
            <a:off x="12656405" y="879903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842" name="Google Shape;842;p38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{FBCD7FA8-70CA-4758-AE68-FB978104EE8C}</a:tableStyleId>
              </a:tblPr>
              <a:tblGrid>
                <a:gridCol w="2286000"/>
                <a:gridCol w="4038600"/>
                <a:gridCol w="28956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F49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843" name="Google Shape;843;p38"/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6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endParaRPr b="1" sz="6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844" name="Google Shape;844;p38"/>
          <p:cNvGraphicFramePr/>
          <p:nvPr/>
        </p:nvGraphicFramePr>
        <p:xfrm>
          <a:off x="5076455" y="325296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{FBCD7FA8-70CA-4758-AE68-FB978104EE8C}</a:tableStyleId>
              </a:tblPr>
              <a:tblGrid>
                <a:gridCol w="2262375"/>
                <a:gridCol w="2262375"/>
              </a:tblGrid>
              <a:tr h="1084975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4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عشرات</a:t>
                      </a:r>
                      <a:endParaRPr b="1" i="0" sz="4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4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وحدات</a:t>
                      </a:r>
                      <a:endParaRPr b="1" i="0" sz="4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82625"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020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845" name="Google Shape;845;p38"/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8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b="1" sz="8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6" name="Google Shape;846;p38"/>
          <p:cNvSpPr txBox="1"/>
          <p:nvPr/>
        </p:nvSpPr>
        <p:spPr>
          <a:xfrm>
            <a:off x="5791201" y="4273182"/>
            <a:ext cx="1011772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8000">
                <a:solidFill>
                  <a:srgbClr val="0097B2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1" sz="8000">
              <a:solidFill>
                <a:srgbClr val="0097B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7" name="Google Shape;847;p38"/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8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b="1" sz="8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8" name="Google Shape;848;p38"/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8000">
                <a:solidFill>
                  <a:srgbClr val="0097B2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8000">
              <a:solidFill>
                <a:srgbClr val="0097B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9" name="Google Shape;849;p38"/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8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8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0" name="Google Shape;850;p38"/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8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b="1" sz="8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1" name="Google Shape;851;p38"/>
          <p:cNvSpPr txBox="1"/>
          <p:nvPr/>
        </p:nvSpPr>
        <p:spPr>
          <a:xfrm>
            <a:off x="5994741" y="4004080"/>
            <a:ext cx="381001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5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p39"/>
          <p:cNvSpPr/>
          <p:nvPr/>
        </p:nvSpPr>
        <p:spPr>
          <a:xfrm>
            <a:off x="0" y="0"/>
            <a:ext cx="13716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553" l="0" r="0" t="-5554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57" name="Google Shape;857;p39"/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8" name="Google Shape;858;p39"/>
          <p:cNvSpPr txBox="1"/>
          <p:nvPr/>
        </p:nvSpPr>
        <p:spPr>
          <a:xfrm>
            <a:off x="3505201" y="3941147"/>
            <a:ext cx="6568596" cy="16619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5400">
                <a:solidFill>
                  <a:srgbClr val="01070A"/>
                </a:solidFill>
                <a:latin typeface="Arial"/>
                <a:ea typeface="Arial"/>
                <a:cs typeface="Arial"/>
                <a:sym typeface="Arial"/>
              </a:rPr>
              <a:t>التدرب على حل المسائل باستعمال استراتيجية الأسئلة الأربعة</a:t>
            </a:r>
            <a:endParaRPr sz="5400">
              <a:solidFill>
                <a:srgbClr val="01070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9" name="Google Shape;859;p39"/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ctr">
              <a:lnSpc>
                <a:spcPct val="1541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7200">
                <a:solidFill>
                  <a:srgbClr val="01070A"/>
                </a:solidFill>
                <a:latin typeface="Arial"/>
                <a:ea typeface="Arial"/>
                <a:cs typeface="Arial"/>
                <a:sym typeface="Arial"/>
              </a:rPr>
              <a:t>العمليات وحل المسائل</a:t>
            </a:r>
            <a:endParaRPr sz="7200">
              <a:solidFill>
                <a:srgbClr val="01070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e image contenant capture d’écran, ligne, Graphique, conception&#10;&#10;Le contenu généré par l’IA peut être incorrect." id="860" name="Google Shape;860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533400" y="6692094"/>
            <a:ext cx="3785406" cy="378540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Graphique, Caractère coloré, graphisme, Police&#10;&#10;Le contenu généré par l’IA peut être incorrect." id="861" name="Google Shape;861;p3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744200" y="7226300"/>
            <a:ext cx="3251200" cy="3251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cercle, capture d’écran, Symétrie, art&#10;&#10;Le contenu généré par l’IA peut être incorrect." id="862" name="Google Shape;862;p39"/>
          <p:cNvPicPr preferRelativeResize="0"/>
          <p:nvPr/>
        </p:nvPicPr>
        <p:blipFill rotWithShape="1">
          <a:blip r:embed="rId6">
            <a:alphaModFix/>
          </a:blip>
          <a:srcRect b="64449" l="24741" r="51095" t="6697"/>
          <a:stretch/>
        </p:blipFill>
        <p:spPr>
          <a:xfrm>
            <a:off x="5744434" y="6031763"/>
            <a:ext cx="2138311" cy="25530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4"/>
          <p:cNvSpPr/>
          <p:nvPr/>
        </p:nvSpPr>
        <p:spPr>
          <a:xfrm>
            <a:off x="0" y="0"/>
            <a:ext cx="13716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553" l="0" r="0" t="-5554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pSp>
        <p:nvGrpSpPr>
          <p:cNvPr id="146" name="Google Shape;146;p4"/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147" name="Google Shape;147;p4"/>
            <p:cNvSpPr/>
            <p:nvPr/>
          </p:nvSpPr>
          <p:spPr>
            <a:xfrm>
              <a:off x="0" y="0"/>
              <a:ext cx="3895412" cy="2555175"/>
            </a:xfrm>
            <a:custGeom>
              <a:rect b="b" l="l" r="r" t="t"/>
              <a:pathLst>
                <a:path extrusionOk="0" h="2555175" w="3895412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1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8" name="Google Shape;148;p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1" algn="ctr">
                <a:lnSpc>
                  <a:spcPct val="178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9" name="Google Shape;149;p4"/>
          <p:cNvSpPr/>
          <p:nvPr/>
        </p:nvSpPr>
        <p:spPr>
          <a:xfrm>
            <a:off x="1179966" y="571500"/>
            <a:ext cx="929375" cy="892201"/>
          </a:xfrm>
          <a:custGeom>
            <a:rect b="b" l="l" r="r" t="t"/>
            <a:pathLst>
              <a:path extrusionOk="0" h="1189600" w="1239167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50" name="Google Shape;150;p4"/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lnSpc>
                <a:spcPct val="984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3200" u="none" cap="none" strike="noStrike">
              <a:solidFill>
                <a:srgbClr val="10658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4"/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6000" u="none" cap="none" strike="noStrike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أهداف الحصة</a:t>
            </a:r>
            <a:endParaRPr b="1" i="0" sz="4000" u="none" cap="none" strike="noStrike">
              <a:solidFill>
                <a:srgbClr val="10658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2" name="Google Shape;152;p4"/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53" name="Google Shape;153;p4"/>
            <p:cNvSpPr/>
            <p:nvPr/>
          </p:nvSpPr>
          <p:spPr>
            <a:xfrm>
              <a:off x="3302073" y="4600550"/>
              <a:ext cx="9396747" cy="2104846"/>
            </a:xfrm>
            <a:custGeom>
              <a:rect b="b" l="l" r="r" t="t"/>
              <a:pathLst>
                <a:path extrusionOk="0" h="1213150" w="3062465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1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00" u="none" cap="none" strike="noStrike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4" name="Google Shape;154;p4"/>
            <p:cNvSpPr/>
            <p:nvPr/>
          </p:nvSpPr>
          <p:spPr>
            <a:xfrm>
              <a:off x="3407728" y="4676599"/>
              <a:ext cx="637296" cy="2028797"/>
            </a:xfrm>
            <a:custGeom>
              <a:rect b="b" l="l" r="r" t="t"/>
              <a:pathLst>
                <a:path extrusionOk="0" h="1213150" w="3062465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-829139" l="-109164" r="-896296" t="-6926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00" u="none" cap="none" strike="noStrike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pic>
          <p:nvPicPr>
            <p:cNvPr id="155" name="Google Shape;155;p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6" name="Google Shape;156;p4"/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قراءة وكتابة وتفكيك الأعداد من 0 إلى  99</a:t>
            </a:r>
            <a:endParaRPr/>
          </a:p>
        </p:txBody>
      </p:sp>
      <p:pic>
        <p:nvPicPr>
          <p:cNvPr id="157" name="Google Shape;157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898790" y="5143500"/>
            <a:ext cx="455010" cy="4663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898790" y="6277314"/>
            <a:ext cx="455010" cy="466386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4"/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وضع وانجاز عمليات جمع باحتفاظ</a:t>
            </a:r>
            <a:endParaRPr b="0" i="0" sz="4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4"/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حل مسائل بسيطة باستخدام استراتيجية الأسئلة الأربعة</a:t>
            </a:r>
            <a:endParaRPr b="0" i="0" sz="4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4"/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3200" u="none" cap="none" strike="noStrike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في نهاية الحصة  سيكون التلاميذ قادرين على: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6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40"/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68" name="Google Shape;868;p40"/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69" name="Google Shape;869;p40"/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70" name="Google Shape;870;p40"/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تابعوا معي سأقرأ المسألة </a:t>
            </a:r>
            <a:endParaRPr/>
          </a:p>
          <a:p>
            <a:pPr indent="-342900" lvl="1" marL="342900" marR="0" rtl="1" algn="r">
              <a:lnSpc>
                <a:spcPct val="125708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400"/>
              <a:buFont typeface="Arial"/>
              <a:buChar char="•"/>
            </a:pPr>
            <a:r>
              <a:rPr b="0" i="0" lang="ar-SA" sz="24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تعرض المسألة على المسلاط العاكس ويقرأها الأستاذ قراءة واضحة ومتأنية.</a:t>
            </a:r>
            <a:endParaRPr/>
          </a:p>
        </p:txBody>
      </p:sp>
      <p:sp>
        <p:nvSpPr>
          <p:cNvPr id="871" name="Google Shape;871;p40"/>
          <p:cNvSpPr/>
          <p:nvPr/>
        </p:nvSpPr>
        <p:spPr>
          <a:xfrm rot="10800000">
            <a:off x="12656405" y="879903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872" name="Google Shape;872;p40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{FBCD7FA8-70CA-4758-AE68-FB978104EE8C}</a:tableStyleId>
              </a:tblPr>
              <a:tblGrid>
                <a:gridCol w="2286000"/>
                <a:gridCol w="4038600"/>
                <a:gridCol w="28956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F49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873" name="Google Shape;873;p40"/>
          <p:cNvSpPr/>
          <p:nvPr/>
        </p:nvSpPr>
        <p:spPr>
          <a:xfrm>
            <a:off x="1478629" y="3541889"/>
            <a:ext cx="10560971" cy="5686310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8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يَملكُ الأب 24 بقرةً، اشترى من السوق 17 بقرةً إضافيةً. كم عدد الابقار الذي أصبح لدى الأبِ؟</a:t>
            </a:r>
            <a:endParaRPr sz="8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e image contenant cercle, capture d’écran, Symétrie, art&#10;&#10;Le contenu généré par l’IA peut être incorrect." id="874" name="Google Shape;874;p40"/>
          <p:cNvPicPr preferRelativeResize="0"/>
          <p:nvPr/>
        </p:nvPicPr>
        <p:blipFill rotWithShape="1">
          <a:blip r:embed="rId4">
            <a:alphaModFix/>
          </a:blip>
          <a:srcRect b="64449" l="24741" r="51095" t="6697"/>
          <a:stretch/>
        </p:blipFill>
        <p:spPr>
          <a:xfrm>
            <a:off x="591614" y="1058801"/>
            <a:ext cx="887015" cy="1059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8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41"/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80" name="Google Shape;880;p41"/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81" name="Google Shape;881;p41"/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82" name="Google Shape;882;p41"/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أغمضوا أعينكم وحاولوا تخيل المسألة.</a:t>
            </a:r>
            <a:endParaRPr/>
          </a:p>
          <a:p>
            <a:pPr indent="-342900" lvl="1" marL="342900" marR="0" rtl="1" algn="r">
              <a:lnSpc>
                <a:spcPct val="125708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400"/>
              <a:buFont typeface="Arial"/>
              <a:buChar char="•"/>
            </a:pPr>
            <a:r>
              <a:rPr b="0" i="0" lang="ar-SA" sz="24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يطرح الأستاذ  سلسلة من الأسئلة لمساعدة المتعلمين على فهم المسألة والتعرف على العملية المناسبة.</a:t>
            </a:r>
            <a:endParaRPr/>
          </a:p>
          <a:p>
            <a:pPr indent="-342900" lvl="1" marL="342900" marR="0" rtl="1" algn="r">
              <a:lnSpc>
                <a:spcPct val="125708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400"/>
              <a:buFont typeface="Arial"/>
              <a:buChar char="•"/>
            </a:pPr>
            <a:r>
              <a:rPr b="0" i="0" lang="ar-SA" sz="24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مثلا : عدد شخصيات المسالة؟ عدد الأبقار؟ كم يملك؟ ماذا اشترى؟ من أين اشترى؟</a:t>
            </a:r>
            <a:endParaRPr b="0" i="0" sz="24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3" name="Google Shape;883;p41"/>
          <p:cNvSpPr/>
          <p:nvPr/>
        </p:nvSpPr>
        <p:spPr>
          <a:xfrm rot="10800000">
            <a:off x="12656405" y="879903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884" name="Google Shape;884;p41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{FBCD7FA8-70CA-4758-AE68-FB978104EE8C}</a:tableStyleId>
              </a:tblPr>
              <a:tblGrid>
                <a:gridCol w="2286000"/>
                <a:gridCol w="4038600"/>
                <a:gridCol w="28956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F49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descr="Une image contenant Visage humain, garçon, jeune enfant, clipart&#10;&#10;Le contenu généré par l’IA peut être incorrect." id="885" name="Google Shape;885;p41"/>
          <p:cNvPicPr preferRelativeResize="0"/>
          <p:nvPr/>
        </p:nvPicPr>
        <p:blipFill rotWithShape="1">
          <a:blip r:embed="rId4">
            <a:alphaModFix/>
          </a:blip>
          <a:srcRect b="30222" l="22549" r="22548" t="6792"/>
          <a:stretch/>
        </p:blipFill>
        <p:spPr>
          <a:xfrm>
            <a:off x="3271481" y="3771900"/>
            <a:ext cx="7173037" cy="46511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9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p42"/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91" name="Google Shape;891;p42"/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92" name="Google Shape;892;p42"/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93" name="Google Shape;893;p42"/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الآن تابعوا معي سنتعرف على كيفية حل المسالة باستخدام استراتيجية الأسئلة الأربعة.</a:t>
            </a:r>
            <a:endParaRPr/>
          </a:p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سنحاول أولا استخراج المعلومات الواردة في المسألة.</a:t>
            </a:r>
            <a:endParaRPr b="0" i="0" sz="2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4" name="Google Shape;894;p42"/>
          <p:cNvSpPr/>
          <p:nvPr/>
        </p:nvSpPr>
        <p:spPr>
          <a:xfrm rot="10800000">
            <a:off x="12656405" y="879903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895" name="Google Shape;895;p42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{FBCD7FA8-70CA-4758-AE68-FB978104EE8C}</a:tableStyleId>
              </a:tblPr>
              <a:tblGrid>
                <a:gridCol w="2286000"/>
                <a:gridCol w="4038600"/>
                <a:gridCol w="28956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F49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896" name="Google Shape;896;p42"/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السؤال</a:t>
            </a:r>
            <a:endParaRPr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e image contenant texte&#10;&#10;Le contenu généré par l’IA peut être incorrect." id="897" name="Google Shape;897;p42"/>
          <p:cNvPicPr preferRelativeResize="0"/>
          <p:nvPr/>
        </p:nvPicPr>
        <p:blipFill rotWithShape="1">
          <a:blip r:embed="rId4">
            <a:alphaModFix/>
          </a:blip>
          <a:srcRect b="0" l="10823" r="2597" t="0"/>
          <a:stretch/>
        </p:blipFill>
        <p:spPr>
          <a:xfrm>
            <a:off x="838718" y="4019999"/>
            <a:ext cx="6186141" cy="4940715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898" name="Google Shape;898;p42"/>
          <p:cNvSpPr/>
          <p:nvPr/>
        </p:nvSpPr>
        <p:spPr>
          <a:xfrm>
            <a:off x="7238482" y="3467100"/>
            <a:ext cx="6051147" cy="5493614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9525">
            <a:solidFill>
              <a:srgbClr val="45A9C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6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يملكُ الأب 24 بقرةً، اشترى من السوق 17 بقرةً إضافيةً. كم عدد الابقار الذي أصبح لدى الأبِ؟</a:t>
            </a:r>
            <a:endParaRPr sz="6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9" name="Google Shape;899;p42"/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6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1- </a:t>
            </a:r>
            <a:r>
              <a:rPr lang="ar-SA" sz="7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ما المعلومات الواردة في المسألة؟</a:t>
            </a:r>
            <a:endParaRPr sz="7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43"/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05" name="Google Shape;905;p43"/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06" name="Google Shape;906;p43"/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07" name="Google Shape;907;p43"/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يوجه الأستاذ المتعلمين لاستخراج المعلومات الواردة في المسألة.</a:t>
            </a:r>
            <a:endParaRPr b="0" i="0" sz="24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8" name="Google Shape;908;p43"/>
          <p:cNvSpPr/>
          <p:nvPr/>
        </p:nvSpPr>
        <p:spPr>
          <a:xfrm rot="10800000">
            <a:off x="12656405" y="879903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909" name="Google Shape;909;p43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{FBCD7FA8-70CA-4758-AE68-FB978104EE8C}</a:tableStyleId>
              </a:tblPr>
              <a:tblGrid>
                <a:gridCol w="2286000"/>
                <a:gridCol w="4038600"/>
                <a:gridCol w="28956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F49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910" name="Google Shape;910;p43"/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الحل</a:t>
            </a:r>
            <a:endParaRPr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e image contenant texte&#10;&#10;Le contenu généré par l’IA peut être incorrect." id="911" name="Google Shape;911;p43"/>
          <p:cNvPicPr preferRelativeResize="0"/>
          <p:nvPr/>
        </p:nvPicPr>
        <p:blipFill rotWithShape="1">
          <a:blip r:embed="rId4">
            <a:alphaModFix/>
          </a:blip>
          <a:srcRect b="0" l="10823" r="2597" t="0"/>
          <a:stretch/>
        </p:blipFill>
        <p:spPr>
          <a:xfrm>
            <a:off x="454632" y="3978355"/>
            <a:ext cx="6563645" cy="4940715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912" name="Google Shape;912;p43"/>
          <p:cNvSpPr txBox="1"/>
          <p:nvPr/>
        </p:nvSpPr>
        <p:spPr>
          <a:xfrm>
            <a:off x="671859" y="4481496"/>
            <a:ext cx="6186141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المعلومات الواردة في المسألة هي:</a:t>
            </a:r>
            <a:endParaRPr/>
          </a:p>
          <a:p>
            <a:pPr indent="-914400" lvl="0" marL="91440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AutoNum type="arabicPeriod"/>
            </a:pPr>
            <a:r>
              <a:rPr b="1" lang="ar-SA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يملك الأب 24 بقرة.</a:t>
            </a:r>
            <a:endParaRPr/>
          </a:p>
          <a:p>
            <a:pPr indent="-914400" lvl="0" marL="91440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AutoNum type="arabicPeriod"/>
            </a:pPr>
            <a:r>
              <a:rPr b="1" lang="ar-SA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اشترى من السوق 17 بقرة أخرى.</a:t>
            </a:r>
            <a:endParaRPr/>
          </a:p>
        </p:txBody>
      </p:sp>
      <p:sp>
        <p:nvSpPr>
          <p:cNvPr id="913" name="Google Shape;913;p43"/>
          <p:cNvSpPr/>
          <p:nvPr/>
        </p:nvSpPr>
        <p:spPr>
          <a:xfrm>
            <a:off x="7210221" y="3464860"/>
            <a:ext cx="6051147" cy="5493614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9525">
            <a:solidFill>
              <a:srgbClr val="45A9C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6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يملكُ الأب 24 بقرةً، اشترى من السوق 17 بقرةً إضافيةً. كم عدد الابقار الذي أصبح لدى الأبِ؟</a:t>
            </a:r>
            <a:endParaRPr sz="6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7" name="Shape 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8" name="Google Shape;918;p44"/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19" name="Google Shape;919;p44"/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20" name="Google Shape;920;p44"/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21" name="Google Shape;921;p44"/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بعد التعرف على المعلومات الواردة في المسألة سنحاول أن نحدد ما المطلوب منا في هذه المسألة. </a:t>
            </a:r>
            <a:endParaRPr b="0" i="0" sz="24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2" name="Google Shape;922;p44"/>
          <p:cNvSpPr/>
          <p:nvPr/>
        </p:nvSpPr>
        <p:spPr>
          <a:xfrm rot="10800000">
            <a:off x="12656405" y="879903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923" name="Google Shape;923;p44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{FBCD7FA8-70CA-4758-AE68-FB978104EE8C}</a:tableStyleId>
              </a:tblPr>
              <a:tblGrid>
                <a:gridCol w="2286000"/>
                <a:gridCol w="4038600"/>
                <a:gridCol w="28956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F49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924" name="Google Shape;924;p44"/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السؤال</a:t>
            </a:r>
            <a:endParaRPr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e image contenant texte&#10;&#10;Le contenu généré par l’IA peut être incorrect." id="925" name="Google Shape;925;p44"/>
          <p:cNvPicPr preferRelativeResize="0"/>
          <p:nvPr/>
        </p:nvPicPr>
        <p:blipFill rotWithShape="1">
          <a:blip r:embed="rId4">
            <a:alphaModFix/>
          </a:blip>
          <a:srcRect b="0" l="10823" r="2597" t="0"/>
          <a:stretch/>
        </p:blipFill>
        <p:spPr>
          <a:xfrm>
            <a:off x="857763" y="3947266"/>
            <a:ext cx="6186141" cy="4940715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926" name="Google Shape;926;p44"/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6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2- </a:t>
            </a:r>
            <a:r>
              <a:rPr lang="ar-SA" sz="7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ما المطلوب مني؟</a:t>
            </a:r>
            <a:endParaRPr sz="7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7" name="Google Shape;927;p44"/>
          <p:cNvSpPr/>
          <p:nvPr/>
        </p:nvSpPr>
        <p:spPr>
          <a:xfrm>
            <a:off x="7238482" y="3467100"/>
            <a:ext cx="6051147" cy="5493614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9525">
            <a:solidFill>
              <a:srgbClr val="45A9C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6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يملكُ الأب 24 بقرةً، اشترى من السوق 17 بقرةً إضافيةً. كم عدد الابقار الذي أصبح لدى الأبِ؟</a:t>
            </a:r>
            <a:endParaRPr sz="6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Google Shape;932;p45"/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33" name="Google Shape;933;p45"/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34" name="Google Shape;934;p45"/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35" name="Google Shape;935;p45"/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يتفاعل الأستاذ مع المتعلمين لتحديد المطلوب.</a:t>
            </a:r>
            <a:endParaRPr b="0" i="0" sz="24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6" name="Google Shape;936;p45"/>
          <p:cNvSpPr/>
          <p:nvPr/>
        </p:nvSpPr>
        <p:spPr>
          <a:xfrm rot="10800000">
            <a:off x="12656405" y="879903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937" name="Google Shape;937;p45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{FBCD7FA8-70CA-4758-AE68-FB978104EE8C}</a:tableStyleId>
              </a:tblPr>
              <a:tblGrid>
                <a:gridCol w="2286000"/>
                <a:gridCol w="4038600"/>
                <a:gridCol w="28956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F49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938" name="Google Shape;938;p45"/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الحل</a:t>
            </a:r>
            <a:endParaRPr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e image contenant texte&#10;&#10;Le contenu généré par l’IA peut être incorrect." id="939" name="Google Shape;939;p45"/>
          <p:cNvPicPr preferRelativeResize="0"/>
          <p:nvPr/>
        </p:nvPicPr>
        <p:blipFill rotWithShape="1">
          <a:blip r:embed="rId4">
            <a:alphaModFix/>
          </a:blip>
          <a:srcRect b="0" l="10823" r="2597" t="0"/>
          <a:stretch/>
        </p:blipFill>
        <p:spPr>
          <a:xfrm>
            <a:off x="811689" y="4019999"/>
            <a:ext cx="6186141" cy="4940715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940" name="Google Shape;940;p45"/>
          <p:cNvSpPr txBox="1"/>
          <p:nvPr/>
        </p:nvSpPr>
        <p:spPr>
          <a:xfrm>
            <a:off x="1001529" y="5018037"/>
            <a:ext cx="5638799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المطلوب هو: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أن نحسب عدد الأبقار الذي أصبح لدى الأب.</a:t>
            </a:r>
            <a:endParaRPr b="1" sz="4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1" name="Google Shape;941;p45"/>
          <p:cNvSpPr/>
          <p:nvPr/>
        </p:nvSpPr>
        <p:spPr>
          <a:xfrm>
            <a:off x="7238482" y="3467100"/>
            <a:ext cx="6051147" cy="5493614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9525">
            <a:solidFill>
              <a:srgbClr val="45A9C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6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يملكُ الأب 24 بقرةً، اشترى من السوق 17 بقرةً إضافيةً. كم عدد الابقار الذي أصبح لدى الأبِ؟</a:t>
            </a:r>
            <a:endParaRPr sz="6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5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p46"/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47" name="Google Shape;947;p46"/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48" name="Google Shape;948;p46"/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49" name="Google Shape;949;p46"/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في المرجلة الأخيرة سنحدد ماذا علينا أن نفعل بالضبط لإيجاد المطلوب. </a:t>
            </a:r>
            <a:endParaRPr b="0" i="0" sz="24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0" name="Google Shape;950;p46"/>
          <p:cNvSpPr/>
          <p:nvPr/>
        </p:nvSpPr>
        <p:spPr>
          <a:xfrm rot="10800000">
            <a:off x="12656405" y="879903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951" name="Google Shape;951;p46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{FBCD7FA8-70CA-4758-AE68-FB978104EE8C}</a:tableStyleId>
              </a:tblPr>
              <a:tblGrid>
                <a:gridCol w="2286000"/>
                <a:gridCol w="4038600"/>
                <a:gridCol w="28956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F49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952" name="Google Shape;952;p46"/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السؤال</a:t>
            </a:r>
            <a:endParaRPr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e image contenant texte&#10;&#10;Le contenu généré par l’IA peut être incorrect." id="953" name="Google Shape;953;p46"/>
          <p:cNvPicPr preferRelativeResize="0"/>
          <p:nvPr/>
        </p:nvPicPr>
        <p:blipFill rotWithShape="1">
          <a:blip r:embed="rId4">
            <a:alphaModFix/>
          </a:blip>
          <a:srcRect b="0" l="10823" r="2597" t="0"/>
          <a:stretch/>
        </p:blipFill>
        <p:spPr>
          <a:xfrm>
            <a:off x="838718" y="4019999"/>
            <a:ext cx="6186141" cy="4940715"/>
          </a:xfrm>
          <a:prstGeom prst="rect">
            <a:avLst/>
          </a:prstGeom>
          <a:noFill/>
          <a:ln>
            <a:noFill/>
          </a:ln>
        </p:spPr>
      </p:pic>
      <p:sp>
        <p:nvSpPr>
          <p:cNvPr id="954" name="Google Shape;954;p46"/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6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3- </a:t>
            </a:r>
            <a:r>
              <a:rPr lang="ar-SA" sz="7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ماذا علينا أن نفعل؟ ولماذا؟</a:t>
            </a:r>
            <a:endParaRPr sz="7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5" name="Google Shape;955;p46"/>
          <p:cNvSpPr/>
          <p:nvPr/>
        </p:nvSpPr>
        <p:spPr>
          <a:xfrm>
            <a:off x="7238482" y="3467100"/>
            <a:ext cx="6051147" cy="5493614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9525">
            <a:solidFill>
              <a:srgbClr val="45A9C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6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يملكُ الأب 24 بقرةً، اشترى من السوق 17 بقرةً إضافيةً. كم عدد الابقار الذي أصبح لدى الأبِ؟</a:t>
            </a:r>
            <a:endParaRPr sz="6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9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Google Shape;960;p47"/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61" name="Google Shape;961;p47"/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62" name="Google Shape;962;p47"/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63" name="Google Shape;963;p47"/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الجواب</a:t>
            </a:r>
            <a:endParaRPr b="0" i="0" sz="24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4" name="Google Shape;964;p47"/>
          <p:cNvSpPr/>
          <p:nvPr/>
        </p:nvSpPr>
        <p:spPr>
          <a:xfrm rot="10800000">
            <a:off x="12656405" y="879903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965" name="Google Shape;965;p47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{FBCD7FA8-70CA-4758-AE68-FB978104EE8C}</a:tableStyleId>
              </a:tblPr>
              <a:tblGrid>
                <a:gridCol w="2286000"/>
                <a:gridCol w="4038600"/>
                <a:gridCol w="28956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F49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966" name="Google Shape;966;p47"/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الحل</a:t>
            </a:r>
            <a:endParaRPr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e image contenant texte&#10;&#10;Le contenu généré par l’IA peut être incorrect." id="967" name="Google Shape;967;p47"/>
          <p:cNvPicPr preferRelativeResize="0"/>
          <p:nvPr/>
        </p:nvPicPr>
        <p:blipFill rotWithShape="1">
          <a:blip r:embed="rId4">
            <a:alphaModFix/>
          </a:blip>
          <a:srcRect b="0" l="10823" r="2597" t="0"/>
          <a:stretch/>
        </p:blipFill>
        <p:spPr>
          <a:xfrm>
            <a:off x="426371" y="4020885"/>
            <a:ext cx="6627065" cy="4940715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968" name="Google Shape;968;p47"/>
          <p:cNvSpPr txBox="1"/>
          <p:nvPr/>
        </p:nvSpPr>
        <p:spPr>
          <a:xfrm>
            <a:off x="426371" y="4336351"/>
            <a:ext cx="6536257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914400" lvl="0" marL="91440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AutoNum type="arabicPeriod"/>
            </a:pPr>
            <a:r>
              <a:rPr b="1" lang="ar-SA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عدد الأبقار الذي كان عند الأب.</a:t>
            </a:r>
            <a:endParaRPr/>
          </a:p>
          <a:p>
            <a:pPr indent="-914400" lvl="0" marL="91440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AutoNum type="arabicPeriod"/>
            </a:pPr>
            <a:r>
              <a:rPr b="1" lang="ar-SA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عدد الأبقار الذي اشترى من السوق</a:t>
            </a:r>
            <a:endParaRPr/>
          </a:p>
          <a:p>
            <a:pPr indent="-914400" lvl="0" marL="91440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AutoNum type="arabicPeriod"/>
            </a:pPr>
            <a:r>
              <a:rPr b="1" lang="ar-SA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عدد الابقار الذي أصبح لدى الأب.</a:t>
            </a:r>
            <a:endParaRPr/>
          </a:p>
        </p:txBody>
      </p:sp>
      <p:sp>
        <p:nvSpPr>
          <p:cNvPr id="969" name="Google Shape;969;p47"/>
          <p:cNvSpPr txBox="1"/>
          <p:nvPr/>
        </p:nvSpPr>
        <p:spPr>
          <a:xfrm>
            <a:off x="990600" y="6905981"/>
            <a:ext cx="5638799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6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لإيجاد المطلوب عليّ أن أقوم بعملية الجمع.</a:t>
            </a:r>
            <a:endParaRPr/>
          </a:p>
        </p:txBody>
      </p:sp>
      <p:sp>
        <p:nvSpPr>
          <p:cNvPr id="970" name="Google Shape;970;p47"/>
          <p:cNvSpPr/>
          <p:nvPr/>
        </p:nvSpPr>
        <p:spPr>
          <a:xfrm>
            <a:off x="7238482" y="3467100"/>
            <a:ext cx="6051147" cy="5493614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9525">
            <a:solidFill>
              <a:srgbClr val="45A9C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6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يملكُ الأب 24 بقرةً، اشترى من السوق 17 بقرةً إضافيةً. كم عدد الابقار الذي أصبح لدى الأبِ؟</a:t>
            </a:r>
            <a:endParaRPr sz="6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4" name="Shape 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" name="Google Shape;975;p48"/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76" name="Google Shape;976;p48"/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77" name="Google Shape;977;p48"/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78" name="Google Shape;978;p48"/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لاحظوا جيدا لماذا سنجري عملية الجمع لإيجاد حل المسألة.</a:t>
            </a:r>
            <a:endParaRPr b="0" i="0" sz="32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9" name="Google Shape;979;p48"/>
          <p:cNvSpPr/>
          <p:nvPr/>
        </p:nvSpPr>
        <p:spPr>
          <a:xfrm rot="10800000">
            <a:off x="12656405" y="879903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980" name="Google Shape;980;p48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{FBCD7FA8-70CA-4758-AE68-FB978104EE8C}</a:tableStyleId>
              </a:tblPr>
              <a:tblGrid>
                <a:gridCol w="2286000"/>
                <a:gridCol w="4038600"/>
                <a:gridCol w="28956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F49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981" name="Google Shape;981;p48"/>
          <p:cNvSpPr/>
          <p:nvPr/>
        </p:nvSpPr>
        <p:spPr>
          <a:xfrm>
            <a:off x="773465" y="4814341"/>
            <a:ext cx="6690078" cy="30480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29859E"/>
              </a:gs>
              <a:gs pos="80000">
                <a:srgbClr val="36B0D0"/>
              </a:gs>
              <a:gs pos="100000">
                <a:srgbClr val="33B3D5"/>
              </a:gs>
            </a:gsLst>
            <a:lin ang="16200000" scaled="0"/>
          </a:gradFill>
          <a:ln cap="flat" cmpd="sng" w="9525">
            <a:solidFill>
              <a:srgbClr val="45A9C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5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عدد الأبقار التي يملكها الأب.</a:t>
            </a:r>
            <a:endParaRPr sz="5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2" name="Google Shape;982;p48"/>
          <p:cNvSpPr/>
          <p:nvPr/>
        </p:nvSpPr>
        <p:spPr>
          <a:xfrm>
            <a:off x="773465" y="2998439"/>
            <a:ext cx="12364666" cy="1716498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C86C1F"/>
              </a:gs>
              <a:gs pos="80000">
                <a:srgbClr val="FF8E29"/>
              </a:gs>
              <a:gs pos="100000">
                <a:srgbClr val="FF8D25"/>
              </a:gs>
            </a:gsLst>
            <a:lin ang="16200000" scaled="0"/>
          </a:gradFill>
          <a:ln cap="flat" cmpd="sng" w="9525">
            <a:solidFill>
              <a:srgbClr val="F5913F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5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عدد الأبقار الذي أصبح لدى الأب.</a:t>
            </a:r>
            <a:endParaRPr sz="5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3" name="Google Shape;983;p48"/>
          <p:cNvSpPr/>
          <p:nvPr/>
        </p:nvSpPr>
        <p:spPr>
          <a:xfrm>
            <a:off x="7739396" y="4814341"/>
            <a:ext cx="5398735" cy="30480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759336"/>
              </a:gs>
              <a:gs pos="80000">
                <a:srgbClr val="99C247"/>
              </a:gs>
              <a:gs pos="100000">
                <a:srgbClr val="9BC545"/>
              </a:gs>
            </a:gsLst>
            <a:lin ang="16200000" scaled="0"/>
          </a:gradFill>
          <a:ln cap="flat" cmpd="sng" w="9525">
            <a:solidFill>
              <a:srgbClr val="97B85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6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عدد الأبقار الذي اشتراه</a:t>
            </a:r>
            <a:r>
              <a:rPr lang="ar-SA" sz="6600">
                <a:solidFill>
                  <a:schemeClr val="dk1"/>
                </a:solidFill>
              </a:rPr>
              <a:t>ا</a:t>
            </a:r>
            <a:r>
              <a:rPr lang="ar-SA" sz="6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من السوق.</a:t>
            </a:r>
            <a:endParaRPr sz="6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7" name="Shape 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" name="Google Shape;988;p49"/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89" name="Google Shape;989;p49"/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90" name="Google Shape;990;p49"/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91" name="Google Shape;991;p49"/>
          <p:cNvSpPr txBox="1"/>
          <p:nvPr/>
        </p:nvSpPr>
        <p:spPr>
          <a:xfrm>
            <a:off x="1905000" y="928547"/>
            <a:ext cx="10534617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نعم سنضيف عدد الابقار الذي اشتراه الأب من السوق لعدد الأبقار الذي يملكه.</a:t>
            </a:r>
            <a:endParaRPr b="0" i="0" sz="32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2" name="Google Shape;992;p49"/>
          <p:cNvSpPr/>
          <p:nvPr/>
        </p:nvSpPr>
        <p:spPr>
          <a:xfrm rot="10800000">
            <a:off x="12656405" y="879903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993" name="Google Shape;993;p49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{FBCD7FA8-70CA-4758-AE68-FB978104EE8C}</a:tableStyleId>
              </a:tblPr>
              <a:tblGrid>
                <a:gridCol w="2286000"/>
                <a:gridCol w="4038600"/>
                <a:gridCol w="28956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F49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994" name="Google Shape;994;p49"/>
          <p:cNvSpPr/>
          <p:nvPr/>
        </p:nvSpPr>
        <p:spPr>
          <a:xfrm>
            <a:off x="773465" y="4814341"/>
            <a:ext cx="6690078" cy="30480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29859E"/>
              </a:gs>
              <a:gs pos="80000">
                <a:srgbClr val="36B0D0"/>
              </a:gs>
              <a:gs pos="100000">
                <a:srgbClr val="33B3D5"/>
              </a:gs>
            </a:gsLst>
            <a:lin ang="16200000" scaled="0"/>
          </a:gradFill>
          <a:ln cap="flat" cmpd="sng" w="9525">
            <a:solidFill>
              <a:srgbClr val="45A9C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9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</a:t>
            </a:r>
            <a:endParaRPr sz="16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5" name="Google Shape;995;p49"/>
          <p:cNvSpPr/>
          <p:nvPr/>
        </p:nvSpPr>
        <p:spPr>
          <a:xfrm>
            <a:off x="773465" y="2998439"/>
            <a:ext cx="12364666" cy="1716498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C86C1F"/>
              </a:gs>
              <a:gs pos="80000">
                <a:srgbClr val="FF8E29"/>
              </a:gs>
              <a:gs pos="100000">
                <a:srgbClr val="FF8D25"/>
              </a:gs>
            </a:gsLst>
            <a:lin ang="16200000" scaled="0"/>
          </a:gradFill>
          <a:ln cap="flat" cmpd="sng" w="9525">
            <a:solidFill>
              <a:srgbClr val="F5913F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؟</a:t>
            </a:r>
            <a:endParaRPr sz="1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6" name="Google Shape;996;p49"/>
          <p:cNvSpPr/>
          <p:nvPr/>
        </p:nvSpPr>
        <p:spPr>
          <a:xfrm>
            <a:off x="7739396" y="4814341"/>
            <a:ext cx="5398735" cy="30480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759336"/>
              </a:gs>
              <a:gs pos="80000">
                <a:srgbClr val="99C247"/>
              </a:gs>
              <a:gs pos="100000">
                <a:srgbClr val="9BC545"/>
              </a:gs>
            </a:gsLst>
            <a:lin ang="16200000" scaled="0"/>
          </a:gradFill>
          <a:ln cap="flat" cmpd="sng" w="9525">
            <a:solidFill>
              <a:srgbClr val="97B85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9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17</a:t>
            </a:r>
            <a:endParaRPr sz="19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5"/>
          <p:cNvSpPr/>
          <p:nvPr/>
        </p:nvSpPr>
        <p:spPr>
          <a:xfrm>
            <a:off x="0" y="0"/>
            <a:ext cx="13716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553" l="0" r="0" t="-5554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pSp>
        <p:nvGrpSpPr>
          <p:cNvPr id="167" name="Google Shape;167;p5"/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168" name="Google Shape;168;p5"/>
            <p:cNvSpPr/>
            <p:nvPr/>
          </p:nvSpPr>
          <p:spPr>
            <a:xfrm>
              <a:off x="0" y="0"/>
              <a:ext cx="3895412" cy="2555175"/>
            </a:xfrm>
            <a:custGeom>
              <a:rect b="b" l="l" r="r" t="t"/>
              <a:pathLst>
                <a:path extrusionOk="0" h="2555175" w="3895412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1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9" name="Google Shape;169;p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1" algn="ctr">
                <a:lnSpc>
                  <a:spcPct val="178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70" name="Google Shape;170;p5"/>
          <p:cNvSpPr/>
          <p:nvPr/>
        </p:nvSpPr>
        <p:spPr>
          <a:xfrm>
            <a:off x="1179966" y="571500"/>
            <a:ext cx="929375" cy="892201"/>
          </a:xfrm>
          <a:custGeom>
            <a:rect b="b" l="l" r="r" t="t"/>
            <a:pathLst>
              <a:path extrusionOk="0" h="1189600" w="1239167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71" name="Google Shape;171;p5"/>
          <p:cNvSpPr txBox="1"/>
          <p:nvPr/>
        </p:nvSpPr>
        <p:spPr>
          <a:xfrm>
            <a:off x="9415463" y="2273004"/>
            <a:ext cx="24384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العرض الرقمي</a:t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5"/>
          <p:cNvSpPr txBox="1"/>
          <p:nvPr/>
        </p:nvSpPr>
        <p:spPr>
          <a:xfrm>
            <a:off x="5457378" y="2273003"/>
            <a:ext cx="24384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عدة المناولة</a:t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5"/>
          <p:cNvSpPr txBox="1"/>
          <p:nvPr/>
        </p:nvSpPr>
        <p:spPr>
          <a:xfrm>
            <a:off x="1532240" y="2273003"/>
            <a:ext cx="212695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المذكرة اليومية </a:t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5"/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6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الإعداد المادي للأستاذ(ة)</a:t>
            </a:r>
            <a:endParaRPr b="1" i="0" sz="40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5" name="Google Shape;175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415463" y="3220288"/>
            <a:ext cx="2993578" cy="2245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5"/>
          <p:cNvPicPr preferRelativeResize="0"/>
          <p:nvPr/>
        </p:nvPicPr>
        <p:blipFill rotWithShape="1">
          <a:blip r:embed="rId6">
            <a:alphaModFix/>
          </a:blip>
          <a:srcRect b="0" l="60015" r="882" t="11904"/>
          <a:stretch/>
        </p:blipFill>
        <p:spPr>
          <a:xfrm>
            <a:off x="7172870" y="3108838"/>
            <a:ext cx="1445816" cy="20090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759242" y="3077313"/>
            <a:ext cx="2126957" cy="28524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589255" y="3337070"/>
            <a:ext cx="1533393" cy="1411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5"/>
          <p:cNvPicPr preferRelativeResize="0"/>
          <p:nvPr/>
        </p:nvPicPr>
        <p:blipFill rotWithShape="1">
          <a:blip r:embed="rId9">
            <a:alphaModFix/>
          </a:blip>
          <a:srcRect b="0" l="0" r="0" t="18534"/>
          <a:stretch/>
        </p:blipFill>
        <p:spPr>
          <a:xfrm>
            <a:off x="5745061" y="5028574"/>
            <a:ext cx="1141118" cy="1086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 rot="1048432">
            <a:off x="7419308" y="5820143"/>
            <a:ext cx="1246022" cy="56183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Graphique, graphisme, Police, vert&#10;&#10;Description générée automatiquement" id="181" name="Google Shape;181;p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 rot="1048432">
            <a:off x="7524890" y="5053741"/>
            <a:ext cx="1263738" cy="6861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 rot="1048432">
            <a:off x="7427642" y="5403397"/>
            <a:ext cx="1322765" cy="629133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5"/>
          <p:cNvSpPr txBox="1"/>
          <p:nvPr/>
        </p:nvSpPr>
        <p:spPr>
          <a:xfrm>
            <a:off x="6130368" y="6744752"/>
            <a:ext cx="198455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بطائق الأنشطة</a:t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0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p50"/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02" name="Google Shape;1002;p50"/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03" name="Google Shape;1003;p50"/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04" name="Google Shape;1004;p50"/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حل المسألة.</a:t>
            </a:r>
            <a:endParaRPr b="0" i="0" sz="24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5" name="Google Shape;1005;p50"/>
          <p:cNvSpPr/>
          <p:nvPr/>
        </p:nvSpPr>
        <p:spPr>
          <a:xfrm rot="10800000">
            <a:off x="12656405" y="879903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1006" name="Google Shape;1006;p50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{FBCD7FA8-70CA-4758-AE68-FB978104EE8C}</a:tableStyleId>
              </a:tblPr>
              <a:tblGrid>
                <a:gridCol w="2286000"/>
                <a:gridCol w="4038600"/>
                <a:gridCol w="28956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F49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007" name="Google Shape;1007;p50"/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كم عدد الابقار الذي أصبح لدى الأبِ؟</a:t>
            </a:r>
            <a:endParaRPr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e image contenant texte&#10;&#10;Le contenu généré par l’IA peut être incorrect." id="1008" name="Google Shape;1008;p50"/>
          <p:cNvPicPr preferRelativeResize="0"/>
          <p:nvPr/>
        </p:nvPicPr>
        <p:blipFill rotWithShape="1">
          <a:blip r:embed="rId4">
            <a:alphaModFix/>
          </a:blip>
          <a:srcRect b="0" l="10823" r="2597" t="0"/>
          <a:stretch/>
        </p:blipFill>
        <p:spPr>
          <a:xfrm>
            <a:off x="819078" y="4019999"/>
            <a:ext cx="6186141" cy="4940715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1009" name="Google Shape;1009;p50"/>
          <p:cNvSpPr txBox="1"/>
          <p:nvPr/>
        </p:nvSpPr>
        <p:spPr>
          <a:xfrm>
            <a:off x="990600" y="4285322"/>
            <a:ext cx="5638799" cy="43704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عدد الأبقار الذي أصبح لدى الأب هو:</a:t>
            </a:r>
            <a:endParaRPr/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115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24 + 17 = 41</a:t>
            </a:r>
            <a:endParaRPr/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115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بقرة</a:t>
            </a:r>
            <a:endParaRPr/>
          </a:p>
        </p:txBody>
      </p:sp>
      <p:sp>
        <p:nvSpPr>
          <p:cNvPr id="1010" name="Google Shape;1010;p50"/>
          <p:cNvSpPr/>
          <p:nvPr/>
        </p:nvSpPr>
        <p:spPr>
          <a:xfrm>
            <a:off x="7238482" y="3467100"/>
            <a:ext cx="6051147" cy="5493614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9525">
            <a:solidFill>
              <a:srgbClr val="45A9C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6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يملكُ الأب 24 بقرةً، اشترى من السوق 17 بقرةً إضافيةً. كم عدد الابقار الذي أصبح لدى الأبِ؟</a:t>
            </a:r>
            <a:endParaRPr sz="6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4" name="Shape 1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5" name="Google Shape;1015;p51"/>
          <p:cNvSpPr/>
          <p:nvPr/>
        </p:nvSpPr>
        <p:spPr>
          <a:xfrm>
            <a:off x="0" y="0"/>
            <a:ext cx="13716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553" l="0" r="0" t="-5554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16" name="Google Shape;1016;p51"/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7" name="Google Shape;1017;p51"/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ctr">
              <a:lnSpc>
                <a:spcPct val="2055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5400">
                <a:solidFill>
                  <a:srgbClr val="01070A"/>
                </a:solidFill>
                <a:latin typeface="Arial"/>
                <a:ea typeface="Arial"/>
                <a:cs typeface="Arial"/>
                <a:sym typeface="Arial"/>
              </a:rPr>
              <a:t>تمارين على الكراسة</a:t>
            </a:r>
            <a:endParaRPr sz="5400">
              <a:solidFill>
                <a:srgbClr val="01070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8" name="Google Shape;1018;p51"/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ctr">
              <a:lnSpc>
                <a:spcPct val="1541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7200">
                <a:solidFill>
                  <a:srgbClr val="01070A"/>
                </a:solidFill>
                <a:latin typeface="Arial"/>
                <a:ea typeface="Arial"/>
                <a:cs typeface="Arial"/>
                <a:sym typeface="Arial"/>
              </a:rPr>
              <a:t>عمل فردي على الكراسة</a:t>
            </a:r>
            <a:endParaRPr sz="7200">
              <a:solidFill>
                <a:srgbClr val="01070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e image contenant capture d’écran, ligne, Graphique, conception&#10;&#10;Le contenu généré par l’IA peut être incorrect." id="1019" name="Google Shape;1019;p5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533400" y="6692094"/>
            <a:ext cx="3785406" cy="378540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Graphique, Caractère coloré, graphisme, Police&#10;&#10;Le contenu généré par l’IA peut être incorrect." id="1020" name="Google Shape;1020;p5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744200" y="7226300"/>
            <a:ext cx="3251200" cy="3251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cercle, capture d’écran, Symétrie, art&#10;&#10;Le contenu généré par l’IA peut être incorrect." id="1021" name="Google Shape;1021;p51"/>
          <p:cNvPicPr preferRelativeResize="0"/>
          <p:nvPr/>
        </p:nvPicPr>
        <p:blipFill rotWithShape="1">
          <a:blip r:embed="rId6">
            <a:alphaModFix/>
          </a:blip>
          <a:srcRect b="64449" l="24741" r="51095" t="6697"/>
          <a:stretch/>
        </p:blipFill>
        <p:spPr>
          <a:xfrm>
            <a:off x="5744434" y="5807923"/>
            <a:ext cx="2138311" cy="25530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52"/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27" name="Google Shape;1027;p52"/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28" name="Google Shape;1028;p52"/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29" name="Google Shape;1029;p52"/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خدوا كراساتكم ،أنجزوا التمرين رقم 1 الصفحة 9</a:t>
            </a:r>
            <a:endParaRPr b="0" i="0" sz="32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52"/>
          <p:cNvSpPr/>
          <p:nvPr/>
        </p:nvSpPr>
        <p:spPr>
          <a:xfrm rot="10800000">
            <a:off x="12752913" y="1012724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1031" name="Google Shape;1031;p52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{FBCD7FA8-70CA-4758-AE68-FB978104EE8C}</a:tableStyleId>
              </a:tblPr>
              <a:tblGrid>
                <a:gridCol w="2286000"/>
                <a:gridCol w="4038600"/>
                <a:gridCol w="28956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F49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1032" name="Google Shape;1032;p52"/>
          <p:cNvPicPr preferRelativeResize="0"/>
          <p:nvPr/>
        </p:nvPicPr>
        <p:blipFill rotWithShape="1">
          <a:blip r:embed="rId4">
            <a:alphaModFix/>
          </a:blip>
          <a:srcRect b="81861" l="1964" r="1551" t="0"/>
          <a:stretch/>
        </p:blipFill>
        <p:spPr>
          <a:xfrm>
            <a:off x="533400" y="4153210"/>
            <a:ext cx="12649200" cy="2971490"/>
          </a:xfrm>
          <a:prstGeom prst="rect">
            <a:avLst/>
          </a:prstGeom>
          <a:noFill/>
          <a:ln>
            <a:noFill/>
          </a:ln>
        </p:spPr>
      </p:pic>
      <p:sp>
        <p:nvSpPr>
          <p:cNvPr id="1033" name="Google Shape;1033;p52"/>
          <p:cNvSpPr/>
          <p:nvPr/>
        </p:nvSpPr>
        <p:spPr>
          <a:xfrm>
            <a:off x="381000" y="4610100"/>
            <a:ext cx="4114801" cy="3276600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7" name="Shape 1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Google Shape;1038;p53"/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39" name="Google Shape;1039;p53"/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40" name="Google Shape;1040;p53"/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41" name="Google Shape;1041;p53"/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التصحيح</a:t>
            </a:r>
            <a:endParaRPr/>
          </a:p>
        </p:txBody>
      </p:sp>
      <p:sp>
        <p:nvSpPr>
          <p:cNvPr id="1042" name="Google Shape;1042;p53"/>
          <p:cNvSpPr/>
          <p:nvPr/>
        </p:nvSpPr>
        <p:spPr>
          <a:xfrm rot="10800000">
            <a:off x="12752913" y="1012724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1043" name="Google Shape;1043;p53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{FBCD7FA8-70CA-4758-AE68-FB978104EE8C}</a:tableStyleId>
              </a:tblPr>
              <a:tblGrid>
                <a:gridCol w="2286000"/>
                <a:gridCol w="4038600"/>
                <a:gridCol w="28956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F49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1044" name="Google Shape;1044;p53"/>
          <p:cNvPicPr preferRelativeResize="0"/>
          <p:nvPr/>
        </p:nvPicPr>
        <p:blipFill rotWithShape="1">
          <a:blip r:embed="rId4">
            <a:alphaModFix/>
          </a:blip>
          <a:srcRect b="81861" l="1964" r="1551" t="0"/>
          <a:stretch/>
        </p:blipFill>
        <p:spPr>
          <a:xfrm>
            <a:off x="533400" y="4153210"/>
            <a:ext cx="12649200" cy="2971490"/>
          </a:xfrm>
          <a:prstGeom prst="rect">
            <a:avLst/>
          </a:prstGeom>
          <a:noFill/>
          <a:ln>
            <a:noFill/>
          </a:ln>
        </p:spPr>
      </p:pic>
      <p:sp>
        <p:nvSpPr>
          <p:cNvPr id="1045" name="Google Shape;1045;p53"/>
          <p:cNvSpPr txBox="1"/>
          <p:nvPr/>
        </p:nvSpPr>
        <p:spPr>
          <a:xfrm>
            <a:off x="3810000" y="5408122"/>
            <a:ext cx="6858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13</a:t>
            </a:r>
            <a:endParaRPr/>
          </a:p>
        </p:txBody>
      </p:sp>
      <p:sp>
        <p:nvSpPr>
          <p:cNvPr id="1046" name="Google Shape;1046;p53"/>
          <p:cNvSpPr txBox="1"/>
          <p:nvPr/>
        </p:nvSpPr>
        <p:spPr>
          <a:xfrm>
            <a:off x="1676400" y="5408122"/>
            <a:ext cx="6858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endParaRPr/>
          </a:p>
        </p:txBody>
      </p:sp>
      <p:sp>
        <p:nvSpPr>
          <p:cNvPr id="1047" name="Google Shape;1047;p53"/>
          <p:cNvSpPr txBox="1"/>
          <p:nvPr/>
        </p:nvSpPr>
        <p:spPr>
          <a:xfrm>
            <a:off x="1676400" y="6194865"/>
            <a:ext cx="6858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endParaRPr/>
          </a:p>
        </p:txBody>
      </p:sp>
      <p:sp>
        <p:nvSpPr>
          <p:cNvPr id="1048" name="Google Shape;1048;p53"/>
          <p:cNvSpPr txBox="1"/>
          <p:nvPr/>
        </p:nvSpPr>
        <p:spPr>
          <a:xfrm>
            <a:off x="3810000" y="6172200"/>
            <a:ext cx="6858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13</a:t>
            </a:r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2" name="Shape 1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Google Shape;1053;p54"/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54" name="Google Shape;1054;p54"/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55" name="Google Shape;1055;p54"/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56" name="Google Shape;1056;p54"/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انجزوا التمرين رقم 2 الصفحة 9 </a:t>
            </a:r>
            <a:endParaRPr b="0" i="0" sz="32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7" name="Google Shape;1057;p54"/>
          <p:cNvSpPr/>
          <p:nvPr/>
        </p:nvSpPr>
        <p:spPr>
          <a:xfrm rot="10800000">
            <a:off x="12752913" y="1012724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1058" name="Google Shape;1058;p54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{FBCD7FA8-70CA-4758-AE68-FB978104EE8C}</a:tableStyleId>
              </a:tblPr>
              <a:tblGrid>
                <a:gridCol w="2286000"/>
                <a:gridCol w="4038600"/>
                <a:gridCol w="28956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F49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1059" name="Google Shape;1059;p54"/>
          <p:cNvPicPr preferRelativeResize="0"/>
          <p:nvPr/>
        </p:nvPicPr>
        <p:blipFill rotWithShape="1">
          <a:blip r:embed="rId4">
            <a:alphaModFix/>
          </a:blip>
          <a:srcRect b="52089" l="4083" r="-567" t="17660"/>
          <a:stretch/>
        </p:blipFill>
        <p:spPr>
          <a:xfrm>
            <a:off x="533399" y="3528683"/>
            <a:ext cx="12649200" cy="4955735"/>
          </a:xfrm>
          <a:prstGeom prst="rect">
            <a:avLst/>
          </a:prstGeom>
          <a:noFill/>
          <a:ln>
            <a:noFill/>
          </a:ln>
        </p:spPr>
      </p:pic>
      <p:sp>
        <p:nvSpPr>
          <p:cNvPr id="1060" name="Google Shape;1060;p54"/>
          <p:cNvSpPr/>
          <p:nvPr/>
        </p:nvSpPr>
        <p:spPr>
          <a:xfrm>
            <a:off x="6019800" y="4812201"/>
            <a:ext cx="6733113" cy="2388698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4" name="Shape 1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Google Shape;1065;p55"/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66" name="Google Shape;1066;p55"/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67" name="Google Shape;1067;p55"/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68" name="Google Shape;1068;p55"/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التصحيح.</a:t>
            </a:r>
            <a:endParaRPr b="0" i="0" sz="24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9" name="Google Shape;1069;p55"/>
          <p:cNvSpPr/>
          <p:nvPr/>
        </p:nvSpPr>
        <p:spPr>
          <a:xfrm rot="10800000">
            <a:off x="12752913" y="1012724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1070" name="Google Shape;1070;p55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{FBCD7FA8-70CA-4758-AE68-FB978104EE8C}</a:tableStyleId>
              </a:tblPr>
              <a:tblGrid>
                <a:gridCol w="2286000"/>
                <a:gridCol w="4038600"/>
                <a:gridCol w="28956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F49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1071" name="Google Shape;1071;p55"/>
          <p:cNvPicPr preferRelativeResize="0"/>
          <p:nvPr/>
        </p:nvPicPr>
        <p:blipFill rotWithShape="1">
          <a:blip r:embed="rId4">
            <a:alphaModFix/>
          </a:blip>
          <a:srcRect b="52089" l="4083" r="-567" t="17660"/>
          <a:stretch/>
        </p:blipFill>
        <p:spPr>
          <a:xfrm>
            <a:off x="533399" y="3528683"/>
            <a:ext cx="12649200" cy="4955735"/>
          </a:xfrm>
          <a:prstGeom prst="rect">
            <a:avLst/>
          </a:prstGeom>
          <a:noFill/>
          <a:ln>
            <a:noFill/>
          </a:ln>
        </p:spPr>
      </p:pic>
      <p:sp>
        <p:nvSpPr>
          <p:cNvPr id="1072" name="Google Shape;1072;p55"/>
          <p:cNvSpPr txBox="1"/>
          <p:nvPr/>
        </p:nvSpPr>
        <p:spPr>
          <a:xfrm>
            <a:off x="11353800" y="5829300"/>
            <a:ext cx="6096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2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24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3" name="Google Shape;1073;p55"/>
          <p:cNvSpPr txBox="1"/>
          <p:nvPr/>
        </p:nvSpPr>
        <p:spPr>
          <a:xfrm>
            <a:off x="9829801" y="5836920"/>
            <a:ext cx="6096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2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1" sz="24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4" name="Google Shape;1074;p55"/>
          <p:cNvSpPr txBox="1"/>
          <p:nvPr/>
        </p:nvSpPr>
        <p:spPr>
          <a:xfrm>
            <a:off x="7848600" y="5836920"/>
            <a:ext cx="6096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2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53</a:t>
            </a:r>
            <a:endParaRPr/>
          </a:p>
        </p:txBody>
      </p:sp>
      <p:sp>
        <p:nvSpPr>
          <p:cNvPr id="1075" name="Google Shape;1075;p55"/>
          <p:cNvSpPr txBox="1"/>
          <p:nvPr/>
        </p:nvSpPr>
        <p:spPr>
          <a:xfrm>
            <a:off x="6553200" y="6667500"/>
            <a:ext cx="9906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2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70+2</a:t>
            </a:r>
            <a:endParaRPr/>
          </a:p>
        </p:txBody>
      </p:sp>
      <p:sp>
        <p:nvSpPr>
          <p:cNvPr id="1076" name="Google Shape;1076;p55"/>
          <p:cNvSpPr txBox="1"/>
          <p:nvPr/>
        </p:nvSpPr>
        <p:spPr>
          <a:xfrm>
            <a:off x="11353800" y="6667499"/>
            <a:ext cx="6096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2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1077" name="Google Shape;1077;p55"/>
          <p:cNvSpPr txBox="1"/>
          <p:nvPr/>
        </p:nvSpPr>
        <p:spPr>
          <a:xfrm>
            <a:off x="9753599" y="6654249"/>
            <a:ext cx="6096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2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/>
          </a:p>
        </p:txBody>
      </p:sp>
      <p:sp>
        <p:nvSpPr>
          <p:cNvPr id="1078" name="Google Shape;1078;p55"/>
          <p:cNvSpPr txBox="1"/>
          <p:nvPr/>
        </p:nvSpPr>
        <p:spPr>
          <a:xfrm>
            <a:off x="7848600" y="7436820"/>
            <a:ext cx="6096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2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98</a:t>
            </a:r>
            <a:endParaRPr/>
          </a:p>
        </p:txBody>
      </p:sp>
      <p:sp>
        <p:nvSpPr>
          <p:cNvPr id="1079" name="Google Shape;1079;p55"/>
          <p:cNvSpPr txBox="1"/>
          <p:nvPr/>
        </p:nvSpPr>
        <p:spPr>
          <a:xfrm>
            <a:off x="6553200" y="7439975"/>
            <a:ext cx="9906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2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90 + 8</a:t>
            </a:r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3" name="Shape 1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4" name="Google Shape;1084;p56"/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85" name="Google Shape;1085;p56"/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86" name="Google Shape;1086;p56"/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87" name="Google Shape;1087;p56"/>
          <p:cNvSpPr txBox="1"/>
          <p:nvPr/>
        </p:nvSpPr>
        <p:spPr>
          <a:xfrm>
            <a:off x="4793747" y="994476"/>
            <a:ext cx="7791417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أنجزوا التمرين رقم 3 الصفحة 9</a:t>
            </a:r>
            <a:endParaRPr b="0" i="0" sz="32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56"/>
          <p:cNvSpPr/>
          <p:nvPr/>
        </p:nvSpPr>
        <p:spPr>
          <a:xfrm rot="10800000">
            <a:off x="12752913" y="1012724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1089" name="Google Shape;1089;p56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{FBCD7FA8-70CA-4758-AE68-FB978104EE8C}</a:tableStyleId>
              </a:tblPr>
              <a:tblGrid>
                <a:gridCol w="2286000"/>
                <a:gridCol w="4038600"/>
                <a:gridCol w="28956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F49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1090" name="Google Shape;1090;p56"/>
          <p:cNvPicPr preferRelativeResize="0"/>
          <p:nvPr/>
        </p:nvPicPr>
        <p:blipFill rotWithShape="1">
          <a:blip r:embed="rId4">
            <a:alphaModFix/>
          </a:blip>
          <a:srcRect b="21974" l="1395" r="2119" t="47775"/>
          <a:stretch/>
        </p:blipFill>
        <p:spPr>
          <a:xfrm>
            <a:off x="275853" y="3172069"/>
            <a:ext cx="12649200" cy="4955735"/>
          </a:xfrm>
          <a:prstGeom prst="rect">
            <a:avLst/>
          </a:prstGeom>
          <a:noFill/>
          <a:ln>
            <a:noFill/>
          </a:ln>
        </p:spPr>
      </p:pic>
      <p:sp>
        <p:nvSpPr>
          <p:cNvPr id="1091" name="Google Shape;1091;p56"/>
          <p:cNvSpPr/>
          <p:nvPr/>
        </p:nvSpPr>
        <p:spPr>
          <a:xfrm>
            <a:off x="457200" y="4305300"/>
            <a:ext cx="4800600" cy="3845364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5" name="Shape 1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" name="Google Shape;1096;p57"/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97" name="Google Shape;1097;p57"/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98" name="Google Shape;1098;p57"/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99" name="Google Shape;1099;p57"/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التصحيح.</a:t>
            </a:r>
            <a:endParaRPr/>
          </a:p>
        </p:txBody>
      </p:sp>
      <p:sp>
        <p:nvSpPr>
          <p:cNvPr id="1100" name="Google Shape;1100;p57"/>
          <p:cNvSpPr/>
          <p:nvPr/>
        </p:nvSpPr>
        <p:spPr>
          <a:xfrm rot="10800000">
            <a:off x="12752913" y="1012724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1101" name="Google Shape;1101;p57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{FBCD7FA8-70CA-4758-AE68-FB978104EE8C}</a:tableStyleId>
              </a:tblPr>
              <a:tblGrid>
                <a:gridCol w="2286000"/>
                <a:gridCol w="4038600"/>
                <a:gridCol w="28956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F49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1102" name="Google Shape;1102;p57"/>
          <p:cNvPicPr preferRelativeResize="0"/>
          <p:nvPr/>
        </p:nvPicPr>
        <p:blipFill rotWithShape="1">
          <a:blip r:embed="rId4">
            <a:alphaModFix/>
          </a:blip>
          <a:srcRect b="21974" l="1395" r="2119" t="47775"/>
          <a:stretch/>
        </p:blipFill>
        <p:spPr>
          <a:xfrm>
            <a:off x="275853" y="3172069"/>
            <a:ext cx="12649200" cy="4955735"/>
          </a:xfrm>
          <a:prstGeom prst="rect">
            <a:avLst/>
          </a:prstGeom>
          <a:noFill/>
          <a:ln>
            <a:noFill/>
          </a:ln>
        </p:spPr>
      </p:pic>
      <p:sp>
        <p:nvSpPr>
          <p:cNvPr id="1103" name="Google Shape;1103;p57"/>
          <p:cNvSpPr txBox="1"/>
          <p:nvPr/>
        </p:nvSpPr>
        <p:spPr>
          <a:xfrm>
            <a:off x="3650747" y="6667500"/>
            <a:ext cx="11430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6  3</a:t>
            </a:r>
            <a:endParaRPr b="1" sz="18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4" name="Google Shape;1104;p57"/>
          <p:cNvSpPr txBox="1"/>
          <p:nvPr/>
        </p:nvSpPr>
        <p:spPr>
          <a:xfrm>
            <a:off x="1219200" y="6667500"/>
            <a:ext cx="11430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6  3</a:t>
            </a:r>
            <a:endParaRPr b="1" sz="18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5" name="Google Shape;1105;p57"/>
          <p:cNvSpPr txBox="1"/>
          <p:nvPr/>
        </p:nvSpPr>
        <p:spPr>
          <a:xfrm>
            <a:off x="3810000" y="4719730"/>
            <a:ext cx="54025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sz="105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6" name="Google Shape;1106;p57"/>
          <p:cNvSpPr txBox="1"/>
          <p:nvPr/>
        </p:nvSpPr>
        <p:spPr>
          <a:xfrm>
            <a:off x="1371600" y="4743390"/>
            <a:ext cx="54025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sz="105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0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58"/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12" name="Google Shape;1112;p58"/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13" name="Google Shape;1113;p58"/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14" name="Google Shape;1114;p58"/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يطلب الأستاذ من المتعلمين البحث عن حل المسألة في المنزل مع تسجيل خطوات الحل على دفتر البحث</a:t>
            </a:r>
            <a:endParaRPr/>
          </a:p>
          <a:p>
            <a:pPr indent="0" lvl="1" marL="0" marR="0" rtl="1" algn="r">
              <a:lnSpc>
                <a:spcPct val="1257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4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التمرين رقم 4 صفحة 4</a:t>
            </a:r>
            <a:endParaRPr/>
          </a:p>
        </p:txBody>
      </p:sp>
      <p:sp>
        <p:nvSpPr>
          <p:cNvPr id="1115" name="Google Shape;1115;p58"/>
          <p:cNvSpPr/>
          <p:nvPr/>
        </p:nvSpPr>
        <p:spPr>
          <a:xfrm rot="10800000">
            <a:off x="12752913" y="1012724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1116" name="Google Shape;1116;p58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{FBCD7FA8-70CA-4758-AE68-FB978104EE8C}</a:tableStyleId>
              </a:tblPr>
              <a:tblGrid>
                <a:gridCol w="2286000"/>
                <a:gridCol w="4038600"/>
                <a:gridCol w="28956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F49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1117" name="Google Shape;1117;p58"/>
          <p:cNvPicPr preferRelativeResize="0"/>
          <p:nvPr/>
        </p:nvPicPr>
        <p:blipFill rotWithShape="1">
          <a:blip r:embed="rId4">
            <a:alphaModFix/>
          </a:blip>
          <a:srcRect b="-1501" l="232" r="3282" t="76877"/>
          <a:stretch/>
        </p:blipFill>
        <p:spPr>
          <a:xfrm>
            <a:off x="291093" y="2663648"/>
            <a:ext cx="12649200" cy="403385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18" name="Google Shape;1118;p58"/>
          <p:cNvGrpSpPr/>
          <p:nvPr/>
        </p:nvGrpSpPr>
        <p:grpSpPr>
          <a:xfrm>
            <a:off x="2080262" y="5426763"/>
            <a:ext cx="8054336" cy="4215890"/>
            <a:chOff x="5142970" y="6194432"/>
            <a:chExt cx="7659361" cy="3716734"/>
          </a:xfrm>
        </p:grpSpPr>
        <p:pic>
          <p:nvPicPr>
            <p:cNvPr descr="Une image contenant habits, personne, dessin humoristique, Visage humain&#10;&#10;Le contenu généré par l’IA peut être incorrect." id="1119" name="Google Shape;1119;p5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dibujos animados dibujo de varita mágica 28211051 PNG" id="1120" name="Google Shape;1120;p58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 rot="-451807">
              <a:off x="7349555" y="6297391"/>
              <a:ext cx="1682016" cy="16820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Une image contenant logo, symbole, conception&#10;&#10;Le contenu généré par l’IA peut être incorrect." id="1121" name="Google Shape;1121;p58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 rot="5400000">
              <a:off x="8096963" y="4732598"/>
              <a:ext cx="3090189" cy="632054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22" name="Google Shape;1122;p58"/>
            <p:cNvSpPr txBox="1"/>
            <p:nvPr/>
          </p:nvSpPr>
          <p:spPr>
            <a:xfrm rot="49032">
              <a:off x="7401131" y="7290182"/>
              <a:ext cx="4966049" cy="12210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514350" lvl="0" marL="514350" marR="0" rtl="1" algn="r"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SzPts val="2800"/>
                <a:buFont typeface="Calibri"/>
                <a:buAutoNum type="arabicPeriod"/>
              </a:pPr>
              <a:r>
                <a:rPr b="1" lang="ar-SA" sz="280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انجزوا المسألة في منازلكم؛</a:t>
              </a:r>
              <a:endParaRPr/>
            </a:p>
            <a:p>
              <a:pPr indent="-514350" lvl="0" marL="514350" marR="0" rtl="1" algn="r"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SzPts val="2800"/>
                <a:buFont typeface="Calibri"/>
                <a:buAutoNum type="arabicPeriod"/>
              </a:pPr>
              <a:r>
                <a:rPr b="1" lang="ar-SA" sz="280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استعينوا بخطوات الأسئلة الأربعة للبحث عن الحل.</a:t>
              </a:r>
              <a:endParaRPr/>
            </a:p>
            <a:p>
              <a:pPr indent="-514350" lvl="0" marL="514350" marR="0" rtl="1" algn="r"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SzPts val="2800"/>
                <a:buFont typeface="Calibri"/>
                <a:buAutoNum type="arabicPeriod"/>
              </a:pPr>
              <a:r>
                <a:rPr b="1" lang="ar-SA" sz="2800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دونوا خطوات الحل على دفاتر البحث؛</a:t>
              </a:r>
              <a:endParaRPr/>
            </a:p>
          </p:txBody>
        </p:sp>
      </p:grp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6" name="Shape 1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" name="Google Shape;1127;p59"/>
          <p:cNvSpPr/>
          <p:nvPr/>
        </p:nvSpPr>
        <p:spPr>
          <a:xfrm>
            <a:off x="0" y="0"/>
            <a:ext cx="13716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553" l="0" r="0" t="-5554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28" name="Google Shape;1128;p59"/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9" name="Google Shape;1129;p59"/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571500" lvl="0" marL="571500" marR="0" rtl="1" algn="ctr">
              <a:spcBef>
                <a:spcPts val="0"/>
              </a:spcBef>
              <a:spcAft>
                <a:spcPts val="0"/>
              </a:spcAft>
              <a:buClr>
                <a:srgbClr val="01070A"/>
              </a:buClr>
              <a:buSzPts val="4400"/>
              <a:buFont typeface="Arial"/>
              <a:buChar char="•"/>
            </a:pPr>
            <a:r>
              <a:rPr lang="ar-SA" sz="4400">
                <a:solidFill>
                  <a:srgbClr val="01070A"/>
                </a:solidFill>
                <a:latin typeface="Arial"/>
                <a:ea typeface="Arial"/>
                <a:cs typeface="Arial"/>
                <a:sym typeface="Arial"/>
              </a:rPr>
              <a:t> عائلة العدد 12</a:t>
            </a:r>
            <a:endParaRPr/>
          </a:p>
          <a:p>
            <a:pPr indent="-571500" lvl="0" marL="571500" marR="0" rtl="1" algn="ctr">
              <a:spcBef>
                <a:spcPts val="0"/>
              </a:spcBef>
              <a:spcAft>
                <a:spcPts val="0"/>
              </a:spcAft>
              <a:buClr>
                <a:srgbClr val="01070A"/>
              </a:buClr>
              <a:buSzPts val="4400"/>
              <a:buFont typeface="Arial"/>
              <a:buChar char="•"/>
            </a:pPr>
            <a:r>
              <a:rPr lang="ar-SA" sz="4400">
                <a:solidFill>
                  <a:srgbClr val="01070A"/>
                </a:solidFill>
                <a:latin typeface="Arial"/>
                <a:ea typeface="Arial"/>
                <a:cs typeface="Arial"/>
                <a:sym typeface="Arial"/>
              </a:rPr>
              <a:t>عائلة العدد 13</a:t>
            </a:r>
            <a:endParaRPr sz="4400">
              <a:solidFill>
                <a:srgbClr val="01070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0" name="Google Shape;1130;p59"/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ctr">
              <a:lnSpc>
                <a:spcPct val="1541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7200">
                <a:solidFill>
                  <a:srgbClr val="01070A"/>
                </a:solidFill>
                <a:latin typeface="Arial"/>
                <a:ea typeface="Arial"/>
                <a:cs typeface="Arial"/>
                <a:sym typeface="Arial"/>
              </a:rPr>
              <a:t>لعبة: رمي الكرة</a:t>
            </a:r>
            <a:endParaRPr sz="7200">
              <a:solidFill>
                <a:srgbClr val="01070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e image contenant capture d’écran, ligne, Graphique, conception&#10;&#10;Le contenu généré par l’IA peut être incorrect." id="1131" name="Google Shape;1131;p5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533400" y="6692094"/>
            <a:ext cx="3785406" cy="378540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Graphique, Caractère coloré, graphisme, Police&#10;&#10;Le contenu généré par l’IA peut être incorrect." id="1132" name="Google Shape;1132;p5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744200" y="7226300"/>
            <a:ext cx="3251200" cy="3251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cercle, capture d’écran, Symétrie, art&#10;&#10;Le contenu généré par l’IA peut être incorrect." id="1133" name="Google Shape;1133;p59"/>
          <p:cNvPicPr preferRelativeResize="0"/>
          <p:nvPr/>
        </p:nvPicPr>
        <p:blipFill rotWithShape="1">
          <a:blip r:embed="rId6">
            <a:alphaModFix/>
          </a:blip>
          <a:srcRect b="64449" l="-2286" r="76453" t="6697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6"/>
          <p:cNvSpPr/>
          <p:nvPr/>
        </p:nvSpPr>
        <p:spPr>
          <a:xfrm>
            <a:off x="0" y="0"/>
            <a:ext cx="13716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553" l="0" r="0" t="-5554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pSp>
        <p:nvGrpSpPr>
          <p:cNvPr id="189" name="Google Shape;189;p6"/>
          <p:cNvGrpSpPr/>
          <p:nvPr/>
        </p:nvGrpSpPr>
        <p:grpSpPr>
          <a:xfrm>
            <a:off x="857250" y="1032717"/>
            <a:ext cx="12001500" cy="8073833"/>
            <a:chOff x="0" y="-47625"/>
            <a:chExt cx="3895412" cy="2602800"/>
          </a:xfrm>
        </p:grpSpPr>
        <p:sp>
          <p:nvSpPr>
            <p:cNvPr id="190" name="Google Shape;190;p6"/>
            <p:cNvSpPr/>
            <p:nvPr/>
          </p:nvSpPr>
          <p:spPr>
            <a:xfrm>
              <a:off x="0" y="0"/>
              <a:ext cx="3895412" cy="2555175"/>
            </a:xfrm>
            <a:custGeom>
              <a:rect b="b" l="l" r="r" t="t"/>
              <a:pathLst>
                <a:path extrusionOk="0" h="2555175" w="3895412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1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91" name="Google Shape;191;p6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1" algn="ctr">
                <a:lnSpc>
                  <a:spcPct val="178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92" name="Google Shape;192;p6"/>
          <p:cNvSpPr/>
          <p:nvPr/>
        </p:nvSpPr>
        <p:spPr>
          <a:xfrm>
            <a:off x="1179966" y="571500"/>
            <a:ext cx="929375" cy="892201"/>
          </a:xfrm>
          <a:custGeom>
            <a:rect b="b" l="l" r="r" t="t"/>
            <a:pathLst>
              <a:path extrusionOk="0" h="1189600" w="1239167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93" name="Google Shape;193;p6"/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8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400" u="none" cap="none" strike="noStrike">
                <a:solidFill>
                  <a:srgbClr val="8DC63F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endParaRPr b="0" i="0" sz="2400" u="none" cap="none" strike="noStrike">
              <a:solidFill>
                <a:srgbClr val="10658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6"/>
          <p:cNvSpPr txBox="1"/>
          <p:nvPr/>
        </p:nvSpPr>
        <p:spPr>
          <a:xfrm>
            <a:off x="5943600" y="4883162"/>
            <a:ext cx="5171807" cy="11657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6304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4800" u="none" cap="none" strike="noStrike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3 -العمليات وحل المسائل</a:t>
            </a:r>
            <a:endParaRPr/>
          </a:p>
          <a:p>
            <a:pPr indent="0" lvl="0" marL="0" marR="0" rtl="1" algn="r">
              <a:lnSpc>
                <a:spcPct val="1080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وضع وإنجاز عمليات  باحتفاظ باستخدام النقود</a:t>
            </a:r>
            <a:endParaRPr/>
          </a:p>
          <a:p>
            <a:pPr indent="0" lvl="0" marL="0" marR="0" rtl="1" algn="r">
              <a:lnSpc>
                <a:spcPct val="1080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الاستئناس باستراتيجة الأسئلة الأربعة لحل مسألة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6"/>
          <p:cNvSpPr txBox="1"/>
          <p:nvPr/>
        </p:nvSpPr>
        <p:spPr>
          <a:xfrm>
            <a:off x="4163398" y="7847282"/>
            <a:ext cx="6943726" cy="7809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6304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4800" u="none" cap="none" strike="noStrike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4 –لعبة</a:t>
            </a:r>
            <a:endParaRPr/>
          </a:p>
          <a:p>
            <a:pPr indent="0" lvl="0" marL="0" marR="0" rtl="1" algn="r">
              <a:lnSpc>
                <a:spcPct val="1080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رمي الكرة (عائلة العدد 11)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6"/>
          <p:cNvSpPr txBox="1"/>
          <p:nvPr/>
        </p:nvSpPr>
        <p:spPr>
          <a:xfrm>
            <a:off x="6629400" y="2399867"/>
            <a:ext cx="4477724" cy="7809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6304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4800" u="none" cap="none" strike="noStrike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1 - حساب ذهني</a:t>
            </a:r>
            <a:endParaRPr/>
          </a:p>
          <a:p>
            <a:pPr indent="0" lvl="0" marL="0" marR="0" rtl="1" algn="r">
              <a:lnSpc>
                <a:spcPct val="1080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نشاط عائلة العددين 13  باستحدام الخشيبات </a:t>
            </a:r>
            <a:endParaRPr/>
          </a:p>
        </p:txBody>
      </p:sp>
      <p:grpSp>
        <p:nvGrpSpPr>
          <p:cNvPr id="197" name="Google Shape;197;p6"/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98" name="Google Shape;198;p6"/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>
                <a:gd fmla="val 16667" name="adj"/>
              </a:avLst>
            </a:prstGeom>
            <a:solidFill>
              <a:srgbClr val="F2F2F2"/>
            </a:solidFill>
            <a:ln cap="flat" cmpd="sng" w="25400">
              <a:solidFill>
                <a:srgbClr val="10658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pic>
          <p:nvPicPr>
            <p:cNvPr id="199" name="Google Shape;199;p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663231" y="3540342"/>
              <a:ext cx="340739" cy="3855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0" name="Google Shape;200;p6"/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ar-SA" sz="1350" u="none" cap="none" strike="noStrike">
                  <a:solidFill>
                    <a:srgbClr val="106585"/>
                  </a:solidFill>
                  <a:latin typeface="Dosis"/>
                  <a:ea typeface="Dosis"/>
                  <a:cs typeface="Dosis"/>
                  <a:sym typeface="Dosis"/>
                </a:rPr>
                <a:t>10 min</a:t>
              </a:r>
              <a:endParaRPr/>
            </a:p>
          </p:txBody>
        </p:sp>
      </p:grpSp>
      <p:sp>
        <p:nvSpPr>
          <p:cNvPr id="201" name="Google Shape;201;p6"/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176690" marR="0" rtl="0" algn="l">
              <a:lnSpc>
                <a:spcPct val="954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400" u="none" cap="none" strike="noStrike">
                <a:solidFill>
                  <a:srgbClr val="3F3F3F"/>
                </a:solidFill>
                <a:latin typeface="Dosis"/>
                <a:ea typeface="Dosis"/>
                <a:cs typeface="Dosis"/>
                <a:sym typeface="Dosis"/>
              </a:rPr>
              <a:t>   </a:t>
            </a:r>
            <a:endParaRPr b="0" i="0" sz="2550" u="none" cap="none" strike="noStrike">
              <a:solidFill>
                <a:srgbClr val="3F3F3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02" name="Google Shape;202;p6"/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6304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4800" u="none" cap="none" strike="noStrike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2 - الأعداد </a:t>
            </a:r>
            <a:endParaRPr b="0" i="0" sz="4800" u="none" cap="none" strike="noStrike">
              <a:solidFill>
                <a:srgbClr val="10658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1" algn="r">
              <a:lnSpc>
                <a:spcPct val="1080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قراءة وكتابة  وتفكيك الاعداد من 0 إلى 99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3" name="Google Shape;203;p6"/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04" name="Google Shape;204;p6"/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>
                <a:gd fmla="val 16667" name="adj"/>
              </a:avLst>
            </a:prstGeom>
            <a:solidFill>
              <a:srgbClr val="F2F2F2"/>
            </a:solidFill>
            <a:ln cap="flat" cmpd="sng" w="25400">
              <a:solidFill>
                <a:srgbClr val="10658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pic>
          <p:nvPicPr>
            <p:cNvPr id="205" name="Google Shape;205;p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663231" y="3540342"/>
              <a:ext cx="340739" cy="3855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6" name="Google Shape;206;p6"/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ar-SA" sz="1350" u="none" cap="none" strike="noStrike">
                  <a:solidFill>
                    <a:srgbClr val="106585"/>
                  </a:solidFill>
                  <a:latin typeface="Dosis"/>
                  <a:ea typeface="Dosis"/>
                  <a:cs typeface="Dosis"/>
                  <a:sym typeface="Dosis"/>
                </a:rPr>
                <a:t>20 min</a:t>
              </a:r>
              <a:endParaRPr/>
            </a:p>
          </p:txBody>
        </p:sp>
      </p:grpSp>
      <p:grpSp>
        <p:nvGrpSpPr>
          <p:cNvPr id="207" name="Google Shape;207;p6"/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208" name="Google Shape;208;p6"/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>
                <a:gd fmla="val 16667" name="adj"/>
              </a:avLst>
            </a:prstGeom>
            <a:solidFill>
              <a:srgbClr val="F2F2F2"/>
            </a:solidFill>
            <a:ln cap="flat" cmpd="sng" w="25400">
              <a:solidFill>
                <a:srgbClr val="10658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pic>
          <p:nvPicPr>
            <p:cNvPr id="209" name="Google Shape;209;p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663231" y="3540342"/>
              <a:ext cx="340739" cy="3855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0" name="Google Shape;210;p6"/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ar-SA" sz="1350" u="none" cap="none" strike="noStrike">
                  <a:solidFill>
                    <a:srgbClr val="106585"/>
                  </a:solidFill>
                  <a:latin typeface="Dosis"/>
                  <a:ea typeface="Dosis"/>
                  <a:cs typeface="Dosis"/>
                  <a:sym typeface="Dosis"/>
                </a:rPr>
                <a:t>20 min</a:t>
              </a:r>
              <a:endParaRPr b="1" i="0" sz="1350" u="none" cap="none" strike="noStrike">
                <a:solidFill>
                  <a:srgbClr val="106585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211" name="Google Shape;211;p6"/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212" name="Google Shape;212;p6"/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>
                <a:gd fmla="val 16667" name="adj"/>
              </a:avLst>
            </a:prstGeom>
            <a:solidFill>
              <a:srgbClr val="F2F2F2"/>
            </a:solidFill>
            <a:ln cap="flat" cmpd="sng" w="25400">
              <a:solidFill>
                <a:srgbClr val="10658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pic>
          <p:nvPicPr>
            <p:cNvPr id="213" name="Google Shape;213;p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663231" y="3540342"/>
              <a:ext cx="340739" cy="3855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4" name="Google Shape;214;p6"/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ar-SA" sz="1350" u="none" cap="none" strike="noStrike">
                  <a:solidFill>
                    <a:srgbClr val="106585"/>
                  </a:solidFill>
                  <a:latin typeface="Dosis"/>
                  <a:ea typeface="Dosis"/>
                  <a:cs typeface="Dosis"/>
                  <a:sym typeface="Dosis"/>
                </a:rPr>
                <a:t>10 min</a:t>
              </a:r>
              <a:endParaRPr/>
            </a:p>
          </p:txBody>
        </p:sp>
      </p:grpSp>
      <p:sp>
        <p:nvSpPr>
          <p:cNvPr id="215" name="Google Shape;215;p6"/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6000" u="none" cap="none" strike="noStrike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هيكلة الحصة</a:t>
            </a:r>
            <a:endParaRPr b="1" i="0" sz="4000" u="none" cap="none" strike="noStrike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6"/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lnSpc>
                <a:spcPct val="6304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4800" u="none" cap="none" strike="noStrike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3 –عمل فردي على الكراسة</a:t>
            </a:r>
            <a:endParaRPr/>
          </a:p>
          <a:p>
            <a:pPr indent="0" lvl="0" marL="0" marR="0" rtl="1" algn="r">
              <a:lnSpc>
                <a:spcPct val="1080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الإنجاز/التصحيح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7" name="Google Shape;217;p6"/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218" name="Google Shape;218;p6"/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>
                <a:gd fmla="val 16667" name="adj"/>
              </a:avLst>
            </a:prstGeom>
            <a:solidFill>
              <a:srgbClr val="F2F2F2"/>
            </a:solidFill>
            <a:ln cap="flat" cmpd="sng" w="25400">
              <a:solidFill>
                <a:srgbClr val="10658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pic>
          <p:nvPicPr>
            <p:cNvPr id="219" name="Google Shape;219;p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663231" y="3540342"/>
              <a:ext cx="340739" cy="3855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0" name="Google Shape;220;p6"/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ar-SA" sz="1350" u="none" cap="none" strike="noStrike">
                  <a:solidFill>
                    <a:srgbClr val="106585"/>
                  </a:solidFill>
                  <a:latin typeface="Dosis"/>
                  <a:ea typeface="Dosis"/>
                  <a:cs typeface="Dosis"/>
                  <a:sym typeface="Dosis"/>
                </a:rPr>
                <a:t>10 min</a:t>
              </a:r>
              <a:endParaRPr b="1" i="0" sz="1350" u="none" cap="none" strike="noStrike">
                <a:solidFill>
                  <a:srgbClr val="106585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7" name="Shape 1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8" name="Google Shape;1138;p60"/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39" name="Google Shape;1139;p60"/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ٍٍ</a:t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40" name="Google Shape;1140;p60"/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41" name="Google Shape;1141;p60"/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الآن سنلعب لعبة رمي الكرة. </a:t>
            </a:r>
            <a:endParaRPr b="0" i="0" sz="32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1" algn="r">
              <a:lnSpc>
                <a:spcPct val="942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2" name="Google Shape;1142;p60"/>
          <p:cNvSpPr/>
          <p:nvPr/>
        </p:nvSpPr>
        <p:spPr>
          <a:xfrm rot="10800000">
            <a:off x="12656405" y="879903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1143" name="Google Shape;1143;p60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{FBCD7FA8-70CA-4758-AE68-FB978104EE8C}</a:tableStyleId>
              </a:tblPr>
              <a:tblGrid>
                <a:gridCol w="3962400"/>
                <a:gridCol w="2743200"/>
                <a:gridCol w="2514600"/>
                <a:gridCol w="2362200"/>
                <a:gridCol w="2133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>
                          <a:solidFill>
                            <a:srgbClr val="D8D8D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>
                        <a:solidFill>
                          <a:srgbClr val="D8D8D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descr="Une image contenant cercle, capture d’écran, Symétrie, art&#10;&#10;Le contenu généré par l’IA peut être incorrect." id="1144" name="Google Shape;1144;p60"/>
          <p:cNvPicPr preferRelativeResize="0"/>
          <p:nvPr/>
        </p:nvPicPr>
        <p:blipFill rotWithShape="1">
          <a:blip r:embed="rId4">
            <a:alphaModFix/>
          </a:blip>
          <a:srcRect b="64449" l="-2286" r="76453" t="6697"/>
          <a:stretch/>
        </p:blipFill>
        <p:spPr>
          <a:xfrm>
            <a:off x="800640" y="943680"/>
            <a:ext cx="841924" cy="94027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dessin humoristique, Animation, jouet, Dessin animé&#10;&#10;Le contenu généré par l’IA peut être incorrect." id="1145" name="Google Shape;1145;p60"/>
          <p:cNvPicPr preferRelativeResize="0"/>
          <p:nvPr/>
        </p:nvPicPr>
        <p:blipFill rotWithShape="1">
          <a:blip r:embed="rId5">
            <a:alphaModFix/>
          </a:blip>
          <a:srcRect b="0" l="11993" r="11608" t="0"/>
          <a:stretch/>
        </p:blipFill>
        <p:spPr>
          <a:xfrm>
            <a:off x="585546" y="5017908"/>
            <a:ext cx="6251118" cy="462474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sac, accessoire, texte&#10;&#10;Le contenu généré par l’IA peut être incorrect." id="1146" name="Google Shape;1146;p6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404402" y="3314701"/>
            <a:ext cx="6900843" cy="4762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7" name="Google Shape;1147;p60"/>
          <p:cNvSpPr txBox="1"/>
          <p:nvPr/>
        </p:nvSpPr>
        <p:spPr>
          <a:xfrm>
            <a:off x="7645023" y="4296312"/>
            <a:ext cx="4419600" cy="19697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اللعب في مجموعات:</a:t>
            </a:r>
            <a:endParaRPr/>
          </a:p>
          <a:p>
            <a:pPr indent="-571500" lvl="0" marL="571500" marR="0" rtl="1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1" lang="ar-SA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عائلة العدد 12 </a:t>
            </a:r>
            <a:endParaRPr/>
          </a:p>
          <a:p>
            <a:pPr indent="-571500" lvl="0" marL="571500" marR="0" rtl="1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1" lang="ar-SA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عائلة العدد 13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1" name="Shape 1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2" name="Google Shape;1152;p61"/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3" name="Google Shape;1153;p61"/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92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7200">
                <a:solidFill>
                  <a:srgbClr val="01070A"/>
                </a:solidFill>
                <a:latin typeface="Arial"/>
                <a:ea typeface="Arial"/>
                <a:cs typeface="Arial"/>
                <a:sym typeface="Arial"/>
              </a:rPr>
              <a:t>الواجبات المنزلية</a:t>
            </a:r>
            <a:endParaRPr/>
          </a:p>
        </p:txBody>
      </p:sp>
      <p:pic>
        <p:nvPicPr>
          <p:cNvPr descr="Une image contenant capture d’écran, ligne, Graphique, conception&#10;&#10;Le contenu généré par l’IA peut être incorrect." id="1154" name="Google Shape;1154;p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381000" y="7886700"/>
            <a:ext cx="2590800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Graphique, Caractère coloré, graphisme, Police&#10;&#10;Le contenu généré par l’IA peut être incorrect." id="1155" name="Google Shape;1155;p6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681786" y="8163886"/>
            <a:ext cx="2313613" cy="231361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Dessin d’enfant, garçon, dessin, personne&#10;&#10;Le contenu généré par l’IA peut être incorrect." id="1156" name="Google Shape;1156;p6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30120" y="2552700"/>
            <a:ext cx="6855757" cy="3874993"/>
          </a:xfrm>
          <a:prstGeom prst="rect">
            <a:avLst/>
          </a:prstGeom>
          <a:noFill/>
          <a:ln>
            <a:noFill/>
          </a:ln>
        </p:spPr>
      </p:pic>
      <p:sp>
        <p:nvSpPr>
          <p:cNvPr id="1157" name="Google Shape;1157;p61"/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4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ينجز المتعلمون ما تبقى من التمارين في منازلهم مع تذكيرهم بأن مراقبة الانجازات ستتم بداية الحصة الموالية</a:t>
            </a:r>
            <a:endParaRPr b="1" sz="40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62"/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3" name="Google Shape;1163;p62"/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4400">
                <a:solidFill>
                  <a:srgbClr val="01070A"/>
                </a:solidFill>
                <a:latin typeface="Arial"/>
                <a:ea typeface="Arial"/>
                <a:cs typeface="Arial"/>
                <a:sym typeface="Arial"/>
              </a:rPr>
              <a:t>1 -  تسجيل الملاحظات حول سير الحصة على المذكرة اليومية؛</a:t>
            </a:r>
            <a:endParaRPr/>
          </a:p>
        </p:txBody>
      </p:sp>
      <p:sp>
        <p:nvSpPr>
          <p:cNvPr id="1164" name="Google Shape;1164;p62"/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92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7200">
                <a:solidFill>
                  <a:srgbClr val="01070A"/>
                </a:solidFill>
                <a:latin typeface="Arial"/>
                <a:ea typeface="Arial"/>
                <a:cs typeface="Arial"/>
                <a:sym typeface="Arial"/>
              </a:rPr>
              <a:t>تبصر الحصة</a:t>
            </a:r>
            <a:endParaRPr/>
          </a:p>
        </p:txBody>
      </p:sp>
      <p:pic>
        <p:nvPicPr>
          <p:cNvPr descr="Une image contenant capture d’écran, ligne, Graphique, conception&#10;&#10;Le contenu généré par l’IA peut être incorrect." id="1165" name="Google Shape;1165;p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381000" y="7581900"/>
            <a:ext cx="28575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Graphique, Caractère coloré, graphisme, Police&#10;&#10;Le contenu généré par l’IA peut être incorrect." id="1166" name="Google Shape;1166;p6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06200" y="7988300"/>
            <a:ext cx="2489200" cy="2489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7" name="Google Shape;1167;p62"/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ar-SA" sz="4400">
                <a:solidFill>
                  <a:srgbClr val="01070A"/>
                </a:solidFill>
                <a:latin typeface="Arial"/>
                <a:ea typeface="Arial"/>
                <a:cs typeface="Arial"/>
                <a:sym typeface="Arial"/>
              </a:rPr>
              <a:t>2 -  تسجيل نسبة التحكم التقديرية من أهداف الحصة.</a:t>
            </a:r>
            <a:endParaRPr/>
          </a:p>
        </p:txBody>
      </p:sp>
      <p:pic>
        <p:nvPicPr>
          <p:cNvPr descr="Une image contenant texte&#10;&#10;Le contenu généré par l’IA peut être incorrect." id="1168" name="Google Shape;1168;p62"/>
          <p:cNvPicPr preferRelativeResize="0"/>
          <p:nvPr/>
        </p:nvPicPr>
        <p:blipFill rotWithShape="1">
          <a:blip r:embed="rId5">
            <a:alphaModFix/>
          </a:blip>
          <a:srcRect b="0" l="10823" r="2597" t="0"/>
          <a:stretch/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ECECEC"/>
          </a:solidFill>
          <a:ln cap="rnd" cmpd="sng" w="1905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36195" rotWithShape="0" algn="tl" dir="11400000" dist="12700">
              <a:srgbClr val="000000">
                <a:alpha val="32941"/>
              </a:srgbClr>
            </a:outerShdw>
          </a:effectLst>
        </p:spPr>
      </p:pic>
      <p:pic>
        <p:nvPicPr>
          <p:cNvPr id="1169" name="Google Shape;1169;p6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524000" y="3585480"/>
            <a:ext cx="2965158" cy="3567770"/>
          </a:xfrm>
          <a:prstGeom prst="rect">
            <a:avLst/>
          </a:prstGeom>
          <a:noFill/>
          <a:ln>
            <a:noFill/>
          </a:ln>
          <a:effectLst>
            <a:reflection blurRad="0" dir="5400000" dist="5000" endA="0" endPos="30000" kx="0" rotWithShape="0" algn="bl" stA="30000" stPos="0" sy="-100000" ky="0"/>
          </a:effectLst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" name="Google Shape;225;p7"/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226" name="Google Shape;226;p7"/>
            <p:cNvSpPr/>
            <p:nvPr/>
          </p:nvSpPr>
          <p:spPr>
            <a:xfrm>
              <a:off x="0" y="0"/>
              <a:ext cx="4025259" cy="2722371"/>
            </a:xfrm>
            <a:custGeom>
              <a:rect b="b" l="l" r="r" t="t"/>
              <a:pathLst>
                <a:path extrusionOk="0" h="2555175" w="3895412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190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27" name="Google Shape;227;p7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ctr">
                <a:lnSpc>
                  <a:spcPct val="178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pic>
        <p:nvPicPr>
          <p:cNvPr id="228" name="Google Shape;228;p7"/>
          <p:cNvPicPr preferRelativeResize="0"/>
          <p:nvPr/>
        </p:nvPicPr>
        <p:blipFill rotWithShape="1">
          <a:blip r:embed="rId3">
            <a:alphaModFix/>
          </a:blip>
          <a:srcRect b="14089" l="11025" r="11388" t="14560"/>
          <a:stretch/>
        </p:blipFill>
        <p:spPr>
          <a:xfrm>
            <a:off x="1527773" y="2938983"/>
            <a:ext cx="1230172" cy="837429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229" name="Google Shape;229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95899" y="6194573"/>
            <a:ext cx="1352710" cy="1126337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7"/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أُحَضِّرُ لوازمي المدرسية قبل بداية الدرس.</a:t>
            </a:r>
            <a:endParaRPr/>
          </a:p>
        </p:txBody>
      </p:sp>
      <p:sp>
        <p:nvSpPr>
          <p:cNvPr id="231" name="Google Shape;231;p7"/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هذا النشاط مرتبط بتوظيف الألواح.</a:t>
            </a:r>
            <a:endParaRPr/>
          </a:p>
        </p:txBody>
      </p:sp>
      <p:sp>
        <p:nvSpPr>
          <p:cNvPr id="232" name="Google Shape;232;p7"/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lnSpc>
                <a:spcPct val="5248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6000" u="none" cap="none" strike="noStrike">
                <a:solidFill>
                  <a:srgbClr val="106585"/>
                </a:solidFill>
                <a:latin typeface="Arial"/>
                <a:ea typeface="Arial"/>
                <a:cs typeface="Arial"/>
                <a:sym typeface="Arial"/>
              </a:rPr>
              <a:t>أيقونات توجيهية</a:t>
            </a:r>
            <a:endParaRPr b="1" i="0" sz="6000" u="none" cap="none" strike="noStrike">
              <a:solidFill>
                <a:srgbClr val="10658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"/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العمل في مجموعات صغرى</a:t>
            </a:r>
            <a:endParaRPr/>
          </a:p>
        </p:txBody>
      </p:sp>
      <p:sp>
        <p:nvSpPr>
          <p:cNvPr id="234" name="Google Shape;234;p7"/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أصغي إلى أستاذي وأطلب الإذن للتحدث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7"/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عمل فردي على الكراسة</a:t>
            </a:r>
            <a:endParaRPr/>
          </a:p>
        </p:txBody>
      </p:sp>
      <p:sp>
        <p:nvSpPr>
          <p:cNvPr id="236" name="Google Shape;236;p7"/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ar-SA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العمل الثنائي</a:t>
            </a:r>
            <a:endParaRPr/>
          </a:p>
        </p:txBody>
      </p:sp>
      <p:sp>
        <p:nvSpPr>
          <p:cNvPr id="237" name="Google Shape;237;p7"/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العمل الجماعي</a:t>
            </a:r>
            <a:endParaRPr/>
          </a:p>
        </p:txBody>
      </p:sp>
      <p:sp>
        <p:nvSpPr>
          <p:cNvPr id="238" name="Google Shape;238;p7"/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25400">
            <a:solidFill>
              <a:srgbClr val="9A8C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المناولة والألعاب</a:t>
            </a:r>
            <a:endParaRPr/>
          </a:p>
        </p:txBody>
      </p:sp>
      <p:pic>
        <p:nvPicPr>
          <p:cNvPr descr="Une image contenant Dessin animé, sourire, habits, clipart&#10;&#10;Le contenu généré par l’IA peut être incorrect." id="239" name="Google Shape;239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637745" y="5944457"/>
            <a:ext cx="1950937" cy="13006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Dessin animé, dessin humoristique, habits, garçon&#10;&#10;Le contenu généré par l’IA peut être incorrect." id="240" name="Google Shape;240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395413" y="2779360"/>
            <a:ext cx="2208239" cy="147215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dessin humoristique, Dessin animé, Visage humain, Animation&#10;&#10;Le contenu généré par l’IA peut être incorrect." id="241" name="Google Shape;241;p7"/>
          <p:cNvPicPr preferRelativeResize="0"/>
          <p:nvPr/>
        </p:nvPicPr>
        <p:blipFill rotWithShape="1">
          <a:blip r:embed="rId7">
            <a:alphaModFix/>
          </a:blip>
          <a:srcRect b="53507" l="38235" r="38235" t="-3581"/>
          <a:stretch/>
        </p:blipFill>
        <p:spPr>
          <a:xfrm>
            <a:off x="4627569" y="5616116"/>
            <a:ext cx="1485191" cy="178653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figurine, jouet, dessin humoristique, intérieur&#10;&#10;Le contenu généré par l’IA peut être incorrect." id="242" name="Google Shape;242;p7"/>
          <p:cNvPicPr preferRelativeResize="0"/>
          <p:nvPr/>
        </p:nvPicPr>
        <p:blipFill rotWithShape="1">
          <a:blip r:embed="rId8">
            <a:alphaModFix/>
          </a:blip>
          <a:srcRect b="57897" l="66544" r="0" t="4977"/>
          <a:stretch/>
        </p:blipFill>
        <p:spPr>
          <a:xfrm>
            <a:off x="10270922" y="2528356"/>
            <a:ext cx="2600348" cy="163091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dessin humoristique, habits, Dessin animé, garçon&#10;&#10;Le contenu généré par l’IA peut être incorrect." id="243" name="Google Shape;243;p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261764" y="2906294"/>
            <a:ext cx="2216800" cy="12529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figurine, jouet, dessin humoristique, intérieur&#10;&#10;Le contenu généré par l’IA peut être incorrect." id="244" name="Google Shape;244;p7"/>
          <p:cNvPicPr preferRelativeResize="0"/>
          <p:nvPr/>
        </p:nvPicPr>
        <p:blipFill rotWithShape="1">
          <a:blip r:embed="rId8">
            <a:alphaModFix/>
          </a:blip>
          <a:srcRect b="57897" l="82169" r="1045" t="4977"/>
          <a:stretch/>
        </p:blipFill>
        <p:spPr>
          <a:xfrm>
            <a:off x="1219200" y="5617558"/>
            <a:ext cx="1474906" cy="17364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8"/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50" name="Google Shape;250;p8"/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51" name="Google Shape;251;p8"/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52" name="Google Shape;252;p8"/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        مرحبا بكم أعزائي سنبدأ حصة اليوم، انتبهوا جيدا</a:t>
            </a:r>
            <a:endParaRPr b="0" i="0" sz="32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3" name="Google Shape;253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74941" y="2857500"/>
            <a:ext cx="7881464" cy="5254309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8"/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fmla="val 72325" name="adj1"/>
              <a:gd fmla="val -32801" name="adj2"/>
              <a:gd fmla="val 16667" name="adj3"/>
            </a:avLst>
          </a:prstGeom>
          <a:solidFill>
            <a:schemeClr val="lt2"/>
          </a:solidFill>
          <a:ln cap="flat" cmpd="sng" w="25400">
            <a:solidFill>
              <a:srgbClr val="2136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55" name="Google Shape;255;p8"/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4400" u="none" cap="none" strike="noStrike">
                <a:solidFill>
                  <a:srgbClr val="494429"/>
                </a:solidFill>
                <a:latin typeface="Arial"/>
                <a:ea typeface="Arial"/>
                <a:cs typeface="Arial"/>
                <a:sym typeface="Arial"/>
              </a:rPr>
              <a:t>مرحبا بكم أبنائي الأعزاء</a:t>
            </a:r>
            <a:endParaRPr b="0" i="0" sz="4400" u="none" cap="none" strike="noStrike">
              <a:solidFill>
                <a:srgbClr val="49442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8"/>
          <p:cNvSpPr/>
          <p:nvPr/>
        </p:nvSpPr>
        <p:spPr>
          <a:xfrm rot="10800000">
            <a:off x="12656405" y="879903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257" name="Google Shape;257;p8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{FBCD7FA8-70CA-4758-AE68-FB978104EE8C}</a:tableStyleId>
              </a:tblPr>
              <a:tblGrid>
                <a:gridCol w="2209800"/>
                <a:gridCol w="2590800"/>
                <a:gridCol w="2286000"/>
                <a:gridCol w="2209800"/>
                <a:gridCol w="4419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ACFB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9"/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63" name="Google Shape;263;p9"/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64" name="Google Shape;264;p9"/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65" name="Google Shape;265;p9"/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أبنائي الأعزاء، ضعوا اللوحة والقلم والكراسة في القمطر، ستحتاجونها في هذه الحصة.</a:t>
            </a:r>
            <a:endParaRPr/>
          </a:p>
        </p:txBody>
      </p:sp>
      <p:sp>
        <p:nvSpPr>
          <p:cNvPr id="266" name="Google Shape;266;p9"/>
          <p:cNvSpPr/>
          <p:nvPr/>
        </p:nvSpPr>
        <p:spPr>
          <a:xfrm rot="10800000">
            <a:off x="12656405" y="879903"/>
            <a:ext cx="633224" cy="431062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67" name="Google Shape;267;p9"/>
          <p:cNvSpPr/>
          <p:nvPr/>
        </p:nvSpPr>
        <p:spPr>
          <a:xfrm>
            <a:off x="1014227" y="6441792"/>
            <a:ext cx="1981200" cy="685800"/>
          </a:xfrm>
          <a:prstGeom prst="roundRect">
            <a:avLst>
              <a:gd fmla="val 16667" name="adj"/>
            </a:avLst>
          </a:prstGeom>
          <a:solidFill>
            <a:srgbClr val="7ACFB0"/>
          </a:solidFill>
          <a:ln cap="flat" cmpd="sng" w="25400">
            <a:solidFill>
              <a:srgbClr val="2136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كراسة</a:t>
            </a:r>
            <a:endParaRPr b="0" i="0" sz="3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9"/>
          <p:cNvSpPr/>
          <p:nvPr/>
        </p:nvSpPr>
        <p:spPr>
          <a:xfrm>
            <a:off x="6724821" y="6441792"/>
            <a:ext cx="1981200" cy="685800"/>
          </a:xfrm>
          <a:prstGeom prst="roundRect">
            <a:avLst>
              <a:gd fmla="val 16667" name="adj"/>
            </a:avLst>
          </a:prstGeom>
          <a:solidFill>
            <a:srgbClr val="7ACFB0"/>
          </a:solidFill>
          <a:ln cap="flat" cmpd="sng" w="25400">
            <a:solidFill>
              <a:srgbClr val="2136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قلم الرصاص</a:t>
            </a:r>
            <a:endParaRPr b="0" i="0" sz="3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9"/>
          <p:cNvSpPr/>
          <p:nvPr/>
        </p:nvSpPr>
        <p:spPr>
          <a:xfrm>
            <a:off x="9699936" y="6441792"/>
            <a:ext cx="2409454" cy="685800"/>
          </a:xfrm>
          <a:prstGeom prst="roundRect">
            <a:avLst>
              <a:gd fmla="val 16667" name="adj"/>
            </a:avLst>
          </a:prstGeom>
          <a:solidFill>
            <a:srgbClr val="7ACFB0"/>
          </a:solidFill>
          <a:ln cap="flat" cmpd="sng" w="25400">
            <a:solidFill>
              <a:srgbClr val="2136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لوحة</a:t>
            </a:r>
            <a:endParaRPr b="0" i="0" sz="3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70" name="Google Shape;270;p9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{FBCD7FA8-70CA-4758-AE68-FB978104EE8C}</a:tableStyleId>
              </a:tblPr>
              <a:tblGrid>
                <a:gridCol w="2209800"/>
                <a:gridCol w="2590800"/>
                <a:gridCol w="2286000"/>
                <a:gridCol w="2209800"/>
                <a:gridCol w="4419600"/>
              </a:tblGrid>
              <a:tr h="712300"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ألعاب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عمليات وحل المسائل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الأعداد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نشاط اعتيادي</a:t>
                      </a:r>
                      <a:endParaRPr b="1" i="0" sz="2800" u="none" cap="none" strike="noStrike">
                        <a:solidFill>
                          <a:srgbClr val="BFBFB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1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ar-SA" sz="2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افتتاح الحصة</a:t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ACFB0"/>
                    </a:solidFill>
                  </a:tcPr>
                </a:tc>
              </a:tr>
            </a:tbl>
          </a:graphicData>
        </a:graphic>
      </p:graphicFrame>
      <p:pic>
        <p:nvPicPr>
          <p:cNvPr id="271" name="Google Shape;271;p9"/>
          <p:cNvPicPr preferRelativeResize="0"/>
          <p:nvPr/>
        </p:nvPicPr>
        <p:blipFill rotWithShape="1">
          <a:blip r:embed="rId4">
            <a:alphaModFix/>
          </a:blip>
          <a:srcRect b="14089" l="11025" r="11388" t="14560"/>
          <a:stretch/>
        </p:blipFill>
        <p:spPr>
          <a:xfrm>
            <a:off x="9296400" y="4009482"/>
            <a:ext cx="2910470" cy="2069668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descr="Une image contenant illustration&#10;&#10;Le contenu généré par l’IA peut être incorrect." id="272" name="Google Shape;272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459270" y="4026109"/>
            <a:ext cx="2244168" cy="224416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texte, Visage humain, capture d’écran, personne&#10;&#10;Le contenu généré par l’IA peut être incorrect." id="273" name="Google Shape;273;p9"/>
          <p:cNvPicPr preferRelativeResize="0"/>
          <p:nvPr/>
        </p:nvPicPr>
        <p:blipFill rotWithShape="1">
          <a:blip r:embed="rId6">
            <a:alphaModFix/>
          </a:blip>
          <a:srcRect b="2951" l="4358" r="0" t="5547"/>
          <a:stretch/>
        </p:blipFill>
        <p:spPr>
          <a:xfrm>
            <a:off x="1247110" y="3788858"/>
            <a:ext cx="1853394" cy="246479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dessin humoristique, dessin, capture d’écran, Dessin d’enfant&#10;&#10;Description générée automatiquement" id="274" name="Google Shape;274;p9"/>
          <p:cNvPicPr preferRelativeResize="0"/>
          <p:nvPr/>
        </p:nvPicPr>
        <p:blipFill rotWithShape="1">
          <a:blip r:embed="rId7">
            <a:alphaModFix/>
          </a:blip>
          <a:srcRect b="7777" l="29730" r="43963" t="56294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9"/>
          <p:cNvSpPr/>
          <p:nvPr/>
        </p:nvSpPr>
        <p:spPr>
          <a:xfrm>
            <a:off x="3741401" y="6441792"/>
            <a:ext cx="1981200" cy="685800"/>
          </a:xfrm>
          <a:prstGeom prst="roundRect">
            <a:avLst>
              <a:gd fmla="val 16667" name="adj"/>
            </a:avLst>
          </a:prstGeom>
          <a:solidFill>
            <a:srgbClr val="7ACFB0"/>
          </a:solidFill>
          <a:ln cap="flat" cmpd="sng" w="25400">
            <a:solidFill>
              <a:srgbClr val="2136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دفتر البحث</a:t>
            </a:r>
            <a:endParaRPr b="0" i="0" sz="3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6" name="Google Shape;276;p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59905" y="764150"/>
            <a:ext cx="909238" cy="7570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:creator>youssef saadani</dc:creator>
</cp:coreProperties>
</file>