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8559" r:id="rId12"/>
    <p:sldId id="2134808505" r:id="rId13"/>
    <p:sldId id="2134808570" r:id="rId14"/>
    <p:sldId id="2134808561" r:id="rId15"/>
    <p:sldId id="2134808606" r:id="rId16"/>
    <p:sldId id="2134808459" r:id="rId17"/>
    <p:sldId id="2134808529" r:id="rId18"/>
    <p:sldId id="2134808602" r:id="rId19"/>
    <p:sldId id="2134808607" r:id="rId20"/>
    <p:sldId id="2134808608" r:id="rId21"/>
    <p:sldId id="2134808609" r:id="rId22"/>
    <p:sldId id="2134808610" r:id="rId23"/>
    <p:sldId id="2134808611" r:id="rId24"/>
    <p:sldId id="2134808613" r:id="rId25"/>
    <p:sldId id="2134808614" r:id="rId26"/>
    <p:sldId id="2134808460" r:id="rId27"/>
    <p:sldId id="2134808590" r:id="rId28"/>
    <p:sldId id="2134808593" r:id="rId29"/>
    <p:sldId id="2134808539" r:id="rId30"/>
    <p:sldId id="2134808612" r:id="rId31"/>
    <p:sldId id="2134808543" r:id="rId32"/>
    <p:sldId id="2134808551" r:id="rId33"/>
    <p:sldId id="2134808552" r:id="rId34"/>
    <p:sldId id="2134808491" r:id="rId35"/>
    <p:sldId id="2134808547" r:id="rId36"/>
    <p:sldId id="2134808544" r:id="rId37"/>
    <p:sldId id="2134808548" r:id="rId38"/>
    <p:sldId id="2134808545" r:id="rId39"/>
    <p:sldId id="2134808549" r:id="rId40"/>
    <p:sldId id="2134808455" r:id="rId41"/>
    <p:sldId id="2134808598" r:id="rId42"/>
    <p:sldId id="2134808546" r:id="rId43"/>
    <p:sldId id="2134808467" r:id="rId44"/>
    <p:sldId id="2134808468" r:id="rId45"/>
    <p:sldId id="2134808499" r:id="rId46"/>
    <p:sldId id="2134808474" r:id="rId47"/>
    <p:sldId id="2134808500" r:id="rId48"/>
    <p:sldId id="2134808472" r:id="rId49"/>
    <p:sldId id="2134808501" r:id="rId50"/>
    <p:sldId id="2134808475" r:id="rId51"/>
    <p:sldId id="2134808461" r:id="rId52"/>
    <p:sldId id="2134808469" r:id="rId53"/>
    <p:sldId id="2134808554" r:id="rId54"/>
    <p:sldId id="2134808555" r:id="rId55"/>
  </p:sldIdLst>
  <p:sldSz cx="13716000" cy="10287000"/>
  <p:notesSz cx="6858000" cy="9144000"/>
  <p:embeddedFontLst>
    <p:embeddedFont>
      <p:font typeface="Carelia" pitchFamily="2" charset="77"/>
      <p:regular r:id="rId57"/>
    </p:embeddedFont>
    <p:embeddedFont>
      <p:font typeface="Dosis" pitchFamily="2" charset="77"/>
      <p:regular r:id="rId58"/>
      <p:bold r:id="rId59"/>
    </p:embeddedFont>
    <p:embeddedFont>
      <p:font typeface="IBM Plex Sans Arabic" panose="020B0503050203000203" pitchFamily="34" charset="-78"/>
      <p:regular r:id="rId60"/>
    </p:embeddedFont>
    <p:embeddedFont>
      <p:font typeface="Microsoft Uighur" panose="02000000000000000000" pitchFamily="2" charset="-78"/>
      <p:regular r:id="rId61"/>
      <p:bold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pPr rtl="1"/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23.pn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9.svg"/><Relationship Id="rId7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11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</a:t>
            </a:r>
            <a:r>
              <a:rPr lang="fr-FR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4000" b="1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5">
            <a:extLst>
              <a:ext uri="{FF2B5EF4-FFF2-40B4-BE49-F238E27FC236}">
                <a16:creationId xmlns:a16="http://schemas.microsoft.com/office/drawing/2014/main" id="{1EBD1FE2-7FA9-8D7E-7187-78D8AD3AB040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98A1F6-7B1F-8F99-6D1E-FC251F5414CB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بهذا السلوك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4318780"/>
            <a:ext cx="1890757" cy="1344539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354291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شفهيا (بناء جدول الجمع)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 سابقا على عائلة العدد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3C122442-40BA-E557-323D-33CB165E4B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402436"/>
              </p:ext>
            </p:extLst>
          </p:nvPr>
        </p:nvGraphicFramePr>
        <p:xfrm>
          <a:off x="2590800" y="358001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C9D6-7BEE-C8E2-112B-F52D023C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1E2D0A-9298-CC7B-C7A9-D01341550B4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13954E-F001-53DD-A700-819D94FFD33D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F045A8-1955-7FDB-9883-B5B954E8D11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0C3BE-E9DE-E227-A761-A3F1B693A834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 سابقا على عائلة العدد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230AA-2EA3-03C4-7B2F-137FFFF9C35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3AA92E-8EC2-7453-D88D-D2A6D2E22B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AB6A5D3-5337-A83A-04A6-F98C3717C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1490118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065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صغرى يعمل المتعلمون على ملئ جداول الجمع للأعداد من 0 إلى 10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جداول فارغة على المتعلمين ويطلب منهم العمل على ملئها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أو يرسم على السبورة جدول جمع فارغ ويتم ملؤه بشكل جماعي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BB7E41-BE54-947B-B460-0BB7E8EB5F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962" y="3127325"/>
            <a:ext cx="5868604" cy="51262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749388" y="4993481"/>
            <a:ext cx="370448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سنعمل على ملء جداول الجمع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6" name="Google Shape;235;p20">
            <a:extLst>
              <a:ext uri="{FF2B5EF4-FFF2-40B4-BE49-F238E27FC236}">
                <a16:creationId xmlns:a16="http://schemas.microsoft.com/office/drawing/2014/main" id="{B6D7B292-ACC4-05FF-F21E-5A240119974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74652" y="4408133"/>
            <a:ext cx="1399299" cy="1170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793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A8657-5466-6AC2-B116-66CB419E3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7D4E11-949D-2086-8D7B-A79DC66277C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8A90F9-A150-5590-812F-A71B10A5D8E5}"/>
              </a:ext>
            </a:extLst>
          </p:cNvPr>
          <p:cNvSpPr>
            <a:spLocks/>
          </p:cNvSpPr>
          <p:nvPr/>
        </p:nvSpPr>
        <p:spPr>
          <a:xfrm>
            <a:off x="152400" y="2646275"/>
            <a:ext cx="13422461" cy="722162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CD658B-BFF2-F9DC-902B-234AECB46507}"/>
              </a:ext>
            </a:extLst>
          </p:cNvPr>
          <p:cNvSpPr/>
          <p:nvPr/>
        </p:nvSpPr>
        <p:spPr>
          <a:xfrm>
            <a:off x="-1" y="644347"/>
            <a:ext cx="13716001" cy="178937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E5F08D-944C-9C3D-A955-EF1247929C16}"/>
              </a:ext>
            </a:extLst>
          </p:cNvPr>
          <p:cNvSpPr txBox="1"/>
          <p:nvPr/>
        </p:nvSpPr>
        <p:spPr>
          <a:xfrm>
            <a:off x="1117660" y="89083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اشغال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الجدول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مسابقة بين المجموعات (أقول /أشير)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29DDAA-27AD-8291-CCD9-C1AA427562B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38D612-4587-4F15-EBBE-E4DC6285EBC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369F20D-4852-706B-27AD-F20510594324}"/>
              </a:ext>
            </a:extLst>
          </p:cNvPr>
          <p:cNvSpPr txBox="1"/>
          <p:nvPr/>
        </p:nvSpPr>
        <p:spPr>
          <a:xfrm>
            <a:off x="7019504" y="4349453"/>
            <a:ext cx="6079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SA" sz="2400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يقول متعلم جمعا معينا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SA" sz="2400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يحدد عضو في المجموعة الأخرى المجموع الصحيح</a:t>
            </a:r>
            <a:endParaRPr lang="fr-FR" sz="2400" dirty="0"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6" name="Google Shape;235;p20">
            <a:extLst>
              <a:ext uri="{FF2B5EF4-FFF2-40B4-BE49-F238E27FC236}">
                <a16:creationId xmlns:a16="http://schemas.microsoft.com/office/drawing/2014/main" id="{C0C47C02-9305-F326-CA9B-B7D933F7093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378" y="3385708"/>
            <a:ext cx="6369148" cy="532862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90467A-83ED-83D9-D5C4-BE721A191D1F}"/>
              </a:ext>
            </a:extLst>
          </p:cNvPr>
          <p:cNvSpPr/>
          <p:nvPr/>
        </p:nvSpPr>
        <p:spPr>
          <a:xfrm>
            <a:off x="7467600" y="3771900"/>
            <a:ext cx="5631259" cy="457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المسابقة الأولى (أقول/تشير)</a:t>
            </a:r>
            <a:endParaRPr lang="fr-FR" dirty="0"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2FFEE05-2628-0CB5-4080-14E45B1F5B7B}"/>
              </a:ext>
            </a:extLst>
          </p:cNvPr>
          <p:cNvSpPr/>
          <p:nvPr/>
        </p:nvSpPr>
        <p:spPr>
          <a:xfrm>
            <a:off x="7467599" y="6050019"/>
            <a:ext cx="5631259" cy="457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المسابقة الثانية (أشير/تقول)</a:t>
            </a:r>
            <a:endParaRPr lang="fr-FR" dirty="0"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0534FB-78B8-705F-34D4-069F85CD0B0F}"/>
              </a:ext>
            </a:extLst>
          </p:cNvPr>
          <p:cNvSpPr txBox="1"/>
          <p:nvPr/>
        </p:nvSpPr>
        <p:spPr>
          <a:xfrm>
            <a:off x="7235267" y="6683724"/>
            <a:ext cx="6079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SA" sz="2400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يشير متعلم إلى مجموع على جدول الجمع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SA" sz="2400" dirty="0"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يحدد عضو في المجموعة الأخرى المتساوية الجمعية المناسبة</a:t>
            </a:r>
            <a:endParaRPr lang="fr-FR" sz="2400" dirty="0"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7549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828800" y="4168908"/>
            <a:ext cx="9296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التعرف على الأعداد من 0 إلى 999 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"النقود"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16" y="2781301"/>
            <a:ext cx="5273166" cy="655473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410392" y="4090498"/>
            <a:ext cx="35052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كتابة العدد كتابات مختلفة: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مفككة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5F04A272-4F2D-AFAE-A06D-026618491C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2024923" y="3875274"/>
            <a:ext cx="4067602" cy="489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DB2D-1FE2-54F0-E82E-1C9E26EFA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5440E-C151-861C-B642-5DA807146E7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E4353D-E96A-7554-0D9C-9A362F09D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22AF05-74F2-50C2-6769-9B0C9A9A17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FF1ABE-EEF1-A96E-1085-0B70C04906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6B80263-D7BF-F57E-2E31-2494726433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35C6BCE-8ED0-943F-E79E-E5B8682108D9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9900" b="1" dirty="0">
                <a:solidFill>
                  <a:srgbClr val="FF0000"/>
                </a:solidFill>
              </a:rPr>
              <a:t>762</a:t>
            </a:r>
            <a:endParaRPr lang="fr-FR" sz="199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010633-665D-6F87-6311-1E7EA5E7B5F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العدد 762  بالحروف.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4803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52ECD-B3E9-40F2-330C-C5DFCED7F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B799DB-CC52-190A-4FB7-3DAC80EF78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FD76A2-91D5-E1F4-8789-51E892531F9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41E718-7A64-6B63-CF23-050A844685F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C88D0B1-C60B-F26D-9891-3B50F9F40F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39E88F7-BDC6-DB8A-AD0B-D819DE2569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DBC4C58-CCC5-2423-5D25-3A08FACE97C2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8800" b="1" dirty="0">
                <a:solidFill>
                  <a:srgbClr val="FF0000"/>
                </a:solidFill>
              </a:rPr>
              <a:t>سبع مئة واثنان وستون</a:t>
            </a:r>
            <a:endParaRPr lang="fr-FR" sz="88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5E820A-A1F4-AD74-1DEF-BCF09FC3F6A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655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306CE-CE92-07A5-8FCA-6E6808001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94CFFC-6EEB-3946-46D7-383560DBAFE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0CC35F-4B68-D6D5-52D3-462739A2A87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AF8ED7-3358-5E83-5B6C-1EAC4FEC3D0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425A9DA-989A-4F5F-BDAA-3A8EF09F0F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382521-9611-EE30-65B0-968F95C67A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A91A3EAD-5DA2-B199-80B7-0724DFF3EDA8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8800" b="1" dirty="0">
                <a:solidFill>
                  <a:srgbClr val="FF0000"/>
                </a:solidFill>
              </a:rPr>
              <a:t>ثلاث مئة وسبعة وثمانون</a:t>
            </a:r>
            <a:endParaRPr lang="fr-FR" sz="88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2C42A2-9F8D-B0AF-06DE-CE3FED6B7534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العدد ثلاث مئة وسبعة وثمانون  بالأرقام.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9797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588D1-4CD4-EFFC-28A1-DA0C957EB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1821D6-11AD-96CA-F996-9E368D36D91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2D439A-7661-54CE-C4F2-9E6CA71A718B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4A4AFD-BB03-210D-E2F1-E364E192701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62D7E6-5451-805A-1EEF-226D3AE00C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C1810CA-92A4-C754-13C4-2B6B033A1CB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C3FB2C99-6A50-D886-E693-1A8B3A633CF0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6600" b="1" dirty="0">
                <a:solidFill>
                  <a:srgbClr val="FF0000"/>
                </a:solidFill>
              </a:rPr>
              <a:t>387</a:t>
            </a:r>
            <a:endParaRPr lang="fr-FR" sz="166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9AABF5C-55E7-24B7-403C-7E08446E366E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1001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CA36-4BE4-0C78-2F63-930F23E89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7EFD1F-CAD4-6680-263A-61EE9184E5E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B63D69-557F-3415-1A7A-AA4B2CFB35F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744042-2D0E-DCE0-ADB9-E0565BD43D3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6ED9EE-7C19-A41D-B8F7-1ABA73E4A5E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92C0ECE-1506-A0E0-ABBC-900AE48787C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1C0AD85D-35F7-F6F9-A48A-0775179CC763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9900" b="1" dirty="0">
                <a:solidFill>
                  <a:srgbClr val="FF0000"/>
                </a:solidFill>
              </a:rPr>
              <a:t>692</a:t>
            </a:r>
            <a:endParaRPr lang="fr-FR" sz="88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333A71F-69DE-8C6C-9BAA-FA1CC8B32148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العدد 692 كتابة مفككة.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2625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F7C5C-8176-27D8-292B-74FEF893E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6BADEDF-9941-E58C-7E61-FC5D24ED6CA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B84AB5-5C93-26E5-7050-1EACEBD978A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9EBC66-EE54-39FF-E57F-762D124015D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E720DF0-FB46-0210-C4E1-13C81455B5E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7CA198A-23AD-D1D1-0E31-A594F34D7AA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1869BDD1-3EC8-B9A9-DAEC-4CBEFE0134C1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16600" b="1" dirty="0">
                <a:solidFill>
                  <a:srgbClr val="FF0000"/>
                </a:solidFill>
              </a:rPr>
              <a:t>600+90+2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78C4F3-9388-EF73-2A33-F23AA760512C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2688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59EAC-36DA-A6BD-2BE8-FDEF69C15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0D400E-3D0F-773F-7AD6-5616718F8AB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AEDDEE-7FD0-370E-A741-FEB2BBB27291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4BE004C-4C66-5A63-2DD4-085ED365587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3FB27E8-A873-42CC-6DAC-310C564A36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8B6667B-82F7-82EB-E10B-DDD86324D16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5117D2-7820-17DA-5ED8-DE2FB7FE1133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بالأرقام العدد الممثل بالنقود.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417F94E-2898-46C4-7EE4-0A08E85CF7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244" y="5778649"/>
            <a:ext cx="1799836" cy="799965"/>
          </a:xfrm>
          <a:prstGeom prst="rect">
            <a:avLst/>
          </a:prstGeom>
        </p:spPr>
      </p:pic>
      <p:pic>
        <p:nvPicPr>
          <p:cNvPr id="4" name="Image 47">
            <a:extLst>
              <a:ext uri="{FF2B5EF4-FFF2-40B4-BE49-F238E27FC236}">
                <a16:creationId xmlns:a16="http://schemas.microsoft.com/office/drawing/2014/main" id="{BBB5CC31-FF21-E913-A758-E50F6F8A52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2616" y="6724864"/>
            <a:ext cx="1834161" cy="822825"/>
          </a:xfrm>
          <a:prstGeom prst="rect">
            <a:avLst/>
          </a:prstGeom>
        </p:spPr>
      </p:pic>
      <p:pic>
        <p:nvPicPr>
          <p:cNvPr id="5" name="Image 52">
            <a:extLst>
              <a:ext uri="{FF2B5EF4-FFF2-40B4-BE49-F238E27FC236}">
                <a16:creationId xmlns:a16="http://schemas.microsoft.com/office/drawing/2014/main" id="{1E50EC80-3951-DAEF-45C6-426D0E948E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46189" y="6642598"/>
            <a:ext cx="1834161" cy="818313"/>
          </a:xfrm>
          <a:prstGeom prst="rect">
            <a:avLst/>
          </a:prstGeom>
        </p:spPr>
      </p:pic>
      <p:pic>
        <p:nvPicPr>
          <p:cNvPr id="6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DC6C797C-0D02-8917-204E-36D6D5E8DA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21" y="5826489"/>
            <a:ext cx="1799836" cy="799965"/>
          </a:xfrm>
          <a:prstGeom prst="rect">
            <a:avLst/>
          </a:prstGeom>
        </p:spPr>
      </p:pic>
      <p:pic>
        <p:nvPicPr>
          <p:cNvPr id="7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3BF045B-62FC-D8C5-A31E-84ED32F62F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21" y="6724864"/>
            <a:ext cx="1799836" cy="799965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C89B09A7-2F9A-2539-2145-F061FAAEED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5490" y="5773838"/>
            <a:ext cx="1834161" cy="822825"/>
          </a:xfrm>
          <a:prstGeom prst="rect">
            <a:avLst/>
          </a:prstGeom>
        </p:spPr>
      </p:pic>
      <p:pic>
        <p:nvPicPr>
          <p:cNvPr id="10" name="Image 47">
            <a:extLst>
              <a:ext uri="{FF2B5EF4-FFF2-40B4-BE49-F238E27FC236}">
                <a16:creationId xmlns:a16="http://schemas.microsoft.com/office/drawing/2014/main" id="{2FD5E3D7-5F98-7469-81C7-981673BF3E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462" y="6673356"/>
            <a:ext cx="1834161" cy="822825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460131DF-FC12-49CF-ECF6-C3A3CD8ECF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3181" y="5746947"/>
            <a:ext cx="1834161" cy="822825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D226D6DC-F90D-8F35-F522-F4A27EB733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83493" y="6663346"/>
            <a:ext cx="1834161" cy="818313"/>
          </a:xfrm>
          <a:prstGeom prst="rect">
            <a:avLst/>
          </a:prstGeom>
        </p:spPr>
      </p:pic>
      <p:pic>
        <p:nvPicPr>
          <p:cNvPr id="14" name="Image 52">
            <a:extLst>
              <a:ext uri="{FF2B5EF4-FFF2-40B4-BE49-F238E27FC236}">
                <a16:creationId xmlns:a16="http://schemas.microsoft.com/office/drawing/2014/main" id="{0B95FDB1-88B5-99F9-0D6C-7F75E27F33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46188" y="5742709"/>
            <a:ext cx="1834161" cy="818313"/>
          </a:xfrm>
          <a:prstGeom prst="rect">
            <a:avLst/>
          </a:prstGeom>
        </p:spPr>
      </p:pic>
      <p:pic>
        <p:nvPicPr>
          <p:cNvPr id="16" name="Image 52">
            <a:extLst>
              <a:ext uri="{FF2B5EF4-FFF2-40B4-BE49-F238E27FC236}">
                <a16:creationId xmlns:a16="http://schemas.microsoft.com/office/drawing/2014/main" id="{53F2247E-10DF-27F5-C8DC-501D36663E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4100" y="5760301"/>
            <a:ext cx="1834161" cy="818313"/>
          </a:xfrm>
          <a:prstGeom prst="rect">
            <a:avLst/>
          </a:prstGeom>
        </p:spPr>
      </p:pic>
      <p:pic>
        <p:nvPicPr>
          <p:cNvPr id="17" name="Image 52">
            <a:extLst>
              <a:ext uri="{FF2B5EF4-FFF2-40B4-BE49-F238E27FC236}">
                <a16:creationId xmlns:a16="http://schemas.microsoft.com/office/drawing/2014/main" id="{0162135E-0F32-3332-DAC6-7F0A3F7CD5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7626" y="4821649"/>
            <a:ext cx="1834161" cy="818313"/>
          </a:xfrm>
          <a:prstGeom prst="rect">
            <a:avLst/>
          </a:prstGeom>
        </p:spPr>
      </p:pic>
      <p:pic>
        <p:nvPicPr>
          <p:cNvPr id="1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7806E3B-86E0-C022-6B04-9FDCCE4B5C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37" y="6696216"/>
            <a:ext cx="1799836" cy="799965"/>
          </a:xfrm>
          <a:prstGeom prst="rect">
            <a:avLst/>
          </a:prstGeom>
        </p:spPr>
      </p:pic>
      <p:pic>
        <p:nvPicPr>
          <p:cNvPr id="19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8B531DA-C3F9-BF98-8F94-4326B28BE5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295" y="4764439"/>
            <a:ext cx="1799836" cy="799965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2AA3B148-67F5-C366-98D3-4D5AB6EFCE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3743" y="4852327"/>
            <a:ext cx="1834161" cy="8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89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4007-13A6-A93D-8B19-26EE668FF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8010DD-8A45-C215-5C6F-60D4647C1DB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0D8E7C-A8AA-BEE3-AEB2-2CB0F449240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DB3D56-14EF-2897-7B75-4512960CD0C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5F2400-8E9C-88A1-5D29-DBC30B9449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4D5E326-9813-6BB6-D2B1-FA075669BD5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EF0EF643-98D2-D658-2252-48BFBD9ABA37}"/>
              </a:ext>
            </a:extLst>
          </p:cNvPr>
          <p:cNvSpPr/>
          <p:nvPr/>
        </p:nvSpPr>
        <p:spPr>
          <a:xfrm>
            <a:off x="1790698" y="4426323"/>
            <a:ext cx="10134600" cy="337492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16600" b="1" dirty="0">
                <a:solidFill>
                  <a:srgbClr val="FF0000"/>
                </a:solidFill>
              </a:rPr>
              <a:t>546</a:t>
            </a:r>
            <a:endParaRPr lang="fr-FR" sz="16600" b="1" dirty="0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FA400E-6C1C-E7D4-8F90-EB41E237817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5385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965490" y="4159358"/>
            <a:ext cx="769619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باحتفاظ باستخدام لعبة النقود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التدرب على وضع وإنجاز عمليات جمع باحتفاظ.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37084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428424" y="4442787"/>
            <a:ext cx="309169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عملية جمع باحتفاظ في الأعداد من 0 إلى 999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2087418" y="4205718"/>
              <a:ext cx="3797750" cy="1160080"/>
              <a:chOff x="235439" y="4152326"/>
              <a:chExt cx="10775108" cy="3746961"/>
            </a:xfrm>
          </p:grpSpPr>
          <p:pic>
            <p:nvPicPr>
              <p:cNvPr id="35" name="Image 4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BF92EAE-0D20-1213-1A57-59B7B3FC98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439" y="6271698"/>
                <a:ext cx="3216699" cy="1627589"/>
              </a:xfrm>
              <a:prstGeom prst="rect">
                <a:avLst/>
              </a:prstGeom>
            </p:spPr>
          </p:pic>
          <p:pic>
            <p:nvPicPr>
              <p:cNvPr id="28" name="Image 44">
                <a:extLst>
                  <a:ext uri="{FF2B5EF4-FFF2-40B4-BE49-F238E27FC236}">
                    <a16:creationId xmlns:a16="http://schemas.microsoft.com/office/drawing/2014/main" id="{75DE7434-4575-6F78-1A6B-A0FB234863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01481" y="5378724"/>
                <a:ext cx="3083038" cy="1706767"/>
              </a:xfrm>
              <a:prstGeom prst="rect">
                <a:avLst/>
              </a:prstGeom>
            </p:spPr>
          </p:pic>
          <p:pic>
            <p:nvPicPr>
              <p:cNvPr id="22" name="Image 49">
                <a:extLst>
                  <a:ext uri="{FF2B5EF4-FFF2-40B4-BE49-F238E27FC236}">
                    <a16:creationId xmlns:a16="http://schemas.microsoft.com/office/drawing/2014/main" id="{7FFD3ED0-1A8A-62FE-1AB2-3392228D93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7793850" y="4152326"/>
                <a:ext cx="3216697" cy="175585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A7C49-BBA3-0A71-ED4A-6502F0AD9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8FA586-14A6-2780-5AAD-524D0DFA82D5}"/>
              </a:ext>
            </a:extLst>
          </p:cNvPr>
          <p:cNvSpPr/>
          <p:nvPr/>
        </p:nvSpPr>
        <p:spPr>
          <a:xfrm>
            <a:off x="-1" y="2026255"/>
            <a:ext cx="13716001" cy="82607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1B211E-8AB5-7F00-9273-CC955C754466}"/>
              </a:ext>
            </a:extLst>
          </p:cNvPr>
          <p:cNvSpPr/>
          <p:nvPr/>
        </p:nvSpPr>
        <p:spPr>
          <a:xfrm>
            <a:off x="275854" y="2324100"/>
            <a:ext cx="13164293" cy="76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E86FEB-EB00-2070-9A73-AEA4992CCC88}"/>
              </a:ext>
            </a:extLst>
          </p:cNvPr>
          <p:cNvSpPr/>
          <p:nvPr/>
        </p:nvSpPr>
        <p:spPr>
          <a:xfrm>
            <a:off x="-1" y="796747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A97164-5C58-AC70-1EF6-AB771B5752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5DE7AC-8ED3-8874-AC0A-B22010C95D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C685BF-4FE1-7A85-1EB4-B482180E0B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83CCF0-1D10-12C3-3DAC-9EAF63623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0" b="24400"/>
          <a:stretch>
            <a:fillRect/>
          </a:stretch>
        </p:blipFill>
        <p:spPr>
          <a:xfrm>
            <a:off x="4476749" y="4381500"/>
            <a:ext cx="4762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7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1517915" y="523868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697819"/>
              </p:ext>
            </p:extLst>
          </p:nvPr>
        </p:nvGraphicFramePr>
        <p:xfrm>
          <a:off x="3200401" y="3252961"/>
          <a:ext cx="6400800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1">
                  <a:extLst>
                    <a:ext uri="{9D8B030D-6E8A-4147-A177-3AD203B41FA5}">
                      <a16:colId xmlns:a16="http://schemas.microsoft.com/office/drawing/2014/main" val="3104256165"/>
                    </a:ext>
                  </a:extLst>
                </a:gridCol>
                <a:gridCol w="2133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13359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04DB31-FC1A-D6B5-3D04-1B7CAA2D0B1D}"/>
              </a:ext>
            </a:extLst>
          </p:cNvPr>
          <p:cNvSpPr txBox="1"/>
          <p:nvPr/>
        </p:nvSpPr>
        <p:spPr>
          <a:xfrm>
            <a:off x="3974792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8A33EDF-6E25-D6A9-458C-A731C1D119CE}"/>
              </a:ext>
            </a:extLst>
          </p:cNvPr>
          <p:cNvSpPr txBox="1"/>
          <p:nvPr/>
        </p:nvSpPr>
        <p:spPr>
          <a:xfrm>
            <a:off x="3974792" y="5718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11801A-C77C-5DD2-E2A6-C4124044ABBA}"/>
              </a:ext>
            </a:extLst>
          </p:cNvPr>
          <p:cNvSpPr txBox="1"/>
          <p:nvPr/>
        </p:nvSpPr>
        <p:spPr>
          <a:xfrm>
            <a:off x="4072311" y="71710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EE93F-363F-F174-F484-029D4687F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052483-E080-5509-C21C-88457928533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D4ACBB-FF69-C464-A5E3-F683B6DA1BE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5DE7B3-1B39-A501-690B-EEA8487509E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D041A-8C17-F99F-3907-763DCCB19E4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سنصحح.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A5173C-E841-721B-802D-04BE532EAA5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FC4786F-CC3C-DDF8-8F7E-41B500C666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86EA348-4EBD-6AE1-06AD-E513965346C5}"/>
              </a:ext>
            </a:extLst>
          </p:cNvPr>
          <p:cNvSpPr txBox="1"/>
          <p:nvPr/>
        </p:nvSpPr>
        <p:spPr>
          <a:xfrm>
            <a:off x="1517915" y="523868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100EF3F-08F8-E86C-1EC1-ADC680DD0084}"/>
              </a:ext>
            </a:extLst>
          </p:cNvPr>
          <p:cNvGraphicFramePr>
            <a:graphicFrameLocks noGrp="1"/>
          </p:cNvGraphicFramePr>
          <p:nvPr/>
        </p:nvGraphicFramePr>
        <p:xfrm>
          <a:off x="3200401" y="3252961"/>
          <a:ext cx="6400800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1">
                  <a:extLst>
                    <a:ext uri="{9D8B030D-6E8A-4147-A177-3AD203B41FA5}">
                      <a16:colId xmlns:a16="http://schemas.microsoft.com/office/drawing/2014/main" val="3104256165"/>
                    </a:ext>
                  </a:extLst>
                </a:gridCol>
                <a:gridCol w="2133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13359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D1D732E-3E78-B1BC-45E7-E67A581FE03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8F0A41E-B273-3B59-CE4C-B7EA02B076EE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26506F1-0D49-761A-9AE4-BBF065B10D8D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7F19901-2102-F5C6-12F7-3F2CE825587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5AE700-E0C0-BC48-5744-D016E356F00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508EDB-67B9-354E-139F-EB4100C8063B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555DA1-8240-5CA6-6278-F5DC599B7EE6}"/>
              </a:ext>
            </a:extLst>
          </p:cNvPr>
          <p:cNvSpPr txBox="1"/>
          <p:nvPr/>
        </p:nvSpPr>
        <p:spPr>
          <a:xfrm>
            <a:off x="3974792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A423EAB-552E-D4FC-BD88-8712852FF628}"/>
              </a:ext>
            </a:extLst>
          </p:cNvPr>
          <p:cNvSpPr txBox="1"/>
          <p:nvPr/>
        </p:nvSpPr>
        <p:spPr>
          <a:xfrm>
            <a:off x="3974792" y="5718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BBDE0DE-FCE5-6F42-D90D-214EBC058329}"/>
              </a:ext>
            </a:extLst>
          </p:cNvPr>
          <p:cNvSpPr txBox="1"/>
          <p:nvPr/>
        </p:nvSpPr>
        <p:spPr>
          <a:xfrm>
            <a:off x="4072311" y="71710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174263-969F-3D30-18E5-B72EC95ADBC4}"/>
              </a:ext>
            </a:extLst>
          </p:cNvPr>
          <p:cNvSpPr txBox="1"/>
          <p:nvPr/>
        </p:nvSpPr>
        <p:spPr>
          <a:xfrm>
            <a:off x="6000288" y="4069703"/>
            <a:ext cx="521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</a:rPr>
              <a:t>1</a:t>
            </a:r>
            <a:endParaRPr lang="fr-F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6921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9504556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حضرت أميمة؟ ماهي الفواكه المستعملة في التحضير؟ من سبق له أن أكل كعك التوت أو الكرز؟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578416" y="3467100"/>
            <a:ext cx="529886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3978355"/>
            <a:ext cx="669111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42983" y="4481496"/>
            <a:ext cx="62818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حضرت أميمة نوعين من الكعك: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124 كعكة توت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  -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256 كعكة كرز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 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 نعرف مجموع الكعك المحضر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319760" y="2949307"/>
            <a:ext cx="555752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إيجاد العدد الكلي للكعك الذي حضّرته أميمة.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990600" y="49911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1" y="4020885"/>
            <a:ext cx="678180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بالتوت هو 126.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بالكرز هو 256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الكعك المحضّر؟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3000" y="4838700"/>
            <a:ext cx="5334002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كعك الكرز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الكعك المحضّر؟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77002" y="4838700"/>
            <a:ext cx="5962614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كعك التوت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كعك التوت مع عدد كعك الكرز.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124</a:t>
            </a:r>
            <a:endParaRPr lang="ar-S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5257799" y="4838700"/>
            <a:ext cx="7181817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256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عدد الكعك الذي حضرته أميمة؟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حضّرت أميمة 124 كعكة توت و256 كعكة كرز. ما عدد الكعك الذي حضرته أميمة؟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0" y="4019999"/>
            <a:ext cx="703475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685800" y="4285322"/>
            <a:ext cx="639621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الكعك الذي حضرته أميمة هو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algn="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124+256=380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كعكة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2" y="24765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15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3C12C046-823A-EC9C-9FFF-E9DD5F094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" r="1652" b="80812"/>
          <a:stretch>
            <a:fillRect/>
          </a:stretch>
        </p:blipFill>
        <p:spPr>
          <a:xfrm>
            <a:off x="594059" y="3733801"/>
            <a:ext cx="12527878" cy="31241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D259D2-8408-9ABF-B942-B2D005D612D7}"/>
              </a:ext>
            </a:extLst>
          </p:cNvPr>
          <p:cNvSpPr/>
          <p:nvPr/>
        </p:nvSpPr>
        <p:spPr>
          <a:xfrm>
            <a:off x="471842" y="4096824"/>
            <a:ext cx="4252558" cy="3124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21844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457DDAF8-B6B8-E295-2175-06332758AF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" r="1652" b="80812"/>
          <a:stretch>
            <a:fillRect/>
          </a:stretch>
        </p:blipFill>
        <p:spPr>
          <a:xfrm>
            <a:off x="594059" y="3733801"/>
            <a:ext cx="12527878" cy="312419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0FCDB9-7515-987F-EDD3-7504256BDC1D}"/>
              </a:ext>
            </a:extLst>
          </p:cNvPr>
          <p:cNvSpPr txBox="1"/>
          <p:nvPr/>
        </p:nvSpPr>
        <p:spPr>
          <a:xfrm>
            <a:off x="1905000" y="501095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D660D4-6C57-B102-DACA-0F5139351C49}"/>
              </a:ext>
            </a:extLst>
          </p:cNvPr>
          <p:cNvSpPr txBox="1"/>
          <p:nvPr/>
        </p:nvSpPr>
        <p:spPr>
          <a:xfrm>
            <a:off x="1981200" y="590719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92CA16-9E01-1C97-DDE2-2F759E3BCA3F}"/>
              </a:ext>
            </a:extLst>
          </p:cNvPr>
          <p:cNvSpPr txBox="1"/>
          <p:nvPr/>
        </p:nvSpPr>
        <p:spPr>
          <a:xfrm>
            <a:off x="3932221" y="501095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0A351B-3AD4-7298-71FA-8D91068F70E9}"/>
              </a:ext>
            </a:extLst>
          </p:cNvPr>
          <p:cNvSpPr txBox="1"/>
          <p:nvPr/>
        </p:nvSpPr>
        <p:spPr>
          <a:xfrm>
            <a:off x="3932522" y="588433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15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CCB19695-1C6C-8FBB-D0DF-655D25689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" t="18679" r="2458" b="49690"/>
          <a:stretch>
            <a:fillRect/>
          </a:stretch>
        </p:blipFill>
        <p:spPr>
          <a:xfrm>
            <a:off x="352053" y="3086100"/>
            <a:ext cx="12527878" cy="51502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5C73E5-5139-B408-0DFE-7B7C16A08C15}"/>
              </a:ext>
            </a:extLst>
          </p:cNvPr>
          <p:cNvSpPr/>
          <p:nvPr/>
        </p:nvSpPr>
        <p:spPr>
          <a:xfrm>
            <a:off x="352053" y="5152486"/>
            <a:ext cx="12830548" cy="1134013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E4280E2F-BEEA-48D9-7ABB-38BC82D82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" t="18679" r="2458" b="49690"/>
          <a:stretch>
            <a:fillRect/>
          </a:stretch>
        </p:blipFill>
        <p:spPr>
          <a:xfrm>
            <a:off x="352053" y="3086100"/>
            <a:ext cx="12527878" cy="515025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9C8ED0A-ACD0-9947-35D3-8CCF520AD467}"/>
              </a:ext>
            </a:extLst>
          </p:cNvPr>
          <p:cNvSpPr txBox="1"/>
          <p:nvPr/>
        </p:nvSpPr>
        <p:spPr>
          <a:xfrm>
            <a:off x="6400800" y="56769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solidFill>
                  <a:srgbClr val="C00000"/>
                </a:solidFill>
              </a:rPr>
              <a:t>تسع مئة وخمسة وسبعون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7EFC5-7305-40FF-65FC-8C915FFDA674}"/>
              </a:ext>
            </a:extLst>
          </p:cNvPr>
          <p:cNvSpPr txBox="1"/>
          <p:nvPr/>
        </p:nvSpPr>
        <p:spPr>
          <a:xfrm>
            <a:off x="10897665" y="5719492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solidFill>
                  <a:srgbClr val="C00000"/>
                </a:solidFill>
              </a:rPr>
              <a:t>975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 صفحة 14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107291F3-1DF5-11C5-E149-3F197DB21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" t="50075" r="2651" b="25121"/>
          <a:stretch>
            <a:fillRect/>
          </a:stretch>
        </p:blipFill>
        <p:spPr>
          <a:xfrm>
            <a:off x="348687" y="3855720"/>
            <a:ext cx="12527878" cy="4038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88CF9D-F229-AB83-5D2F-54DB58344BA4}"/>
              </a:ext>
            </a:extLst>
          </p:cNvPr>
          <p:cNvSpPr/>
          <p:nvPr/>
        </p:nvSpPr>
        <p:spPr>
          <a:xfrm>
            <a:off x="318207" y="4144463"/>
            <a:ext cx="4253793" cy="457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232DE598-8F8C-B062-7072-4FAC02588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" t="50075" r="2651" b="25121"/>
          <a:stretch>
            <a:fillRect/>
          </a:stretch>
        </p:blipFill>
        <p:spPr>
          <a:xfrm>
            <a:off x="348687" y="3855720"/>
            <a:ext cx="12527878" cy="40386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E144AC-92A7-5175-7B0A-B99B6644B426}"/>
              </a:ext>
            </a:extLst>
          </p:cNvPr>
          <p:cNvSpPr txBox="1"/>
          <p:nvPr/>
        </p:nvSpPr>
        <p:spPr>
          <a:xfrm>
            <a:off x="2796391" y="69723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4  1  4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D7E1795-78C9-9F8B-5CCD-305D6B92372B}"/>
              </a:ext>
            </a:extLst>
          </p:cNvPr>
          <p:cNvSpPr txBox="1"/>
          <p:nvPr/>
        </p:nvSpPr>
        <p:spPr>
          <a:xfrm>
            <a:off x="2895600" y="492252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1  1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952250-C332-5993-85E5-2D08B354BEED}"/>
              </a:ext>
            </a:extLst>
          </p:cNvPr>
          <p:cNvSpPr txBox="1"/>
          <p:nvPr/>
        </p:nvSpPr>
        <p:spPr>
          <a:xfrm>
            <a:off x="839435" y="69723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4  2  0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E442FDB-C318-9A8D-6C0A-4BD22C9A6CC6}"/>
              </a:ext>
            </a:extLst>
          </p:cNvPr>
          <p:cNvSpPr txBox="1"/>
          <p:nvPr/>
        </p:nvSpPr>
        <p:spPr>
          <a:xfrm>
            <a:off x="936344" y="492252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1  1</a:t>
            </a: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561B029D-0AA4-6DB9-6B36-3F16405F5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" t="74511" r="2481" b="-1701"/>
          <a:stretch>
            <a:fillRect/>
          </a:stretch>
        </p:blipFill>
        <p:spPr>
          <a:xfrm>
            <a:off x="594060" y="2628767"/>
            <a:ext cx="12527878" cy="442722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0D7C0A3-507C-EAFD-136F-0915A1C1CEA1}"/>
              </a:ext>
            </a:extLst>
          </p:cNvPr>
          <p:cNvGrpSpPr/>
          <p:nvPr/>
        </p:nvGrpSpPr>
        <p:grpSpPr>
          <a:xfrm>
            <a:off x="518159" y="5600700"/>
            <a:ext cx="8505454" cy="4343400"/>
            <a:chOff x="5142970" y="6297391"/>
            <a:chExt cx="8044725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32F53D5C-21FF-0DD2-6B80-33E3DA9C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E44C49E-30EC-7D2D-F5F6-C83C1078F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0749435E-9E23-D2A6-EA35-C62DC12E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2D61BD0-E442-266E-17FA-07B3CAE25C16}"/>
                </a:ext>
              </a:extLst>
            </p:cNvPr>
            <p:cNvSpPr txBox="1"/>
            <p:nvPr/>
          </p:nvSpPr>
          <p:spPr>
            <a:xfrm rot="49032">
              <a:off x="7851122" y="7175512"/>
              <a:ext cx="5185056" cy="1437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</a:t>
              </a:r>
              <a:r>
                <a:rPr lang="ar-SA" sz="2800" b="1" dirty="0" err="1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المسأل</a:t>
              </a:r>
              <a:r>
                <a:rPr lang="ar-M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تين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ترسيخ جدول الجمع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</a:t>
            </a:r>
            <a:r>
              <a:rPr lang="ar-MA" sz="3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ستمكنكم هذه اللعبة من ترسيخ  وتتبيث جدول الجمع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0192D683-9E32-6BAE-2C11-1B846CE5F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688409"/>
            <a:ext cx="7772400" cy="439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شفيها (بناء جداول الجمع)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الأعداد من 0 إلى 999 لعبة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17440</TotalTime>
  <Words>1602</Words>
  <Application>Microsoft Macintosh PowerPoint</Application>
  <PresentationFormat>Personnalisé</PresentationFormat>
  <Paragraphs>458</Paragraphs>
  <Slides>54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0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192</cp:revision>
  <dcterms:created xsi:type="dcterms:W3CDTF">2006-08-16T00:00:00Z</dcterms:created>
  <dcterms:modified xsi:type="dcterms:W3CDTF">2025-09-21T14:16:05Z</dcterms:modified>
  <dc:identifier>DAFtlvZnwz4</dc:identifier>
</cp:coreProperties>
</file>