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4"/>
  </p:notesMasterIdLst>
  <p:sldIdLst>
    <p:sldId id="257" r:id="rId2"/>
    <p:sldId id="2134808557" r:id="rId3"/>
    <p:sldId id="2134808558" r:id="rId4"/>
    <p:sldId id="2134805101" r:id="rId5"/>
    <p:sldId id="2134805392" r:id="rId6"/>
    <p:sldId id="2134805155" r:id="rId7"/>
    <p:sldId id="2134808443" r:id="rId8"/>
    <p:sldId id="386" r:id="rId9"/>
    <p:sldId id="2134808444" r:id="rId10"/>
    <p:sldId id="2134808445" r:id="rId11"/>
    <p:sldId id="2134808559" r:id="rId12"/>
    <p:sldId id="2134808560" r:id="rId13"/>
    <p:sldId id="2134808569" r:id="rId14"/>
    <p:sldId id="2134808561" r:id="rId15"/>
    <p:sldId id="2134808505" r:id="rId16"/>
    <p:sldId id="2134808570" r:id="rId17"/>
    <p:sldId id="2134808519" r:id="rId18"/>
    <p:sldId id="2134808520" r:id="rId19"/>
    <p:sldId id="2134808521" r:id="rId20"/>
    <p:sldId id="2134808522" r:id="rId21"/>
    <p:sldId id="2134808603" r:id="rId22"/>
    <p:sldId id="2134808604" r:id="rId23"/>
    <p:sldId id="2134808563" r:id="rId24"/>
    <p:sldId id="2134808564" r:id="rId25"/>
    <p:sldId id="2134808459" r:id="rId26"/>
    <p:sldId id="2134808529" r:id="rId27"/>
    <p:sldId id="2134808602" r:id="rId28"/>
    <p:sldId id="2134808601" r:id="rId29"/>
    <p:sldId id="2134808606" r:id="rId30"/>
    <p:sldId id="2134808605" r:id="rId31"/>
    <p:sldId id="2134808607" r:id="rId32"/>
    <p:sldId id="2134808460" r:id="rId33"/>
    <p:sldId id="2134808590" r:id="rId34"/>
    <p:sldId id="2134808593" r:id="rId35"/>
    <p:sldId id="2134808594" r:id="rId36"/>
    <p:sldId id="2134808608" r:id="rId37"/>
    <p:sldId id="2134808609" r:id="rId38"/>
    <p:sldId id="2134808610" r:id="rId39"/>
    <p:sldId id="2134808543" r:id="rId40"/>
    <p:sldId id="2134808551" r:id="rId41"/>
    <p:sldId id="2134808552" r:id="rId42"/>
    <p:sldId id="2134808491" r:id="rId43"/>
    <p:sldId id="2134808547" r:id="rId44"/>
    <p:sldId id="2134808544" r:id="rId45"/>
    <p:sldId id="2134808548" r:id="rId46"/>
    <p:sldId id="2134808545" r:id="rId47"/>
    <p:sldId id="2134808549" r:id="rId48"/>
    <p:sldId id="2134808455" r:id="rId49"/>
    <p:sldId id="2134808598" r:id="rId50"/>
    <p:sldId id="2134808546" r:id="rId51"/>
    <p:sldId id="2134808467" r:id="rId52"/>
    <p:sldId id="2134808468" r:id="rId53"/>
    <p:sldId id="2134808499" r:id="rId54"/>
    <p:sldId id="2134808474" r:id="rId55"/>
    <p:sldId id="2134808500" r:id="rId56"/>
    <p:sldId id="2134808472" r:id="rId57"/>
    <p:sldId id="2134808501" r:id="rId58"/>
    <p:sldId id="2134808475" r:id="rId59"/>
    <p:sldId id="2134808461" r:id="rId60"/>
    <p:sldId id="2134808469" r:id="rId61"/>
    <p:sldId id="2134808554" r:id="rId62"/>
    <p:sldId id="2134808555" r:id="rId63"/>
  </p:sldIdLst>
  <p:sldSz cx="13716000" cy="10287000"/>
  <p:notesSz cx="6858000" cy="9144000"/>
  <p:embeddedFontLst>
    <p:embeddedFont>
      <p:font typeface="Carelia" pitchFamily="2" charset="77"/>
      <p:regular r:id="rId65"/>
    </p:embeddedFont>
    <p:embeddedFont>
      <p:font typeface="Dosis" pitchFamily="2" charset="77"/>
      <p:regular r:id="rId66"/>
      <p:bold r:id="rId67"/>
    </p:embeddedFont>
    <p:embeddedFont>
      <p:font typeface="IBM Plex Sans Arabic" panose="020B0503050203000203" pitchFamily="34" charset="-78"/>
      <p:regular r:id="rId68"/>
    </p:embeddedFont>
    <p:embeddedFont>
      <p:font typeface="Microsoft Uighur" panose="02000000000000000000" pitchFamily="2" charset="-78"/>
      <p:regular r:id="rId69"/>
      <p:bold r:id="rId7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3D8FA5"/>
    <a:srgbClr val="106585"/>
    <a:srgbClr val="4AC283"/>
    <a:srgbClr val="829D4A"/>
    <a:srgbClr val="F98F51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9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2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1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6"/>
      <dgm:spPr/>
    </dgm:pt>
    <dgm:pt modelId="{3EF19B4B-B968-E54C-9689-073F635EE283}" type="pres">
      <dgm:prSet presAssocID="{0E0BFA24-7A8C-C047-AC6F-993864E854E0}" presName="connTx" presStyleLbl="parChTrans1D2" presStyleIdx="0" presStyleCnt="6"/>
      <dgm:spPr/>
    </dgm:pt>
    <dgm:pt modelId="{42BAB553-645D-9F4D-B9FA-20001ADC9FEF}" type="pres">
      <dgm:prSet presAssocID="{E3E91897-DCF8-AB44-949A-B99438192484}" presName="node" presStyleLbl="node1" presStyleIdx="0" presStyleCnt="6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6"/>
      <dgm:spPr/>
    </dgm:pt>
    <dgm:pt modelId="{F0A9B9CC-9320-774E-B617-19162595E1FB}" type="pres">
      <dgm:prSet presAssocID="{24A0E2BF-587D-A342-A064-B4D58BF79B44}" presName="connTx" presStyleLbl="parChTrans1D2" presStyleIdx="1" presStyleCnt="6"/>
      <dgm:spPr/>
    </dgm:pt>
    <dgm:pt modelId="{1A5B5334-16C4-A34B-BD16-5392302AAF3E}" type="pres">
      <dgm:prSet presAssocID="{93E849FE-0D07-624E-AB72-4A29BFE6598B}" presName="node" presStyleLbl="node1" presStyleIdx="1" presStyleCnt="6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6"/>
      <dgm:spPr/>
    </dgm:pt>
    <dgm:pt modelId="{0A76B3D9-DE60-CD49-8E4A-CCACA3ECC812}" type="pres">
      <dgm:prSet presAssocID="{8200E2CD-80B9-D949-A52F-F0856D77F394}" presName="connTx" presStyleLbl="parChTrans1D2" presStyleIdx="2" presStyleCnt="6"/>
      <dgm:spPr/>
    </dgm:pt>
    <dgm:pt modelId="{2CA5D505-916B-AD48-9CC7-7B90326020BD}" type="pres">
      <dgm:prSet presAssocID="{049C7B75-E019-9249-BE9C-78386183EF7D}" presName="node" presStyleLbl="node1" presStyleIdx="2" presStyleCnt="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3" presStyleCnt="6"/>
      <dgm:spPr/>
    </dgm:pt>
    <dgm:pt modelId="{15994F9E-C94B-3441-A58E-8953C8DC08C6}" type="pres">
      <dgm:prSet presAssocID="{53003AA1-9920-6B41-9014-43CB1DC2F971}" presName="connTx" presStyleLbl="parChTrans1D2" presStyleIdx="3" presStyleCnt="6"/>
      <dgm:spPr/>
    </dgm:pt>
    <dgm:pt modelId="{ECEAD2AC-157A-B94E-9353-16A3FA7484D4}" type="pres">
      <dgm:prSet presAssocID="{0F34D071-5E9E-1D4F-B649-66D5A5A8B98E}" presName="node" presStyleLbl="node1" presStyleIdx="3" presStyleCnt="6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4" presStyleCnt="6"/>
      <dgm:spPr/>
    </dgm:pt>
    <dgm:pt modelId="{050E818D-A9D3-D44A-A128-22CE830BCB5E}" type="pres">
      <dgm:prSet presAssocID="{83ED5009-51CE-8747-ADB4-FB679FFD2C5F}" presName="connTx" presStyleLbl="parChTrans1D2" presStyleIdx="4" presStyleCnt="6"/>
      <dgm:spPr/>
    </dgm:pt>
    <dgm:pt modelId="{B1E34FF9-28A3-0641-B0A8-5237D2FFF72D}" type="pres">
      <dgm:prSet presAssocID="{C0D7206E-6890-214B-A5DC-0B3620144C73}" presName="node" presStyleLbl="node1" presStyleIdx="4" presStyleCnt="6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5" presStyleCnt="6"/>
      <dgm:spPr/>
    </dgm:pt>
    <dgm:pt modelId="{82B07AF1-E4D8-8B4E-A87E-5B599CFF584B}" type="pres">
      <dgm:prSet presAssocID="{29C509D2-1EAF-1648-8433-85135A0D2B1A}" presName="connTx" presStyleLbl="parChTrans1D2" presStyleIdx="5" presStyleCnt="6"/>
      <dgm:spPr/>
    </dgm:pt>
    <dgm:pt modelId="{62C7E6FF-CAC2-8045-A70B-7AC6FC1441F3}" type="pres">
      <dgm:prSet presAssocID="{C92DD37C-8335-4942-BC0C-59894CF89155}" presName="node" presStyleLbl="node1" presStyleIdx="5" presStyleCnt="6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4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6856C12F-3CC7-0F40-911A-634DD4C6550A}" srcId="{1908F430-EAC0-1343-8513-83197EE21B62}" destId="{C92DD37C-8335-4942-BC0C-59894CF89155}" srcOrd="5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3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9084D56E-C5D5-1344-928C-CCD7F48DE043}" type="presParOf" srcId="{BE30A343-01A1-8C44-B3F8-E040C04677C8}" destId="{DA0B7F58-3BAD-5949-BB45-1CE6265AF3AE}" srcOrd="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8" destOrd="0" presId="urn:microsoft.com/office/officeart/2005/8/layout/radial1"/>
    <dgm:cxn modelId="{AA62A35C-2567-D84F-96B9-BC0FE077F974}" type="presParOf" srcId="{BE30A343-01A1-8C44-B3F8-E040C04677C8}" destId="{B47954C3-2DB8-A042-85CD-5FF70F3A1E23}" srcOrd="9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0" destOrd="0" presId="urn:microsoft.com/office/officeart/2005/8/layout/radial1"/>
    <dgm:cxn modelId="{09F768C6-0F0C-7042-BE33-28169E123F3F}" type="presParOf" srcId="{BE30A343-01A1-8C44-B3F8-E040C04677C8}" destId="{6CF953FF-BFC5-9C47-8DC4-E9F774071558}" srcOrd="11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19+0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pPr rtl="1"/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16+4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</a:t>
          </a: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18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768551" y="565979"/>
          <a:ext cx="434085" cy="4340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sz="2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2121" y="629549"/>
        <a:ext cx="306945" cy="306945"/>
      </dsp:txXfrm>
    </dsp:sp>
    <dsp:sp modelId="{BD00AACC-4901-464A-99E8-F5D4F7BE6383}">
      <dsp:nvSpPr>
        <dsp:cNvPr id="0" name=""/>
        <dsp:cNvSpPr/>
      </dsp:nvSpPr>
      <dsp:spPr>
        <a:xfrm rot="16200000">
          <a:off x="920221" y="480787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497338"/>
        <a:ext cx="6537" cy="6537"/>
      </dsp:txXfrm>
    </dsp:sp>
    <dsp:sp modelId="{42BAB553-645D-9F4D-B9FA-20001ADC9FEF}">
      <dsp:nvSpPr>
        <dsp:cNvPr id="0" name=""/>
        <dsp:cNvSpPr/>
      </dsp:nvSpPr>
      <dsp:spPr>
        <a:xfrm>
          <a:off x="768551" y="1148"/>
          <a:ext cx="434085" cy="4340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64718"/>
        <a:ext cx="306945" cy="306945"/>
      </dsp:txXfrm>
    </dsp:sp>
    <dsp:sp modelId="{8EF26D22-0EBA-9B4B-A882-9C79BDDFE3B1}">
      <dsp:nvSpPr>
        <dsp:cNvPr id="0" name=""/>
        <dsp:cNvSpPr/>
      </dsp:nvSpPr>
      <dsp:spPr>
        <a:xfrm rot="19800000">
          <a:off x="1164800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638545"/>
        <a:ext cx="6537" cy="6537"/>
      </dsp:txXfrm>
    </dsp:sp>
    <dsp:sp modelId="{1A5B5334-16C4-A34B-BD16-5392302AAF3E}">
      <dsp:nvSpPr>
        <dsp:cNvPr id="0" name=""/>
        <dsp:cNvSpPr/>
      </dsp:nvSpPr>
      <dsp:spPr>
        <a:xfrm>
          <a:off x="1257710" y="283564"/>
          <a:ext cx="434085" cy="434085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347134"/>
        <a:ext cx="306945" cy="306945"/>
      </dsp:txXfrm>
    </dsp:sp>
    <dsp:sp modelId="{78607FF2-2E3B-B443-9638-05662F07472D}">
      <dsp:nvSpPr>
        <dsp:cNvPr id="0" name=""/>
        <dsp:cNvSpPr/>
      </dsp:nvSpPr>
      <dsp:spPr>
        <a:xfrm rot="1800000">
          <a:off x="1164800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920961"/>
        <a:ext cx="6537" cy="6537"/>
      </dsp:txXfrm>
    </dsp:sp>
    <dsp:sp modelId="{2CA5D505-916B-AD48-9CC7-7B90326020BD}">
      <dsp:nvSpPr>
        <dsp:cNvPr id="0" name=""/>
        <dsp:cNvSpPr/>
      </dsp:nvSpPr>
      <dsp:spPr>
        <a:xfrm>
          <a:off x="1257710" y="848395"/>
          <a:ext cx="434085" cy="434085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911965"/>
        <a:ext cx="306945" cy="306945"/>
      </dsp:txXfrm>
    </dsp:sp>
    <dsp:sp modelId="{DA0B7F58-3BAD-5949-BB45-1CE6265AF3AE}">
      <dsp:nvSpPr>
        <dsp:cNvPr id="0" name=""/>
        <dsp:cNvSpPr/>
      </dsp:nvSpPr>
      <dsp:spPr>
        <a:xfrm rot="5400000">
          <a:off x="920221" y="1045618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1062169"/>
        <a:ext cx="6537" cy="6537"/>
      </dsp:txXfrm>
    </dsp:sp>
    <dsp:sp modelId="{ECEAD2AC-157A-B94E-9353-16A3FA7484D4}">
      <dsp:nvSpPr>
        <dsp:cNvPr id="0" name=""/>
        <dsp:cNvSpPr/>
      </dsp:nvSpPr>
      <dsp:spPr>
        <a:xfrm>
          <a:off x="768551" y="1130811"/>
          <a:ext cx="434085" cy="434085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1194381"/>
        <a:ext cx="306945" cy="306945"/>
      </dsp:txXfrm>
    </dsp:sp>
    <dsp:sp modelId="{B47954C3-2DB8-A042-85CD-5FF70F3A1E23}">
      <dsp:nvSpPr>
        <dsp:cNvPr id="0" name=""/>
        <dsp:cNvSpPr/>
      </dsp:nvSpPr>
      <dsp:spPr>
        <a:xfrm rot="9000000">
          <a:off x="675642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920961"/>
        <a:ext cx="6537" cy="6537"/>
      </dsp:txXfrm>
    </dsp:sp>
    <dsp:sp modelId="{B1E34FF9-28A3-0641-B0A8-5237D2FFF72D}">
      <dsp:nvSpPr>
        <dsp:cNvPr id="0" name=""/>
        <dsp:cNvSpPr/>
      </dsp:nvSpPr>
      <dsp:spPr>
        <a:xfrm>
          <a:off x="279393" y="848395"/>
          <a:ext cx="434085" cy="434085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911965"/>
        <a:ext cx="306945" cy="306945"/>
      </dsp:txXfrm>
    </dsp:sp>
    <dsp:sp modelId="{6CF953FF-BFC5-9C47-8DC4-E9F774071558}">
      <dsp:nvSpPr>
        <dsp:cNvPr id="0" name=""/>
        <dsp:cNvSpPr/>
      </dsp:nvSpPr>
      <dsp:spPr>
        <a:xfrm rot="12600000">
          <a:off x="675642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638545"/>
        <a:ext cx="6537" cy="6537"/>
      </dsp:txXfrm>
    </dsp:sp>
    <dsp:sp modelId="{62C7E6FF-CAC2-8045-A70B-7AC6FC1441F3}">
      <dsp:nvSpPr>
        <dsp:cNvPr id="0" name=""/>
        <dsp:cNvSpPr/>
      </dsp:nvSpPr>
      <dsp:spPr>
        <a:xfrm>
          <a:off x="279393" y="283564"/>
          <a:ext cx="434085" cy="434085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347134"/>
        <a:ext cx="306945" cy="3069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19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19+0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2+17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20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10+10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3+17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4+16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15+5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16+4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9+11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5+15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14+6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7+13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12+8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13+7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9+11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2.png"/><Relationship Id="rId9" Type="http://schemas.microsoft.com/office/2007/relationships/diagramDrawing" Target="../diagrams/drawing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2.png"/><Relationship Id="rId9" Type="http://schemas.microsoft.com/office/2007/relationships/diagramDrawing" Target="../diagrams/drawing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34.png"/><Relationship Id="rId5" Type="http://schemas.openxmlformats.org/officeDocument/2006/relationships/diagramData" Target="../diagrams/data3.xml"/><Relationship Id="rId10" Type="http://schemas.openxmlformats.org/officeDocument/2006/relationships/image" Target="../media/image23.png"/><Relationship Id="rId4" Type="http://schemas.openxmlformats.org/officeDocument/2006/relationships/image" Target="../media/image33.jpeg"/><Relationship Id="rId9" Type="http://schemas.microsoft.com/office/2007/relationships/diagramDrawing" Target="../diagrams/drawing3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9.svg"/><Relationship Id="rId7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4.png"/><Relationship Id="rId10" Type="http://schemas.openxmlformats.org/officeDocument/2006/relationships/image" Target="../media/image40.png"/><Relationship Id="rId4" Type="http://schemas.openxmlformats.org/officeDocument/2006/relationships/image" Target="../media/image32.png"/><Relationship Id="rId9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4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4.png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9.svg"/><Relationship Id="rId7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4.png"/><Relationship Id="rId9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5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5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8.pn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1.pn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273215" y="2096623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DA5CC94-B3D5-708A-E831-EEDE6E5ECF8C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173CE052-AE2C-40B2-3002-5FD9252CB51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2547C708-B40C-7301-0816-E227A9B48189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</a:t>
              </a:r>
              <a:r>
                <a:rPr lang="ar-S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10</a:t>
              </a: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E7901D5-BA05-D5AD-A3C3-1065CA2882D4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</a:t>
            </a:r>
            <a:r>
              <a:rPr lang="fr-FR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</a:t>
            </a:r>
            <a:r>
              <a:rPr lang="ar-SA" sz="4000" b="1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ED74924-79E7-24D0-AFA0-FB27F0C2B5CF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fr-FR" sz="44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0CDED458-45BF-AE22-AB60-07AF927DB2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21" name="TextBox 3">
            <a:extLst>
              <a:ext uri="{FF2B5EF4-FFF2-40B4-BE49-F238E27FC236}">
                <a16:creationId xmlns:a16="http://schemas.microsoft.com/office/drawing/2014/main" id="{9A709488-7757-00C5-E6E6-FB4DE562981D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Étoile à 5 branches 5">
            <a:extLst>
              <a:ext uri="{FF2B5EF4-FFF2-40B4-BE49-F238E27FC236}">
                <a16:creationId xmlns:a16="http://schemas.microsoft.com/office/drawing/2014/main" id="{1EBD1FE2-7FA9-8D7E-7187-78D8AD3AB040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98A1F6-7B1F-8F99-6D1E-FC251F5414CB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بهذا السلوك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4318780"/>
            <a:ext cx="1890757" cy="1344539"/>
          </a:xfrm>
          <a:prstGeom prst="round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354291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عائلتي العددين</a:t>
            </a:r>
          </a:p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19 و 20  باستخدام الخشيبات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3" name="Image 12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CBB01D51-6361-36BE-FEC8-4433F4EC61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345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تعرفنا  سابقا على عائلة العدد 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24AA8F7C-486D-6F28-683A-2BB68A2AD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A259ED8C-4472-3BA8-3FFA-743217EC8E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8428577"/>
              </p:ext>
            </p:extLst>
          </p:nvPr>
        </p:nvGraphicFramePr>
        <p:xfrm>
          <a:off x="2590800" y="3179917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07256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27F42-D45D-4279-F8CE-9EF4500A3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A08595-E384-A0CA-33F0-DDDFB988AE03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B39A84-027B-D95C-73D7-5A086D7604F5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8CEB98F-57B2-4D88-4BC2-67F62A62C671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14F0145-E381-2970-30A2-A185A833C60E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كما تعرفنا  على عائلة العدد 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18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347A8F5-B89E-A1CE-E345-E51995AA77C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F66D7D9-59F0-826E-EBDD-87B64B8236B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8081F8D-F7EF-4C70-0ABA-E41E35864C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EB5CAB15-7733-8892-3766-5A7B1684DD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3446287"/>
              </p:ext>
            </p:extLst>
          </p:nvPr>
        </p:nvGraphicFramePr>
        <p:xfrm>
          <a:off x="2590800" y="3179917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25639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933699"/>
            <a:ext cx="13422461" cy="69342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220241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جاء دوركم،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استحدام الخشيبات، ستقومون في مجموعات بملء الخريطة الذهينة للأعداد: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المجموعتان 1 و 2  : عائلة العدد 19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– المجموعتان 3 و 4  : عائلة العدد 20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F3B17A8D-2F6A-15DF-C911-329DBE6AA9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1645516"/>
              </p:ext>
            </p:extLst>
          </p:nvPr>
        </p:nvGraphicFramePr>
        <p:xfrm>
          <a:off x="832845" y="4100033"/>
          <a:ext cx="1971189" cy="1566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7BA83-5080-88B0-349D-DECF7A00C5B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316" y="5735236"/>
            <a:ext cx="4616646" cy="307776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3BB7E41-BE54-947B-B460-0BB7E8EB5F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962" y="3127325"/>
            <a:ext cx="5868604" cy="512628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763000" y="4243985"/>
            <a:ext cx="370448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المتعلمون في مجموعات بملء خريطتي العددين  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19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20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7933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يتم ملء الخريطة الذهنية للعدد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19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السبورة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لقراءة الخريطة الذهنية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81EBD7-7211-8F5B-8F55-B3E9DA4E3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3C122442-40BA-E557-323D-33CB165E4B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5402436"/>
              </p:ext>
            </p:extLst>
          </p:nvPr>
        </p:nvGraphicFramePr>
        <p:xfrm>
          <a:off x="2590800" y="3580019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1C9D6-7BEE-C8E2-112B-F52D023C5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51E2D0A-9298-CC7B-C7A9-D01341550B40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A13954E-F001-53DD-A700-819D94FFD33D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CF045A8-1955-7FDB-9883-B5B954E8D11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90C3BE-E9DE-E227-A761-A3F1B693A834}"/>
              </a:ext>
            </a:extLst>
          </p:cNvPr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يتم ملء الخريطة الذهنية للعدد 20 على السبورة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لقراءة الخريطة الذهنية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0230AA-2EA3-03C4-7B2F-137FFFF9C35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E3AA92E-8EC2-7453-D88D-D2A6D2E22BF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6AB6A5D3-5337-A83A-04A6-F98C3717C7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1490118"/>
              </p:ext>
            </p:extLst>
          </p:nvPr>
        </p:nvGraphicFramePr>
        <p:xfrm>
          <a:off x="2819400" y="3273084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64065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628348" y="4914900"/>
            <a:ext cx="4800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7543800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799" y="4838700"/>
            <a:ext cx="563691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1529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3" name="Image 22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80135E9-6DD0-5CDE-86DC-F33129EB79F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8" t="17033" r="5726" b="17767"/>
          <a:stretch>
            <a:fillRect/>
          </a:stretch>
        </p:blipFill>
        <p:spPr>
          <a:xfrm>
            <a:off x="10675487" y="6419399"/>
            <a:ext cx="1676400" cy="1236701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7A19948-2194-59D7-A1C2-08AC8FBB58BD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895E247-605C-5F43-C45B-B24BE8AB614F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381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0443C415-3A68-5F25-F025-63B9F1B5D28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6530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fr-FR" sz="1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34435802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400300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8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fr-FR" sz="1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=17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2984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828800" y="4168908"/>
            <a:ext cx="9296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التعرف على الأعداد من 0 إلى 999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"النقود"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999 باستعمال الخشيبات والحزم.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نشاط التعرف على الأعداد باستعمال الخشيبات والحزم.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5C2CF1C-55B4-2E12-5AFD-D03223FE0C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77945EB-1FEE-5B2E-9F99-603CEAF1B7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716" y="3470843"/>
            <a:ext cx="5273166" cy="512628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8475502" y="4575345"/>
            <a:ext cx="35052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قراءة وكتابة وتفكيك الأعداد باستخدام النقود.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ADE558-5D01-34A6-7278-B2F7083C6856}"/>
              </a:ext>
            </a:extLst>
          </p:cNvPr>
          <p:cNvGrpSpPr/>
          <p:nvPr/>
        </p:nvGrpSpPr>
        <p:grpSpPr>
          <a:xfrm>
            <a:off x="1375407" y="3531576"/>
            <a:ext cx="5058066" cy="5274419"/>
            <a:chOff x="1248892" y="3248985"/>
            <a:chExt cx="6008809" cy="6324713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7E023EDA-5830-025F-73DB-2FBB1CEDA93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1395797" y="3248985"/>
              <a:ext cx="5715000" cy="3000714"/>
            </a:xfrm>
            <a:prstGeom prst="rect">
              <a:avLst/>
            </a:prstGeom>
          </p:spPr>
        </p:pic>
        <p:pic>
          <p:nvPicPr>
            <p:cNvPr id="7" name="Image 6" descr="Une image contenant sourire, dessin humoristique, habits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724B5FD-ADF9-FC9C-6619-45D8550A44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3" b="11887"/>
            <a:stretch>
              <a:fillRect/>
            </a:stretch>
          </p:blipFill>
          <p:spPr>
            <a:xfrm>
              <a:off x="1248892" y="5324851"/>
              <a:ext cx="6008809" cy="4248847"/>
            </a:xfrm>
            <a:prstGeom prst="rect">
              <a:avLst/>
            </a:prstGeom>
          </p:spPr>
        </p:pic>
        <p:grpSp>
          <p:nvGrpSpPr>
            <p:cNvPr id="10" name="Groupe 54">
              <a:extLst>
                <a:ext uri="{FF2B5EF4-FFF2-40B4-BE49-F238E27FC236}">
                  <a16:creationId xmlns:a16="http://schemas.microsoft.com/office/drawing/2014/main" id="{845C07DC-D514-3B4F-FEE4-EF67380054CE}"/>
                </a:ext>
              </a:extLst>
            </p:cNvPr>
            <p:cNvGrpSpPr/>
            <p:nvPr/>
          </p:nvGrpSpPr>
          <p:grpSpPr>
            <a:xfrm>
              <a:off x="2133600" y="4187007"/>
              <a:ext cx="3978226" cy="553832"/>
              <a:chOff x="366471" y="4091893"/>
              <a:chExt cx="11287162" cy="1788830"/>
            </a:xfrm>
          </p:grpSpPr>
          <p:grpSp>
            <p:nvGrpSpPr>
              <p:cNvPr id="11" name="Groupe 36">
                <a:extLst>
                  <a:ext uri="{FF2B5EF4-FFF2-40B4-BE49-F238E27FC236}">
                    <a16:creationId xmlns:a16="http://schemas.microsoft.com/office/drawing/2014/main" id="{B4956107-BC30-935B-97B4-D3FCF9562535}"/>
                  </a:ext>
                </a:extLst>
              </p:cNvPr>
              <p:cNvGrpSpPr/>
              <p:nvPr/>
            </p:nvGrpSpPr>
            <p:grpSpPr>
              <a:xfrm>
                <a:off x="366471" y="4100009"/>
                <a:ext cx="2560197" cy="1772599"/>
                <a:chOff x="452972" y="4108124"/>
                <a:chExt cx="2927425" cy="1772599"/>
              </a:xfrm>
            </p:grpSpPr>
            <p:pic>
              <p:nvPicPr>
                <p:cNvPr id="33" name="Image 32">
                  <a:extLst>
                    <a:ext uri="{FF2B5EF4-FFF2-40B4-BE49-F238E27FC236}">
                      <a16:creationId xmlns:a16="http://schemas.microsoft.com/office/drawing/2014/main" id="{4E9FA99C-8464-7A22-C36E-EF5C611C4B8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52972" y="4108124"/>
                  <a:ext cx="2286571" cy="1015663"/>
                </a:xfrm>
                <a:prstGeom prst="rect">
                  <a:avLst/>
                </a:prstGeom>
              </p:spPr>
            </p:pic>
            <p:pic>
              <p:nvPicPr>
                <p:cNvPr id="34" name="Image 33">
                  <a:extLst>
                    <a:ext uri="{FF2B5EF4-FFF2-40B4-BE49-F238E27FC236}">
                      <a16:creationId xmlns:a16="http://schemas.microsoft.com/office/drawing/2014/main" id="{3AD4976D-ED64-E865-FC31-71EDF705F90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49524" y="4357229"/>
                  <a:ext cx="2286571" cy="1015663"/>
                </a:xfrm>
                <a:prstGeom prst="rect">
                  <a:avLst/>
                </a:prstGeom>
              </p:spPr>
            </p:pic>
            <p:pic>
              <p:nvPicPr>
                <p:cNvPr id="35" name="Image 34">
                  <a:extLst>
                    <a:ext uri="{FF2B5EF4-FFF2-40B4-BE49-F238E27FC236}">
                      <a16:creationId xmlns:a16="http://schemas.microsoft.com/office/drawing/2014/main" id="{E1C71549-0F53-FEAA-1198-4A6BCC13522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71675" y="4606334"/>
                  <a:ext cx="2286571" cy="1015663"/>
                </a:xfrm>
                <a:prstGeom prst="rect">
                  <a:avLst/>
                </a:prstGeom>
              </p:spPr>
            </p:pic>
            <p:pic>
              <p:nvPicPr>
                <p:cNvPr id="36" name="Image 35">
                  <a:extLst>
                    <a:ext uri="{FF2B5EF4-FFF2-40B4-BE49-F238E27FC236}">
                      <a16:creationId xmlns:a16="http://schemas.microsoft.com/office/drawing/2014/main" id="{F1D6DA9D-7E53-A180-997B-3F46CEE9E89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93826" y="4865060"/>
                  <a:ext cx="2286571" cy="1015663"/>
                </a:xfrm>
                <a:prstGeom prst="rect">
                  <a:avLst/>
                </a:prstGeom>
              </p:spPr>
            </p:pic>
          </p:grpSp>
          <p:grpSp>
            <p:nvGrpSpPr>
              <p:cNvPr id="14" name="Groupe 42">
                <a:extLst>
                  <a:ext uri="{FF2B5EF4-FFF2-40B4-BE49-F238E27FC236}">
                    <a16:creationId xmlns:a16="http://schemas.microsoft.com/office/drawing/2014/main" id="{24AC6757-579C-E10C-D0CE-9DFAB34280EB}"/>
                  </a:ext>
                </a:extLst>
              </p:cNvPr>
              <p:cNvGrpSpPr/>
              <p:nvPr/>
            </p:nvGrpSpPr>
            <p:grpSpPr>
              <a:xfrm>
                <a:off x="3248771" y="4091893"/>
                <a:ext cx="2599251" cy="1788830"/>
                <a:chOff x="3730573" y="3849397"/>
                <a:chExt cx="2972081" cy="1788830"/>
              </a:xfrm>
            </p:grpSpPr>
            <p:pic>
              <p:nvPicPr>
                <p:cNvPr id="29" name="Image 38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41E80E5D-0DDC-8E12-BCA6-E61449FBDA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30573" y="3849397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0" name="Image 39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3AA0B444-6617-0A69-DF88-30B2800286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63111" y="4104185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1" name="Image 40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83E6256D-999B-5CC7-9BEC-85D8E64CCB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95649" y="4369519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2" name="Image 41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8B55490F-2CCB-4B70-87DC-C3C5DAC138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07413" y="4622563"/>
                  <a:ext cx="2295241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16" name="Groupe 43">
                <a:extLst>
                  <a:ext uri="{FF2B5EF4-FFF2-40B4-BE49-F238E27FC236}">
                    <a16:creationId xmlns:a16="http://schemas.microsoft.com/office/drawing/2014/main" id="{DDF5EE1E-4605-88DF-7C2C-69BF2B5D3B49}"/>
                  </a:ext>
                </a:extLst>
              </p:cNvPr>
              <p:cNvGrpSpPr/>
              <p:nvPr/>
            </p:nvGrpSpPr>
            <p:grpSpPr>
              <a:xfrm>
                <a:off x="6170125" y="4091893"/>
                <a:ext cx="2580702" cy="1788830"/>
                <a:chOff x="3741177" y="3849397"/>
                <a:chExt cx="2950872" cy="1788830"/>
              </a:xfrm>
            </p:grpSpPr>
            <p:pic>
              <p:nvPicPr>
                <p:cNvPr id="24" name="Image 44">
                  <a:extLst>
                    <a:ext uri="{FF2B5EF4-FFF2-40B4-BE49-F238E27FC236}">
                      <a16:creationId xmlns:a16="http://schemas.microsoft.com/office/drawing/2014/main" id="{C124911F-0001-0A18-8F92-D74C6BD0E0F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49397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25" name="Image 45">
                  <a:extLst>
                    <a:ext uri="{FF2B5EF4-FFF2-40B4-BE49-F238E27FC236}">
                      <a16:creationId xmlns:a16="http://schemas.microsoft.com/office/drawing/2014/main" id="{9C057CBF-DE9E-DDE1-1BFA-DEB8CA2C4A1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4185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26" name="Image 46">
                  <a:extLst>
                    <a:ext uri="{FF2B5EF4-FFF2-40B4-BE49-F238E27FC236}">
                      <a16:creationId xmlns:a16="http://schemas.microsoft.com/office/drawing/2014/main" id="{0847D773-9DA5-19AB-45D0-782A5A3686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69519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28" name="Image 47">
                  <a:extLst>
                    <a:ext uri="{FF2B5EF4-FFF2-40B4-BE49-F238E27FC236}">
                      <a16:creationId xmlns:a16="http://schemas.microsoft.com/office/drawing/2014/main" id="{567D40A3-BBBA-5D24-650C-39D4C62548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2563"/>
                  <a:ext cx="2274032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17" name="Groupe 48">
                <a:extLst>
                  <a:ext uri="{FF2B5EF4-FFF2-40B4-BE49-F238E27FC236}">
                    <a16:creationId xmlns:a16="http://schemas.microsoft.com/office/drawing/2014/main" id="{EB663F6F-D0BE-85C3-71B7-EE95A97A3C4D}"/>
                  </a:ext>
                </a:extLst>
              </p:cNvPr>
              <p:cNvGrpSpPr/>
              <p:nvPr/>
            </p:nvGrpSpPr>
            <p:grpSpPr>
              <a:xfrm>
                <a:off x="9072931" y="4094679"/>
                <a:ext cx="2580702" cy="1783259"/>
                <a:chOff x="3741177" y="3852182"/>
                <a:chExt cx="2950872" cy="1783259"/>
              </a:xfrm>
            </p:grpSpPr>
            <p:pic>
              <p:nvPicPr>
                <p:cNvPr id="18" name="Image 49">
                  <a:extLst>
                    <a:ext uri="{FF2B5EF4-FFF2-40B4-BE49-F238E27FC236}">
                      <a16:creationId xmlns:a16="http://schemas.microsoft.com/office/drawing/2014/main" id="{A25B2034-90CA-AF78-549B-19EE8F0066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52182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0" name="Image 50">
                  <a:extLst>
                    <a:ext uri="{FF2B5EF4-FFF2-40B4-BE49-F238E27FC236}">
                      <a16:creationId xmlns:a16="http://schemas.microsoft.com/office/drawing/2014/main" id="{54AE01B1-BBD7-E993-D478-E4652E5E8F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6970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1" name="Image 51">
                  <a:extLst>
                    <a:ext uri="{FF2B5EF4-FFF2-40B4-BE49-F238E27FC236}">
                      <a16:creationId xmlns:a16="http://schemas.microsoft.com/office/drawing/2014/main" id="{EAB5C3B2-8132-0F0D-6EF8-4F21F49DB8F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72304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2" name="Image 52">
                  <a:extLst>
                    <a:ext uri="{FF2B5EF4-FFF2-40B4-BE49-F238E27FC236}">
                      <a16:creationId xmlns:a16="http://schemas.microsoft.com/office/drawing/2014/main" id="{F2ACDDE2-32B7-AE59-A4E1-A853C23E96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5348"/>
                  <a:ext cx="2274032" cy="1010093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31898334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8DB2D-1FE2-54F0-E82E-1C9E26EFA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85440E-C151-861C-B642-5DA807146E7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CE4353D-E96A-7554-0D9C-9A362F09DF4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122AF05-74F2-50C2-6769-9B0C9A9A178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EFF1ABE-EEF1-A96E-1085-0B70C04906C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6B80263-D7BF-F57E-2E31-24947264330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D2BF30D5-FABB-89AD-5A0B-879B165030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594835"/>
              </p:ext>
            </p:extLst>
          </p:nvPr>
        </p:nvGraphicFramePr>
        <p:xfrm>
          <a:off x="1492392" y="3675232"/>
          <a:ext cx="9739266" cy="47630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6422">
                  <a:extLst>
                    <a:ext uri="{9D8B030D-6E8A-4147-A177-3AD203B41FA5}">
                      <a16:colId xmlns:a16="http://schemas.microsoft.com/office/drawing/2014/main" val="1645117384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2281999546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713411685"/>
                    </a:ext>
                  </a:extLst>
                </a:gridCol>
              </a:tblGrid>
              <a:tr h="49180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95128"/>
                  </a:ext>
                </a:extLst>
              </a:tr>
              <a:tr h="197118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5702633"/>
                  </a:ext>
                </a:extLst>
              </a:tr>
              <a:tr h="10758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 مئات</a:t>
                      </a:r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 عشرات</a:t>
                      </a:r>
                      <a:endParaRPr lang="fr-FR" sz="5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highlight>
                            <a:srgbClr val="FFFF00"/>
                          </a:highlight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 وحدات</a:t>
                      </a:r>
                      <a:endParaRPr lang="fr-FR" sz="5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7727528"/>
                  </a:ext>
                </a:extLst>
              </a:tr>
              <a:tr h="10758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5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highlight>
                            <a:srgbClr val="FFFF00"/>
                          </a:highlight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5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169540"/>
                  </a:ext>
                </a:extLst>
              </a:tr>
            </a:tbl>
          </a:graphicData>
        </a:graphic>
      </p:graphicFrame>
      <p:pic>
        <p:nvPicPr>
          <p:cNvPr id="34" name="Image 33">
            <a:extLst>
              <a:ext uri="{FF2B5EF4-FFF2-40B4-BE49-F238E27FC236}">
                <a16:creationId xmlns:a16="http://schemas.microsoft.com/office/drawing/2014/main" id="{FA9642CC-5772-6161-A867-3D21400083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9806" y="4661614"/>
            <a:ext cx="1499050" cy="686481"/>
          </a:xfrm>
          <a:prstGeom prst="rect">
            <a:avLst/>
          </a:prstGeom>
        </p:spPr>
      </p:pic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035C6BCE-8ED0-943F-E79E-E5B8682108D9}"/>
              </a:ext>
            </a:extLst>
          </p:cNvPr>
          <p:cNvSpPr/>
          <p:nvPr/>
        </p:nvSpPr>
        <p:spPr>
          <a:xfrm>
            <a:off x="5066625" y="8643794"/>
            <a:ext cx="2590800" cy="95263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b="1" dirty="0">
                <a:solidFill>
                  <a:srgbClr val="FF0000"/>
                </a:solidFill>
              </a:rPr>
              <a:t>543</a:t>
            </a:r>
            <a:endParaRPr lang="fr-FR" sz="4000" b="1" dirty="0">
              <a:solidFill>
                <a:srgbClr val="FF0000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8010633-665D-6F87-6311-1E7EA5E7B5FB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سأقرأ العدد الذي حصلت عليه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العدد كتابات مختلفة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العدد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81508F4-4718-B275-A8C0-EAB30B9914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9200" y="4998914"/>
            <a:ext cx="1488774" cy="65858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F1E6943-B4D2-D51A-3D37-9E565E5E0E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97719" y="4661614"/>
            <a:ext cx="1488774" cy="67460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E138437-F750-110F-2CFE-61EC67C827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1600" y="5151314"/>
            <a:ext cx="1488774" cy="65858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3C5F6FB-C50B-36C7-7189-204900EB13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0119" y="4814014"/>
            <a:ext cx="1488774" cy="67460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F24C603-1293-1228-DD5E-ADAF6AEC2E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2519" y="4966414"/>
            <a:ext cx="1488774" cy="67460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9A884EE-48C9-9955-8442-0F91847026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4919" y="5118814"/>
            <a:ext cx="1488774" cy="67460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AF35BDE-86A3-878A-A708-512B0FAB2C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2206" y="4814014"/>
            <a:ext cx="1499050" cy="68648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6B12014-7D37-4750-CDDD-E5F6D603E1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4606" y="4966414"/>
            <a:ext cx="1499050" cy="68648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02A24E9-4863-4E0F-FF5F-B90233C626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7006" y="5118814"/>
            <a:ext cx="1499050" cy="68648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6FE0353-EA3D-0B12-1338-9165FAB042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9406" y="5271214"/>
            <a:ext cx="1499050" cy="68648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6E24342-22AC-9333-5014-710CB88EDF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0" y="5303714"/>
            <a:ext cx="1488774" cy="65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8031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E25C8-28C5-4DB5-25DD-4D2A87294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C55539-D3DE-2295-D06B-8383D7FAF60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565F0C9-BA9C-3FF1-8C1C-625CB8AEB75B}"/>
              </a:ext>
            </a:extLst>
          </p:cNvPr>
          <p:cNvSpPr/>
          <p:nvPr/>
        </p:nvSpPr>
        <p:spPr>
          <a:xfrm>
            <a:off x="275852" y="2538842"/>
            <a:ext cx="13164293" cy="727913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FEA945A-FEC1-A221-03C3-AD847859AF6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BBFFEC-FC1D-7735-BB35-EF634473BD1C}"/>
              </a:ext>
            </a:extLst>
          </p:cNvPr>
          <p:cNvSpPr txBox="1"/>
          <p:nvPr/>
        </p:nvSpPr>
        <p:spPr>
          <a:xfrm>
            <a:off x="838200" y="863026"/>
            <a:ext cx="116014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قوموا بكتابة العدد 765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بالنقود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مفككة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AD59EEE-5F69-DBAF-AC7C-9ADB374400A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46780C7-54CE-DC9E-621D-F5F567093B0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FE1D2C21-C67F-1D82-F424-A3EC4C646933}"/>
              </a:ext>
            </a:extLst>
          </p:cNvPr>
          <p:cNvSpPr/>
          <p:nvPr/>
        </p:nvSpPr>
        <p:spPr>
          <a:xfrm>
            <a:off x="3810000" y="8299528"/>
            <a:ext cx="6629400" cy="107377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b="1" dirty="0">
                <a:solidFill>
                  <a:srgbClr val="FF0000"/>
                </a:solidFill>
              </a:rPr>
              <a:t>765</a:t>
            </a:r>
            <a:endParaRPr lang="fr-FR" sz="4000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6E19447-475A-4CC9-468F-7F988EEACD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2304624"/>
              </p:ext>
            </p:extLst>
          </p:nvPr>
        </p:nvGraphicFramePr>
        <p:xfrm>
          <a:off x="1826766" y="3174837"/>
          <a:ext cx="9739266" cy="47630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6422">
                  <a:extLst>
                    <a:ext uri="{9D8B030D-6E8A-4147-A177-3AD203B41FA5}">
                      <a16:colId xmlns:a16="http://schemas.microsoft.com/office/drawing/2014/main" val="1645117384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2281999546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713411685"/>
                    </a:ext>
                  </a:extLst>
                </a:gridCol>
              </a:tblGrid>
              <a:tr h="49180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95128"/>
                  </a:ext>
                </a:extLst>
              </a:tr>
              <a:tr h="197118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5702633"/>
                  </a:ext>
                </a:extLst>
              </a:tr>
              <a:tr h="10758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 مئات</a:t>
                      </a:r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 عشرات</a:t>
                      </a:r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 وحدات</a:t>
                      </a:r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7727528"/>
                  </a:ext>
                </a:extLst>
              </a:tr>
              <a:tr h="1075899">
                <a:tc gridSpan="3"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…….+………+…….</a:t>
                      </a:r>
                      <a:endParaRPr lang="ar-SA" sz="5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169540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7192DBAE-9F47-3692-EFE7-0EC0340348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74" y="798308"/>
            <a:ext cx="1871417" cy="124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4199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71E34-3ACB-E46C-22F6-C3BDAD0B2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46F6FA0-D4F3-CDD2-C684-4173AD6385E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92A0A6D-C4E7-11F9-DFD7-832803F5B6E2}"/>
              </a:ext>
            </a:extLst>
          </p:cNvPr>
          <p:cNvSpPr/>
          <p:nvPr/>
        </p:nvSpPr>
        <p:spPr>
          <a:xfrm>
            <a:off x="275852" y="2538842"/>
            <a:ext cx="13164293" cy="727913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717CA90-D8B8-7BFD-F9E4-C4A050122B28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D10AD9A-978E-A5F5-5F23-AE43A01F49CD}"/>
              </a:ext>
            </a:extLst>
          </p:cNvPr>
          <p:cNvSpPr txBox="1"/>
          <p:nvPr/>
        </p:nvSpPr>
        <p:spPr>
          <a:xfrm>
            <a:off x="838200" y="863026"/>
            <a:ext cx="116014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التصريح بخطوات الإنجاز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تغذية راجعة مناسبة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3E70ECF-C75C-1A49-E129-D974A8C318E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E86FABB-C569-8EFC-DF09-4BDC3D9985E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B0526F2B-3E0F-0A61-9699-5ED1A2D28917}"/>
              </a:ext>
            </a:extLst>
          </p:cNvPr>
          <p:cNvSpPr/>
          <p:nvPr/>
        </p:nvSpPr>
        <p:spPr>
          <a:xfrm>
            <a:off x="3810000" y="8299528"/>
            <a:ext cx="6629400" cy="107377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b="1" dirty="0">
                <a:solidFill>
                  <a:srgbClr val="FF0000"/>
                </a:solidFill>
              </a:rPr>
              <a:t>765</a:t>
            </a:r>
            <a:endParaRPr lang="fr-FR" sz="4000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935364D-872B-B5B4-DA5A-2BFC4473D1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2812079"/>
              </p:ext>
            </p:extLst>
          </p:nvPr>
        </p:nvGraphicFramePr>
        <p:xfrm>
          <a:off x="1826766" y="3174837"/>
          <a:ext cx="9739266" cy="47630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6422">
                  <a:extLst>
                    <a:ext uri="{9D8B030D-6E8A-4147-A177-3AD203B41FA5}">
                      <a16:colId xmlns:a16="http://schemas.microsoft.com/office/drawing/2014/main" val="1645117384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2281999546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713411685"/>
                    </a:ext>
                  </a:extLst>
                </a:gridCol>
              </a:tblGrid>
              <a:tr h="49180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95128"/>
                  </a:ext>
                </a:extLst>
              </a:tr>
              <a:tr h="197118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5702633"/>
                  </a:ext>
                </a:extLst>
              </a:tr>
              <a:tr h="10758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 مئات</a:t>
                      </a:r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 عشرات</a:t>
                      </a:r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 وحدات</a:t>
                      </a:r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7727528"/>
                  </a:ext>
                </a:extLst>
              </a:tr>
              <a:tr h="1075899">
                <a:tc gridSpan="3"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 + 60 + 5</a:t>
                      </a:r>
                      <a:endParaRPr lang="ar-SA" sz="5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169540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74973850-3C02-4347-E493-51BA08682D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74" y="798308"/>
            <a:ext cx="1871417" cy="124761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D514857-F5EC-98B3-AADF-1635D4017C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7625" y="4008210"/>
            <a:ext cx="1488774" cy="67460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E4CCA79-B023-541D-3A6A-182FAD1C9F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0050" y="3963829"/>
            <a:ext cx="1499050" cy="68648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75D6CB3-D86C-91C7-6C15-AE63786AEA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6400" y="3913754"/>
            <a:ext cx="1488774" cy="6585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AC1810E-A0B8-AD80-D7C9-1521BE5C1B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8800" y="4066154"/>
            <a:ext cx="1488774" cy="65858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F9AB205-221E-D83E-80DE-364863F906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01200" y="4218554"/>
            <a:ext cx="1488774" cy="65858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2EFB004-41ED-9BED-7B69-5D7482D953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53600" y="4370954"/>
            <a:ext cx="1488774" cy="65858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AB0A334-190E-F916-F7C3-757F0F07E2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6000" y="4523354"/>
            <a:ext cx="1488774" cy="65858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4138963-67E6-9132-DE03-47807F785D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0025" y="4160610"/>
            <a:ext cx="1488774" cy="67460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4D40C35-ED18-8B2C-6B5F-573FB29C58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2425" y="4313010"/>
            <a:ext cx="1488774" cy="67460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BCB478D-A508-D492-A646-EAB1CE9D0C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4825" y="4465410"/>
            <a:ext cx="1488774" cy="67460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4E33521-121B-6A4A-2269-648F99F4FC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7225" y="4617810"/>
            <a:ext cx="1488774" cy="67460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48A05C7-754D-7A86-94AB-71727BD14F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9625" y="4770210"/>
            <a:ext cx="1488774" cy="67460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190546D-A327-7E71-993C-38D91FA2FD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2450" y="4116229"/>
            <a:ext cx="1499050" cy="68648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D24B168-C64E-84C1-0C44-09009F6F2D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4850" y="4268629"/>
            <a:ext cx="1499050" cy="68648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03EC0D4-258D-B3A7-7557-1481B5C46B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7250" y="4421029"/>
            <a:ext cx="1499050" cy="68648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1E03CC4-A6EA-2C33-9A70-C7DB957BD7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9650" y="4573429"/>
            <a:ext cx="1499050" cy="68648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50FEBEE-EE72-D837-33D8-A318B2B757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2050" y="4725829"/>
            <a:ext cx="1499050" cy="68648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D9569EF1-8017-57BB-561B-E043A2305F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4450" y="4878229"/>
            <a:ext cx="1499050" cy="68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952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6C692-7938-DA86-7A1F-779349FF6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DF9256-A165-2168-E1C1-DB035A33EBB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C318592-4BCC-AE1C-3A08-9FA7B55B59F0}"/>
              </a:ext>
            </a:extLst>
          </p:cNvPr>
          <p:cNvSpPr/>
          <p:nvPr/>
        </p:nvSpPr>
        <p:spPr>
          <a:xfrm>
            <a:off x="275852" y="2538842"/>
            <a:ext cx="13164293" cy="727913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E0E22EB-1B37-147A-0D59-F92037C7E59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C0CCCA2-379F-1809-04B3-CE57502A3643}"/>
              </a:ext>
            </a:extLst>
          </p:cNvPr>
          <p:cNvSpPr txBox="1"/>
          <p:nvPr/>
        </p:nvSpPr>
        <p:spPr>
          <a:xfrm>
            <a:off x="838200" y="863026"/>
            <a:ext cx="116014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قوموا بكتابة العدد 432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بالنقود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مفككة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D3BE2A9-0A81-2B26-CC72-CFF9DE15078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6692659-9336-1F76-D5C7-F55EF64B06A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266D42BB-68F9-CA6E-8817-7232BB080517}"/>
              </a:ext>
            </a:extLst>
          </p:cNvPr>
          <p:cNvSpPr/>
          <p:nvPr/>
        </p:nvSpPr>
        <p:spPr>
          <a:xfrm>
            <a:off x="5029200" y="8299528"/>
            <a:ext cx="2590800" cy="107377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b="1" dirty="0">
                <a:solidFill>
                  <a:srgbClr val="FF0000"/>
                </a:solidFill>
              </a:rPr>
              <a:t>432</a:t>
            </a:r>
            <a:endParaRPr lang="fr-FR" sz="4000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33621BF-5B42-65FC-1644-1A99683F587C}"/>
              </a:ext>
            </a:extLst>
          </p:cNvPr>
          <p:cNvGraphicFramePr>
            <a:graphicFrameLocks noGrp="1"/>
          </p:cNvGraphicFramePr>
          <p:nvPr/>
        </p:nvGraphicFramePr>
        <p:xfrm>
          <a:off x="1826766" y="3174837"/>
          <a:ext cx="9739266" cy="47630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6422">
                  <a:extLst>
                    <a:ext uri="{9D8B030D-6E8A-4147-A177-3AD203B41FA5}">
                      <a16:colId xmlns:a16="http://schemas.microsoft.com/office/drawing/2014/main" val="1645117384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2281999546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713411685"/>
                    </a:ext>
                  </a:extLst>
                </a:gridCol>
              </a:tblGrid>
              <a:tr h="49180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95128"/>
                  </a:ext>
                </a:extLst>
              </a:tr>
              <a:tr h="197118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5702633"/>
                  </a:ext>
                </a:extLst>
              </a:tr>
              <a:tr h="10758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 مئات</a:t>
                      </a:r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 عشرات</a:t>
                      </a:r>
                      <a:endParaRPr lang="fr-FR" sz="5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highlight>
                            <a:srgbClr val="FFFF00"/>
                          </a:highlight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 وحدات</a:t>
                      </a:r>
                      <a:endParaRPr lang="fr-FR" sz="5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7727528"/>
                  </a:ext>
                </a:extLst>
              </a:tr>
              <a:tr h="10758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</a:t>
                      </a:r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</a:t>
                      </a:r>
                      <a:endParaRPr lang="fr-FR" sz="5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highlight>
                            <a:srgbClr val="FFFF00"/>
                          </a:highlight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</a:t>
                      </a:r>
                      <a:endParaRPr lang="fr-FR" sz="5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169540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CE08FAB1-BC36-52EF-459A-EB9539C7F7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74" y="798308"/>
            <a:ext cx="1871417" cy="124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2017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5676F-EEAA-4A81-85E7-9FC4D6A63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EAA700E-E971-C2E5-D630-E5EF667C0F9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C88310-92E6-6888-4676-FB3C8CC57194}"/>
              </a:ext>
            </a:extLst>
          </p:cNvPr>
          <p:cNvSpPr/>
          <p:nvPr/>
        </p:nvSpPr>
        <p:spPr>
          <a:xfrm>
            <a:off x="275852" y="2538842"/>
            <a:ext cx="13164293" cy="727913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ADFB903-73C5-981D-320E-DFAC5868EF7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AB863DB-234E-06E8-4571-27412FC679B0}"/>
              </a:ext>
            </a:extLst>
          </p:cNvPr>
          <p:cNvSpPr txBox="1"/>
          <p:nvPr/>
        </p:nvSpPr>
        <p:spPr>
          <a:xfrm>
            <a:off x="838200" y="863026"/>
            <a:ext cx="116014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التصريح بخطوات الإنجاز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تغذية راجعة مناسبة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E7222C7-AFE0-C356-5192-61A7EA9008C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5E6FD05-BF21-8EFC-BB8F-D51D07D3FBE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94F2E04F-33C1-B306-4952-AB5516A9B078}"/>
              </a:ext>
            </a:extLst>
          </p:cNvPr>
          <p:cNvSpPr/>
          <p:nvPr/>
        </p:nvSpPr>
        <p:spPr>
          <a:xfrm>
            <a:off x="3810000" y="8299528"/>
            <a:ext cx="6629400" cy="107377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4000" b="1" dirty="0">
                <a:solidFill>
                  <a:srgbClr val="FF0000"/>
                </a:solidFill>
              </a:rPr>
              <a:t>432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640BBC5-3757-6C06-A97D-B0A3E31CE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544945"/>
              </p:ext>
            </p:extLst>
          </p:nvPr>
        </p:nvGraphicFramePr>
        <p:xfrm>
          <a:off x="1826766" y="3174837"/>
          <a:ext cx="9739266" cy="47630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6422">
                  <a:extLst>
                    <a:ext uri="{9D8B030D-6E8A-4147-A177-3AD203B41FA5}">
                      <a16:colId xmlns:a16="http://schemas.microsoft.com/office/drawing/2014/main" val="1645117384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2281999546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713411685"/>
                    </a:ext>
                  </a:extLst>
                </a:gridCol>
              </a:tblGrid>
              <a:tr h="49180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95128"/>
                  </a:ext>
                </a:extLst>
              </a:tr>
              <a:tr h="197118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5702633"/>
                  </a:ext>
                </a:extLst>
              </a:tr>
              <a:tr h="10758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fr-FR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r>
                        <a:rPr lang="ar-SA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مئات</a:t>
                      </a:r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fr-FR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r>
                        <a:rPr lang="ar-SA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عشرات</a:t>
                      </a:r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fr-FR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r>
                        <a:rPr lang="ar-SA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وحدات</a:t>
                      </a:r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7727528"/>
                  </a:ext>
                </a:extLst>
              </a:tr>
              <a:tr h="1075899">
                <a:tc gridSpan="3"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5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 + 30 + 2</a:t>
                      </a:r>
                      <a:endParaRPr lang="ar-SA" sz="5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169540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A6CB7D20-88B8-619D-35E4-EBCF6CA24D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74" y="798308"/>
            <a:ext cx="1871417" cy="124761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CCE7BA9-C124-962B-E228-E2E0577A13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7625" y="4008210"/>
            <a:ext cx="1488774" cy="67460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685EC6-4CAF-4DCE-A803-2929B35643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0050" y="3963829"/>
            <a:ext cx="1499050" cy="68648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8953B4B-942D-7FE6-102B-AAB0F433A3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6400" y="3913754"/>
            <a:ext cx="1488774" cy="6585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F7E5FC3-9CAF-04EC-3E27-09E5141DAD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8800" y="4066154"/>
            <a:ext cx="1488774" cy="65858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BFE8544-ADBE-232F-7088-1ABE452861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0025" y="4160610"/>
            <a:ext cx="1488774" cy="67460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1A8B7AC-F056-45DC-A143-193430FFCA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2425" y="4313010"/>
            <a:ext cx="1488774" cy="67460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7A9A0C0-49C2-B92C-A6FD-B7CFE583A7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2450" y="4116229"/>
            <a:ext cx="1499050" cy="68648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F22C1D7-ADD2-70B3-E8EF-06BC80DD94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4850" y="4268629"/>
            <a:ext cx="1499050" cy="68648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8F53EA3-F9E1-EAFE-873B-518FAFE45D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7250" y="4421029"/>
            <a:ext cx="1499050" cy="68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386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965490" y="4159358"/>
            <a:ext cx="7696199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وضع وإنجاز عمليات جمع باحتفاظ باستخدام لعبة النقود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يواصل المتعلمون التدرب على وضع وإنجاز عمليات جمع باحتفاظ.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F202577-1AA8-4AFA-47F0-C63FDA3129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24" y="3480498"/>
            <a:ext cx="5370846" cy="516820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428424" y="4442787"/>
            <a:ext cx="309169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وضع وانجاز عمليات جمع باحتفاظ.(المجموع أكبر من 100)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EFCC714-B4E1-6DDC-D472-4A83C884062B}"/>
              </a:ext>
            </a:extLst>
          </p:cNvPr>
          <p:cNvGrpSpPr/>
          <p:nvPr/>
        </p:nvGrpSpPr>
        <p:grpSpPr>
          <a:xfrm>
            <a:off x="1600200" y="4103503"/>
            <a:ext cx="4648672" cy="4893069"/>
            <a:chOff x="1248892" y="3248985"/>
            <a:chExt cx="6008809" cy="6324713"/>
          </a:xfrm>
        </p:grpSpPr>
        <p:pic>
          <p:nvPicPr>
            <p:cNvPr id="14" name="Image 13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228D8B55-C24E-B04E-DC65-17B4BE40E0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1395797" y="3248985"/>
              <a:ext cx="5715000" cy="3000714"/>
            </a:xfrm>
            <a:prstGeom prst="rect">
              <a:avLst/>
            </a:prstGeom>
          </p:spPr>
        </p:pic>
        <p:pic>
          <p:nvPicPr>
            <p:cNvPr id="16" name="Image 15" descr="Une image contenant sourire, dessin humoristique, habits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9635B8A-8991-5491-624F-CC7F26008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3" b="11887"/>
            <a:stretch>
              <a:fillRect/>
            </a:stretch>
          </p:blipFill>
          <p:spPr>
            <a:xfrm>
              <a:off x="1248892" y="5324851"/>
              <a:ext cx="6008809" cy="4248847"/>
            </a:xfrm>
            <a:prstGeom prst="rect">
              <a:avLst/>
            </a:prstGeom>
          </p:spPr>
        </p:pic>
        <p:grpSp>
          <p:nvGrpSpPr>
            <p:cNvPr id="18" name="Groupe 54">
              <a:extLst>
                <a:ext uri="{FF2B5EF4-FFF2-40B4-BE49-F238E27FC236}">
                  <a16:creationId xmlns:a16="http://schemas.microsoft.com/office/drawing/2014/main" id="{9E9C0744-2A45-9F59-10CC-62753B62D938}"/>
                </a:ext>
              </a:extLst>
            </p:cNvPr>
            <p:cNvGrpSpPr/>
            <p:nvPr/>
          </p:nvGrpSpPr>
          <p:grpSpPr>
            <a:xfrm>
              <a:off x="3149484" y="4187007"/>
              <a:ext cx="2962343" cy="553832"/>
              <a:chOff x="3248771" y="4091893"/>
              <a:chExt cx="8404862" cy="1788830"/>
            </a:xfrm>
          </p:grpSpPr>
          <p:grpSp>
            <p:nvGrpSpPr>
              <p:cNvPr id="19" name="Groupe 42">
                <a:extLst>
                  <a:ext uri="{FF2B5EF4-FFF2-40B4-BE49-F238E27FC236}">
                    <a16:creationId xmlns:a16="http://schemas.microsoft.com/office/drawing/2014/main" id="{70F480C5-9ADC-3E28-CE68-CE165862F332}"/>
                  </a:ext>
                </a:extLst>
              </p:cNvPr>
              <p:cNvGrpSpPr/>
              <p:nvPr/>
            </p:nvGrpSpPr>
            <p:grpSpPr>
              <a:xfrm>
                <a:off x="3248771" y="4091893"/>
                <a:ext cx="2599251" cy="1788830"/>
                <a:chOff x="3730573" y="3849397"/>
                <a:chExt cx="2972081" cy="1788830"/>
              </a:xfrm>
            </p:grpSpPr>
            <p:pic>
              <p:nvPicPr>
                <p:cNvPr id="32" name="Image 38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B8260E5A-47C9-6406-A46A-8EBBB94F624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30573" y="3849397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3" name="Image 39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825341D7-94BC-F925-9C21-307CF476F5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63111" y="4104185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4" name="Image 40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C299088C-73F3-12D3-40A2-1158BEA7493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95649" y="4369519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5" name="Image 41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CBF92EAE-0D20-1213-1A57-59B7B3FC98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07413" y="4622563"/>
                  <a:ext cx="2295241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20" name="Groupe 43">
                <a:extLst>
                  <a:ext uri="{FF2B5EF4-FFF2-40B4-BE49-F238E27FC236}">
                    <a16:creationId xmlns:a16="http://schemas.microsoft.com/office/drawing/2014/main" id="{3A25B122-B05C-5CDA-B498-3A598E11B4F1}"/>
                  </a:ext>
                </a:extLst>
              </p:cNvPr>
              <p:cNvGrpSpPr/>
              <p:nvPr/>
            </p:nvGrpSpPr>
            <p:grpSpPr>
              <a:xfrm>
                <a:off x="6170125" y="4091893"/>
                <a:ext cx="2580702" cy="1788830"/>
                <a:chOff x="3741177" y="3849397"/>
                <a:chExt cx="2950872" cy="1788830"/>
              </a:xfrm>
            </p:grpSpPr>
            <p:pic>
              <p:nvPicPr>
                <p:cNvPr id="28" name="Image 44">
                  <a:extLst>
                    <a:ext uri="{FF2B5EF4-FFF2-40B4-BE49-F238E27FC236}">
                      <a16:creationId xmlns:a16="http://schemas.microsoft.com/office/drawing/2014/main" id="{75DE7434-4575-6F78-1A6B-A0FB234863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49397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29" name="Image 45">
                  <a:extLst>
                    <a:ext uri="{FF2B5EF4-FFF2-40B4-BE49-F238E27FC236}">
                      <a16:creationId xmlns:a16="http://schemas.microsoft.com/office/drawing/2014/main" id="{3BF04A35-4A58-CFC5-5DAA-555F2B1163F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4185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0" name="Image 46">
                  <a:extLst>
                    <a:ext uri="{FF2B5EF4-FFF2-40B4-BE49-F238E27FC236}">
                      <a16:creationId xmlns:a16="http://schemas.microsoft.com/office/drawing/2014/main" id="{09B78BCA-DF77-0993-4AC4-340545CF8C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69519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1" name="Image 47">
                  <a:extLst>
                    <a:ext uri="{FF2B5EF4-FFF2-40B4-BE49-F238E27FC236}">
                      <a16:creationId xmlns:a16="http://schemas.microsoft.com/office/drawing/2014/main" id="{B219EDC9-2D79-7B80-FBD0-AE9BBE72EE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2563"/>
                  <a:ext cx="2274032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21" name="Groupe 48">
                <a:extLst>
                  <a:ext uri="{FF2B5EF4-FFF2-40B4-BE49-F238E27FC236}">
                    <a16:creationId xmlns:a16="http://schemas.microsoft.com/office/drawing/2014/main" id="{19573B58-FE36-73F7-B012-ED192D8F5AEA}"/>
                  </a:ext>
                </a:extLst>
              </p:cNvPr>
              <p:cNvGrpSpPr/>
              <p:nvPr/>
            </p:nvGrpSpPr>
            <p:grpSpPr>
              <a:xfrm>
                <a:off x="9072931" y="4094679"/>
                <a:ext cx="2580702" cy="1783259"/>
                <a:chOff x="3741177" y="3852182"/>
                <a:chExt cx="2950872" cy="1783259"/>
              </a:xfrm>
            </p:grpSpPr>
            <p:pic>
              <p:nvPicPr>
                <p:cNvPr id="22" name="Image 49">
                  <a:extLst>
                    <a:ext uri="{FF2B5EF4-FFF2-40B4-BE49-F238E27FC236}">
                      <a16:creationId xmlns:a16="http://schemas.microsoft.com/office/drawing/2014/main" id="{7FFD3ED0-1A8A-62FE-1AB2-3392228D93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52182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4" name="Image 50">
                  <a:extLst>
                    <a:ext uri="{FF2B5EF4-FFF2-40B4-BE49-F238E27FC236}">
                      <a16:creationId xmlns:a16="http://schemas.microsoft.com/office/drawing/2014/main" id="{73ED07FF-7563-D184-12FA-B6AB0AE73D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6970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5" name="Image 51">
                  <a:extLst>
                    <a:ext uri="{FF2B5EF4-FFF2-40B4-BE49-F238E27FC236}">
                      <a16:creationId xmlns:a16="http://schemas.microsoft.com/office/drawing/2014/main" id="{C2D88A22-3937-7F08-5646-94B1727316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72304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6" name="Image 52">
                  <a:extLst>
                    <a:ext uri="{FF2B5EF4-FFF2-40B4-BE49-F238E27FC236}">
                      <a16:creationId xmlns:a16="http://schemas.microsoft.com/office/drawing/2014/main" id="{0E6BDDAC-C1FC-058B-F50A-BFD7A1A0BE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5348"/>
                  <a:ext cx="2274032" cy="1010093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37199065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A7C49-BBA3-0A71-ED4A-6502F0AD9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8FA586-14A6-2780-5AAD-524D0DFA82D5}"/>
              </a:ext>
            </a:extLst>
          </p:cNvPr>
          <p:cNvSpPr/>
          <p:nvPr/>
        </p:nvSpPr>
        <p:spPr>
          <a:xfrm>
            <a:off x="-1" y="2026255"/>
            <a:ext cx="13716001" cy="826074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1B211E-8AB5-7F00-9273-CC955C754466}"/>
              </a:ext>
            </a:extLst>
          </p:cNvPr>
          <p:cNvSpPr/>
          <p:nvPr/>
        </p:nvSpPr>
        <p:spPr>
          <a:xfrm>
            <a:off x="275854" y="2324100"/>
            <a:ext cx="13164293" cy="7620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6E86FEB-EB00-2070-9A73-AEA4992CCC88}"/>
              </a:ext>
            </a:extLst>
          </p:cNvPr>
          <p:cNvSpPr/>
          <p:nvPr/>
        </p:nvSpPr>
        <p:spPr>
          <a:xfrm>
            <a:off x="-1" y="796747"/>
            <a:ext cx="13716001" cy="1146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4A97164-5C58-AC70-1EF6-AB771B5752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سنشتغل على الألواح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55DE7AC-8ED3-8874-AC0A-B22010C95D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4C685BF-4FE1-7A85-1EB4-B482180E0B6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7483CCF0-1D10-12C3-3DAC-9EAF63623C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00" b="24400"/>
          <a:stretch>
            <a:fillRect/>
          </a:stretch>
        </p:blipFill>
        <p:spPr>
          <a:xfrm>
            <a:off x="4476749" y="4381500"/>
            <a:ext cx="47625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73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8A765-9C25-B532-D4EB-0B52E7156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E9834C-6457-8283-0B38-E62FF727C99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6798272-4006-4656-D06D-2C7B6A592EE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22EABF-49A0-9339-AF39-53F6FDC895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0D0A226-683C-0257-8760-79D1663CF82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0B79C69-686F-E162-15C5-46E715A990F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5408F10-B3A8-AD60-4978-64D6F4C95AA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F194D36-D59B-3C76-6AC2-C4895A134D29}"/>
              </a:ext>
            </a:extLst>
          </p:cNvPr>
          <p:cNvSpPr txBox="1"/>
          <p:nvPr/>
        </p:nvSpPr>
        <p:spPr>
          <a:xfrm>
            <a:off x="906496" y="582265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F16B0A6-7C03-2EDE-CB9F-579D82234D56}"/>
              </a:ext>
            </a:extLst>
          </p:cNvPr>
          <p:cNvGraphicFramePr>
            <a:graphicFrameLocks noGrp="1"/>
          </p:cNvGraphicFramePr>
          <p:nvPr/>
        </p:nvGraphicFramePr>
        <p:xfrm>
          <a:off x="1828800" y="3252961"/>
          <a:ext cx="9829799" cy="6037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492349644"/>
                    </a:ext>
                  </a:extLst>
                </a:gridCol>
                <a:gridCol w="3733799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876393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2171263"/>
                  </a:ext>
                </a:extLst>
              </a:tr>
              <a:tr h="102993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498814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631891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915ABE9-2CBB-7385-59F6-CF8C6A3A5CB6}"/>
              </a:ext>
            </a:extLst>
          </p:cNvPr>
          <p:cNvSpPr txBox="1"/>
          <p:nvPr/>
        </p:nvSpPr>
        <p:spPr>
          <a:xfrm>
            <a:off x="8792614" y="513310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2D43B35-4C58-4563-25BD-4CC42D33CD4E}"/>
              </a:ext>
            </a:extLst>
          </p:cNvPr>
          <p:cNvSpPr txBox="1"/>
          <p:nvPr/>
        </p:nvSpPr>
        <p:spPr>
          <a:xfrm>
            <a:off x="6025938" y="516093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8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E44A0F-CD27-B6A7-26AC-5505D25A0A26}"/>
              </a:ext>
            </a:extLst>
          </p:cNvPr>
          <p:cNvSpPr txBox="1"/>
          <p:nvPr/>
        </p:nvSpPr>
        <p:spPr>
          <a:xfrm>
            <a:off x="8792614" y="639259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47C6A7C-79F8-206B-8880-F6D9DB34F133}"/>
              </a:ext>
            </a:extLst>
          </p:cNvPr>
          <p:cNvSpPr txBox="1"/>
          <p:nvPr/>
        </p:nvSpPr>
        <p:spPr>
          <a:xfrm>
            <a:off x="6060219" y="63213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AB13DD6-86BA-A61C-CCF0-CD4B59191AC1}"/>
              </a:ext>
            </a:extLst>
          </p:cNvPr>
          <p:cNvSpPr txBox="1"/>
          <p:nvPr/>
        </p:nvSpPr>
        <p:spPr>
          <a:xfrm>
            <a:off x="8769367" y="76830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EBFDF7A-67AE-C4D9-2094-20EAB9D01483}"/>
              </a:ext>
            </a:extLst>
          </p:cNvPr>
          <p:cNvSpPr txBox="1"/>
          <p:nvPr/>
        </p:nvSpPr>
        <p:spPr>
          <a:xfrm>
            <a:off x="3352800" y="77276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323FF69-3BBD-EAEA-7E2D-25D056DECC01}"/>
              </a:ext>
            </a:extLst>
          </p:cNvPr>
          <p:cNvSpPr txBox="1"/>
          <p:nvPr/>
        </p:nvSpPr>
        <p:spPr>
          <a:xfrm>
            <a:off x="6096382" y="77276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24721491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79E77-1818-D244-5ECC-FE1B8FBC5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540A2DC-49E0-B28B-183A-B93749DD179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A3E596F-507D-E262-3EF6-87D7FDAD3654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AA2B76-EEFE-D26B-9A9B-4857C3DAFAF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926B75-3EAC-C9F4-2F08-C1419791ECB0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منه التصريح بخطوات الانجاز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3B8F38-5A30-8441-94CB-2462302967A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954F5D7-6BE0-3F5F-610B-EA985EDB045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42E83EC-91E7-8FCD-527C-CA43BAD5278B}"/>
              </a:ext>
            </a:extLst>
          </p:cNvPr>
          <p:cNvSpPr txBox="1"/>
          <p:nvPr/>
        </p:nvSpPr>
        <p:spPr>
          <a:xfrm>
            <a:off x="906496" y="582265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09922B7-0F66-272F-C073-0541DC2536CA}"/>
              </a:ext>
            </a:extLst>
          </p:cNvPr>
          <p:cNvGraphicFramePr>
            <a:graphicFrameLocks noGrp="1"/>
          </p:cNvGraphicFramePr>
          <p:nvPr/>
        </p:nvGraphicFramePr>
        <p:xfrm>
          <a:off x="1828800" y="3252961"/>
          <a:ext cx="9829799" cy="6037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492349644"/>
                    </a:ext>
                  </a:extLst>
                </a:gridCol>
                <a:gridCol w="3733799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876393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2171263"/>
                  </a:ext>
                </a:extLst>
              </a:tr>
              <a:tr h="102993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498814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631891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55DF2B5-1C73-956E-DEEE-BFA732140959}"/>
              </a:ext>
            </a:extLst>
          </p:cNvPr>
          <p:cNvSpPr txBox="1"/>
          <p:nvPr/>
        </p:nvSpPr>
        <p:spPr>
          <a:xfrm>
            <a:off x="8792614" y="513310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ABBC6B5-2DEB-685E-31C6-ECAD64F50E8B}"/>
              </a:ext>
            </a:extLst>
          </p:cNvPr>
          <p:cNvSpPr txBox="1"/>
          <p:nvPr/>
        </p:nvSpPr>
        <p:spPr>
          <a:xfrm>
            <a:off x="6025938" y="516093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8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FFAA1DD-5DD0-70C5-E028-7D390B261C4B}"/>
              </a:ext>
            </a:extLst>
          </p:cNvPr>
          <p:cNvSpPr txBox="1"/>
          <p:nvPr/>
        </p:nvSpPr>
        <p:spPr>
          <a:xfrm>
            <a:off x="8792614" y="639259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6F8023C-3FA6-4A14-7CFC-EC10E4D20855}"/>
              </a:ext>
            </a:extLst>
          </p:cNvPr>
          <p:cNvSpPr txBox="1"/>
          <p:nvPr/>
        </p:nvSpPr>
        <p:spPr>
          <a:xfrm>
            <a:off x="6060219" y="63213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2F0A9FF-D7C7-958B-6675-1F9CFF7414AE}"/>
              </a:ext>
            </a:extLst>
          </p:cNvPr>
          <p:cNvSpPr txBox="1"/>
          <p:nvPr/>
        </p:nvSpPr>
        <p:spPr>
          <a:xfrm>
            <a:off x="8769367" y="76830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22BE075-D9C8-0125-BD4B-02F5B06980CD}"/>
              </a:ext>
            </a:extLst>
          </p:cNvPr>
          <p:cNvSpPr txBox="1"/>
          <p:nvPr/>
        </p:nvSpPr>
        <p:spPr>
          <a:xfrm>
            <a:off x="3352800" y="77276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1B4F985-C6E1-F2D1-BC02-4ACC8E7352AB}"/>
              </a:ext>
            </a:extLst>
          </p:cNvPr>
          <p:cNvSpPr txBox="1"/>
          <p:nvPr/>
        </p:nvSpPr>
        <p:spPr>
          <a:xfrm>
            <a:off x="6096382" y="77276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0</a:t>
            </a:r>
            <a:endParaRPr lang="fr-FR" sz="80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D96E7EE-708C-B9C3-2EE2-3D2B21061DBE}"/>
              </a:ext>
            </a:extLst>
          </p:cNvPr>
          <p:cNvSpPr txBox="1"/>
          <p:nvPr/>
        </p:nvSpPr>
        <p:spPr>
          <a:xfrm>
            <a:off x="6082820" y="4325507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1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1E61C7F-99D6-470E-42F5-9AE3D925DFB2}"/>
              </a:ext>
            </a:extLst>
          </p:cNvPr>
          <p:cNvSpPr txBox="1"/>
          <p:nvPr/>
        </p:nvSpPr>
        <p:spPr>
          <a:xfrm>
            <a:off x="2944038" y="4263663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1</a:t>
            </a:r>
            <a:endParaRPr lang="fr-FR" sz="5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7921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2723C-5DED-0AC0-D103-0F0904F5D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DAA91A5-1712-BAEB-0B55-7E0BEA5F8BB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06D7B44-443A-8202-86EF-756AD1D27BC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15DB43D-C8FB-2C38-56BF-FB140AF36EE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D11785-BEA3-0C36-4FF7-6A04849A9FE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5D93897-411F-653B-B3FE-441ACEE7C5E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54E17F4-25C0-6528-18BD-0E1EC5D211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7743B4-2346-64D9-1E40-22E58E6927E8}"/>
              </a:ext>
            </a:extLst>
          </p:cNvPr>
          <p:cNvSpPr txBox="1"/>
          <p:nvPr/>
        </p:nvSpPr>
        <p:spPr>
          <a:xfrm>
            <a:off x="906496" y="582265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64BE4FF-1B3D-731D-CB93-2234E46927BD}"/>
              </a:ext>
            </a:extLst>
          </p:cNvPr>
          <p:cNvGraphicFramePr>
            <a:graphicFrameLocks noGrp="1"/>
          </p:cNvGraphicFramePr>
          <p:nvPr/>
        </p:nvGraphicFramePr>
        <p:xfrm>
          <a:off x="1828800" y="3252961"/>
          <a:ext cx="9829799" cy="6037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492349644"/>
                    </a:ext>
                  </a:extLst>
                </a:gridCol>
                <a:gridCol w="3733799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876393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2171263"/>
                  </a:ext>
                </a:extLst>
              </a:tr>
              <a:tr h="102993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498814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631891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CEBB65BC-AC75-37E3-715F-68FD2E96DFE9}"/>
              </a:ext>
            </a:extLst>
          </p:cNvPr>
          <p:cNvSpPr txBox="1"/>
          <p:nvPr/>
        </p:nvSpPr>
        <p:spPr>
          <a:xfrm>
            <a:off x="8792614" y="513310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F6F3BB-66EA-45CB-96A8-1D96B4135371}"/>
              </a:ext>
            </a:extLst>
          </p:cNvPr>
          <p:cNvSpPr txBox="1"/>
          <p:nvPr/>
        </p:nvSpPr>
        <p:spPr>
          <a:xfrm>
            <a:off x="6025938" y="516093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A84C329-5E32-9DA6-C97C-16CE277EAAC5}"/>
              </a:ext>
            </a:extLst>
          </p:cNvPr>
          <p:cNvSpPr txBox="1"/>
          <p:nvPr/>
        </p:nvSpPr>
        <p:spPr>
          <a:xfrm>
            <a:off x="8792614" y="639259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BDE1E61-39D5-D926-2215-AD1C7B93B14E}"/>
              </a:ext>
            </a:extLst>
          </p:cNvPr>
          <p:cNvSpPr txBox="1"/>
          <p:nvPr/>
        </p:nvSpPr>
        <p:spPr>
          <a:xfrm>
            <a:off x="6060219" y="63213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0F5041B-6962-0CF1-D055-21FE903135BA}"/>
              </a:ext>
            </a:extLst>
          </p:cNvPr>
          <p:cNvSpPr txBox="1"/>
          <p:nvPr/>
        </p:nvSpPr>
        <p:spPr>
          <a:xfrm>
            <a:off x="8769367" y="76830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8A7CF43-A978-B63E-957C-A2ADA9A84147}"/>
              </a:ext>
            </a:extLst>
          </p:cNvPr>
          <p:cNvSpPr txBox="1"/>
          <p:nvPr/>
        </p:nvSpPr>
        <p:spPr>
          <a:xfrm>
            <a:off x="3352800" y="77276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F664523-879F-1E69-0740-76FABDB15B4A}"/>
              </a:ext>
            </a:extLst>
          </p:cNvPr>
          <p:cNvSpPr txBox="1"/>
          <p:nvPr/>
        </p:nvSpPr>
        <p:spPr>
          <a:xfrm>
            <a:off x="6096382" y="77276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8680959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F72DD-33C1-8821-EF3C-15A1C2FDF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F2C223-BA0D-4E62-5382-CB86CC8B95C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B0635A4-B30D-257A-E327-36BF28F82B6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FC6BE1-51E7-3FED-3A01-0178B9B86BB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DB47E06-01E6-42F1-261B-4DA2691086A4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منه التصريح بخطوات الانجاز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7DE92-7BCC-FC97-0A3F-3CEA5F5F35D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29A784F-1F2F-71ED-582B-0AFD3BB6923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F1363D0-AC60-9204-7F69-0575A77A0284}"/>
              </a:ext>
            </a:extLst>
          </p:cNvPr>
          <p:cNvSpPr txBox="1"/>
          <p:nvPr/>
        </p:nvSpPr>
        <p:spPr>
          <a:xfrm>
            <a:off x="906496" y="582265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1B84B9D-51EB-6118-B51F-D15579DCC221}"/>
              </a:ext>
            </a:extLst>
          </p:cNvPr>
          <p:cNvGraphicFramePr>
            <a:graphicFrameLocks noGrp="1"/>
          </p:cNvGraphicFramePr>
          <p:nvPr/>
        </p:nvGraphicFramePr>
        <p:xfrm>
          <a:off x="1828800" y="3252961"/>
          <a:ext cx="9829799" cy="6037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492349644"/>
                    </a:ext>
                  </a:extLst>
                </a:gridCol>
                <a:gridCol w="3733799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876393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2171263"/>
                  </a:ext>
                </a:extLst>
              </a:tr>
              <a:tr h="102993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498814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631891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129BB49-1BD9-48B2-74BB-CD7E12BAF565}"/>
              </a:ext>
            </a:extLst>
          </p:cNvPr>
          <p:cNvSpPr txBox="1"/>
          <p:nvPr/>
        </p:nvSpPr>
        <p:spPr>
          <a:xfrm>
            <a:off x="8792614" y="513310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199FB1D-10B5-523E-69A3-4F8133BFE38A}"/>
              </a:ext>
            </a:extLst>
          </p:cNvPr>
          <p:cNvSpPr txBox="1"/>
          <p:nvPr/>
        </p:nvSpPr>
        <p:spPr>
          <a:xfrm>
            <a:off x="6025938" y="516093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6739DF3-D767-D346-5FD7-8CB2378A8F74}"/>
              </a:ext>
            </a:extLst>
          </p:cNvPr>
          <p:cNvSpPr txBox="1"/>
          <p:nvPr/>
        </p:nvSpPr>
        <p:spPr>
          <a:xfrm>
            <a:off x="8792614" y="639259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4B4C7CE-D344-67BF-03DE-1FF31836917E}"/>
              </a:ext>
            </a:extLst>
          </p:cNvPr>
          <p:cNvSpPr txBox="1"/>
          <p:nvPr/>
        </p:nvSpPr>
        <p:spPr>
          <a:xfrm>
            <a:off x="5958001" y="63304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B033F56-848F-83A7-2FA9-77C7EC86321B}"/>
              </a:ext>
            </a:extLst>
          </p:cNvPr>
          <p:cNvSpPr txBox="1"/>
          <p:nvPr/>
        </p:nvSpPr>
        <p:spPr>
          <a:xfrm>
            <a:off x="8769367" y="76830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96D99BA-3666-502C-D1AB-FEA55EDAEE70}"/>
              </a:ext>
            </a:extLst>
          </p:cNvPr>
          <p:cNvSpPr txBox="1"/>
          <p:nvPr/>
        </p:nvSpPr>
        <p:spPr>
          <a:xfrm>
            <a:off x="3181319" y="77160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DA13346-1CB2-A2CB-E6F2-8C0F9EC4225E}"/>
              </a:ext>
            </a:extLst>
          </p:cNvPr>
          <p:cNvSpPr txBox="1"/>
          <p:nvPr/>
        </p:nvSpPr>
        <p:spPr>
          <a:xfrm>
            <a:off x="6096382" y="77276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275102A-E1DE-BA2E-5C50-7555FBC7264A}"/>
              </a:ext>
            </a:extLst>
          </p:cNvPr>
          <p:cNvSpPr txBox="1"/>
          <p:nvPr/>
        </p:nvSpPr>
        <p:spPr>
          <a:xfrm>
            <a:off x="5991067" y="4270766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1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9056F88-D144-1AB8-480D-75457FC367A7}"/>
              </a:ext>
            </a:extLst>
          </p:cNvPr>
          <p:cNvSpPr txBox="1"/>
          <p:nvPr/>
        </p:nvSpPr>
        <p:spPr>
          <a:xfrm>
            <a:off x="3088517" y="4263663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1</a:t>
            </a:r>
            <a:endParaRPr lang="fr-FR" sz="5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6721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3505201" y="3941147"/>
            <a:ext cx="656859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1592E37-3635-C217-8AE4-3F7B160BDA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603176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3FF65385-1A12-56DD-D063-F032D5623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3313032" y="4926897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من 0 إلى 999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التمكن من إجراء عملية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باحتفاظ 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0E04530-D35B-B446-640B-C84727FF7CCE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9504556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وليد لعبة اليكترونية بــ 56 درهما ولعبة يدوية بـــ 35 درهما. ما المبلغ الذي دفعه وليد للبائع؟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890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بعدها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ماذا اشتر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ى وليد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 ثمن اللعبة؟ 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؟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انتبهوا جيدا  سنقوم بحل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578416" y="3467100"/>
            <a:ext cx="5298865" cy="54936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وليد لعبة اليكترونية بــ 56 درهما ولعبة يدوية بـــ 35 درهما. ما المبلغ الذي دفعه وليد للبائع؟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الأولى: ما المعلومات الواردة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609600" y="3978355"/>
            <a:ext cx="669111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42983" y="4481496"/>
            <a:ext cx="628187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وليد:</a:t>
            </a:r>
            <a:endPara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  -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إليكترونية بــ 56 درهما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  -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يدوية بـــ 35 درهما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  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لا نعرف كم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دفع للتاجر.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وليد لعبة اليكترونية بــ 56 درهما ولعبة يدوية بـــ 35 درهما. ما المبلغ الذي دفعه وليد للبائع؟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حصر المعلومات الواردة في المسألة سنحاول أن نحدد ما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319760" y="2949307"/>
            <a:ext cx="555752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وليد لعبة اليكترونية بــ 56 درهما ولعبة يدوية بـــ 35 درهما. ما المبلغ الذي دفعه وليد للبائع؟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إيجاد المبلغ الذي دفعه وليد للبائع.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وليد لعبة اليكترونية بــ 56 درهما ولعبة يدوية بـــ 35 درهما. ما المبلغ الذي دفعه وليد للبائع؟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وفي الأخير سنحدد ماذا علينا أن نفعل بالضبط لإيجاد المطلوب. مع تبرير الاختيار بالإجابة على سؤال لماذا؟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56460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وليد لعبة اليكترونية بــ 56 درهما ولعبة يدوية بـــ 35 درهما. ما المبلغ الذي دفعه وليد للبائع؟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990600" y="4991100"/>
            <a:ext cx="5638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وليد لعبة اليكترونية بــ 56 درهما ولعبة يدوية بـــ 35 درهما. ما المبلغ الذي دفعه وليد للبائع؟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57201" y="4020885"/>
            <a:ext cx="6781800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457202" y="4336351"/>
            <a:ext cx="65676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اللعبة الاليكترونية 56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اللعبة اليدوية 35 درهما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 دفعه وليد للتاجر؟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1143000" y="4838700"/>
            <a:ext cx="5334002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اللعبة الاليكترونية 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دفعه وليد للتاجر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6477002" y="4838700"/>
            <a:ext cx="5962614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اللعبة اليدوية 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الدمية مع ثمن الطائرة 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1142999" y="483870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56</a:t>
            </a:r>
            <a:endParaRPr lang="ar-S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5257799" y="4838700"/>
            <a:ext cx="7181817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041524" y="3701737"/>
            <a:ext cx="3656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(تعديل المذكرة)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65" t="11904" r="881"/>
          <a:stretch/>
        </p:blipFill>
        <p:spPr>
          <a:xfrm>
            <a:off x="5257800" y="4879006"/>
            <a:ext cx="3393948" cy="129902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AD4B466-EFA8-6229-38FC-2C61103F83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 دفعه الأب للتاجر؟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وليد لعبة اليكترونية بــ 56 درهما ولعبة يدوية بـــ 35 درهما. ما المبلغ الذي دفعه وليد للبائع؟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دفعه الأب للتاجر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</a:p>
          <a:p>
            <a:pPr algn="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56+35=91</a:t>
            </a:r>
          </a:p>
          <a:p>
            <a:pPr algn="ctr" rtl="1"/>
            <a:r>
              <a:rPr lang="ar-S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</a:t>
            </a: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2" y="24765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14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C6FFD569-E2C3-6A6C-D3FE-0920937EAE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" t="-705" r="537" b="82637"/>
          <a:stretch>
            <a:fillRect/>
          </a:stretch>
        </p:blipFill>
        <p:spPr>
          <a:xfrm>
            <a:off x="471842" y="4742706"/>
            <a:ext cx="12772311" cy="293792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D259D2-8408-9ABF-B942-B2D005D612D7}"/>
              </a:ext>
            </a:extLst>
          </p:cNvPr>
          <p:cNvSpPr/>
          <p:nvPr/>
        </p:nvSpPr>
        <p:spPr>
          <a:xfrm>
            <a:off x="502322" y="5143500"/>
            <a:ext cx="4252558" cy="3124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21844" y="2439767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065F9C5D-23D8-BADC-309E-94591B0008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" t="-705" r="537" b="82637"/>
          <a:stretch>
            <a:fillRect/>
          </a:stretch>
        </p:blipFill>
        <p:spPr>
          <a:xfrm>
            <a:off x="471842" y="4742706"/>
            <a:ext cx="12772311" cy="293792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2994BDD-A5F4-B627-F4B0-76B609671E51}"/>
              </a:ext>
            </a:extLst>
          </p:cNvPr>
          <p:cNvSpPr txBox="1"/>
          <p:nvPr/>
        </p:nvSpPr>
        <p:spPr>
          <a:xfrm>
            <a:off x="2133600" y="6211666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FF0000"/>
                </a:solidFill>
              </a:rPr>
              <a:t>16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5ED30E-1FDE-54D3-C7DF-531C06B452D9}"/>
              </a:ext>
            </a:extLst>
          </p:cNvPr>
          <p:cNvSpPr txBox="1"/>
          <p:nvPr/>
        </p:nvSpPr>
        <p:spPr>
          <a:xfrm>
            <a:off x="2103120" y="6987547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FF0000"/>
                </a:solidFill>
              </a:rPr>
              <a:t>17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E6E8E01-7712-A753-2C5E-A13E513089C0}"/>
              </a:ext>
            </a:extLst>
          </p:cNvPr>
          <p:cNvSpPr txBox="1"/>
          <p:nvPr/>
        </p:nvSpPr>
        <p:spPr>
          <a:xfrm>
            <a:off x="4114800" y="619119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FF0000"/>
                </a:solidFill>
              </a:rPr>
              <a:t>16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F6AD389-E55D-8CC8-A936-5576BDC5A4D7}"/>
              </a:ext>
            </a:extLst>
          </p:cNvPr>
          <p:cNvSpPr txBox="1"/>
          <p:nvPr/>
        </p:nvSpPr>
        <p:spPr>
          <a:xfrm>
            <a:off x="4114800" y="7002553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FF0000"/>
                </a:solidFill>
              </a:rPr>
              <a:t>15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14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04A6EC88-70F8-9DAC-FEA4-2F1D853937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6" t="17665" r="1877" b="51267"/>
          <a:stretch>
            <a:fillRect/>
          </a:stretch>
        </p:blipFill>
        <p:spPr>
          <a:xfrm>
            <a:off x="609600" y="3543300"/>
            <a:ext cx="12459925" cy="50517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E5C73E5-5139-B408-0DFE-7B7C16A08C15}"/>
              </a:ext>
            </a:extLst>
          </p:cNvPr>
          <p:cNvSpPr/>
          <p:nvPr/>
        </p:nvSpPr>
        <p:spPr>
          <a:xfrm>
            <a:off x="609600" y="5295900"/>
            <a:ext cx="12573000" cy="1066800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29004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10ACA-AAE7-3309-8A0B-9C481B38B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FCC954-904F-4652-269F-EB66E82BD80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EAE7ED7-18F1-D8B9-5BF2-3EABE0F0B1FA}"/>
              </a:ext>
            </a:extLst>
          </p:cNvPr>
          <p:cNvSpPr/>
          <p:nvPr/>
        </p:nvSpPr>
        <p:spPr>
          <a:xfrm>
            <a:off x="275852" y="2439767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B16F8D8-90E5-876E-783A-31DB12F8962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D668A1-B617-23EB-74CD-86C546CAA38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A69BEDD-EAA0-E8C8-A8A6-C99A1633400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94BA6CE-D947-7128-5E91-E10BA5C9C38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FDEEE048-5374-73A6-47C0-600214029A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6" t="17665" r="1877" b="51267"/>
          <a:stretch>
            <a:fillRect/>
          </a:stretch>
        </p:blipFill>
        <p:spPr>
          <a:xfrm>
            <a:off x="609600" y="3543300"/>
            <a:ext cx="12459925" cy="5051727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00A6050B-91F7-1670-6EB7-9284E37AAE94}"/>
              </a:ext>
            </a:extLst>
          </p:cNvPr>
          <p:cNvSpPr txBox="1"/>
          <p:nvPr/>
        </p:nvSpPr>
        <p:spPr>
          <a:xfrm>
            <a:off x="3200400" y="5484388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FF0000"/>
                </a:solidFill>
              </a:rPr>
              <a:t>300 + 70 + 1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2A4C99C-0569-1DDE-19DE-BBADB67F05C4}"/>
              </a:ext>
            </a:extLst>
          </p:cNvPr>
          <p:cNvSpPr txBox="1"/>
          <p:nvPr/>
        </p:nvSpPr>
        <p:spPr>
          <a:xfrm>
            <a:off x="7848600" y="5484388"/>
            <a:ext cx="342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ثلاث مئة وواحد وسبعون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9365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3 صفحة 14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34C1BDC6-01D3-6CAC-906B-C84B4ACBE2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1" t="48269" r="1949" b="25350"/>
          <a:stretch>
            <a:fillRect/>
          </a:stretch>
        </p:blipFill>
        <p:spPr>
          <a:xfrm>
            <a:off x="533400" y="3537647"/>
            <a:ext cx="12649200" cy="42897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B88CF9D-F229-AB83-5D2F-54DB58344BA4}"/>
              </a:ext>
            </a:extLst>
          </p:cNvPr>
          <p:cNvSpPr/>
          <p:nvPr/>
        </p:nvSpPr>
        <p:spPr>
          <a:xfrm>
            <a:off x="762000" y="4144463"/>
            <a:ext cx="4876800" cy="457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6030B563-FCC2-1023-7DAF-D62368EF6A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1" t="48269" r="1949" b="25350"/>
          <a:stretch>
            <a:fillRect/>
          </a:stretch>
        </p:blipFill>
        <p:spPr>
          <a:xfrm>
            <a:off x="533399" y="3314700"/>
            <a:ext cx="12649200" cy="428972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F6B0988-9F82-5E4A-5F5D-8D014DF04B28}"/>
              </a:ext>
            </a:extLst>
          </p:cNvPr>
          <p:cNvSpPr txBox="1"/>
          <p:nvPr/>
        </p:nvSpPr>
        <p:spPr>
          <a:xfrm>
            <a:off x="3886200" y="6743700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FF0000"/>
                </a:solidFill>
              </a:rPr>
              <a:t>8  6  0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F1EEC02-F192-DC3E-8DEB-8FC57D9AB22C}"/>
              </a:ext>
            </a:extLst>
          </p:cNvPr>
          <p:cNvSpPr txBox="1"/>
          <p:nvPr/>
        </p:nvSpPr>
        <p:spPr>
          <a:xfrm>
            <a:off x="3886200" y="4404027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FF0000"/>
                </a:solidFill>
              </a:rPr>
              <a:t>1  1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24E92-9BE6-28B9-6C7B-ED98925DB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E75D633-E61F-C979-19F8-77CBF3EC21D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A2149B-B56E-A644-CE83-3A7DCDEFF86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641BE6-99C1-FF96-9592-53D0BF8B5E5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BF813A6-A16F-C804-CDF9-72C8DDD2ECEC}"/>
              </a:ext>
            </a:extLst>
          </p:cNvPr>
          <p:cNvSpPr txBox="1"/>
          <p:nvPr/>
        </p:nvSpPr>
        <p:spPr>
          <a:xfrm>
            <a:off x="2819400" y="976263"/>
            <a:ext cx="9696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انجاز المس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المنزل وتسجيل خطوات الحل على دفتر البحث.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تراقب الواجبات المنزلية في الحصة الموالية.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2F203B-9E1E-2706-0717-77D4BE62214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07DA739-82A8-BE1C-F935-A45F0471617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08AC5736-ED83-6411-B18E-DFE2AB12F3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" t="74927" r="1718" b="338"/>
          <a:stretch>
            <a:fillRect/>
          </a:stretch>
        </p:blipFill>
        <p:spPr>
          <a:xfrm>
            <a:off x="533399" y="2625523"/>
            <a:ext cx="12649200" cy="4022029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C0D7C0A3-507C-EAFD-136F-0915A1C1CEA1}"/>
              </a:ext>
            </a:extLst>
          </p:cNvPr>
          <p:cNvGrpSpPr/>
          <p:nvPr/>
        </p:nvGrpSpPr>
        <p:grpSpPr>
          <a:xfrm>
            <a:off x="518159" y="5600700"/>
            <a:ext cx="8505454" cy="4343400"/>
            <a:chOff x="5142970" y="6297391"/>
            <a:chExt cx="8044725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32F53D5C-21FF-0DD2-6B80-33E3DA9C2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CE44C49E-30EC-7D2D-F5F6-C83C1078F9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0749435E-9E23-D2A6-EA35-C62DC12E6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289645" y="4539916"/>
              <a:ext cx="3090189" cy="6705910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2D61BD0-E442-266E-17FA-07B3CAE25C16}"/>
                </a:ext>
              </a:extLst>
            </p:cNvPr>
            <p:cNvSpPr txBox="1"/>
            <p:nvPr/>
          </p:nvSpPr>
          <p:spPr>
            <a:xfrm rot="49032">
              <a:off x="7851122" y="7175512"/>
              <a:ext cx="5185056" cy="1437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</a:t>
              </a:r>
              <a:r>
                <a:rPr lang="ar-SA" sz="2800" b="1" dirty="0" err="1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المسأل</a:t>
              </a:r>
              <a:r>
                <a:rPr lang="ar-M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تين</a:t>
              </a: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للبحث عن الحل.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89686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"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"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الجمع باحتفاظ باستخدام النقود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باستراتجية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5" y="7856139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العددين  19 - 20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943600" y="3724185"/>
            <a:ext cx="51859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الأعداد من 0 إلى 999 لعبة النقود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</a:t>
            </a:r>
            <a:r>
              <a:rPr lang="ar-MA" sz="3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ستمكنكم هذه اللعبة من تعرف الأعداد وتعرف قيمة الأرقام ومكانها في أعداد من رقمين .لاحظوا كيف ألعبها؟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dessin humoristique, Visage humain, Jeux et sports d’intérieur, Jeux&#10;&#10;Le contenu généré par l’IA peut être incorrect.">
            <a:extLst>
              <a:ext uri="{FF2B5EF4-FFF2-40B4-BE49-F238E27FC236}">
                <a16:creationId xmlns:a16="http://schemas.microsoft.com/office/drawing/2014/main" id="{06CFB460-A16D-AFAA-C9A4-E3A3AE4BAE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799" y="3525908"/>
            <a:ext cx="7772400" cy="439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1" y="3206003"/>
            <a:ext cx="6855757" cy="387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9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58549" y="4036344"/>
            <a:ext cx="4296955" cy="37233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0" y="4191930"/>
            <a:ext cx="2965158" cy="356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5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8" name="Image 7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D93470AA-43B9-64D4-1A7E-5064D2153AB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788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أدواتكم على الطاولة.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95400" y="6330468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7137224" y="6336404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10246951" y="6336404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996443" y="4021627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343" y="3839155"/>
            <a:ext cx="2228247" cy="2228247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321354" y="3658972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815D4B0F-BA6E-772E-FBBB-79BDBA791E1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408290" y="380741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BF65AEB-E0B6-F990-1903-C36202DE8468}"/>
              </a:ext>
            </a:extLst>
          </p:cNvPr>
          <p:cNvSpPr/>
          <p:nvPr/>
        </p:nvSpPr>
        <p:spPr>
          <a:xfrm>
            <a:off x="4173385" y="6330468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17388</TotalTime>
  <Words>1956</Words>
  <Application>Microsoft Macintosh PowerPoint</Application>
  <PresentationFormat>Personnalisé</PresentationFormat>
  <Paragraphs>612</Paragraphs>
  <Slides>62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62</vt:i4>
      </vt:variant>
    </vt:vector>
  </HeadingPairs>
  <TitlesOfParts>
    <vt:vector size="68" baseType="lpstr">
      <vt:lpstr>Dosis</vt:lpstr>
      <vt:lpstr>Carelia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187</cp:revision>
  <dcterms:created xsi:type="dcterms:W3CDTF">2006-08-16T00:00:00Z</dcterms:created>
  <dcterms:modified xsi:type="dcterms:W3CDTF">2025-09-21T14:14:19Z</dcterms:modified>
  <dc:identifier>DAFtlvZnwz4</dc:identifier>
</cp:coreProperties>
</file>