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4"/>
  </p:notesMasterIdLst>
  <p:sldIdLst>
    <p:sldId id="257" r:id="rId2"/>
    <p:sldId id="2134808557" r:id="rId3"/>
    <p:sldId id="2134808558" r:id="rId4"/>
    <p:sldId id="2134805101" r:id="rId5"/>
    <p:sldId id="2134805392" r:id="rId6"/>
    <p:sldId id="2134805155" r:id="rId7"/>
    <p:sldId id="2134808443" r:id="rId8"/>
    <p:sldId id="386" r:id="rId9"/>
    <p:sldId id="2134808444" r:id="rId10"/>
    <p:sldId id="2134808445" r:id="rId11"/>
    <p:sldId id="2134805396" r:id="rId12"/>
    <p:sldId id="2134808446" r:id="rId13"/>
    <p:sldId id="2134808447" r:id="rId14"/>
    <p:sldId id="2134808519" r:id="rId15"/>
    <p:sldId id="2134808520" r:id="rId16"/>
    <p:sldId id="2134808521" r:id="rId17"/>
    <p:sldId id="2134808522" r:id="rId18"/>
    <p:sldId id="2134808459" r:id="rId19"/>
    <p:sldId id="2134808529" r:id="rId20"/>
    <p:sldId id="2134808479" r:id="rId21"/>
    <p:sldId id="2134808482" r:id="rId22"/>
    <p:sldId id="2134808483" r:id="rId23"/>
    <p:sldId id="2134808486" r:id="rId24"/>
    <p:sldId id="2134808487" r:id="rId25"/>
    <p:sldId id="2134808523" r:id="rId26"/>
    <p:sldId id="2134808488" r:id="rId27"/>
    <p:sldId id="2134808556" r:id="rId28"/>
    <p:sldId id="2134808489" r:id="rId29"/>
    <p:sldId id="2134808451" r:id="rId30"/>
    <p:sldId id="2134808484" r:id="rId31"/>
    <p:sldId id="2134808490" r:id="rId32"/>
    <p:sldId id="2134808460" r:id="rId33"/>
    <p:sldId id="2134808453" r:id="rId34"/>
    <p:sldId id="2134808537" r:id="rId35"/>
    <p:sldId id="2134808538" r:id="rId36"/>
    <p:sldId id="2134808539" r:id="rId37"/>
    <p:sldId id="2134808540" r:id="rId38"/>
    <p:sldId id="2134808541" r:id="rId39"/>
    <p:sldId id="2134808542" r:id="rId40"/>
    <p:sldId id="2134808551" r:id="rId41"/>
    <p:sldId id="2134808552" r:id="rId42"/>
    <p:sldId id="2134808491" r:id="rId43"/>
    <p:sldId id="2134808547" r:id="rId44"/>
    <p:sldId id="2134808544" r:id="rId45"/>
    <p:sldId id="2134808548" r:id="rId46"/>
    <p:sldId id="2134808545" r:id="rId47"/>
    <p:sldId id="2134808549" r:id="rId48"/>
    <p:sldId id="2134808455" r:id="rId49"/>
    <p:sldId id="2134808553" r:id="rId50"/>
    <p:sldId id="2134808546" r:id="rId51"/>
    <p:sldId id="2134808467" r:id="rId52"/>
    <p:sldId id="2134808468" r:id="rId53"/>
    <p:sldId id="2134808499" r:id="rId54"/>
    <p:sldId id="2134808474" r:id="rId55"/>
    <p:sldId id="2134808500" r:id="rId56"/>
    <p:sldId id="2134808472" r:id="rId57"/>
    <p:sldId id="2134808501" r:id="rId58"/>
    <p:sldId id="2134808475" r:id="rId59"/>
    <p:sldId id="2134808461" r:id="rId60"/>
    <p:sldId id="2134808469" r:id="rId61"/>
    <p:sldId id="2134808554" r:id="rId62"/>
    <p:sldId id="2134808555" r:id="rId63"/>
  </p:sldIdLst>
  <p:sldSz cx="13716000" cy="10287000"/>
  <p:notesSz cx="6858000" cy="9144000"/>
  <p:embeddedFontLst>
    <p:embeddedFont>
      <p:font typeface="Carelia" pitchFamily="2" charset="77"/>
      <p:regular r:id="rId65"/>
    </p:embeddedFont>
    <p:embeddedFont>
      <p:font typeface="Dosis" pitchFamily="2" charset="77"/>
      <p:regular r:id="rId66"/>
      <p:bold r:id="rId67"/>
    </p:embeddedFont>
    <p:embeddedFont>
      <p:font typeface="IBM Plex Sans Arabic" panose="020B0503050203000203" pitchFamily="34" charset="-78"/>
      <p:regular r:id="rId68"/>
    </p:embeddedFont>
    <p:embeddedFont>
      <p:font typeface="Microsoft Uighur" panose="02000000000000000000" pitchFamily="2" charset="-78"/>
      <p:regular r:id="rId69"/>
      <p:bold r:id="rId7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0097B2"/>
    <a:srgbClr val="3D8FA5"/>
    <a:srgbClr val="106585"/>
    <a:srgbClr val="4AC283"/>
    <a:srgbClr val="829D4A"/>
    <a:srgbClr val="F98F51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348" autoAdjust="0"/>
    <p:restoredTop sz="95226" autoAdjust="0"/>
  </p:normalViewPr>
  <p:slideViewPr>
    <p:cSldViewPr>
      <p:cViewPr varScale="1">
        <p:scale>
          <a:sx n="84" d="100"/>
          <a:sy n="84" d="100"/>
        </p:scale>
        <p:origin x="424" y="184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2.fntdata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font" Target="fonts/font5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1.fntdata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21/09/2025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3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3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9.svg"/><Relationship Id="rId7" Type="http://schemas.openxmlformats.org/officeDocument/2006/relationships/image" Target="../media/image3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6.png"/><Relationship Id="rId4" Type="http://schemas.openxmlformats.org/officeDocument/2006/relationships/image" Target="../media/image10.png"/><Relationship Id="rId9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9.svg"/><Relationship Id="rId7" Type="http://schemas.openxmlformats.org/officeDocument/2006/relationships/image" Target="../media/image3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3.png"/><Relationship Id="rId4" Type="http://schemas.openxmlformats.org/officeDocument/2006/relationships/image" Target="../media/image1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0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41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8.png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9.png"/><Relationship Id="rId5" Type="http://schemas.openxmlformats.org/officeDocument/2006/relationships/image" Target="../media/image21.png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273215" y="2096623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4DA5CC94-B3D5-708A-E831-EEDE6E5ECF8C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173CE052-AE2C-40B2-3002-5FD9252CB51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3" name="TextBox 7">
              <a:extLst>
                <a:ext uri="{FF2B5EF4-FFF2-40B4-BE49-F238E27FC236}">
                  <a16:creationId xmlns:a16="http://schemas.microsoft.com/office/drawing/2014/main" id="{2547C708-B40C-7301-0816-E227A9B48189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1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4E7901D5-BA05-D5AD-A3C3-1065CA2882D4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ED74924-79E7-24D0-AFA0-FB27F0C2B5CF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0CDED458-45BF-AE22-AB60-07AF927DB2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21" name="TextBox 3">
            <a:extLst>
              <a:ext uri="{FF2B5EF4-FFF2-40B4-BE49-F238E27FC236}">
                <a16:creationId xmlns:a16="http://schemas.microsoft.com/office/drawing/2014/main" id="{9A709488-7757-00C5-E6E6-FB4DE562981D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الانتباه يساعد على الفهم الجيد،عندما أتحدث أنصتوا جيدا، أطلب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الإذن قبل التحدث.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1518783" y="7727769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2CBDA84-A357-4396-986E-6BB128196AF5}"/>
              </a:ext>
            </a:extLst>
          </p:cNvPr>
          <p:cNvSpPr/>
          <p:nvPr/>
        </p:nvSpPr>
        <p:spPr>
          <a:xfrm>
            <a:off x="9497480" y="6364884"/>
            <a:ext cx="293450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 وأنصت جيدا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3276600" y="8176016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4078AF7-B7F8-EC70-299E-67216C78ECCD}"/>
              </a:ext>
            </a:extLst>
          </p:cNvPr>
          <p:cNvSpPr/>
          <p:nvPr/>
        </p:nvSpPr>
        <p:spPr>
          <a:xfrm>
            <a:off x="1284017" y="6364884"/>
            <a:ext cx="2924587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أطلب الإذن قبل التحدث</a:t>
            </a:r>
            <a:endParaRPr lang="ar-MA" sz="3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93ECDC66-96FC-62D5-56F6-2585EE3FB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284017" y="2820620"/>
            <a:ext cx="2934503" cy="3529910"/>
          </a:xfrm>
          <a:prstGeom prst="rect">
            <a:avLst/>
          </a:prstGeom>
        </p:spPr>
      </p:pic>
      <p:pic>
        <p:nvPicPr>
          <p:cNvPr id="5" name="Image 4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240C2FEF-8C30-04BA-3CA5-AB949CA46E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9497480" y="3066289"/>
            <a:ext cx="2713803" cy="326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1828800" y="3979447"/>
            <a:ext cx="9433385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عائلة العدد  9 باستعمال لعبة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"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أمرح مع العدد 9 "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1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295400" y="863026"/>
            <a:ext cx="111442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بنائي الأعزاء  اليوم سنلعب معا لعبة " أمرح مع العدد 9 "، سيساعدنا ذلك في حساب مجاميع بسرعة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44341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92C8BC11-CB28-D30B-2EED-EC2909199E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3646060"/>
            <a:ext cx="6755198" cy="4503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429927"/>
            <a:ext cx="13422461" cy="74379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7"/>
            <a:ext cx="13716001" cy="14651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115077" y="851513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 الأستاذ النشاط  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6" name="Image 5" descr="Une image contenant capture d’écran, jaune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6FAFE5DD-B082-DC7B-168E-99B4C52846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3054" y="3643303"/>
            <a:ext cx="5435600" cy="534557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A530815-B42A-0079-737F-FD57B97AAA30}"/>
              </a:ext>
            </a:extLst>
          </p:cNvPr>
          <p:cNvSpPr txBox="1"/>
          <p:nvPr/>
        </p:nvSpPr>
        <p:spPr>
          <a:xfrm>
            <a:off x="9129254" y="5209491"/>
            <a:ext cx="3969605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 »أمرح مع العدد 9 "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E69CAE62-6556-C5FB-E606-8E5A70D457F0}"/>
              </a:ext>
            </a:extLst>
          </p:cNvPr>
          <p:cNvGrpSpPr/>
          <p:nvPr/>
        </p:nvGrpSpPr>
        <p:grpSpPr>
          <a:xfrm>
            <a:off x="1261008" y="3508716"/>
            <a:ext cx="6552918" cy="5837424"/>
            <a:chOff x="5518324" y="3272011"/>
            <a:chExt cx="6552918" cy="5837424"/>
          </a:xfrm>
        </p:grpSpPr>
        <p:pic>
          <p:nvPicPr>
            <p:cNvPr id="11" name="Image 10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5CFD9590-6F97-B2B4-3F1E-AC38080E6BF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6312906" y="3272011"/>
              <a:ext cx="4762500" cy="2500595"/>
            </a:xfrm>
            <a:prstGeom prst="rect">
              <a:avLst/>
            </a:prstGeom>
          </p:spPr>
        </p:pic>
        <p:pic>
          <p:nvPicPr>
            <p:cNvPr id="12" name="Image 11" descr="Une image contenant Dessin animé, dessin humoristique, habits, garçon&#10;&#10;Le contenu généré par l’IA peut être incorrect.">
              <a:extLst>
                <a:ext uri="{FF2B5EF4-FFF2-40B4-BE49-F238E27FC236}">
                  <a16:creationId xmlns:a16="http://schemas.microsoft.com/office/drawing/2014/main" id="{8D0D7A95-61B2-9F91-2352-179FDA16B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8324" y="4740823"/>
              <a:ext cx="6552918" cy="4368612"/>
            </a:xfrm>
            <a:prstGeom prst="rect">
              <a:avLst/>
            </a:prstGeom>
          </p:spPr>
        </p:pic>
      </p:grpSp>
      <p:pic>
        <p:nvPicPr>
          <p:cNvPr id="17" name="Image 16" descr="Une image contenant conception, Rectangle&#10;&#10;Le contenu généré par l’IA peut être incorrect.">
            <a:extLst>
              <a:ext uri="{FF2B5EF4-FFF2-40B4-BE49-F238E27FC236}">
                <a16:creationId xmlns:a16="http://schemas.microsoft.com/office/drawing/2014/main" id="{912E9E3E-1847-30B0-2CC3-230D4BE7656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3968391"/>
            <a:ext cx="1762828" cy="930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147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المجموع: 3+6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1075969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ألواحكم.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11085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495800" y="4838700"/>
            <a:ext cx="5105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9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المجموع: 2+7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2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.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ألواحكم.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50AEF85-5F8C-CF82-3CAA-403EDF965B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F35F83D-2474-1465-B3C2-26A391CED1EA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2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9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2362200" y="3941147"/>
            <a:ext cx="8680051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التعرف على الأعداد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الخشيبات والحزم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الآن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ستنعرف على كيفية تمثيل 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الأعداد من 0 إلى 99 باستعمال الخشيبات والحزم.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 الأستاذ نشاط التعرف على الأعداد باستعمال الخشيبات والحزم.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2" name="Image 1" descr="Une image contenant capture d’écran, jaune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09ADC61E-B986-5F35-EA58-0BA8F1DB58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1279" y="2390540"/>
            <a:ext cx="5435600" cy="534557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93D2E-8A1E-6BFB-2B5D-A9C3E01EED8E}"/>
              </a:ext>
            </a:extLst>
          </p:cNvPr>
          <p:cNvSpPr txBox="1"/>
          <p:nvPr/>
        </p:nvSpPr>
        <p:spPr>
          <a:xfrm>
            <a:off x="8610600" y="3962043"/>
            <a:ext cx="396960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التعرف على الأعداد باستعمال الخشيبات والحزم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5C2CF1C-55B4-2E12-5AFD-D03223FE0C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F8AFCB50-FD3A-0B97-141C-DD29DFBF5972}"/>
              </a:ext>
            </a:extLst>
          </p:cNvPr>
          <p:cNvGrpSpPr/>
          <p:nvPr/>
        </p:nvGrpSpPr>
        <p:grpSpPr>
          <a:xfrm>
            <a:off x="1261008" y="3508716"/>
            <a:ext cx="6552918" cy="5837424"/>
            <a:chOff x="5518324" y="3272011"/>
            <a:chExt cx="6552918" cy="5837424"/>
          </a:xfrm>
        </p:grpSpPr>
        <p:pic>
          <p:nvPicPr>
            <p:cNvPr id="6" name="Image 5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443D4A1E-0F43-F1C9-28F4-BA9AFB483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6312906" y="3272011"/>
              <a:ext cx="4762500" cy="2500595"/>
            </a:xfrm>
            <a:prstGeom prst="rect">
              <a:avLst/>
            </a:prstGeom>
          </p:spPr>
        </p:pic>
        <p:pic>
          <p:nvPicPr>
            <p:cNvPr id="7" name="Image 6" descr="Une image contenant Dessin animé, dessin humoristique, habits, garçon&#10;&#10;Le contenu généré par l’IA peut être incorrect.">
              <a:extLst>
                <a:ext uri="{FF2B5EF4-FFF2-40B4-BE49-F238E27FC236}">
                  <a16:creationId xmlns:a16="http://schemas.microsoft.com/office/drawing/2014/main" id="{12A1013D-39DF-C47F-0F7B-973EA8644C2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8324" y="4740823"/>
              <a:ext cx="6552918" cy="4368612"/>
            </a:xfrm>
            <a:prstGeom prst="rect">
              <a:avLst/>
            </a:prstGeom>
          </p:spPr>
        </p:pic>
      </p:grpSp>
      <p:pic>
        <p:nvPicPr>
          <p:cNvPr id="10" name="Picture 1833790261">
            <a:extLst>
              <a:ext uri="{FF2B5EF4-FFF2-40B4-BE49-F238E27FC236}">
                <a16:creationId xmlns:a16="http://schemas.microsoft.com/office/drawing/2014/main" id="{F72A16B5-B0C9-7C1B-E682-BE192192EA6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000500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259194390">
            <a:extLst>
              <a:ext uri="{FF2B5EF4-FFF2-40B4-BE49-F238E27FC236}">
                <a16:creationId xmlns:a16="http://schemas.microsoft.com/office/drawing/2014/main" id="{C72250AC-0098-D7D3-AE85-158579721A9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4269" y="4000500"/>
            <a:ext cx="337444" cy="1206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833790261">
            <a:extLst>
              <a:ext uri="{FF2B5EF4-FFF2-40B4-BE49-F238E27FC236}">
                <a16:creationId xmlns:a16="http://schemas.microsoft.com/office/drawing/2014/main" id="{91BDB50E-7025-8EF2-759F-23A3889BC31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4311" y="4000500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833790261">
            <a:extLst>
              <a:ext uri="{FF2B5EF4-FFF2-40B4-BE49-F238E27FC236}">
                <a16:creationId xmlns:a16="http://schemas.microsoft.com/office/drawing/2014/main" id="{777144B7-AA34-FD49-7CFA-46C1CD7D355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9515" y="4000500"/>
            <a:ext cx="140317" cy="1268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89833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3" name="Image 22" descr="Une image contenant capture d’écran, jaune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980135E9-6DD0-5CDE-86DC-F33129EB79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8" t="17033" r="5726" b="17767"/>
          <a:stretch>
            <a:fillRect/>
          </a:stretch>
        </p:blipFill>
        <p:spPr>
          <a:xfrm>
            <a:off x="10675487" y="6419399"/>
            <a:ext cx="1676400" cy="1236701"/>
          </a:xfrm>
          <a:prstGeom prst="rect">
            <a:avLst/>
          </a:prstGeom>
        </p:spPr>
      </p:pic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36F920-FB08-4E19-B1DB-C1BA4C0D35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23F7826-F321-7BE8-3F8A-0AF4C114FA19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188566E-F868-06DD-0A3C-9310C4118915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21FF80E-071A-EDDB-BEF0-5D4778E52D3B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C623B34-97AF-4EB9-34BE-2DFD09760E7A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سنقوم بمسابقة بين المجموعات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يوزع الأستاذ عددا مختلفا  من الخشيبات على المجموعات (15 - 16 – 17 – 18 – 19 )؛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كل مجموعة عد الخشيبات التي لديها؛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إلى تثميل العدد بالخشيبات والحزم ونقل ذلك على الألواح.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7052DA2-1C58-87F7-6CDE-8EC93F7150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6B56D5C-9528-E93A-BDD1-2F98E8993CC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F1178018-77B1-8644-42F4-AC7B667ED7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9267" y="3848100"/>
            <a:ext cx="7026082" cy="468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7573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C7902-A86B-0081-55A6-415A7AA13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43D07A4-819E-B72C-5C46-56E62CEA9E50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71A3BB1-4784-777F-D0E3-66C77AAA2270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9DDFC97-B6D5-45A9-3D72-8C2F816C60D1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1143481-563A-3834-2598-C1F2703EE4F9}"/>
              </a:ext>
            </a:extLst>
          </p:cNvPr>
          <p:cNvSpPr txBox="1"/>
          <p:nvPr/>
        </p:nvSpPr>
        <p:spPr>
          <a:xfrm>
            <a:off x="1905000" y="863026"/>
            <a:ext cx="105346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تقاسم عمل المجموعات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تقدم كل مجموعة العدد الذي توصلت اليه (15 – 14 – 17...)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تقرأ كل مجموعة  العدد (كم خشيبة؟ وكم حزمة؟)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63D027F-28D9-1A8E-9A0E-BBF489AF9E1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C357AE-E7C5-55FD-FADA-95047C96255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D23AB83-39FB-E1A5-8682-216B927EAD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9676895"/>
              </p:ext>
            </p:extLst>
          </p:nvPr>
        </p:nvGraphicFramePr>
        <p:xfrm>
          <a:off x="1676400" y="3553098"/>
          <a:ext cx="10058400" cy="42900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4075366194"/>
                    </a:ext>
                  </a:extLst>
                </a:gridCol>
                <a:gridCol w="4800600">
                  <a:extLst>
                    <a:ext uri="{9D8B030D-6E8A-4147-A177-3AD203B41FA5}">
                      <a16:colId xmlns:a16="http://schemas.microsoft.com/office/drawing/2014/main" val="1913634284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الحزم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0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الخشيبات</a:t>
                      </a:r>
                      <a:endParaRPr lang="fr-FR" sz="40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8836815"/>
                  </a:ext>
                </a:extLst>
              </a:tr>
              <a:tr h="2704563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ar-SA" dirty="0"/>
                    </a:p>
                    <a:p>
                      <a:pPr marL="0" algn="r" defTabSz="685783" rtl="1" eaLnBrk="1" latinLnBrk="0" hangingPunct="1"/>
                      <a:endParaRPr lang="ar-SA" dirty="0"/>
                    </a:p>
                    <a:p>
                      <a:pPr marL="0" algn="r" defTabSz="685783" rtl="1" eaLnBrk="1" latinLnBrk="0" hangingPunct="1"/>
                      <a:endParaRPr lang="ar-SA" dirty="0"/>
                    </a:p>
                    <a:p>
                      <a:pPr marL="0" algn="r" defTabSz="685783" rtl="1" eaLnBrk="1" latinLnBrk="0" hangingPunct="1"/>
                      <a:endParaRPr lang="ar-SA" dirty="0"/>
                    </a:p>
                    <a:p>
                      <a:pPr marL="0" algn="r" defTabSz="685783" rtl="1" eaLnBrk="1" latinLnBrk="0" hangingPunct="1"/>
                      <a:endParaRPr lang="ar-SA" dirty="0"/>
                    </a:p>
                    <a:p>
                      <a:pPr marL="0" algn="r" defTabSz="685783" rtl="1" eaLnBrk="1" latinLnBrk="0" hangingPunct="1"/>
                      <a:endParaRPr lang="ar-SA" dirty="0"/>
                    </a:p>
                    <a:p>
                      <a:pPr marL="0" algn="r" defTabSz="685783" rtl="1" eaLnBrk="1" latinLnBrk="0" hangingPunct="1"/>
                      <a:endParaRPr lang="ar-SA" dirty="0"/>
                    </a:p>
                    <a:p>
                      <a:pPr marL="0" algn="r" defTabSz="685783" rtl="1" eaLnBrk="1" latinLnBrk="0" hangingPunct="1"/>
                      <a:endParaRPr lang="ar-SA" dirty="0"/>
                    </a:p>
                    <a:p>
                      <a:pPr marL="0" algn="r" defTabSz="685783" rtl="1" eaLnBrk="1" latinLnBrk="0" hangingPunct="1"/>
                      <a:endParaRPr lang="ar-SA" dirty="0"/>
                    </a:p>
                    <a:p>
                      <a:pPr marL="0" algn="r" defTabSz="685783" rtl="1" eaLnBrk="1" latinLnBrk="0" hangingPunct="1"/>
                      <a:endParaRPr lang="ar-SA" dirty="0"/>
                    </a:p>
                    <a:p>
                      <a:pPr marL="0" algn="r" defTabSz="685783" rtl="1" eaLnBrk="1" latinLnBrk="0" hangingPunct="1"/>
                      <a:endParaRPr lang="ar-SA" dirty="0"/>
                    </a:p>
                    <a:p>
                      <a:pPr marL="0" algn="r" defTabSz="685783" rtl="1" eaLnBrk="1" latinLnBrk="0" hangingPunct="1"/>
                      <a:endParaRPr lang="ar-SA" dirty="0"/>
                    </a:p>
                    <a:p>
                      <a:pPr marL="0" algn="r" defTabSz="685783" rtl="1" eaLnBrk="1" latinLnBrk="0" hangingPunct="1"/>
                      <a:endParaRPr lang="ar-SA" dirty="0"/>
                    </a:p>
                    <a:p>
                      <a:pPr marL="0" algn="r" defTabSz="685783" rtl="1" eaLnBrk="1" latinLnBrk="0" hangingPunct="1"/>
                      <a:endParaRPr lang="ar-SA" dirty="0"/>
                    </a:p>
                    <a:p>
                      <a:pPr marL="0" algn="r" defTabSz="685783" rtl="1" eaLnBrk="1" latinLnBrk="0" hangingPunct="1"/>
                      <a:endParaRPr lang="ar-SA" dirty="0"/>
                    </a:p>
                    <a:p>
                      <a:pPr marL="0" algn="r" defTabSz="685783" rtl="1" eaLnBrk="1" latinLnBrk="0" hangingPunct="1"/>
                      <a:endParaRPr lang="ar-SA" dirty="0"/>
                    </a:p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772860"/>
                  </a:ext>
                </a:extLst>
              </a:tr>
            </a:tbl>
          </a:graphicData>
        </a:graphic>
      </p:graphicFrame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2E55B80-D32A-5CD4-33CA-F2AE1A7250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7333339"/>
              </p:ext>
            </p:extLst>
          </p:nvPr>
        </p:nvGraphicFramePr>
        <p:xfrm>
          <a:off x="1676400" y="7976177"/>
          <a:ext cx="10058400" cy="9799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1366868612"/>
                    </a:ext>
                  </a:extLst>
                </a:gridCol>
                <a:gridCol w="4800600">
                  <a:extLst>
                    <a:ext uri="{9D8B030D-6E8A-4147-A177-3AD203B41FA5}">
                      <a16:colId xmlns:a16="http://schemas.microsoft.com/office/drawing/2014/main" val="481896253"/>
                    </a:ext>
                  </a:extLst>
                </a:gridCol>
              </a:tblGrid>
              <a:tr h="979970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sz="2000" dirty="0"/>
                    </a:p>
                  </a:txBody>
                  <a:tcPr>
                    <a:solidFill>
                      <a:srgbClr val="0097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16076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08685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AD3576-286C-50C3-5395-5F9C708AD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1DE4EBE-B3EB-21C8-D403-EF8143BA6709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C6770C1-B798-8BE2-E32C-9268BC844AC4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F84FD96-D9E9-1EF8-0144-C1C584E903A9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A8F316B-979B-C351-B14F-EE9B41EFF79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يقرا الأعداد؟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54CE124-CDF1-4913-8CCD-9504731F69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500150D-04BA-C7A2-4598-492E794DDD6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F79AF66-641A-E1D5-B3BD-F6F1EBFA6D97}"/>
              </a:ext>
            </a:extLst>
          </p:cNvPr>
          <p:cNvSpPr/>
          <p:nvPr/>
        </p:nvSpPr>
        <p:spPr>
          <a:xfrm>
            <a:off x="9950786" y="8230434"/>
            <a:ext cx="2819400" cy="6858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16</a:t>
            </a:r>
            <a:endParaRPr lang="fr-FR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8062ACA-3A84-33D5-B747-123824B58B34}"/>
              </a:ext>
            </a:extLst>
          </p:cNvPr>
          <p:cNvSpPr/>
          <p:nvPr/>
        </p:nvSpPr>
        <p:spPr>
          <a:xfrm>
            <a:off x="9950786" y="6142000"/>
            <a:ext cx="2819400" cy="6858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17</a:t>
            </a:r>
            <a:endParaRPr lang="fr-FR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2D10CD7-A67C-C097-D221-4836061A77D9}"/>
              </a:ext>
            </a:extLst>
          </p:cNvPr>
          <p:cNvSpPr/>
          <p:nvPr/>
        </p:nvSpPr>
        <p:spPr>
          <a:xfrm>
            <a:off x="9950786" y="5023728"/>
            <a:ext cx="2819400" cy="6858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18</a:t>
            </a:r>
            <a:endParaRPr lang="fr-FR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37401F7-D4A0-0686-DF79-E9D340EB6721}"/>
              </a:ext>
            </a:extLst>
          </p:cNvPr>
          <p:cNvSpPr/>
          <p:nvPr/>
        </p:nvSpPr>
        <p:spPr>
          <a:xfrm>
            <a:off x="9950786" y="3962399"/>
            <a:ext cx="2819400" cy="6858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19</a:t>
            </a:r>
            <a:endParaRPr lang="fr-FR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DDC1E17-FA70-0B57-38FB-9DB9A8D03150}"/>
              </a:ext>
            </a:extLst>
          </p:cNvPr>
          <p:cNvSpPr/>
          <p:nvPr/>
        </p:nvSpPr>
        <p:spPr>
          <a:xfrm>
            <a:off x="9950786" y="7181374"/>
            <a:ext cx="2819400" cy="6858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</a:t>
            </a:r>
            <a:endParaRPr lang="fr-FR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A4C09A5-DF45-4C27-34B5-0E8FAC9ABCCA}"/>
              </a:ext>
            </a:extLst>
          </p:cNvPr>
          <p:cNvSpPr/>
          <p:nvPr/>
        </p:nvSpPr>
        <p:spPr>
          <a:xfrm>
            <a:off x="1752600" y="3962399"/>
            <a:ext cx="7929965" cy="6858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تسعة عشر</a:t>
            </a:r>
            <a:endParaRPr lang="fr-FR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C097F4C4-9FB9-B6D8-441D-9E2869E6A2F1}"/>
              </a:ext>
            </a:extLst>
          </p:cNvPr>
          <p:cNvSpPr/>
          <p:nvPr/>
        </p:nvSpPr>
        <p:spPr>
          <a:xfrm>
            <a:off x="1752599" y="4983351"/>
            <a:ext cx="7929965" cy="6858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ثمانية عشر</a:t>
            </a:r>
            <a:endParaRPr lang="fr-FR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BF30FB35-0A7A-E4CF-6648-174DE9CB77B2}"/>
              </a:ext>
            </a:extLst>
          </p:cNvPr>
          <p:cNvSpPr/>
          <p:nvPr/>
        </p:nvSpPr>
        <p:spPr>
          <a:xfrm>
            <a:off x="1752598" y="6062572"/>
            <a:ext cx="7929965" cy="6858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سبعة عشر</a:t>
            </a:r>
            <a:endParaRPr lang="fr-FR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52CF7D6-FB7A-2F2C-BDE6-7FA36A2D39F7}"/>
              </a:ext>
            </a:extLst>
          </p:cNvPr>
          <p:cNvSpPr/>
          <p:nvPr/>
        </p:nvSpPr>
        <p:spPr>
          <a:xfrm>
            <a:off x="1752598" y="7181374"/>
            <a:ext cx="7929965" cy="6858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خمسة عشر</a:t>
            </a:r>
            <a:endParaRPr lang="fr-FR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4C8FD02-58EE-0EFE-1EF0-895068D9CE4D}"/>
              </a:ext>
            </a:extLst>
          </p:cNvPr>
          <p:cNvSpPr/>
          <p:nvPr/>
        </p:nvSpPr>
        <p:spPr>
          <a:xfrm>
            <a:off x="1752597" y="8199214"/>
            <a:ext cx="7929965" cy="6858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ستة عشر</a:t>
            </a:r>
            <a:endParaRPr lang="fr-FR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207205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B317ED-6478-B442-0534-EC4C6C6143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1838399-C0B7-0623-F51E-01B8644DFCD2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AB3255D-76AB-C25A-512A-F5149F89038C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9675E2-4234-B02E-933D-010D3289021E}"/>
              </a:ext>
            </a:extLst>
          </p:cNvPr>
          <p:cNvSpPr/>
          <p:nvPr/>
        </p:nvSpPr>
        <p:spPr>
          <a:xfrm>
            <a:off x="-1" y="644346"/>
            <a:ext cx="13716001" cy="102718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9BE95C0-A37B-B05B-943B-33E88CC1B577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سنقرا الأعداد تناقصيا.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63DDEDB-2F54-1A48-E847-6062443C7A9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5F2C912-0664-3902-6A70-B414961E10E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2" name="TextBox 6">
            <a:extLst>
              <a:ext uri="{FF2B5EF4-FFF2-40B4-BE49-F238E27FC236}">
                <a16:creationId xmlns:a16="http://schemas.microsoft.com/office/drawing/2014/main" id="{94D38812-4A69-C3E3-D4F2-E68279F36641}"/>
              </a:ext>
            </a:extLst>
          </p:cNvPr>
          <p:cNvSpPr txBox="1"/>
          <p:nvPr/>
        </p:nvSpPr>
        <p:spPr>
          <a:xfrm>
            <a:off x="5715000" y="3880212"/>
            <a:ext cx="6568596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الترتيب التناقصي: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58A7DB9-97AE-AFF2-3367-25D2C6BAEA97}"/>
              </a:ext>
            </a:extLst>
          </p:cNvPr>
          <p:cNvSpPr/>
          <p:nvPr/>
        </p:nvSpPr>
        <p:spPr>
          <a:xfrm>
            <a:off x="6200782" y="7925366"/>
            <a:ext cx="1943051" cy="6858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16</a:t>
            </a:r>
            <a:endParaRPr lang="fr-FR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E05DF75-EE4B-88E2-BB63-05C74D86C934}"/>
              </a:ext>
            </a:extLst>
          </p:cNvPr>
          <p:cNvSpPr/>
          <p:nvPr/>
        </p:nvSpPr>
        <p:spPr>
          <a:xfrm>
            <a:off x="4495800" y="6972903"/>
            <a:ext cx="1943051" cy="6858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17</a:t>
            </a:r>
            <a:endParaRPr lang="fr-FR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010843B5-CE7F-0929-7FE8-C855A2BED98D}"/>
              </a:ext>
            </a:extLst>
          </p:cNvPr>
          <p:cNvSpPr/>
          <p:nvPr/>
        </p:nvSpPr>
        <p:spPr>
          <a:xfrm>
            <a:off x="2655944" y="6068824"/>
            <a:ext cx="1943051" cy="6858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18</a:t>
            </a:r>
            <a:endParaRPr lang="fr-FR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91C09DA-B523-C5B3-1577-0AA6CEE36619}"/>
              </a:ext>
            </a:extLst>
          </p:cNvPr>
          <p:cNvSpPr/>
          <p:nvPr/>
        </p:nvSpPr>
        <p:spPr>
          <a:xfrm>
            <a:off x="849956" y="5241327"/>
            <a:ext cx="1943051" cy="6858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19</a:t>
            </a:r>
            <a:endParaRPr lang="fr-FR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00D2D771-29D7-DA3F-A92E-694BFB479E29}"/>
              </a:ext>
            </a:extLst>
          </p:cNvPr>
          <p:cNvSpPr/>
          <p:nvPr/>
        </p:nvSpPr>
        <p:spPr>
          <a:xfrm>
            <a:off x="8143833" y="8843471"/>
            <a:ext cx="1943051" cy="6858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</a:t>
            </a:r>
            <a:endParaRPr lang="fr-FR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Flèche vers la droite 3">
            <a:extLst>
              <a:ext uri="{FF2B5EF4-FFF2-40B4-BE49-F238E27FC236}">
                <a16:creationId xmlns:a16="http://schemas.microsoft.com/office/drawing/2014/main" id="{228355F3-EF5B-AC7D-274E-B61A6923D0B3}"/>
              </a:ext>
            </a:extLst>
          </p:cNvPr>
          <p:cNvSpPr/>
          <p:nvPr/>
        </p:nvSpPr>
        <p:spPr>
          <a:xfrm rot="1637263">
            <a:off x="2254912" y="6262734"/>
            <a:ext cx="9090873" cy="457200"/>
          </a:xfrm>
          <a:prstGeom prst="rightArrow">
            <a:avLst>
              <a:gd name="adj1" fmla="val 36723"/>
              <a:gd name="adj2" fmla="val 50000"/>
            </a:avLst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44189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4DF56F-BA04-31D0-267E-EB33792849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0AEC340-7530-BF4C-13A4-DC0C33987158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69E556-4B6B-B25C-13E2-8CE217F29AD1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2F9DFA5-FB80-5163-DF6D-5AFFC4D3B4D7}"/>
              </a:ext>
            </a:extLst>
          </p:cNvPr>
          <p:cNvSpPr/>
          <p:nvPr/>
        </p:nvSpPr>
        <p:spPr>
          <a:xfrm>
            <a:off x="-1" y="644346"/>
            <a:ext cx="13716001" cy="102718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5136604-B2F7-C139-0AB0-8AB63BB448CC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 تزايديا.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CBF29F9-CBA3-B624-35B4-783305C39E9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55418B5-0BBA-8ECF-5F56-AF457541986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2" name="TextBox 6">
            <a:extLst>
              <a:ext uri="{FF2B5EF4-FFF2-40B4-BE49-F238E27FC236}">
                <a16:creationId xmlns:a16="http://schemas.microsoft.com/office/drawing/2014/main" id="{EA6CAA33-9E0C-23D3-7C9B-6E174EEEE452}"/>
              </a:ext>
            </a:extLst>
          </p:cNvPr>
          <p:cNvSpPr txBox="1"/>
          <p:nvPr/>
        </p:nvSpPr>
        <p:spPr>
          <a:xfrm>
            <a:off x="7390971" y="3868151"/>
            <a:ext cx="6568596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الترتيب التزايدي: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8DA3C82-B12F-7826-87B3-278D6AD97A05}"/>
              </a:ext>
            </a:extLst>
          </p:cNvPr>
          <p:cNvSpPr/>
          <p:nvPr/>
        </p:nvSpPr>
        <p:spPr>
          <a:xfrm>
            <a:off x="6881246" y="6638566"/>
            <a:ext cx="1943051" cy="6858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18</a:t>
            </a:r>
            <a:endParaRPr lang="fr-FR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407EE3AB-B3EE-81EC-35B0-9FA29E4A2017}"/>
              </a:ext>
            </a:extLst>
          </p:cNvPr>
          <p:cNvSpPr/>
          <p:nvPr/>
        </p:nvSpPr>
        <p:spPr>
          <a:xfrm>
            <a:off x="4770247" y="7347081"/>
            <a:ext cx="1943051" cy="6858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17</a:t>
            </a:r>
            <a:endParaRPr lang="fr-FR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96B1AA04-42F9-D6B1-A050-B78004B48FA7}"/>
              </a:ext>
            </a:extLst>
          </p:cNvPr>
          <p:cNvSpPr/>
          <p:nvPr/>
        </p:nvSpPr>
        <p:spPr>
          <a:xfrm>
            <a:off x="2714092" y="8032882"/>
            <a:ext cx="1943051" cy="6858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16</a:t>
            </a:r>
            <a:endParaRPr lang="fr-FR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478D24A-262F-3817-11DA-F4899A222249}"/>
              </a:ext>
            </a:extLst>
          </p:cNvPr>
          <p:cNvSpPr/>
          <p:nvPr/>
        </p:nvSpPr>
        <p:spPr>
          <a:xfrm>
            <a:off x="8824297" y="5867287"/>
            <a:ext cx="1943051" cy="6858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19</a:t>
            </a:r>
            <a:endParaRPr lang="fr-FR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AC40F052-227A-6296-6576-174195E14FA5}"/>
              </a:ext>
            </a:extLst>
          </p:cNvPr>
          <p:cNvSpPr/>
          <p:nvPr/>
        </p:nvSpPr>
        <p:spPr>
          <a:xfrm>
            <a:off x="762000" y="8749034"/>
            <a:ext cx="1943051" cy="6858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</a:t>
            </a:r>
            <a:endParaRPr lang="fr-FR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Flèche vers la droite 3">
            <a:extLst>
              <a:ext uri="{FF2B5EF4-FFF2-40B4-BE49-F238E27FC236}">
                <a16:creationId xmlns:a16="http://schemas.microsoft.com/office/drawing/2014/main" id="{487C6677-A769-0309-3BF9-3B6958950F28}"/>
              </a:ext>
            </a:extLst>
          </p:cNvPr>
          <p:cNvSpPr/>
          <p:nvPr/>
        </p:nvSpPr>
        <p:spPr>
          <a:xfrm rot="20389845">
            <a:off x="591287" y="6577778"/>
            <a:ext cx="8138487" cy="457200"/>
          </a:xfrm>
          <a:prstGeom prst="rightArrow">
            <a:avLst>
              <a:gd name="adj1" fmla="val 36723"/>
              <a:gd name="adj2" fmla="val 50000"/>
            </a:avLst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410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9673C6-1B51-3BA4-01BB-24627BFDE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C07A8EE-A885-9F5C-A99E-B1BB828237BA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535568F-FD1B-D2FE-56CA-7F3781CE34A6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99E4571-9169-EA7A-2B43-643C0A4D1E4A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06CA34D-2046-A702-36EF-2B3430AC3DC2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أكبر عدد على ألواحكم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E8C97F1-F463-047F-6033-82EC28AAF349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EEF1E44-EC8F-5FA4-F9EA-F693D850D96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57A1332-3636-A4F6-516C-D16B8533386C}"/>
              </a:ext>
            </a:extLst>
          </p:cNvPr>
          <p:cNvSpPr/>
          <p:nvPr/>
        </p:nvSpPr>
        <p:spPr>
          <a:xfrm>
            <a:off x="9950786" y="8230434"/>
            <a:ext cx="2819400" cy="6858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16</a:t>
            </a:r>
            <a:endParaRPr lang="fr-FR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478A28E-AA87-950F-755E-E502EBF002FA}"/>
              </a:ext>
            </a:extLst>
          </p:cNvPr>
          <p:cNvSpPr/>
          <p:nvPr/>
        </p:nvSpPr>
        <p:spPr>
          <a:xfrm>
            <a:off x="9950786" y="6142000"/>
            <a:ext cx="2819400" cy="6858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17</a:t>
            </a:r>
            <a:endParaRPr lang="fr-FR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E1DC0DE-A8EA-BC3E-2AEE-A7D621D32BD0}"/>
              </a:ext>
            </a:extLst>
          </p:cNvPr>
          <p:cNvSpPr/>
          <p:nvPr/>
        </p:nvSpPr>
        <p:spPr>
          <a:xfrm>
            <a:off x="9950786" y="5023728"/>
            <a:ext cx="2819400" cy="6858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18</a:t>
            </a:r>
            <a:endParaRPr lang="fr-FR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82D7A47-8EB2-93D8-2143-F93548FA9183}"/>
              </a:ext>
            </a:extLst>
          </p:cNvPr>
          <p:cNvSpPr/>
          <p:nvPr/>
        </p:nvSpPr>
        <p:spPr>
          <a:xfrm>
            <a:off x="9950786" y="3962399"/>
            <a:ext cx="2819400" cy="6858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19</a:t>
            </a:r>
            <a:endParaRPr lang="fr-FR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80F58ED-FBBC-40E0-C6A2-76A21FCB98AA}"/>
              </a:ext>
            </a:extLst>
          </p:cNvPr>
          <p:cNvSpPr/>
          <p:nvPr/>
        </p:nvSpPr>
        <p:spPr>
          <a:xfrm>
            <a:off x="9950786" y="7181374"/>
            <a:ext cx="2819400" cy="6858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</a:t>
            </a:r>
            <a:endParaRPr lang="fr-FR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6D7BAF6-A457-8ACF-80EA-EE7A217B93CF}"/>
              </a:ext>
            </a:extLst>
          </p:cNvPr>
          <p:cNvSpPr/>
          <p:nvPr/>
        </p:nvSpPr>
        <p:spPr>
          <a:xfrm>
            <a:off x="1752600" y="3962399"/>
            <a:ext cx="7929965" cy="6858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تسعة عشر</a:t>
            </a:r>
            <a:endParaRPr lang="fr-FR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7D3E4783-FD60-AEE6-D964-43A961D65AB4}"/>
              </a:ext>
            </a:extLst>
          </p:cNvPr>
          <p:cNvSpPr/>
          <p:nvPr/>
        </p:nvSpPr>
        <p:spPr>
          <a:xfrm>
            <a:off x="1752599" y="4983351"/>
            <a:ext cx="7929965" cy="6858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ثمانية عشر</a:t>
            </a:r>
            <a:endParaRPr lang="fr-FR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451D056C-91A3-6DEB-CFB8-3B0537AAC44B}"/>
              </a:ext>
            </a:extLst>
          </p:cNvPr>
          <p:cNvSpPr/>
          <p:nvPr/>
        </p:nvSpPr>
        <p:spPr>
          <a:xfrm>
            <a:off x="1752598" y="6062572"/>
            <a:ext cx="7929965" cy="6858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سبعة عشر</a:t>
            </a:r>
            <a:endParaRPr lang="fr-FR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7ADE91B9-5C39-8A4A-3086-C6C2AE03FC97}"/>
              </a:ext>
            </a:extLst>
          </p:cNvPr>
          <p:cNvSpPr/>
          <p:nvPr/>
        </p:nvSpPr>
        <p:spPr>
          <a:xfrm>
            <a:off x="1752598" y="7181374"/>
            <a:ext cx="7929965" cy="6858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خمسة عشر</a:t>
            </a:r>
            <a:endParaRPr lang="fr-FR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8459DC69-8C44-6630-105C-14488A6288AB}"/>
              </a:ext>
            </a:extLst>
          </p:cNvPr>
          <p:cNvSpPr/>
          <p:nvPr/>
        </p:nvSpPr>
        <p:spPr>
          <a:xfrm>
            <a:off x="1752597" y="8199214"/>
            <a:ext cx="7929965" cy="6858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ستة عشر</a:t>
            </a:r>
            <a:endParaRPr lang="fr-FR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704035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8A1465-091E-41AF-8FE9-ED3A103CB0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0946A34-AE95-15CA-CDF0-4425E910427B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ED6818-6BAE-D7A8-D77C-3AB7E6760563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0171048-87C5-A839-D73E-9604BF67AAF1}"/>
              </a:ext>
            </a:extLst>
          </p:cNvPr>
          <p:cNvSpPr/>
          <p:nvPr/>
        </p:nvSpPr>
        <p:spPr>
          <a:xfrm>
            <a:off x="-1" y="644346"/>
            <a:ext cx="13716001" cy="102718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4D608A6-C907-BF50-76BC-44A2188D58A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A7270B-E9C4-0287-03D3-9A4B71E3493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5165B8A-377C-E503-E1A8-4DBE901678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4CB4C25-238C-C724-23CB-0178539BF93E}"/>
              </a:ext>
            </a:extLst>
          </p:cNvPr>
          <p:cNvSpPr/>
          <p:nvPr/>
        </p:nvSpPr>
        <p:spPr>
          <a:xfrm>
            <a:off x="4530049" y="5753100"/>
            <a:ext cx="4732097" cy="26525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19</a:t>
            </a:r>
            <a:endParaRPr lang="fr-FR" sz="9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8B97F5A-8FC5-3BED-0466-3F61DEBA06E3}"/>
              </a:ext>
            </a:extLst>
          </p:cNvPr>
          <p:cNvSpPr txBox="1"/>
          <p:nvPr/>
        </p:nvSpPr>
        <p:spPr>
          <a:xfrm>
            <a:off x="3611800" y="3744683"/>
            <a:ext cx="6568596" cy="15985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138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أكبر عدد هو:</a:t>
            </a:r>
            <a:endParaRPr lang="en-US" sz="138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1D8042E-2409-D32B-BD36-70CFA0AF9C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049" y="3086100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8814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28A4AE-B51B-B974-373B-2D100631D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2AB3820-6032-4D47-89AC-6D775B2B1686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11CDA2C-251C-B600-FAAD-43EAFF739EA0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87F1F7-C8D7-F08B-4365-72C3465BE124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2AA7127-DEFB-3BEF-9BC7-DD7973170EC3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أصغر عدد على ألواحكم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F8BA-B639-4A27-060B-8EACA795D61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01BE7FC-6CC1-6319-DF8D-A1F6683253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3CCD8C7-2A3E-E17A-9D21-DE2B25B6A737}"/>
              </a:ext>
            </a:extLst>
          </p:cNvPr>
          <p:cNvSpPr/>
          <p:nvPr/>
        </p:nvSpPr>
        <p:spPr>
          <a:xfrm>
            <a:off x="9950786" y="8230434"/>
            <a:ext cx="2819400" cy="6858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16</a:t>
            </a:r>
            <a:endParaRPr lang="fr-FR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B45D791-1D19-8FB6-F1C9-8409FE2C33D1}"/>
              </a:ext>
            </a:extLst>
          </p:cNvPr>
          <p:cNvSpPr/>
          <p:nvPr/>
        </p:nvSpPr>
        <p:spPr>
          <a:xfrm>
            <a:off x="9950786" y="6142000"/>
            <a:ext cx="2819400" cy="6858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17</a:t>
            </a:r>
            <a:endParaRPr lang="fr-FR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F426736-1C4D-A58E-AF50-57E7A7094C48}"/>
              </a:ext>
            </a:extLst>
          </p:cNvPr>
          <p:cNvSpPr/>
          <p:nvPr/>
        </p:nvSpPr>
        <p:spPr>
          <a:xfrm>
            <a:off x="9950786" y="5023728"/>
            <a:ext cx="2819400" cy="6858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18</a:t>
            </a:r>
            <a:endParaRPr lang="fr-FR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60D757F-C6DC-2121-B145-7A3FB0162F5E}"/>
              </a:ext>
            </a:extLst>
          </p:cNvPr>
          <p:cNvSpPr/>
          <p:nvPr/>
        </p:nvSpPr>
        <p:spPr>
          <a:xfrm>
            <a:off x="9950786" y="3962399"/>
            <a:ext cx="2819400" cy="6858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19</a:t>
            </a:r>
            <a:endParaRPr lang="fr-FR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775675C-61A8-6679-C8BF-0429799BF02B}"/>
              </a:ext>
            </a:extLst>
          </p:cNvPr>
          <p:cNvSpPr/>
          <p:nvPr/>
        </p:nvSpPr>
        <p:spPr>
          <a:xfrm>
            <a:off x="9950786" y="7181374"/>
            <a:ext cx="2819400" cy="6858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</a:t>
            </a:r>
            <a:endParaRPr lang="fr-FR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6187A0B-099A-0716-8AE5-BB699E2EDCBE}"/>
              </a:ext>
            </a:extLst>
          </p:cNvPr>
          <p:cNvSpPr/>
          <p:nvPr/>
        </p:nvSpPr>
        <p:spPr>
          <a:xfrm>
            <a:off x="1752600" y="3962399"/>
            <a:ext cx="7929965" cy="6858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تسعة عشر</a:t>
            </a:r>
            <a:endParaRPr lang="fr-FR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20050AFF-10A4-14CA-2637-26BC71A0088C}"/>
              </a:ext>
            </a:extLst>
          </p:cNvPr>
          <p:cNvSpPr/>
          <p:nvPr/>
        </p:nvSpPr>
        <p:spPr>
          <a:xfrm>
            <a:off x="1752599" y="4983351"/>
            <a:ext cx="7929965" cy="6858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ثمانية عشر</a:t>
            </a:r>
            <a:endParaRPr lang="fr-FR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86B9E3A4-C6D2-2F26-0B52-E2E16EA9D199}"/>
              </a:ext>
            </a:extLst>
          </p:cNvPr>
          <p:cNvSpPr/>
          <p:nvPr/>
        </p:nvSpPr>
        <p:spPr>
          <a:xfrm>
            <a:off x="1752598" y="6062572"/>
            <a:ext cx="7929965" cy="6858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سبعة عشر</a:t>
            </a:r>
            <a:endParaRPr lang="fr-FR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78B1001-2C8C-3A34-33DC-7B1BF1483C9B}"/>
              </a:ext>
            </a:extLst>
          </p:cNvPr>
          <p:cNvSpPr/>
          <p:nvPr/>
        </p:nvSpPr>
        <p:spPr>
          <a:xfrm>
            <a:off x="1752598" y="7181374"/>
            <a:ext cx="7929965" cy="6858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خمسة عشر</a:t>
            </a:r>
            <a:endParaRPr lang="fr-FR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56FFAF1A-7D55-FF4B-B839-A151F5C3FE03}"/>
              </a:ext>
            </a:extLst>
          </p:cNvPr>
          <p:cNvSpPr/>
          <p:nvPr/>
        </p:nvSpPr>
        <p:spPr>
          <a:xfrm>
            <a:off x="1752597" y="8199214"/>
            <a:ext cx="7929965" cy="6858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ستة عشر</a:t>
            </a:r>
            <a:endParaRPr lang="fr-FR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972119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19BDEF-A1E4-AD07-1938-C7F443B74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A05181D-A6BA-1836-DCF8-FF0F2B15955A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CDD9AD9-F075-33CA-DABF-6F744AFD254B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8E2D8F2-4561-98D8-F1B6-96E0643C0F2A}"/>
              </a:ext>
            </a:extLst>
          </p:cNvPr>
          <p:cNvSpPr/>
          <p:nvPr/>
        </p:nvSpPr>
        <p:spPr>
          <a:xfrm>
            <a:off x="-1" y="644346"/>
            <a:ext cx="13716001" cy="102718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3657273-35C4-98E8-5091-6888C313BD29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AE633AA-4C5D-4E5C-17E5-0FBA19D3F96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C37A518-ECA3-5B81-FB30-71F3AA55CFE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7E3D754-A2E1-A9E1-3525-56DA7F443640}"/>
              </a:ext>
            </a:extLst>
          </p:cNvPr>
          <p:cNvSpPr/>
          <p:nvPr/>
        </p:nvSpPr>
        <p:spPr>
          <a:xfrm>
            <a:off x="4530049" y="5263769"/>
            <a:ext cx="4732097" cy="365588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13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</a:t>
            </a:r>
            <a:endParaRPr lang="fr-FR" sz="115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C3B63FA-2199-303B-6A62-27A6715D79C9}"/>
              </a:ext>
            </a:extLst>
          </p:cNvPr>
          <p:cNvSpPr txBox="1"/>
          <p:nvPr/>
        </p:nvSpPr>
        <p:spPr>
          <a:xfrm>
            <a:off x="3611800" y="3744683"/>
            <a:ext cx="6568596" cy="15985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138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أصغر عدد هو:</a:t>
            </a:r>
            <a:endParaRPr lang="en-US" sz="138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59E4D3A-8B81-6259-7286-FE204182BA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3310353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4804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F6ABED-CCD1-E4F6-3B9B-EA012194A7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60EF42-0430-B7AE-B55F-4F97BEF72142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AFA3EB0-C036-C245-07DA-C3E392C894C6}"/>
              </a:ext>
            </a:extLst>
          </p:cNvPr>
          <p:cNvSpPr/>
          <p:nvPr/>
        </p:nvSpPr>
        <p:spPr>
          <a:xfrm>
            <a:off x="275854" y="2136336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978437F-BC18-04E9-4378-79695D8CAE24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85A1D86-BDF8-B72B-9253-07CF7320BF8F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المناسب للتمثيل.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يختار الأستاذ وضعيتين ويطلب من المتعلمين إنجازهما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81094BE-6B45-55CB-631C-26104862A1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12EA696-B912-C465-2E00-AA0A1F650A2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034A6D11-F210-1B30-BE59-B94297390E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4" r="60707"/>
          <a:stretch>
            <a:fillRect/>
          </a:stretch>
        </p:blipFill>
        <p:spPr>
          <a:xfrm>
            <a:off x="5254660" y="2582363"/>
            <a:ext cx="3956586" cy="5122274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42E153F6-B6D3-2C53-411D-16670EC0D8C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90060" y="2437784"/>
            <a:ext cx="2005754" cy="136540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79650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47B1D-DFD9-D9D7-443C-70730AF07D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748D252-C0B1-78AB-300A-3734D4B22293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C3EF79-6960-1A46-9455-B300D01543FD}"/>
              </a:ext>
            </a:extLst>
          </p:cNvPr>
          <p:cNvSpPr/>
          <p:nvPr/>
        </p:nvSpPr>
        <p:spPr>
          <a:xfrm>
            <a:off x="275854" y="2136336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E28A549-990F-FDE5-2125-0C01FAB4D0E1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BFEE8DC-DC4A-9723-2835-D63D3F158779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الواحكم.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2F29881-546C-3926-88EB-EA0BEF731C5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BFD66CF-DE4D-B182-02CF-81A5E57D638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F2FC1C1F-E64C-CD4C-3FB1-DD4A202CCE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4" r="60707"/>
          <a:stretch>
            <a:fillRect/>
          </a:stretch>
        </p:blipFill>
        <p:spPr>
          <a:xfrm>
            <a:off x="5254660" y="2582363"/>
            <a:ext cx="3956586" cy="512227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E3F2F58-BFDF-C8CE-B38E-47991F7D4478}"/>
              </a:ext>
            </a:extLst>
          </p:cNvPr>
          <p:cNvSpPr/>
          <p:nvPr/>
        </p:nvSpPr>
        <p:spPr>
          <a:xfrm>
            <a:off x="6532680" y="6210300"/>
            <a:ext cx="1400545" cy="68580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16</a:t>
            </a:r>
            <a:endParaRPr lang="fr-FR" sz="28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1A52F8D-F264-0C6E-1886-B67082A2E9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660" y="2441013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5253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F48D33-EB11-E8CE-90D4-7544AFF17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958EC1-7C4E-18DE-0F32-B300B11C6253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52D5DD8-F9C6-5DAB-A959-62FE05CE6DBB}"/>
              </a:ext>
            </a:extLst>
          </p:cNvPr>
          <p:cNvSpPr/>
          <p:nvPr/>
        </p:nvSpPr>
        <p:spPr>
          <a:xfrm>
            <a:off x="275854" y="2136336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997DB4D-B8E4-E529-6428-15F6D19F2539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3D40C81-400D-ADBD-F303-024CBE32BD90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تع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لم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اليوم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525A66F-C3B2-72F9-22EE-C1F85A7A75F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2A99841-4DBD-5D07-EFDD-29F002E7700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1833790261">
            <a:extLst>
              <a:ext uri="{FF2B5EF4-FFF2-40B4-BE49-F238E27FC236}">
                <a16:creationId xmlns:a16="http://schemas.microsoft.com/office/drawing/2014/main" id="{B5EFB499-2A52-1B4D-92F8-1DFDA076B2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122" y="3314700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833790261">
            <a:extLst>
              <a:ext uri="{FF2B5EF4-FFF2-40B4-BE49-F238E27FC236}">
                <a16:creationId xmlns:a16="http://schemas.microsoft.com/office/drawing/2014/main" id="{49880A51-F55E-C2FF-6FA7-5A9F845C9F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4522" y="3467100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833790261">
            <a:extLst>
              <a:ext uri="{FF2B5EF4-FFF2-40B4-BE49-F238E27FC236}">
                <a16:creationId xmlns:a16="http://schemas.microsoft.com/office/drawing/2014/main" id="{78945822-743F-A211-A8C0-87C0A4D0C9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6922" y="3619500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833790261">
            <a:extLst>
              <a:ext uri="{FF2B5EF4-FFF2-40B4-BE49-F238E27FC236}">
                <a16:creationId xmlns:a16="http://schemas.microsoft.com/office/drawing/2014/main" id="{D2EFD60F-AEC1-6DB9-E93B-DCA9004234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9322" y="3771900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833790261">
            <a:extLst>
              <a:ext uri="{FF2B5EF4-FFF2-40B4-BE49-F238E27FC236}">
                <a16:creationId xmlns:a16="http://schemas.microsoft.com/office/drawing/2014/main" id="{E99C184B-BC71-6D5A-224F-DF96247F4D6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1722" y="3924300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833790261">
            <a:extLst>
              <a:ext uri="{FF2B5EF4-FFF2-40B4-BE49-F238E27FC236}">
                <a16:creationId xmlns:a16="http://schemas.microsoft.com/office/drawing/2014/main" id="{06D5070B-4070-560E-68EE-779F9929C0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4122" y="4076700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833790261">
            <a:extLst>
              <a:ext uri="{FF2B5EF4-FFF2-40B4-BE49-F238E27FC236}">
                <a16:creationId xmlns:a16="http://schemas.microsoft.com/office/drawing/2014/main" id="{3D938338-AAFE-D9F4-C307-1CD7587742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522" y="4229100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833790261">
            <a:extLst>
              <a:ext uri="{FF2B5EF4-FFF2-40B4-BE49-F238E27FC236}">
                <a16:creationId xmlns:a16="http://schemas.microsoft.com/office/drawing/2014/main" id="{4900E67E-A12B-6C5C-1055-4DAB9813217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922" y="4381500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833790261">
            <a:extLst>
              <a:ext uri="{FF2B5EF4-FFF2-40B4-BE49-F238E27FC236}">
                <a16:creationId xmlns:a16="http://schemas.microsoft.com/office/drawing/2014/main" id="{DFA05B1D-A1C0-E696-2549-3373AA0977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1322" y="4533900"/>
            <a:ext cx="101917" cy="2338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833790261">
            <a:extLst>
              <a:ext uri="{FF2B5EF4-FFF2-40B4-BE49-F238E27FC236}">
                <a16:creationId xmlns:a16="http://schemas.microsoft.com/office/drawing/2014/main" id="{E43E627C-E4E0-88B2-6782-56651D49FF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722" y="4686300"/>
            <a:ext cx="101917" cy="2338631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A25DF33C-2417-40C4-4B67-106C3559963F}"/>
              </a:ext>
            </a:extLst>
          </p:cNvPr>
          <p:cNvSpPr txBox="1"/>
          <p:nvPr/>
        </p:nvSpPr>
        <p:spPr>
          <a:xfrm>
            <a:off x="4727193" y="4076700"/>
            <a:ext cx="17526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9900" dirty="0"/>
              <a:t>=</a:t>
            </a:r>
            <a:endParaRPr lang="fr-FR" sz="19900" dirty="0"/>
          </a:p>
        </p:txBody>
      </p:sp>
      <p:pic>
        <p:nvPicPr>
          <p:cNvPr id="19" name="Picture 259194390">
            <a:extLst>
              <a:ext uri="{FF2B5EF4-FFF2-40B4-BE49-F238E27FC236}">
                <a16:creationId xmlns:a16="http://schemas.microsoft.com/office/drawing/2014/main" id="{97C01312-DCC5-0588-C00A-BF6AAFA819A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6800" y="4105119"/>
            <a:ext cx="692169" cy="252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Accolade ouvrante 19">
            <a:extLst>
              <a:ext uri="{FF2B5EF4-FFF2-40B4-BE49-F238E27FC236}">
                <a16:creationId xmlns:a16="http://schemas.microsoft.com/office/drawing/2014/main" id="{97D63ABC-959D-4FE3-AD26-E8F218CB5507}"/>
              </a:ext>
            </a:extLst>
          </p:cNvPr>
          <p:cNvSpPr/>
          <p:nvPr/>
        </p:nvSpPr>
        <p:spPr>
          <a:xfrm rot="16200000">
            <a:off x="2632394" y="6662277"/>
            <a:ext cx="733055" cy="1692221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1" name="Accolade ouvrante 20">
            <a:extLst>
              <a:ext uri="{FF2B5EF4-FFF2-40B4-BE49-F238E27FC236}">
                <a16:creationId xmlns:a16="http://schemas.microsoft.com/office/drawing/2014/main" id="{AE14103A-A5F2-C754-F647-85E79FEA588D}"/>
              </a:ext>
            </a:extLst>
          </p:cNvPr>
          <p:cNvSpPr/>
          <p:nvPr/>
        </p:nvSpPr>
        <p:spPr>
          <a:xfrm rot="16200000">
            <a:off x="8738130" y="6561492"/>
            <a:ext cx="733055" cy="1692221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526C6EC0-559D-1AC3-F13B-099D0D1AF07A}"/>
              </a:ext>
            </a:extLst>
          </p:cNvPr>
          <p:cNvSpPr/>
          <p:nvPr/>
        </p:nvSpPr>
        <p:spPr>
          <a:xfrm>
            <a:off x="1640180" y="7948378"/>
            <a:ext cx="2819400" cy="6858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خشيبات</a:t>
            </a:r>
            <a:endParaRPr lang="fr-FR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141A303D-33C7-9E98-6213-EBC3D28C780A}"/>
              </a:ext>
            </a:extLst>
          </p:cNvPr>
          <p:cNvSpPr/>
          <p:nvPr/>
        </p:nvSpPr>
        <p:spPr>
          <a:xfrm>
            <a:off x="7623184" y="7909156"/>
            <a:ext cx="2819400" cy="68580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حزمة واحدة</a:t>
            </a:r>
            <a:endParaRPr lang="fr-FR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222446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3505201" y="3941147"/>
            <a:ext cx="6568596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جمع عددين بدون احتفاظ 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سنتدرب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جمع بدون احتفاظ باستخدام الخشيبات والحزم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15 خشيبة لفاطمة  ويطلب منها عدَّ الخشيبات.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ويعطي 13 خشيبة لخالد ويطلب منه عدَّها.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DF59B42F-0DA0-7BA0-10FF-3787ABDE57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614410" y="1219775"/>
            <a:ext cx="774297" cy="937987"/>
          </a:xfrm>
          <a:prstGeom prst="rect">
            <a:avLst/>
          </a:prstGeom>
        </p:spPr>
      </p:pic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66C6AF47-C693-3D86-9156-1AEE8EC6F9C6}"/>
              </a:ext>
            </a:extLst>
          </p:cNvPr>
          <p:cNvCxnSpPr>
            <a:cxnSpLocks/>
          </p:cNvCxnSpPr>
          <p:nvPr/>
        </p:nvCxnSpPr>
        <p:spPr>
          <a:xfrm>
            <a:off x="2087777" y="5579597"/>
            <a:ext cx="1036423" cy="501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F9209833-319D-6FE8-CFA6-B50FD1F4AEDB}"/>
              </a:ext>
            </a:extLst>
          </p:cNvPr>
          <p:cNvSpPr txBox="1"/>
          <p:nvPr/>
        </p:nvSpPr>
        <p:spPr>
          <a:xfrm>
            <a:off x="10895545" y="4555371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خالد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F262F06B-FC5A-34A7-6FCF-9283747AF354}"/>
              </a:ext>
            </a:extLst>
          </p:cNvPr>
          <p:cNvCxnSpPr>
            <a:cxnSpLocks/>
          </p:cNvCxnSpPr>
          <p:nvPr/>
        </p:nvCxnSpPr>
        <p:spPr>
          <a:xfrm flipH="1">
            <a:off x="10134600" y="5054183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AD693589-D49A-F4E2-EB49-1F377A9255BF}"/>
              </a:ext>
            </a:extLst>
          </p:cNvPr>
          <p:cNvSpPr txBox="1"/>
          <p:nvPr/>
        </p:nvSpPr>
        <p:spPr>
          <a:xfrm>
            <a:off x="804645" y="5054183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فاطمة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9AAB1BEB-E8A7-2D52-CCC7-BAB5A2CD5C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208" y="4378271"/>
            <a:ext cx="7568555" cy="504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B259F-A835-7607-7E76-E22FC3EEB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D0A73B-00CD-C844-EEE1-85BF81A96D4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77D762-0C02-0593-BAD3-87D0BB432BC6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8EE463-7B25-C7E8-3E93-31D50BC16BBC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BF08FAD-E25B-032A-CEEF-EF541F97CC4E}"/>
              </a:ext>
            </a:extLst>
          </p:cNvPr>
          <p:cNvSpPr txBox="1"/>
          <p:nvPr/>
        </p:nvSpPr>
        <p:spPr>
          <a:xfrm>
            <a:off x="1143000" y="863026"/>
            <a:ext cx="11296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 حظوا جيدا سأطلب من خالد أن يعطي 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خشيباته</a:t>
            </a: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(13 )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لمريم وعليكم أن تتخيلوا كم من خشيبة أصبحت لدى فاطمة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لمساعدتهم على فهم الوضعية  واستنتاج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1572992-A8D2-68C6-2E78-29E6BEAC4C3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D14785C-7E47-D43E-119E-4DB55897FF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F7E5BE13-B9E2-8135-D41B-395F929FC67A}"/>
              </a:ext>
            </a:extLst>
          </p:cNvPr>
          <p:cNvCxnSpPr>
            <a:cxnSpLocks/>
          </p:cNvCxnSpPr>
          <p:nvPr/>
        </p:nvCxnSpPr>
        <p:spPr>
          <a:xfrm>
            <a:off x="2087777" y="5579597"/>
            <a:ext cx="1036423" cy="501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B4A3D4C1-7D42-5620-8AF8-53DC9D777629}"/>
              </a:ext>
            </a:extLst>
          </p:cNvPr>
          <p:cNvSpPr txBox="1"/>
          <p:nvPr/>
        </p:nvSpPr>
        <p:spPr>
          <a:xfrm>
            <a:off x="10895545" y="4555371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عمر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AA86211B-7B17-AAED-636F-07C772E8CAFF}"/>
              </a:ext>
            </a:extLst>
          </p:cNvPr>
          <p:cNvCxnSpPr>
            <a:cxnSpLocks/>
          </p:cNvCxnSpPr>
          <p:nvPr/>
        </p:nvCxnSpPr>
        <p:spPr>
          <a:xfrm flipH="1">
            <a:off x="10134600" y="5054183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0860CF2E-40A5-CC7B-87BC-95A00E62346D}"/>
              </a:ext>
            </a:extLst>
          </p:cNvPr>
          <p:cNvSpPr txBox="1"/>
          <p:nvPr/>
        </p:nvSpPr>
        <p:spPr>
          <a:xfrm>
            <a:off x="804645" y="5054183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مريم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207FB55F-312A-48DC-775C-976F472776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208" y="4378271"/>
            <a:ext cx="7568555" cy="504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4385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إنجاز عملية جمع بدون احتفاظ باستخدام الخشيبات الحزم.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4" name="Image 13" descr="Une image contenant capture d’écran, jaune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5B9F080D-3744-7523-C031-A11C40AB0A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3" t="17929" r="4814" b="17149"/>
          <a:stretch>
            <a:fillRect/>
          </a:stretch>
        </p:blipFill>
        <p:spPr>
          <a:xfrm>
            <a:off x="185082" y="3894084"/>
            <a:ext cx="4836764" cy="4038601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762000" y="4713055"/>
            <a:ext cx="341912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الجمع باستعمال الخشيبات والحزم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2B109890-78BD-D796-C420-D0571B14B2F3}"/>
              </a:ext>
            </a:extLst>
          </p:cNvPr>
          <p:cNvGrpSpPr/>
          <p:nvPr/>
        </p:nvGrpSpPr>
        <p:grpSpPr>
          <a:xfrm>
            <a:off x="5507992" y="3606459"/>
            <a:ext cx="6552918" cy="6125049"/>
            <a:chOff x="5518324" y="2984386"/>
            <a:chExt cx="6552918" cy="6125049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F6A62829-14C0-C7B5-855B-DD3ED2812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 descr="Une image contenant Dessin animé, dessin humoristique, habits, garçon&#10;&#10;Le contenu généré par l’IA peut être incorrect.">
              <a:extLst>
                <a:ext uri="{FF2B5EF4-FFF2-40B4-BE49-F238E27FC236}">
                  <a16:creationId xmlns:a16="http://schemas.microsoft.com/office/drawing/2014/main" id="{F2682B34-3ED3-8646-52AC-3A49C57E1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8324" y="4740823"/>
              <a:ext cx="6552918" cy="4368612"/>
            </a:xfrm>
            <a:prstGeom prst="rect">
              <a:avLst/>
            </a:prstGeom>
          </p:spPr>
        </p:pic>
      </p:grpSp>
      <p:pic>
        <p:nvPicPr>
          <p:cNvPr id="4" name="Picture 1833790261">
            <a:extLst>
              <a:ext uri="{FF2B5EF4-FFF2-40B4-BE49-F238E27FC236}">
                <a16:creationId xmlns:a16="http://schemas.microsoft.com/office/drawing/2014/main" id="{FF017CB1-9BC8-44E7-BB2A-C3B67DA226F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4039838"/>
            <a:ext cx="160362" cy="1509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59194390">
            <a:extLst>
              <a:ext uri="{FF2B5EF4-FFF2-40B4-BE49-F238E27FC236}">
                <a16:creationId xmlns:a16="http://schemas.microsoft.com/office/drawing/2014/main" id="{81A96C7E-45DA-6EE6-37CC-8A7965FC5C8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0828" y="4099618"/>
            <a:ext cx="343156" cy="1263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59194390">
            <a:extLst>
              <a:ext uri="{FF2B5EF4-FFF2-40B4-BE49-F238E27FC236}">
                <a16:creationId xmlns:a16="http://schemas.microsoft.com/office/drawing/2014/main" id="{019F1DFD-353C-8F7A-B8E6-453549A466B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3228" y="4252018"/>
            <a:ext cx="343156" cy="1263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59194390">
            <a:extLst>
              <a:ext uri="{FF2B5EF4-FFF2-40B4-BE49-F238E27FC236}">
                <a16:creationId xmlns:a16="http://schemas.microsoft.com/office/drawing/2014/main" id="{C103FC30-7445-21A4-061D-96EF79FA8B5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5628" y="4404418"/>
            <a:ext cx="343156" cy="1263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259194390">
            <a:extLst>
              <a:ext uri="{FF2B5EF4-FFF2-40B4-BE49-F238E27FC236}">
                <a16:creationId xmlns:a16="http://schemas.microsoft.com/office/drawing/2014/main" id="{DFB531F0-F236-CC1B-3670-FA5C1E0C9E4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8028" y="4556818"/>
            <a:ext cx="343156" cy="1263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833790261">
            <a:extLst>
              <a:ext uri="{FF2B5EF4-FFF2-40B4-BE49-F238E27FC236}">
                <a16:creationId xmlns:a16="http://schemas.microsoft.com/office/drawing/2014/main" id="{FA521E3E-0FB8-E751-7323-5CEB320682F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4192238"/>
            <a:ext cx="160362" cy="1509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833790261">
            <a:extLst>
              <a:ext uri="{FF2B5EF4-FFF2-40B4-BE49-F238E27FC236}">
                <a16:creationId xmlns:a16="http://schemas.microsoft.com/office/drawing/2014/main" id="{10B88EE3-A630-9F50-0E74-578ABCC7308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4344638"/>
            <a:ext cx="160362" cy="15096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712A5-57E7-7ACF-8D41-689CC2A9F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21D61B1-D458-E658-49D2-083D9874DD4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FD4704B-19E6-25E8-CE0F-0BA77D0AE697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B8318F-47B5-7B19-B9DF-BA46234A9781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DDD3A6-7B28-C00F-F239-666638C2C2A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93DD965-E8E1-B684-0BD2-B4CAFD2181C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F28C1B7-1506-24E2-1899-51157804FAB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205C19B-322D-1CDC-EAC9-EC6C594715E1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985C5E7-78BE-84BE-7E91-D9E996B25423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9C09E44-2BE7-6582-F625-EF395F1152BD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2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A6BFDB6-8D3E-E2B4-E065-7C396EFFA623}"/>
              </a:ext>
            </a:extLst>
          </p:cNvPr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1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DC94A82-7CFF-36F7-3C09-0BB76726F09A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AA9187E-FDD4-8298-9912-92878006CF46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1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4DEBF6A-7847-677E-AE45-FB362C0D4DEC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62277B0-7FF6-53AB-50B2-8758B8FB113A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32636414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F8E55-6372-846C-9DF0-D2CD62323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A068DE-2EA5-366B-F368-2F91395284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1B4A42C-F734-C9E8-2BA3-66E7B51248B2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9D6A09A-7C76-AC01-8443-D5D43A231CBB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1E94C8C-46BC-E1C9-E24B-D2355DE08657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الواحكم.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28962A9-A47B-5DE4-90D1-30B49B532D4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3BF04AB-C325-F177-716C-AAD6B97AAAC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DB2F835-112A-AA81-94CA-8713309288D4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05807800-DB54-B2A0-A70B-3864D3E2E947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38C64F66-C5EC-A95B-1462-E8363A619C3A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2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F3629C1-B6AE-0556-2139-BD3B7AD758D4}"/>
              </a:ext>
            </a:extLst>
          </p:cNvPr>
          <p:cNvSpPr txBox="1"/>
          <p:nvPr/>
        </p:nvSpPr>
        <p:spPr>
          <a:xfrm>
            <a:off x="5791201" y="42731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1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403A8DF-2860-F0FF-D4B6-CBE7D1267836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92C01CE-FEEF-215C-C2B2-F8D66DAA5A24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1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1AEE3E9-1EEA-55F6-DCE7-66CA281A0DF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5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8863F43-789B-AD78-0DC2-A51D24C8C722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2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6473770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انجزوا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78F4584-7358-3AF5-AE04-8E56CAAE825F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26CE8A7-8A7C-3672-7ED4-EEA4ED6CCE8D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5273CAA-3182-7291-D0AF-270586A63FE5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4FA9995-D3D4-DF73-158E-EC8D6621F88F}"/>
              </a:ext>
            </a:extLst>
          </p:cNvPr>
          <p:cNvSpPr txBox="1"/>
          <p:nvPr/>
        </p:nvSpPr>
        <p:spPr>
          <a:xfrm>
            <a:off x="5791201" y="42731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856243-18C2-00C1-0316-B8232D4077A6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985492A-791B-DA20-6C7B-A881B21CA5DF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DE1F345-1ABA-CC59-899D-8258249465E2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9F48303-E5E1-4AC6-7491-8B69167F2847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41877681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23921-0DEF-EBED-F63F-937E6BD5E6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A2E7053-BBCB-4148-B456-D7D6F3EE288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7A342CD-872E-402C-C73B-C2276A3E347C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6C45E8-1B72-CF5F-7F60-B075D61522B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134B19-FBC2-E95C-DBC0-2E276F33FBA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الواحكم.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E7B0F85-A930-4509-7459-BC60D879FE1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3241B1A-DDDC-7C42-56DD-B8A7BB3ABAB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849D24A-A0EB-213F-BDD0-FAB20AF22665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D8C1698-7EA8-CB1D-E96E-E26853CE0CE7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2F38D0B6-E8D8-3043-2224-BA4D5BD89D78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7FEA6E1-B2A2-66F9-A351-805EEB43B4B5}"/>
              </a:ext>
            </a:extLst>
          </p:cNvPr>
          <p:cNvSpPr txBox="1"/>
          <p:nvPr/>
        </p:nvSpPr>
        <p:spPr>
          <a:xfrm>
            <a:off x="5898980" y="429565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5DCD15F-03F4-ED39-F2E2-2A71A97C2188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C6FA022-83BF-DF76-F300-EFB1BFCC4FBD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F9E1109-BB2E-EB3A-C3DF-4C4141A8F836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9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E8A5D96-32E9-FE66-7BD4-7D285828F868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5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1241514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02DDEF-92EA-3EB6-B883-F7B366CCDD7F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0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8758458-6976-1709-75BC-156EE4B11AAE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299349E6-BB93-3D6A-BD1D-086E144091DA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FAD0D184-C7B1-752C-0E06-294D94BDF0E1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3FF65385-1A12-56DD-D063-F032D5623F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FC140B0-A510-47F2-BC6D-D36DDFB03C6A}"/>
              </a:ext>
            </a:extLst>
          </p:cNvPr>
          <p:cNvSpPr txBox="1"/>
          <p:nvPr/>
        </p:nvSpPr>
        <p:spPr>
          <a:xfrm>
            <a:off x="3313032" y="4926897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3DADF401-07D0-0D5D-65C5-0523F82BFD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123F85ED-2E7F-8C9E-C5F7-EFFC568D7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A0C832B1-E72F-7424-8F03-4BAEF9BA5FDD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التمكن من إجراء عملية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بدون احتفاظ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E6DFCC9-176C-BB5D-7D22-BE2260C2A92A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0E04530-D35B-B446-640B-C84727FF7CCE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2458844" y="4119717"/>
            <a:ext cx="8798307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فاطمة 23 خشيبة أعطاها صديقها عمر 12 خشيبةً. </a:t>
            </a:r>
            <a:endParaRPr lang="fr-FR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فاطمة من خشيبات؟</a:t>
            </a: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78905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بعدها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عدد شخصيات المسالة؟ عدد خشيبات كل واحد؟ من لديه أكبر عدد من الخشيبات؟ من أعطى  الخشيبات؟ و  لمن؟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انتبهوا جيدا  سنقوم بحل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644876" y="3467100"/>
            <a:ext cx="5232405" cy="549361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فاطمة 23 خشيبة أعطاها صديقها عمر 12 خشيبةً. </a:t>
            </a: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فاطمة من خشيبات؟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الأولى: ما المعلومات الواردة في المسألة؟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97042F2-2BF8-B98A-08A4-F2A4E0BCEC84}"/>
              </a:ext>
            </a:extLst>
          </p:cNvPr>
          <p:cNvCxnSpPr/>
          <p:nvPr/>
        </p:nvCxnSpPr>
        <p:spPr>
          <a:xfrm>
            <a:off x="8095281" y="5295900"/>
            <a:ext cx="282660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6387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تملك فاطمة 23 خشيبة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خالد 12 خشيبة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أعطى خالد </a:t>
            </a:r>
            <a:r>
              <a:rPr lang="ar-S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خشيباته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لفاطمة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4">
            <a:extLst>
              <a:ext uri="{FF2B5EF4-FFF2-40B4-BE49-F238E27FC236}">
                <a16:creationId xmlns:a16="http://schemas.microsoft.com/office/drawing/2014/main" id="{B05ED069-2E39-CFFC-1849-0070BB4DC366}"/>
              </a:ext>
            </a:extLst>
          </p:cNvPr>
          <p:cNvSpPr/>
          <p:nvPr/>
        </p:nvSpPr>
        <p:spPr>
          <a:xfrm>
            <a:off x="7740612" y="2907663"/>
            <a:ext cx="5232405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فاطمة 23 خشيبة أعطاها صديقها عمر 12 خشيبةً. </a:t>
            </a: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فاطمة من خشيبات؟</a:t>
            </a: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4978D5D5-BF02-2FD1-9785-C96A24809E8F}"/>
              </a:ext>
            </a:extLst>
          </p:cNvPr>
          <p:cNvCxnSpPr/>
          <p:nvPr/>
        </p:nvCxnSpPr>
        <p:spPr>
          <a:xfrm>
            <a:off x="8313005" y="4305300"/>
            <a:ext cx="43434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A6E3F636-C81E-A140-210D-1752BC79C48D}"/>
              </a:ext>
            </a:extLst>
          </p:cNvPr>
          <p:cNvCxnSpPr>
            <a:cxnSpLocks/>
          </p:cNvCxnSpPr>
          <p:nvPr/>
        </p:nvCxnSpPr>
        <p:spPr>
          <a:xfrm>
            <a:off x="8313005" y="5184183"/>
            <a:ext cx="43434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حصر المعلومات الواردة في المسألة سنحاول أن نحدد ما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47767E66-4B53-7874-9BE9-675F3189E063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فاطمة 23 خشيبة أعطاها صديقها عمر 12 خشيبةً. </a:t>
            </a: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فاطمة من خشيبات؟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المطوب هو  حساب عدد الخشيبات التي أصبحت لدى فاطمة.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58D8D48C-6B19-7BEF-A1F4-9886D8AA8886}"/>
              </a:ext>
            </a:extLst>
          </p:cNvPr>
          <p:cNvSpPr/>
          <p:nvPr/>
        </p:nvSpPr>
        <p:spPr>
          <a:xfrm>
            <a:off x="7647367" y="3162300"/>
            <a:ext cx="5232405" cy="579841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فاطمة 23 خشيبة أعطاها صديقها عمر 12 خشيبةً. </a:t>
            </a: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فاطمة من خشيبات؟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B5889F4D-8572-8706-37DB-C44DC0B3816B}"/>
              </a:ext>
            </a:extLst>
          </p:cNvPr>
          <p:cNvCxnSpPr>
            <a:cxnSpLocks/>
          </p:cNvCxnSpPr>
          <p:nvPr/>
        </p:nvCxnSpPr>
        <p:spPr>
          <a:xfrm>
            <a:off x="8839200" y="7429500"/>
            <a:ext cx="3817205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C664D509-0A0C-B408-284C-0B3F3D575BA2}"/>
              </a:ext>
            </a:extLst>
          </p:cNvPr>
          <p:cNvCxnSpPr>
            <a:cxnSpLocks/>
          </p:cNvCxnSpPr>
          <p:nvPr/>
        </p:nvCxnSpPr>
        <p:spPr>
          <a:xfrm>
            <a:off x="9906000" y="8343900"/>
            <a:ext cx="2750405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وفي الأخير سنحدد ماذا علينا أن نفعل بالضبط لإيجاد المطلوب. مع تبرير الاختيار بالإجابة على سؤال لماذا؟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4EC95093-3B55-2952-7670-E51738E23478}"/>
              </a:ext>
            </a:extLst>
          </p:cNvPr>
          <p:cNvSpPr/>
          <p:nvPr/>
        </p:nvSpPr>
        <p:spPr>
          <a:xfrm>
            <a:off x="7644876" y="3314700"/>
            <a:ext cx="5232405" cy="564601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فاطمة 23 خشيبة أعطاها صديقها عمر 12 خشيبةً. </a:t>
            </a: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فاطمة من خشيبات؟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009FA4A4-31F7-5993-62AD-9D2DAD8AF4D5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فاطمة 23 خشيبة أعطاها صديقها عمر 12 خشيبةً. </a:t>
            </a: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فاطمة من خشيبات؟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990600" y="4336351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كان لدى مريم 53 خشيبة.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أعطاها عمر 26 خشيبة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كم سيصبح لديها.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6905981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الجمع.</a:t>
            </a: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الجمع لتحديد المطلوب من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257801" y="4838700"/>
            <a:ext cx="2943810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أعطاها خالد خشيبات إضافية.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كان لدى فاطمة عدد من الخشيبات.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600" dirty="0"/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9847917" y="4780551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أصبح لديها؟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سنضيف الخشيبات التي كانت عند مريم  للخشيبات التي أعطاها لها صديقها عمر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0F45B6CE-0682-0637-53CD-50064C71BB67}"/>
              </a:ext>
            </a:extLst>
          </p:cNvPr>
          <p:cNvSpPr/>
          <p:nvPr/>
        </p:nvSpPr>
        <p:spPr>
          <a:xfrm>
            <a:off x="5257801" y="4838700"/>
            <a:ext cx="2943810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12</a:t>
            </a:r>
            <a:endParaRPr lang="ar-MA" sz="13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06D7EE0A-1425-4E58-A39E-AFBAA4FB7D76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23</a:t>
            </a:r>
            <a:endParaRPr lang="ar-MA" sz="13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243465-A6F8-5011-CDAF-EF9141DF7DDC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>
                <a:solidFill>
                  <a:srgbClr val="FF0000"/>
                </a:solidFill>
              </a:rPr>
              <a:t>+</a:t>
            </a:r>
            <a:endParaRPr lang="fr-FR" sz="16600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E474B2-986A-7D71-C3A1-B30A9B3707B4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8A075C67-AD88-0F6E-2705-0CD7FC62CC77}"/>
              </a:ext>
            </a:extLst>
          </p:cNvPr>
          <p:cNvSpPr/>
          <p:nvPr/>
        </p:nvSpPr>
        <p:spPr>
          <a:xfrm>
            <a:off x="9864314" y="4838700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أصبح لديها؟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041524" y="3701737"/>
            <a:ext cx="3656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(تعديل المذكرة)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6ADB1BD-3634-AB70-20C3-7018A46C92F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365" t="11904" r="881"/>
          <a:stretch/>
        </p:blipFill>
        <p:spPr>
          <a:xfrm>
            <a:off x="5257800" y="4879006"/>
            <a:ext cx="3393948" cy="129902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AD4B466-EFA8-6229-38FC-2C61103F83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أصبح لدى مريم من خشيبة؟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AA9120E5-2B6D-11CD-F834-151EEEAB4111}"/>
              </a:ext>
            </a:extLst>
          </p:cNvPr>
          <p:cNvSpPr/>
          <p:nvPr/>
        </p:nvSpPr>
        <p:spPr>
          <a:xfrm>
            <a:off x="7644876" y="3211656"/>
            <a:ext cx="5232405" cy="574905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فاطمة 23 خشيبة أعطاها صديقها عمر 12 خشيبةً. </a:t>
            </a: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فاطمة من خشيبات؟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638799" cy="333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الخشيبات التي أصبحت لدى مريم هو:</a:t>
            </a:r>
          </a:p>
          <a:p>
            <a:pPr algn="ct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23+12=35</a:t>
            </a:r>
            <a:endParaRPr lang="ar-SA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 التمارين الصفحة 4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1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FCA592A1-F463-ECEA-0182-4FEA9BBA1A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55"/>
          <a:stretch>
            <a:fillRect/>
          </a:stretch>
        </p:blipFill>
        <p:spPr>
          <a:xfrm>
            <a:off x="1386347" y="4457700"/>
            <a:ext cx="10729453" cy="28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FBEFD-1E08-E42B-3B26-50376AB02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0D758E-EE32-25B5-2728-F118435B85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CD837D-969F-DFB2-EBCB-C532A3877854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E953C13-E9BE-A51F-E0FA-62A6695C197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7EC1AC2-B4D1-1BE8-2DC7-22B76AA702D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82FC1B5-45F0-28BD-07A5-59789CE36CA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020B448-A1C0-7365-BF73-B8C9E5F3BB2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BA5E82BC-D95B-0FEB-1A26-E70B3928FD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55"/>
          <a:stretch>
            <a:fillRect/>
          </a:stretch>
        </p:blipFill>
        <p:spPr>
          <a:xfrm>
            <a:off x="1386347" y="4457700"/>
            <a:ext cx="10729453" cy="284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90016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7268C-B533-4D39-7095-F468A6AA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820389-B17D-D420-B5C8-20B4330422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B895F2-C9D1-17FA-14C9-76551497CD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EFA14C-A9CB-8592-A48F-3BA0A409E0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4A86F8-0E8F-AF81-62CB-983465113E4A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إنجاز عينة من تمارين الكراسة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E0D526-A9F3-EEA6-122D-F84B6DCB788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1E1FDF-0EC3-424B-93E4-B5F49A4323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A6BCBF71-9EC8-8800-AA0E-2B5EE5CBD4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3663486"/>
            <a:ext cx="11601417" cy="4223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90049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F10ACA-AAE7-3309-8A0B-9C481B38B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9FCC954-904F-4652-269F-EB66E82BD80A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EAE7ED7-18F1-D8B9-5BF2-3EABE0F0B1F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B16F8D8-90E5-876E-783A-31DB12F8962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5D668A1-B617-23EB-74CD-86C546CAA38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A69BEDD-EAA0-E8C8-A8A6-C99A1633400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94BA6CE-D947-7128-5E91-E10BA5C9C38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38957473-2531-749F-0D32-F76F44F50E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3663486"/>
            <a:ext cx="11601417" cy="4223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93657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إنجاز عينة من تمارين الكراسة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3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Appareils électroniques, texte, nombre, prise&#10;&#10;Le contenu généré par l’IA peut être incorrect.">
            <a:extLst>
              <a:ext uri="{FF2B5EF4-FFF2-40B4-BE49-F238E27FC236}">
                <a16:creationId xmlns:a16="http://schemas.microsoft.com/office/drawing/2014/main" id="{9D72A817-2AE6-D164-095B-DFA602F98C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99" y="3940796"/>
            <a:ext cx="11762313" cy="394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Appareils électroniques, texte, nombre, prise&#10;&#10;Le contenu généré par l’IA peut être incorrect.">
            <a:extLst>
              <a:ext uri="{FF2B5EF4-FFF2-40B4-BE49-F238E27FC236}">
                <a16:creationId xmlns:a16="http://schemas.microsoft.com/office/drawing/2014/main" id="{85FAB97F-41CD-BB2F-EA0D-F86361370F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99" y="3940796"/>
            <a:ext cx="11762313" cy="3945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24E92-9BE6-28B9-6C7B-ED98925DB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E75D633-E61F-C979-19F8-77CBF3EC21DA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AA2149B-B56E-A644-CE83-3A7DCDEFF86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2641BE6-99C1-FF96-9592-53D0BF8B5E5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BF813A6-A16F-C804-CDF9-72C8DDD2ECEC}"/>
              </a:ext>
            </a:extLst>
          </p:cNvPr>
          <p:cNvSpPr txBox="1"/>
          <p:nvPr/>
        </p:nvSpPr>
        <p:spPr>
          <a:xfrm>
            <a:off x="2819400" y="976263"/>
            <a:ext cx="9696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انجاز المسالة في المنزل وتسجيل خطوات الحل على دفتر البحث.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تراقب الواجبات المنزلية في الحصة الموالية.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72F203B-9E1E-2706-0717-77D4BE62214F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07DA739-82A8-BE1C-F935-A45F0471617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Police, lign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BC1BCF2F-D3A4-73A3-34A2-BEA68C3ABE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127" y="3552825"/>
            <a:ext cx="11685743" cy="318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96865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ال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فرقعة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والتصفيق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:الفرقعة والتصفيق 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الجمع بدون احتفاظ باستخدام الحزم و الخشيبات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باستراتجية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5" y="7856139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الفرقعة والتصفيق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عائلة العدد 9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5943600" y="3724185"/>
            <a:ext cx="5185961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العدد باستخدام الخشيبات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25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2042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جديدة إنها لعبة الفرقعة والتصفيق، ستمكنكم هذه اللعبة من تعرف الأعداد وتعرف قيمة الأرقام ومكانها في أعداد من رقمين .لاحظوا كيف ألعبها؟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بنمذجة النشاط متبعا الخطوات الواردة في البطاقة التقنية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8878CCFE-C4E1-AA4C-1DC7-D67EF29C93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3200" y="4914900"/>
            <a:ext cx="2743200" cy="2063415"/>
          </a:xfrm>
          <a:prstGeom prst="rect">
            <a:avLst/>
          </a:prstGeom>
        </p:spPr>
      </p:pic>
      <p:pic>
        <p:nvPicPr>
          <p:cNvPr id="7" name="Image 6" descr="Une image contenant dessin, dessin humoristique, habits, sourire&#10;&#10;Le contenu généré par l’IA peut être incorrect.">
            <a:extLst>
              <a:ext uri="{FF2B5EF4-FFF2-40B4-BE49-F238E27FC236}">
                <a16:creationId xmlns:a16="http://schemas.microsoft.com/office/drawing/2014/main" id="{6E24E790-549F-34DD-2684-ED4D3B293E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90" t="10639" r="6633" b="10459"/>
          <a:stretch>
            <a:fillRect/>
          </a:stretch>
        </p:blipFill>
        <p:spPr>
          <a:xfrm>
            <a:off x="2971800" y="2717047"/>
            <a:ext cx="8458200" cy="6084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1" y="3206003"/>
            <a:ext cx="6855757" cy="3874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892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58549" y="4036344"/>
            <a:ext cx="4296955" cy="372335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8800" y="4191930"/>
            <a:ext cx="2965158" cy="3567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5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8" name="Image 7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D93470AA-43B9-64D4-1A7E-5064D2153AB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788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أدواتكم على الطاولة.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295400" y="6330468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7137224" y="6336404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10246951" y="6336404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996443" y="4021627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343" y="3839155"/>
            <a:ext cx="2228247" cy="2228247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321354" y="3658972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815D4B0F-BA6E-772E-FBBB-79BDBA791E1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4408290" y="380741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BF65AEB-E0B6-F990-1903-C36202DE8468}"/>
              </a:ext>
            </a:extLst>
          </p:cNvPr>
          <p:cNvSpPr/>
          <p:nvPr/>
        </p:nvSpPr>
        <p:spPr>
          <a:xfrm>
            <a:off x="4173385" y="6330468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16807</TotalTime>
  <Words>1748</Words>
  <Application>Microsoft Macintosh PowerPoint</Application>
  <PresentationFormat>Personnalisé</PresentationFormat>
  <Paragraphs>548</Paragraphs>
  <Slides>62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62</vt:i4>
      </vt:variant>
    </vt:vector>
  </HeadingPairs>
  <TitlesOfParts>
    <vt:vector size="68" baseType="lpstr">
      <vt:lpstr>Dosis</vt:lpstr>
      <vt:lpstr>Carelia</vt:lpstr>
      <vt:lpstr>IBM Plex Sans Arabic</vt:lpstr>
      <vt:lpstr>Microsoft Uighur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145</cp:revision>
  <dcterms:created xsi:type="dcterms:W3CDTF">2006-08-16T00:00:00Z</dcterms:created>
  <dcterms:modified xsi:type="dcterms:W3CDTF">2025-09-20T23:08:43Z</dcterms:modified>
  <dc:identifier>DAFtlvZnwz4</dc:identifier>
</cp:coreProperties>
</file>