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92"/>
  </p:notesMasterIdLst>
  <p:sldIdLst>
    <p:sldId id="257" r:id="rId2"/>
    <p:sldId id="2134808553" r:id="rId3"/>
    <p:sldId id="2134808443" r:id="rId4"/>
    <p:sldId id="2134805101" r:id="rId5"/>
    <p:sldId id="2147482684" r:id="rId6"/>
    <p:sldId id="2134805155" r:id="rId7"/>
    <p:sldId id="2147482682" r:id="rId8"/>
    <p:sldId id="386" r:id="rId9"/>
    <p:sldId id="2134808444" r:id="rId10"/>
    <p:sldId id="2147482692" r:id="rId11"/>
    <p:sldId id="2147482696" r:id="rId12"/>
    <p:sldId id="2147482695" r:id="rId13"/>
    <p:sldId id="2134808519" r:id="rId14"/>
    <p:sldId id="2134808520" r:id="rId15"/>
    <p:sldId id="2147482629" r:id="rId16"/>
    <p:sldId id="2147482630" r:id="rId17"/>
    <p:sldId id="2147482631" r:id="rId18"/>
    <p:sldId id="2147482632" r:id="rId19"/>
    <p:sldId id="2147482633" r:id="rId20"/>
    <p:sldId id="2147482634" r:id="rId21"/>
    <p:sldId id="2147482635" r:id="rId22"/>
    <p:sldId id="2147482636" r:id="rId23"/>
    <p:sldId id="2134808459" r:id="rId24"/>
    <p:sldId id="2147482637" r:id="rId25"/>
    <p:sldId id="2147482638" r:id="rId26"/>
    <p:sldId id="2134808551" r:id="rId27"/>
    <p:sldId id="2147482643" r:id="rId28"/>
    <p:sldId id="2147482646" r:id="rId29"/>
    <p:sldId id="2147482648" r:id="rId30"/>
    <p:sldId id="2147482663" r:id="rId31"/>
    <p:sldId id="2147482664" r:id="rId32"/>
    <p:sldId id="2147482665" r:id="rId33"/>
    <p:sldId id="2147482666" r:id="rId34"/>
    <p:sldId id="2147482667" r:id="rId35"/>
    <p:sldId id="2147482668" r:id="rId36"/>
    <p:sldId id="2134808460" r:id="rId37"/>
    <p:sldId id="2134808538" r:id="rId38"/>
    <p:sldId id="2147482697" r:id="rId39"/>
    <p:sldId id="2147482687" r:id="rId40"/>
    <p:sldId id="2147482673" r:id="rId41"/>
    <p:sldId id="2147482675" r:id="rId42"/>
    <p:sldId id="2147482676" r:id="rId43"/>
    <p:sldId id="2147482677" r:id="rId44"/>
    <p:sldId id="2147482685" r:id="rId45"/>
    <p:sldId id="2147482686" r:id="rId46"/>
    <p:sldId id="2147482539" r:id="rId47"/>
    <p:sldId id="2147482558" r:id="rId48"/>
    <p:sldId id="2147482582" r:id="rId49"/>
    <p:sldId id="2147482547" r:id="rId50"/>
    <p:sldId id="2134808542" r:id="rId51"/>
    <p:sldId id="2147482575" r:id="rId52"/>
    <p:sldId id="2134808547" r:id="rId53"/>
    <p:sldId id="2147482576" r:id="rId54"/>
    <p:sldId id="2147482577" r:id="rId55"/>
    <p:sldId id="2147482578" r:id="rId56"/>
    <p:sldId id="2147482579" r:id="rId57"/>
    <p:sldId id="2147482580" r:id="rId58"/>
    <p:sldId id="2147482581" r:id="rId59"/>
    <p:sldId id="2147482583" r:id="rId60"/>
    <p:sldId id="2134808467" r:id="rId61"/>
    <p:sldId id="2134808543" r:id="rId62"/>
    <p:sldId id="2147482624" r:id="rId63"/>
    <p:sldId id="2134808545" r:id="rId64"/>
    <p:sldId id="2147482678" r:id="rId65"/>
    <p:sldId id="2134808546" r:id="rId66"/>
    <p:sldId id="2147482679" r:id="rId67"/>
    <p:sldId id="2134808549" r:id="rId68"/>
    <p:sldId id="2147482680" r:id="rId69"/>
    <p:sldId id="2134808461" r:id="rId70"/>
    <p:sldId id="2147482570" r:id="rId71"/>
    <p:sldId id="2147482550" r:id="rId72"/>
    <p:sldId id="2134808504" r:id="rId73"/>
    <p:sldId id="2147482693" r:id="rId74"/>
    <p:sldId id="2147482694" r:id="rId75"/>
    <p:sldId id="2147482698" r:id="rId76"/>
    <p:sldId id="2147482699" r:id="rId77"/>
    <p:sldId id="2147482700" r:id="rId78"/>
    <p:sldId id="2147482701" r:id="rId79"/>
    <p:sldId id="2147482702" r:id="rId80"/>
    <p:sldId id="2147482691" r:id="rId81"/>
    <p:sldId id="2147482537" r:id="rId82"/>
    <p:sldId id="2134804362" r:id="rId83"/>
    <p:sldId id="2134804363" r:id="rId84"/>
    <p:sldId id="2147482690" r:id="rId85"/>
    <p:sldId id="2134804365" r:id="rId86"/>
    <p:sldId id="2147482660" r:id="rId87"/>
    <p:sldId id="2134804369" r:id="rId88"/>
    <p:sldId id="2134804370" r:id="rId89"/>
    <p:sldId id="2147482478" r:id="rId90"/>
    <p:sldId id="2134804371" r:id="rId91"/>
  </p:sldIdLst>
  <p:sldSz cx="13716000" cy="10287000"/>
  <p:notesSz cx="6858000" cy="9144000"/>
  <p:embeddedFontLst>
    <p:embeddedFont>
      <p:font typeface="29LT Bukra Bold" panose="020B0604020202020204" charset="0"/>
      <p:bold r:id="rId93"/>
    </p:embeddedFont>
    <p:embeddedFont>
      <p:font typeface="Arial Black" panose="020B0A04020102020204" pitchFamily="34" charset="0"/>
      <p:bold r:id="rId94"/>
    </p:embeddedFont>
    <p:embeddedFont>
      <p:font typeface="Arial Rounded MT Bold" panose="020F0704030504030204" pitchFamily="34" charset="0"/>
      <p:regular r:id="rId95"/>
    </p:embeddedFont>
    <p:embeddedFont>
      <p:font typeface="Cambria" panose="02040503050406030204" pitchFamily="18" charset="0"/>
      <p:regular r:id="rId96"/>
      <p:bold r:id="rId97"/>
      <p:italic r:id="rId98"/>
      <p:boldItalic r:id="rId99"/>
    </p:embeddedFont>
    <p:embeddedFont>
      <p:font typeface="Carelia" panose="020B0604020202020204" charset="0"/>
      <p:regular r:id="rId100"/>
    </p:embeddedFont>
    <p:embeddedFont>
      <p:font typeface="Dosis" pitchFamily="2" charset="0"/>
      <p:regular r:id="rId101"/>
      <p:bold r:id="rId102"/>
    </p:embeddedFont>
    <p:embeddedFont>
      <p:font typeface="Dubai" panose="020B0503030403030204" pitchFamily="34" charset="-78"/>
      <p:regular r:id="rId103"/>
      <p:bold r:id="rId104"/>
    </p:embeddedFont>
    <p:embeddedFont>
      <p:font typeface="MadaniArabic-ExtraLight" panose="00000300000000000000" pitchFamily="2" charset="-78"/>
      <p:regular r:id="rId105"/>
    </p:embeddedFont>
    <p:embeddedFont>
      <p:font typeface="MadaniArabic-Light" panose="00000400000000000000" pitchFamily="2" charset="-78"/>
      <p:regular r:id="rId106"/>
    </p:embeddedFont>
    <p:embeddedFont>
      <p:font typeface="Microsoft Uighur" panose="02000000000000000000" pitchFamily="2" charset="-78"/>
      <p:regular r:id="rId107"/>
      <p:bold r:id="rId108"/>
    </p:embeddedFont>
    <p:embeddedFont>
      <p:font typeface="Montserrat" panose="00000500000000000000" pitchFamily="2" charset="0"/>
      <p:regular r:id="rId109"/>
      <p:bold r:id="rId110"/>
      <p:italic r:id="rId111"/>
      <p:boldItalic r:id="rId112"/>
    </p:embeddedFont>
    <p:embeddedFont>
      <p:font typeface="Montserrat Light" panose="00000400000000000000" pitchFamily="2" charset="0"/>
      <p:regular r:id="rId113"/>
      <p:italic r:id="rId114"/>
    </p:embeddedFont>
    <p:embeddedFont>
      <p:font typeface="Montserrat Medium" panose="00000600000000000000" pitchFamily="2" charset="0"/>
      <p:regular r:id="rId115"/>
      <p:italic r:id="rId11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AC283"/>
    <a:srgbClr val="02BDC9"/>
    <a:srgbClr val="F98F51"/>
    <a:srgbClr val="0097B2"/>
    <a:srgbClr val="3D8FA5"/>
    <a:srgbClr val="106585"/>
    <a:srgbClr val="829D4A"/>
    <a:srgbClr val="7ACFB0"/>
    <a:srgbClr val="FCCF9E"/>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452" autoAdjust="0"/>
    <p:restoredTop sz="95033" autoAdjust="0"/>
  </p:normalViewPr>
  <p:slideViewPr>
    <p:cSldViewPr>
      <p:cViewPr varScale="1">
        <p:scale>
          <a:sx n="61" d="100"/>
          <a:sy n="61" d="100"/>
        </p:scale>
        <p:origin x="470" y="34"/>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presProps" Target="presProp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font" Target="fonts/font20.fntdata"/><Relationship Id="rId16" Type="http://schemas.openxmlformats.org/officeDocument/2006/relationships/slide" Target="slides/slide15.xml"/><Relationship Id="rId107" Type="http://schemas.openxmlformats.org/officeDocument/2006/relationships/font" Target="fonts/font15.fntdata"/><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font" Target="fonts/font10.fntdata"/><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font" Target="fonts/font3.fntdata"/><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font" Target="fonts/font21.fntdata"/><Relationship Id="rId118" Type="http://schemas.openxmlformats.org/officeDocument/2006/relationships/viewProps" Target="view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font" Target="fonts/font11.fntdata"/><Relationship Id="rId108" Type="http://schemas.openxmlformats.org/officeDocument/2006/relationships/font" Target="fonts/font16.fntdata"/><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font" Target="fonts/font22.fntdata"/><Relationship Id="rId119"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font" Target="fonts/font2.fntdata"/><Relationship Id="rId99" Type="http://schemas.openxmlformats.org/officeDocument/2006/relationships/font" Target="fonts/font7.fntdata"/><Relationship Id="rId101"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font" Target="fonts/font17.fntdata"/><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font" Target="fonts/font5.fntdata"/><Relationship Id="rId104" Type="http://schemas.openxmlformats.org/officeDocument/2006/relationships/font" Target="fonts/font12.fntdata"/><Relationship Id="rId120"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notesMaster" Target="notesMasters/notesMaster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font" Target="fonts/font18.fntdata"/><Relationship Id="rId115" Type="http://schemas.openxmlformats.org/officeDocument/2006/relationships/font" Target="fonts/font23.fntdata"/><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font" Target="fonts/font8.fntdata"/><Relationship Id="rId105" Type="http://schemas.openxmlformats.org/officeDocument/2006/relationships/font" Target="fonts/font13.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font" Target="fonts/font1.fntdata"/><Relationship Id="rId98" Type="http://schemas.openxmlformats.org/officeDocument/2006/relationships/font" Target="fonts/font6.fntdata"/><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font" Target="fonts/font24.fntdata"/><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font" Target="fonts/font19.fntdata"/><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font" Target="fonts/font1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19/09/2025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641148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104174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881494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142260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095412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533707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BA0AE87F-B08A-4342-80EC-80A3A2B8D41A}" type="slidenum">
              <a:rPr lang="fr-MA" smtClean="0"/>
              <a:pPr/>
              <a:t>37</a:t>
            </a:fld>
            <a:endParaRPr lang="fr-MA" dirty="0"/>
          </a:p>
        </p:txBody>
      </p:sp>
    </p:spTree>
    <p:extLst>
      <p:ext uri="{BB962C8B-B14F-4D97-AF65-F5344CB8AC3E}">
        <p14:creationId xmlns:p14="http://schemas.microsoft.com/office/powerpoint/2010/main" val="9005235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ar-MA" dirty="0">
                <a:cs typeface="MadaniArabic-Light" panose="00000400000000000000" pitchFamily="2" charset="-78"/>
              </a:rPr>
              <a:t>بعد نمذجة استعمال جداول الجمع أو الطرح – تقدم البطاقة التقنية للنشاط </a:t>
            </a: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623774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012766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204501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903485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ar-MA" dirty="0">
                <a:cs typeface="MadaniArabic-Light" panose="00000400000000000000" pitchFamily="2" charset="-78"/>
              </a:rPr>
              <a:t>يستثمر النشاط أساسا للاشتغال على الأعداد من فئة المئات</a:t>
            </a:r>
          </a:p>
          <a:p>
            <a:pPr marL="0" lvl="0" indent="0" algn="l" rtl="0">
              <a:spcBef>
                <a:spcPts val="0"/>
              </a:spcBef>
              <a:spcAft>
                <a:spcPts val="0"/>
              </a:spcAft>
              <a:buNone/>
            </a:pPr>
            <a:r>
              <a:rPr lang="ar-MA" dirty="0">
                <a:cs typeface="MadaniArabic-Light" panose="00000400000000000000" pitchFamily="2" charset="-78"/>
              </a:rPr>
              <a:t>يعتبر النشاط محوريا في اللبنة الثانية </a:t>
            </a: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350719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070114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010454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2_Section Header">
  <p:cSld name="2_Section Header">
    <p:spTree>
      <p:nvGrpSpPr>
        <p:cNvPr id="1" name="Shape 21"/>
        <p:cNvGrpSpPr/>
        <p:nvPr/>
      </p:nvGrpSpPr>
      <p:grpSpPr>
        <a:xfrm>
          <a:off x="0" y="0"/>
          <a:ext cx="0" cy="0"/>
          <a:chOff x="0" y="0"/>
          <a:chExt cx="0" cy="0"/>
        </a:xfrm>
      </p:grpSpPr>
      <p:sp>
        <p:nvSpPr>
          <p:cNvPr id="23" name="Google Shape;23;p11"/>
          <p:cNvSpPr txBox="1">
            <a:spLocks noGrp="1"/>
          </p:cNvSpPr>
          <p:nvPr>
            <p:ph type="body" idx="1"/>
          </p:nvPr>
        </p:nvSpPr>
        <p:spPr>
          <a:xfrm>
            <a:off x="701021" y="2488853"/>
            <a:ext cx="8614108" cy="686568"/>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chemeClr val="dk1"/>
              </a:buClr>
              <a:buSzPts val="2667"/>
              <a:buNone/>
              <a:defRPr sz="3000">
                <a:latin typeface="Montserrat"/>
                <a:ea typeface="Montserrat"/>
                <a:cs typeface="Montserrat"/>
                <a:sym typeface="Montserrat"/>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4" name="Google Shape;24;p11"/>
          <p:cNvSpPr txBox="1">
            <a:spLocks noGrp="1"/>
          </p:cNvSpPr>
          <p:nvPr>
            <p:ph type="title"/>
          </p:nvPr>
        </p:nvSpPr>
        <p:spPr>
          <a:xfrm>
            <a:off x="701019" y="1274513"/>
            <a:ext cx="8614107" cy="108449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267"/>
              <a:buFont typeface="Montserrat"/>
              <a:buNone/>
              <a:defRPr sz="4800">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1"/>
          <p:cNvSpPr txBox="1">
            <a:spLocks noGrp="1"/>
          </p:cNvSpPr>
          <p:nvPr>
            <p:ph type="body" idx="2"/>
          </p:nvPr>
        </p:nvSpPr>
        <p:spPr>
          <a:xfrm>
            <a:off x="701021" y="3305276"/>
            <a:ext cx="8614108" cy="1697036"/>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rgbClr val="009A92"/>
              </a:buClr>
              <a:buSzPts val="2133"/>
              <a:buNone/>
              <a:defRPr sz="2400" b="0" i="0">
                <a:solidFill>
                  <a:srgbClr val="009A92"/>
                </a:solidFill>
                <a:latin typeface="Montserrat Light"/>
                <a:ea typeface="Montserrat Light"/>
                <a:cs typeface="Montserrat Light"/>
                <a:sym typeface="Montserrat Light"/>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6" name="Google Shape;26;p11"/>
          <p:cNvSpPr txBox="1">
            <a:spLocks noGrp="1"/>
          </p:cNvSpPr>
          <p:nvPr>
            <p:ph type="body" idx="3"/>
          </p:nvPr>
        </p:nvSpPr>
        <p:spPr>
          <a:xfrm>
            <a:off x="701021" y="5334413"/>
            <a:ext cx="8614108" cy="2638331"/>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rgbClr val="4D4D4D"/>
              </a:buClr>
              <a:buSzPts val="1600"/>
              <a:buNone/>
              <a:defRPr sz="1800" b="0" i="0">
                <a:solidFill>
                  <a:srgbClr val="4D4D4D"/>
                </a:solidFill>
                <a:latin typeface="Montserrat Medium"/>
                <a:ea typeface="Montserrat Medium"/>
                <a:cs typeface="Montserrat Medium"/>
                <a:sym typeface="Montserrat Medium"/>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8" name="Google Shape;28;p11"/>
          <p:cNvSpPr txBox="1">
            <a:spLocks noGrp="1"/>
          </p:cNvSpPr>
          <p:nvPr>
            <p:ph type="ftr" idx="11"/>
          </p:nvPr>
        </p:nvSpPr>
        <p:spPr>
          <a:xfrm>
            <a:off x="4543425" y="9534526"/>
            <a:ext cx="462915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11"/>
          <p:cNvSpPr txBox="1">
            <a:spLocks noGrp="1"/>
          </p:cNvSpPr>
          <p:nvPr>
            <p:ph type="sldNum" idx="12"/>
          </p:nvPr>
        </p:nvSpPr>
        <p:spPr>
          <a:xfrm>
            <a:off x="9686925" y="9534526"/>
            <a:ext cx="30861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IN" smtClean="0"/>
              <a:pPr/>
              <a:t>‹N°›</a:t>
            </a:fld>
            <a:endParaRPr lang="en-IN"/>
          </a:p>
        </p:txBody>
      </p:sp>
    </p:spTree>
    <p:extLst>
      <p:ext uri="{BB962C8B-B14F-4D97-AF65-F5344CB8AC3E}">
        <p14:creationId xmlns:p14="http://schemas.microsoft.com/office/powerpoint/2010/main" val="1675565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9/19/2025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9/19/2025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9/19/2025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1.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43.png"/><Relationship Id="rId4" Type="http://schemas.openxmlformats.org/officeDocument/2006/relationships/image" Target="../media/image42.png"/></Relationships>
</file>

<file path=ppt/slides/_rels/slide1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s/_rels/slide2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5.pn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2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1.png"/><Relationship Id="rId4" Type="http://schemas.openxmlformats.org/officeDocument/2006/relationships/image" Target="../media/image43.png"/></Relationships>
</file>

<file path=ppt/slides/_rels/slide2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6.png"/><Relationship Id="rId7" Type="http://schemas.openxmlformats.org/officeDocument/2006/relationships/image" Target="../media/image14.jpeg"/><Relationship Id="rId12" Type="http://schemas.openxmlformats.org/officeDocument/2006/relationships/image" Target="../media/image19.pn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svg"/><Relationship Id="rId9" Type="http://schemas.openxmlformats.org/officeDocument/2006/relationships/image" Target="../media/image16.png"/></Relationships>
</file>

<file path=ppt/slides/_rels/slide3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3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3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3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3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3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7.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8.png"/><Relationship Id="rId7"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media/image42.png"/><Relationship Id="rId4" Type="http://schemas.openxmlformats.org/officeDocument/2006/relationships/image" Target="../media/image9.svg"/></Relationships>
</file>

<file path=ppt/slides/_rels/slide3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9.jpeg"/></Relationships>
</file>

<file path=ppt/slides/_rels/slide3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2.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7.svg"/></Relationships>
</file>

<file path=ppt/slides/_rels/slide4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4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4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4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4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4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4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6.png"/><Relationship Id="rId7" Type="http://schemas.openxmlformats.org/officeDocument/2006/relationships/image" Target="../media/image25.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23.png"/><Relationship Id="rId10" Type="http://schemas.openxmlformats.org/officeDocument/2006/relationships/image" Target="../media/image28.png"/><Relationship Id="rId4" Type="http://schemas.openxmlformats.org/officeDocument/2006/relationships/image" Target="../media/image7.svg"/><Relationship Id="rId9" Type="http://schemas.openxmlformats.org/officeDocument/2006/relationships/image" Target="../media/image27.png"/></Relationships>
</file>

<file path=ppt/slides/_rels/slide5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5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3.jpeg"/></Relationships>
</file>

<file path=ppt/slides/_rels/slide5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3.jpeg"/></Relationships>
</file>

<file path=ppt/slides/_rels/slide5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3.jpeg"/></Relationships>
</file>

<file path=ppt/slides/_rels/slide5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3.jpeg"/></Relationships>
</file>

<file path=ppt/slides/_rels/slide5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3.jpeg"/></Relationships>
</file>

<file path=ppt/slides/_rels/slide5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3.jpeg"/></Relationships>
</file>

<file path=ppt/slides/_rels/slide5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3.jpeg"/></Relationships>
</file>

<file path=ppt/slides/_rels/slide5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3.jpe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30.png"/><Relationship Id="rId4" Type="http://schemas.openxmlformats.org/officeDocument/2006/relationships/image" Target="../media/image7.svg"/></Relationships>
</file>

<file path=ppt/slides/_rels/slide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6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54.png"/><Relationship Id="rId4" Type="http://schemas.openxmlformats.org/officeDocument/2006/relationships/image" Target="../media/image13.png"/></Relationships>
</file>

<file path=ppt/slides/_rels/slide6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54.png"/><Relationship Id="rId4" Type="http://schemas.openxmlformats.org/officeDocument/2006/relationships/image" Target="../media/image13.png"/></Relationships>
</file>

<file path=ppt/slides/_rels/slide6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55.png"/><Relationship Id="rId4" Type="http://schemas.openxmlformats.org/officeDocument/2006/relationships/image" Target="../media/image13.png"/></Relationships>
</file>

<file path=ppt/slides/_rels/slide6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55.png"/><Relationship Id="rId4" Type="http://schemas.openxmlformats.org/officeDocument/2006/relationships/image" Target="../media/image13.png"/></Relationships>
</file>

<file path=ppt/slides/_rels/slide6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56.png"/><Relationship Id="rId4" Type="http://schemas.openxmlformats.org/officeDocument/2006/relationships/image" Target="../media/image13.png"/></Relationships>
</file>

<file path=ppt/slides/_rels/slide6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56.png"/><Relationship Id="rId4" Type="http://schemas.openxmlformats.org/officeDocument/2006/relationships/image" Target="../media/image13.png"/></Relationships>
</file>

<file path=ppt/slides/_rels/slide6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57.png"/><Relationship Id="rId4" Type="http://schemas.openxmlformats.org/officeDocument/2006/relationships/image" Target="../media/image13.png"/></Relationships>
</file>

<file path=ppt/slides/_rels/slide6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57.png"/><Relationship Id="rId4" Type="http://schemas.openxmlformats.org/officeDocument/2006/relationships/image" Target="../media/image13.png"/></Relationships>
</file>

<file path=ppt/slides/_rels/slide6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image" Target="../media/image31.png"/></Relationships>
</file>

<file path=ppt/slides/_rels/slide7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59.png"/><Relationship Id="rId4" Type="http://schemas.openxmlformats.org/officeDocument/2006/relationships/image" Target="../media/image58.png"/></Relationships>
</file>

<file path=ppt/slides/_rels/slide7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61.png"/><Relationship Id="rId4" Type="http://schemas.openxmlformats.org/officeDocument/2006/relationships/image" Target="../media/image60.png"/></Relationships>
</file>

<file path=ppt/slides/_rels/slide7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7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7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7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28.png"/><Relationship Id="rId4" Type="http://schemas.openxmlformats.org/officeDocument/2006/relationships/image" Target="../media/image63.png"/></Relationships>
</file>

<file path=ppt/slides/_rels/slide7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8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8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46.png"/><Relationship Id="rId5" Type="http://schemas.openxmlformats.org/officeDocument/2006/relationships/image" Target="../media/image65.svg"/><Relationship Id="rId4" Type="http://schemas.openxmlformats.org/officeDocument/2006/relationships/image" Target="../media/image64.png"/></Relationships>
</file>

<file path=ppt/slides/_rels/slide8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8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8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66.png"/></Relationships>
</file>

<file path=ppt/slides/_rels/slide8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8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9.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40.jpeg"/><Relationship Id="rId3" Type="http://schemas.openxmlformats.org/officeDocument/2006/relationships/image" Target="../media/image8.png"/><Relationship Id="rId7" Type="http://schemas.openxmlformats.org/officeDocument/2006/relationships/image" Target="../media/image36.png"/><Relationship Id="rId12" Type="http://schemas.openxmlformats.org/officeDocument/2006/relationships/image" Target="../media/image39.png"/><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35.png"/><Relationship Id="rId11" Type="http://schemas.openxmlformats.org/officeDocument/2006/relationships/image" Target="../media/image38.jpeg"/><Relationship Id="rId5" Type="http://schemas.openxmlformats.org/officeDocument/2006/relationships/image" Target="../media/image34.png"/><Relationship Id="rId10" Type="http://schemas.openxmlformats.org/officeDocument/2006/relationships/hyperlink" Target="https://openclipart.org/detail/131431/black-marker-marcador-negro" TargetMode="External"/><Relationship Id="rId4" Type="http://schemas.openxmlformats.org/officeDocument/2006/relationships/image" Target="../media/image9.svg"/><Relationship Id="rId9" Type="http://schemas.openxmlformats.org/officeDocument/2006/relationships/image" Target="../media/image37.png"/></Relationships>
</file>

<file path=ppt/slides/_rels/slide9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3623843" y="2534062"/>
            <a:ext cx="6963158" cy="2067233"/>
          </a:xfrm>
          <a:prstGeom prst="rect">
            <a:avLst/>
          </a:prstGeom>
        </p:spPr>
        <p:txBody>
          <a:bodyPr lIns="0" tIns="0" rIns="0" bIns="0" rtlCol="0" anchor="t">
            <a:spAutoFit/>
          </a:bodyPr>
          <a:lstStyle/>
          <a:p>
            <a:pPr algn="ctr" defTabSz="685834">
              <a:lnSpc>
                <a:spcPts val="7868"/>
              </a:lnSpc>
            </a:pPr>
            <a:r>
              <a:rPr lang="ar-MA" sz="7650" b="1" dirty="0">
                <a:solidFill>
                  <a:srgbClr val="01070A"/>
                </a:solidFill>
                <a:latin typeface="Microsoft Uighur" panose="02000000000000000000" pitchFamily="2" charset="-78"/>
                <a:cs typeface="Microsoft Uighur" panose="02000000000000000000" pitchFamily="2" charset="-78"/>
              </a:rPr>
              <a:t>برنامج دعم التعلمات الأساس</a:t>
            </a:r>
          </a:p>
          <a:p>
            <a:pPr algn="ctr" defTabSz="685834">
              <a:lnSpc>
                <a:spcPts val="7868"/>
              </a:lnSpc>
            </a:pPr>
            <a:r>
              <a:rPr lang="ar-MA" sz="7650" b="1" dirty="0">
                <a:solidFill>
                  <a:srgbClr val="01070A"/>
                </a:solidFill>
                <a:latin typeface="Microsoft Uighur" panose="02000000000000000000" pitchFamily="2" charset="-78"/>
                <a:cs typeface="Microsoft Uighur" panose="02000000000000000000" pitchFamily="2" charset="-78"/>
              </a:rPr>
              <a:t>رياضيات-</a:t>
            </a:r>
            <a:r>
              <a:rPr lang="fr-MA" sz="7650" b="1" dirty="0">
                <a:solidFill>
                  <a:srgbClr val="01070A"/>
                </a:solidFill>
                <a:latin typeface="Microsoft Uighur" panose="02000000000000000000" pitchFamily="2" charset="-78"/>
                <a:cs typeface="Microsoft Uighur" panose="02000000000000000000" pitchFamily="2" charset="-78"/>
              </a:rPr>
              <a:t>-</a:t>
            </a:r>
            <a:endParaRPr lang="en-US" sz="7650" b="1" dirty="0">
              <a:solidFill>
                <a:srgbClr val="1F497D"/>
              </a:solidFill>
              <a:latin typeface="Microsoft Uighur" panose="02000000000000000000" pitchFamily="2" charset="-78"/>
              <a:cs typeface="Microsoft Uighur" panose="02000000000000000000" pitchFamily="2" charset="-78"/>
            </a:endParaRPr>
          </a:p>
        </p:txBody>
      </p:sp>
      <p:grpSp>
        <p:nvGrpSpPr>
          <p:cNvPr id="6" name="Groupe 5">
            <a:extLst>
              <a:ext uri="{FF2B5EF4-FFF2-40B4-BE49-F238E27FC236}">
                <a16:creationId xmlns:a16="http://schemas.microsoft.com/office/drawing/2014/main" id="{F20449E5-A915-52F7-9A79-1DAEEE7AAA65}"/>
              </a:ext>
            </a:extLst>
          </p:cNvPr>
          <p:cNvGrpSpPr/>
          <p:nvPr/>
        </p:nvGrpSpPr>
        <p:grpSpPr>
          <a:xfrm>
            <a:off x="3473241" y="7125051"/>
            <a:ext cx="6325330" cy="813494"/>
            <a:chOff x="3333024" y="7007413"/>
            <a:chExt cx="6325330" cy="813494"/>
          </a:xfrm>
        </p:grpSpPr>
        <p:sp>
          <p:nvSpPr>
            <p:cNvPr id="10" name="Rectangle : coins arrondis 9">
              <a:extLst>
                <a:ext uri="{FF2B5EF4-FFF2-40B4-BE49-F238E27FC236}">
                  <a16:creationId xmlns:a16="http://schemas.microsoft.com/office/drawing/2014/main" id="{C7D7DD4C-7B77-183D-F3D6-F7060A8F6D60}"/>
                </a:ext>
              </a:extLst>
            </p:cNvPr>
            <p:cNvSpPr/>
            <p:nvPr/>
          </p:nvSpPr>
          <p:spPr>
            <a:xfrm>
              <a:off x="4833798" y="7007413"/>
              <a:ext cx="3200400" cy="813494"/>
            </a:xfrm>
            <a:prstGeom prst="roundRect">
              <a:avLst>
                <a:gd name="adj" fmla="val 32324"/>
              </a:avLst>
            </a:prstGeom>
            <a:solidFill>
              <a:srgbClr val="02BDC9"/>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600" b="1" dirty="0">
                <a:solidFill>
                  <a:prstClr val="white"/>
                </a:solidFill>
                <a:latin typeface="Microsoft Uighur" panose="02000000000000000000" pitchFamily="2" charset="-78"/>
                <a:cs typeface="Microsoft Uighur" panose="02000000000000000000" pitchFamily="2" charset="-78"/>
              </a:endParaRPr>
            </a:p>
          </p:txBody>
        </p:sp>
        <p:sp>
          <p:nvSpPr>
            <p:cNvPr id="9" name="TextBox 7">
              <a:extLst>
                <a:ext uri="{FF2B5EF4-FFF2-40B4-BE49-F238E27FC236}">
                  <a16:creationId xmlns:a16="http://schemas.microsoft.com/office/drawing/2014/main" id="{45B0A1E8-F2BA-31DC-A793-BDED4E478A5A}"/>
                </a:ext>
              </a:extLst>
            </p:cNvPr>
            <p:cNvSpPr txBox="1"/>
            <p:nvPr/>
          </p:nvSpPr>
          <p:spPr>
            <a:xfrm>
              <a:off x="3333024" y="7086600"/>
              <a:ext cx="6325330" cy="654025"/>
            </a:xfrm>
            <a:prstGeom prst="rect">
              <a:avLst/>
            </a:prstGeom>
          </p:spPr>
          <p:txBody>
            <a:bodyPr lIns="0" tIns="0" rIns="0" bIns="0" rtlCol="0" anchor="t">
              <a:spAutoFit/>
            </a:bodyPr>
            <a:lstStyle/>
            <a:p>
              <a:pPr algn="ctr" defTabSz="685834" rtl="1">
                <a:lnSpc>
                  <a:spcPts val="5139"/>
                </a:lnSpc>
              </a:pPr>
              <a:r>
                <a:rPr lang="ar-MA" sz="4400" b="1" dirty="0">
                  <a:solidFill>
                    <a:prstClr val="white"/>
                  </a:solidFill>
                  <a:latin typeface="Microsoft Uighur" panose="02000000000000000000" pitchFamily="2" charset="-78"/>
                  <a:cs typeface="Microsoft Uighur" panose="02000000000000000000" pitchFamily="2" charset="-78"/>
                </a:rPr>
                <a:t>الحصة 9 </a:t>
              </a:r>
              <a:endParaRPr lang="en-US" sz="4400" b="1" dirty="0">
                <a:solidFill>
                  <a:prstClr val="white"/>
                </a:solidFill>
                <a:latin typeface="Microsoft Uighur" panose="02000000000000000000" pitchFamily="2" charset="-78"/>
                <a:cs typeface="Microsoft Uighur" panose="02000000000000000000" pitchFamily="2" charset="-78"/>
              </a:endParaRPr>
            </a:p>
          </p:txBody>
        </p:sp>
      </p:grpSp>
      <p:sp>
        <p:nvSpPr>
          <p:cNvPr id="5" name="ZoneTexte 4">
            <a:extLst>
              <a:ext uri="{FF2B5EF4-FFF2-40B4-BE49-F238E27FC236}">
                <a16:creationId xmlns:a16="http://schemas.microsoft.com/office/drawing/2014/main" id="{78DEA8EF-E746-A63E-76B4-9205D5002C8C}"/>
              </a:ext>
            </a:extLst>
          </p:cNvPr>
          <p:cNvSpPr txBox="1"/>
          <p:nvPr/>
        </p:nvSpPr>
        <p:spPr>
          <a:xfrm>
            <a:off x="3840481" y="8535769"/>
            <a:ext cx="6035039" cy="461665"/>
          </a:xfrm>
          <a:prstGeom prst="rect">
            <a:avLst/>
          </a:prstGeom>
          <a:noFill/>
        </p:spPr>
        <p:txBody>
          <a:bodyPr wrap="square" rtlCol="0">
            <a:spAutoFit/>
          </a:bodyPr>
          <a:lstStyle/>
          <a:p>
            <a:pPr algn="ctr" defTabSz="685834"/>
            <a:r>
              <a:rPr lang="ar-SA" sz="2400" b="1" dirty="0">
                <a:solidFill>
                  <a:prstClr val="black">
                    <a:lumMod val="75000"/>
                    <a:lumOff val="25000"/>
                  </a:prstClr>
                </a:solidFill>
                <a:latin typeface="Microsoft Uighur" panose="02000000000000000000" pitchFamily="2" charset="-78"/>
                <a:cs typeface="Microsoft Uighur" panose="02000000000000000000" pitchFamily="2" charset="-78"/>
              </a:rPr>
              <a:t>نسخة تجريبية</a:t>
            </a:r>
            <a:endParaRPr lang="fr-MA" sz="2400" b="1" dirty="0">
              <a:solidFill>
                <a:prstClr val="black">
                  <a:lumMod val="75000"/>
                  <a:lumOff val="25000"/>
                </a:prstClr>
              </a:solidFill>
              <a:latin typeface="Microsoft Uighur" panose="02000000000000000000" pitchFamily="2" charset="-78"/>
              <a:cs typeface="Microsoft Uighur" panose="02000000000000000000" pitchFamily="2" charset="-78"/>
            </a:endParaRP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10" y="657600"/>
            <a:ext cx="9999580" cy="1399942"/>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 coins arrondis 11">
            <a:extLst>
              <a:ext uri="{FF2B5EF4-FFF2-40B4-BE49-F238E27FC236}">
                <a16:creationId xmlns:a16="http://schemas.microsoft.com/office/drawing/2014/main" id="{6DF3C3DF-BC80-4970-481E-ADCBABF05D3F}"/>
              </a:ext>
            </a:extLst>
          </p:cNvPr>
          <p:cNvSpPr/>
          <p:nvPr/>
        </p:nvSpPr>
        <p:spPr>
          <a:xfrm>
            <a:off x="4374867" y="6337711"/>
            <a:ext cx="3418547" cy="813494"/>
          </a:xfrm>
          <a:prstGeom prst="roundRect">
            <a:avLst>
              <a:gd name="adj" fmla="val 32324"/>
            </a:avLst>
          </a:prstGeom>
          <a:solidFill>
            <a:srgbClr val="0097B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r>
              <a:rPr lang="ar-SA" sz="4000" b="1" dirty="0">
                <a:solidFill>
                  <a:prstClr val="white"/>
                </a:solidFill>
                <a:latin typeface="Microsoft Uighur" panose="02000000000000000000" pitchFamily="2" charset="-78"/>
                <a:cs typeface="Microsoft Uighur" panose="02000000000000000000" pitchFamily="2" charset="-78"/>
              </a:rPr>
              <a:t>لبنة جمع</a:t>
            </a:r>
            <a:endParaRPr lang="fr-MA" sz="4000" b="1" dirty="0">
              <a:solidFill>
                <a:prstClr val="white"/>
              </a:solidFill>
              <a:latin typeface="Microsoft Uighur" panose="02000000000000000000" pitchFamily="2" charset="-78"/>
              <a:cs typeface="Microsoft Uighur" panose="02000000000000000000" pitchFamily="2" charset="-78"/>
            </a:endParaRPr>
          </a:p>
        </p:txBody>
      </p:sp>
      <p:sp>
        <p:nvSpPr>
          <p:cNvPr id="8" name="Ellipse 7">
            <a:extLst>
              <a:ext uri="{FF2B5EF4-FFF2-40B4-BE49-F238E27FC236}">
                <a16:creationId xmlns:a16="http://schemas.microsoft.com/office/drawing/2014/main" id="{1279739E-FA6F-27BB-DBC4-1A1F427472A5}"/>
              </a:ext>
            </a:extLst>
          </p:cNvPr>
          <p:cNvSpPr/>
          <p:nvPr/>
        </p:nvSpPr>
        <p:spPr>
          <a:xfrm>
            <a:off x="7433486" y="5939434"/>
            <a:ext cx="2072355" cy="2134760"/>
          </a:xfrm>
          <a:prstGeom prst="ellipse">
            <a:avLst/>
          </a:prstGeom>
          <a:solidFill>
            <a:srgbClr val="F98F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400" b="1" dirty="0">
                <a:latin typeface="Microsoft Uighur" panose="02000000000000000000" pitchFamily="2" charset="-78"/>
                <a:cs typeface="Microsoft Uighur" panose="02000000000000000000" pitchFamily="2" charset="-78"/>
              </a:rPr>
              <a:t>المسار</a:t>
            </a:r>
          </a:p>
          <a:p>
            <a:pPr marL="0" algn="ctr" defTabSz="914400" rtl="1" eaLnBrk="1" latinLnBrk="0" hangingPunct="1"/>
            <a:r>
              <a:rPr lang="ar-SA" sz="4400" b="1" dirty="0">
                <a:latin typeface="Microsoft Uighur" panose="02000000000000000000" pitchFamily="2" charset="-78"/>
                <a:cs typeface="Microsoft Uighur" panose="02000000000000000000" pitchFamily="2" charset="-78"/>
              </a:rPr>
              <a:t>1</a:t>
            </a:r>
            <a:endParaRPr lang="fr-FR" sz="4400" b="1" dirty="0">
              <a:latin typeface="Microsoft Uighur" panose="02000000000000000000" pitchFamily="2" charset="-78"/>
              <a:cs typeface="Microsoft Uighur" panose="02000000000000000000" pitchFamily="2" charset="-78"/>
            </a:endParaRPr>
          </a:p>
        </p:txBody>
      </p:sp>
      <p:pic>
        <p:nvPicPr>
          <p:cNvPr id="14" name="Image 13" descr="Une image contenant capture d’écran, ligne, Graphique, conception&#10;&#10;Le contenu généré par l’IA peut être incorrect.">
            <a:extLst>
              <a:ext uri="{FF2B5EF4-FFF2-40B4-BE49-F238E27FC236}">
                <a16:creationId xmlns:a16="http://schemas.microsoft.com/office/drawing/2014/main" id="{85FFBA39-F1A6-F572-421F-35553D52C2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255" y="7413974"/>
            <a:ext cx="3063526" cy="3063526"/>
          </a:xfrm>
          <a:prstGeom prst="rect">
            <a:avLst/>
          </a:prstGeom>
        </p:spPr>
      </p:pic>
      <p:pic>
        <p:nvPicPr>
          <p:cNvPr id="15" name="Image 14" descr="Une image contenant Graphique, Caractère coloré, graphisme, Police&#10;&#10;Le contenu généré par l’IA peut être incorrect.">
            <a:extLst>
              <a:ext uri="{FF2B5EF4-FFF2-40B4-BE49-F238E27FC236}">
                <a16:creationId xmlns:a16="http://schemas.microsoft.com/office/drawing/2014/main" id="{27481252-6931-A99A-AF05-0FA2124BDBE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46425" y="7828525"/>
            <a:ext cx="2648975" cy="2648975"/>
          </a:xfrm>
          <a:prstGeom prst="rect">
            <a:avLst/>
          </a:prstGeom>
        </p:spPr>
      </p:pic>
      <p:pic>
        <p:nvPicPr>
          <p:cNvPr id="17" name="Image 16" descr="Une image contenant symbole, capture d’écran, conception&#10;&#10;Le contenu généré par l’IA peut être incorrect.">
            <a:extLst>
              <a:ext uri="{FF2B5EF4-FFF2-40B4-BE49-F238E27FC236}">
                <a16:creationId xmlns:a16="http://schemas.microsoft.com/office/drawing/2014/main" id="{195FDF21-CBDC-AD79-08C0-1C60C5891DC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966904" y="3783357"/>
            <a:ext cx="2539233" cy="2539233"/>
          </a:xfrm>
          <a:prstGeom prst="rect">
            <a:avLst/>
          </a:prstGeom>
        </p:spPr>
      </p:pic>
      <p:sp>
        <p:nvSpPr>
          <p:cNvPr id="13" name="TextBox 3">
            <a:extLst>
              <a:ext uri="{FF2B5EF4-FFF2-40B4-BE49-F238E27FC236}">
                <a16:creationId xmlns:a16="http://schemas.microsoft.com/office/drawing/2014/main" id="{91603CC8-916E-6FBF-A24D-27A1DA4DD6EC}"/>
              </a:ext>
            </a:extLst>
          </p:cNvPr>
          <p:cNvSpPr txBox="1"/>
          <p:nvPr/>
        </p:nvSpPr>
        <p:spPr>
          <a:xfrm>
            <a:off x="10894387" y="4305300"/>
            <a:ext cx="2642230" cy="1231106"/>
          </a:xfrm>
          <a:prstGeom prst="rect">
            <a:avLst/>
          </a:prstGeom>
        </p:spPr>
        <p:txBody>
          <a:bodyPr wrap="square" lIns="0" tIns="0" rIns="0" bIns="0" rtlCol="0" anchor="t">
            <a:spAutoFit/>
          </a:bodyPr>
          <a:lstStyle/>
          <a:p>
            <a:pPr algn="ctr" defTabSz="685834"/>
            <a:r>
              <a:rPr lang="ar-SA" sz="4000" b="1" dirty="0">
                <a:solidFill>
                  <a:srgbClr val="01070A"/>
                </a:solidFill>
                <a:latin typeface="Microsoft Uighur" panose="02000000000000000000" pitchFamily="2" charset="-78"/>
                <a:cs typeface="Microsoft Uighur" panose="02000000000000000000" pitchFamily="2" charset="-78"/>
              </a:rPr>
              <a:t>المستوى</a:t>
            </a:r>
          </a:p>
          <a:p>
            <a:pPr algn="ctr" defTabSz="685834"/>
            <a:r>
              <a:rPr lang="ar-MA" sz="4000" b="1" dirty="0">
                <a:solidFill>
                  <a:srgbClr val="01070A"/>
                </a:solidFill>
                <a:latin typeface="Microsoft Uighur" panose="02000000000000000000" pitchFamily="2" charset="-78"/>
                <a:cs typeface="Microsoft Uighur" panose="02000000000000000000" pitchFamily="2" charset="-78"/>
              </a:rPr>
              <a:t>2</a:t>
            </a:r>
            <a:endParaRPr lang="en-US" sz="4000" b="1" dirty="0">
              <a:solidFill>
                <a:srgbClr val="1F497D"/>
              </a:solidFill>
              <a:latin typeface="Microsoft Uighur" panose="02000000000000000000" pitchFamily="2" charset="-78"/>
              <a:cs typeface="Microsoft Uighur" panose="02000000000000000000" pitchFamily="2" charset="-7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0B0BC-8557-F523-5F15-165DD4CFB83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5F69012-C8B0-4668-5C32-DDC449A0D22C}"/>
              </a:ext>
            </a:extLst>
          </p:cNvPr>
          <p:cNvSpPr/>
          <p:nvPr/>
        </p:nvSpPr>
        <p:spPr>
          <a:xfrm>
            <a:off x="-1" y="2095500"/>
            <a:ext cx="13716001" cy="8191499"/>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DF9877D-0270-ACDA-F5AF-4A1DA7E05B83}"/>
              </a:ext>
            </a:extLst>
          </p:cNvPr>
          <p:cNvSpPr/>
          <p:nvPr/>
        </p:nvSpPr>
        <p:spPr>
          <a:xfrm>
            <a:off x="275852" y="2258257"/>
            <a:ext cx="13164293" cy="770122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2BCC0BB0-6177-145B-3042-F262074D06BF}"/>
              </a:ext>
            </a:extLst>
          </p:cNvPr>
          <p:cNvSpPr/>
          <p:nvPr/>
        </p:nvSpPr>
        <p:spPr>
          <a:xfrm>
            <a:off x="-1" y="712298"/>
            <a:ext cx="13716001" cy="138320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03BF606F-BBC3-5D16-7B94-4DB2BCECA564}"/>
              </a:ext>
            </a:extLst>
          </p:cNvPr>
          <p:cNvSpPr txBox="1"/>
          <p:nvPr/>
        </p:nvSpPr>
        <p:spPr>
          <a:xfrm>
            <a:off x="152400" y="863026"/>
            <a:ext cx="12287217" cy="954107"/>
          </a:xfrm>
          <a:prstGeom prst="rect">
            <a:avLst/>
          </a:prstGeom>
          <a:noFill/>
        </p:spPr>
        <p:txBody>
          <a:bodyPr wrap="square" rtlCol="0">
            <a:spAutoFit/>
          </a:bodyPr>
          <a:lstStyle/>
          <a:p>
            <a:pPr marL="0" marR="0" lvl="0" indent="0" algn="r" defTabSz="685834" rtl="1" eaLnBrk="1" fontAlgn="auto" latinLnBrk="0" hangingPunct="1">
              <a:lnSpc>
                <a:spcPct val="100000"/>
              </a:lnSpc>
              <a:spcBef>
                <a:spcPts val="0"/>
              </a:spcBef>
              <a:spcAft>
                <a:spcPts val="0"/>
              </a:spcAft>
              <a:buClrTx/>
              <a:buSzTx/>
              <a:buFontTx/>
              <a:buNone/>
              <a:tabLst/>
              <a:defRPr/>
            </a:pPr>
            <a:r>
              <a:rPr kumimoji="0" lang="ar-MA" sz="3200" b="0"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اليوم سنرى أيقونة " النمذجة" وسأوضح لكم ما</a:t>
            </a:r>
            <a:r>
              <a:rPr lang="ar-MA" sz="3200" dirty="0">
                <a:solidFill>
                  <a:prstClr val="white">
                    <a:lumMod val="75000"/>
                  </a:prstClr>
                </a:solidFill>
                <a:latin typeface="Microsoft Uighur" panose="02000000000000000000" pitchFamily="2" charset="-78"/>
                <a:cs typeface="Microsoft Uighur" panose="02000000000000000000" pitchFamily="2" charset="-78"/>
              </a:rPr>
              <a:t>ذا تعني وما</a:t>
            </a:r>
            <a:r>
              <a:rPr kumimoji="0" lang="ar-MA" sz="3200" b="0"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 عليكم القيام به </a:t>
            </a:r>
            <a:r>
              <a:rPr lang="ar-MA" sz="3200" dirty="0">
                <a:solidFill>
                  <a:prstClr val="white">
                    <a:lumMod val="75000"/>
                  </a:prstClr>
                </a:solidFill>
                <a:latin typeface="Microsoft Uighur" panose="02000000000000000000" pitchFamily="2" charset="-78"/>
                <a:cs typeface="Microsoft Uighur" panose="02000000000000000000" pitchFamily="2" charset="-78"/>
              </a:rPr>
              <a:t>عند ظهور هذه الأيقونة. </a:t>
            </a:r>
            <a:endParaRPr kumimoji="0" lang="ar-MA" sz="3200" b="0"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endParaRPr>
          </a:p>
          <a:p>
            <a:pPr marL="342900" marR="0" lvl="0" indent="-342900" algn="r" defTabSz="685834"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يوضح  الأستاذ(ة) للتلاميذ السلوك المنتظر منهم أثناء النمذجة كما هو مبين في الملحق 1.</a:t>
            </a:r>
          </a:p>
        </p:txBody>
      </p:sp>
      <p:sp>
        <p:nvSpPr>
          <p:cNvPr id="3" name="Freeform 8">
            <a:extLst>
              <a:ext uri="{FF2B5EF4-FFF2-40B4-BE49-F238E27FC236}">
                <a16:creationId xmlns:a16="http://schemas.microsoft.com/office/drawing/2014/main" id="{E34EFA24-E43F-57B2-EB87-FF450DE3DEA7}"/>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9" name="Étoile à 5 branches 3">
            <a:extLst>
              <a:ext uri="{FF2B5EF4-FFF2-40B4-BE49-F238E27FC236}">
                <a16:creationId xmlns:a16="http://schemas.microsoft.com/office/drawing/2014/main" id="{7D8AF012-905F-C37B-17B3-F86540DFB59F}"/>
              </a:ext>
            </a:extLst>
          </p:cNvPr>
          <p:cNvSpPr/>
          <p:nvPr/>
        </p:nvSpPr>
        <p:spPr>
          <a:xfrm>
            <a:off x="2817412" y="8391777"/>
            <a:ext cx="914400" cy="1219200"/>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Rectangle : coins arrondis 10">
            <a:extLst>
              <a:ext uri="{FF2B5EF4-FFF2-40B4-BE49-F238E27FC236}">
                <a16:creationId xmlns:a16="http://schemas.microsoft.com/office/drawing/2014/main" id="{E47EDD3E-A784-5E74-6731-A0DCC0CAC5FF}"/>
              </a:ext>
            </a:extLst>
          </p:cNvPr>
          <p:cNvSpPr/>
          <p:nvPr/>
        </p:nvSpPr>
        <p:spPr>
          <a:xfrm>
            <a:off x="4046192" y="8855269"/>
            <a:ext cx="6852396" cy="6858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سيفوز التلاميذ الذين يلتزمون بهذه السلوك</a:t>
            </a:r>
            <a:r>
              <a:rPr kumimoji="0" lang="ar-M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ات</a:t>
            </a: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بنجمة التميز</a:t>
            </a:r>
            <a:endParaRPr kumimoji="0" lang="fr-FR"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5" name="Image 4" descr="Une image contenant Dessin animé, dessin humoristique, habits, garçon&#10;&#10;Le contenu généré par l’IA peut être incorrect.">
            <a:extLst>
              <a:ext uri="{FF2B5EF4-FFF2-40B4-BE49-F238E27FC236}">
                <a16:creationId xmlns:a16="http://schemas.microsoft.com/office/drawing/2014/main" id="{A95996C3-07A1-F2B3-64D6-A5A867830C2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04883" y="3621155"/>
            <a:ext cx="4706229" cy="3137481"/>
          </a:xfrm>
          <a:prstGeom prst="rect">
            <a:avLst/>
          </a:prstGeom>
        </p:spPr>
      </p:pic>
      <p:sp>
        <p:nvSpPr>
          <p:cNvPr id="10" name="Rectangle : coins arrondis 9">
            <a:extLst>
              <a:ext uri="{FF2B5EF4-FFF2-40B4-BE49-F238E27FC236}">
                <a16:creationId xmlns:a16="http://schemas.microsoft.com/office/drawing/2014/main" id="{683DC41D-5D11-786C-3C2B-CCB248DE457A}"/>
              </a:ext>
            </a:extLst>
          </p:cNvPr>
          <p:cNvSpPr/>
          <p:nvPr/>
        </p:nvSpPr>
        <p:spPr>
          <a:xfrm>
            <a:off x="5410200" y="6822029"/>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الجماعي</a:t>
            </a:r>
          </a:p>
        </p:txBody>
      </p:sp>
      <p:graphicFrame>
        <p:nvGraphicFramePr>
          <p:cNvPr id="2" name="Tableau 1">
            <a:extLst>
              <a:ext uri="{FF2B5EF4-FFF2-40B4-BE49-F238E27FC236}">
                <a16:creationId xmlns:a16="http://schemas.microsoft.com/office/drawing/2014/main" id="{A6428EA7-29E6-CC3F-FCF4-DFCFDA671922}"/>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2CF2CFDF-6016-2E23-67DA-DE76A3A61F7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58400" y="2922975"/>
            <a:ext cx="1534725" cy="1534725"/>
          </a:xfrm>
          <a:prstGeom prst="rect">
            <a:avLst/>
          </a:prstGeom>
        </p:spPr>
      </p:pic>
      <p:sp>
        <p:nvSpPr>
          <p:cNvPr id="7" name="ZoneTexte 6">
            <a:extLst>
              <a:ext uri="{FF2B5EF4-FFF2-40B4-BE49-F238E27FC236}">
                <a16:creationId xmlns:a16="http://schemas.microsoft.com/office/drawing/2014/main" id="{427453E2-EC1B-FA70-17B3-3C10A275A3E9}"/>
              </a:ext>
            </a:extLst>
          </p:cNvPr>
          <p:cNvSpPr txBox="1"/>
          <p:nvPr/>
        </p:nvSpPr>
        <p:spPr>
          <a:xfrm>
            <a:off x="10058400" y="3490282"/>
            <a:ext cx="1534725" cy="400110"/>
          </a:xfrm>
          <a:prstGeom prst="rect">
            <a:avLst/>
          </a:prstGeom>
          <a:noFill/>
        </p:spPr>
        <p:txBody>
          <a:bodyPr wrap="square" rtlCol="0">
            <a:spAutoFit/>
          </a:bodyPr>
          <a:lstStyle/>
          <a:p>
            <a:pPr algn="ctr"/>
            <a:r>
              <a:rPr lang="ar-MA" sz="2000" b="1" dirty="0"/>
              <a:t>نمذجة</a:t>
            </a:r>
            <a:endParaRPr lang="fr-FR" sz="1000" dirty="0"/>
          </a:p>
        </p:txBody>
      </p:sp>
    </p:spTree>
    <p:extLst>
      <p:ext uri="{BB962C8B-B14F-4D97-AF65-F5344CB8AC3E}">
        <p14:creationId xmlns:p14="http://schemas.microsoft.com/office/powerpoint/2010/main" val="414628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ACE2D-015E-B7EC-476F-459E8622241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86AFFBD-AB31-112E-AE43-5B67F6168BB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903BD3BA-D249-8EF9-31DD-8AADB7BE67FA}"/>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32F623EC-0B80-48F4-46C0-FC83857E0877}"/>
              </a:ext>
            </a:extLst>
          </p:cNvPr>
          <p:cNvSpPr txBox="1"/>
          <p:nvPr/>
        </p:nvSpPr>
        <p:spPr>
          <a:xfrm>
            <a:off x="3203195" y="3941147"/>
            <a:ext cx="7220790" cy="1275349"/>
          </a:xfrm>
          <a:prstGeom prst="rect">
            <a:avLst/>
          </a:prstGeom>
        </p:spPr>
        <p:txBody>
          <a:bodyPr wrap="square" lIns="0" tIns="0" rIns="0" bIns="0" rtlCol="0" anchor="t">
            <a:spAutoFit/>
          </a:bodyPr>
          <a:lstStyle/>
          <a:p>
            <a:pPr algn="ctr" defTabSz="685834" rtl="1">
              <a:lnSpc>
                <a:spcPts val="11099"/>
              </a:lnSpc>
            </a:pPr>
            <a:r>
              <a:rPr lang="ar-MA" sz="5400" dirty="0">
                <a:solidFill>
                  <a:srgbClr val="01070A"/>
                </a:solidFill>
                <a:latin typeface="Microsoft Uighur" panose="02000000000000000000" pitchFamily="2" charset="-78"/>
                <a:cs typeface="Microsoft Uighur" panose="02000000000000000000" pitchFamily="2" charset="-78"/>
              </a:rPr>
              <a:t>الجمع والطرح شفهيا</a:t>
            </a:r>
          </a:p>
        </p:txBody>
      </p:sp>
      <p:sp>
        <p:nvSpPr>
          <p:cNvPr id="6" name="TextBox 6">
            <a:extLst>
              <a:ext uri="{FF2B5EF4-FFF2-40B4-BE49-F238E27FC236}">
                <a16:creationId xmlns:a16="http://schemas.microsoft.com/office/drawing/2014/main" id="{C2E63F76-A0FB-495A-0AA7-A1E1B8E1DAA1}"/>
              </a:ext>
            </a:extLst>
          </p:cNvPr>
          <p:cNvSpPr txBox="1"/>
          <p:nvPr/>
        </p:nvSpPr>
        <p:spPr>
          <a:xfrm>
            <a:off x="3870366" y="2596548"/>
            <a:ext cx="5886448" cy="1344599"/>
          </a:xfrm>
          <a:prstGeom prst="rect">
            <a:avLst/>
          </a:prstGeom>
        </p:spPr>
        <p:txBody>
          <a:bodyPr wrap="square" lIns="0" tIns="0" rIns="0" bIns="0" rtlCol="0" anchor="t">
            <a:spAutoFit/>
          </a:bodyPr>
          <a:lstStyle/>
          <a:p>
            <a:pPr algn="ctr" defTabSz="685834">
              <a:lnSpc>
                <a:spcPts val="11099"/>
              </a:lnSpc>
            </a:pPr>
            <a:r>
              <a:rPr lang="ar-MA" sz="7200" dirty="0">
                <a:solidFill>
                  <a:srgbClr val="01070A"/>
                </a:solidFill>
                <a:latin typeface="Microsoft Uighur" panose="02000000000000000000" pitchFamily="2" charset="-78"/>
                <a:cs typeface="Microsoft Uighur" panose="02000000000000000000" pitchFamily="2" charset="-78"/>
              </a:rPr>
              <a:t>نشاط اعتيادي</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8D498439-A3DF-0524-D425-F3DA6BD968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22" name="Image 21" descr="Une image contenant Graphique, Caractère coloré, graphisme, Police&#10;&#10;Le contenu généré par l’IA peut être incorrect.">
            <a:extLst>
              <a:ext uri="{FF2B5EF4-FFF2-40B4-BE49-F238E27FC236}">
                <a16:creationId xmlns:a16="http://schemas.microsoft.com/office/drawing/2014/main" id="{3D692949-8BD7-7CA3-D590-E030679E6C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Tree>
    <p:extLst>
      <p:ext uri="{BB962C8B-B14F-4D97-AF65-F5344CB8AC3E}">
        <p14:creationId xmlns:p14="http://schemas.microsoft.com/office/powerpoint/2010/main" val="21259292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660934-8D3B-B08D-EA28-F4953B82265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B26E16E-6493-6F03-A750-9B19032E85CB}"/>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0AFBB6D-09BF-69D6-5828-AF52AF14C0FC}"/>
              </a:ext>
            </a:extLst>
          </p:cNvPr>
          <p:cNvSpPr/>
          <p:nvPr/>
        </p:nvSpPr>
        <p:spPr>
          <a:xfrm>
            <a:off x="275853" y="2781300"/>
            <a:ext cx="13164293" cy="710180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0EFF461-1D09-6EF3-7E86-7A51B234B5D5}"/>
              </a:ext>
            </a:extLst>
          </p:cNvPr>
          <p:cNvSpPr/>
          <p:nvPr/>
        </p:nvSpPr>
        <p:spPr>
          <a:xfrm>
            <a:off x="-1" y="752746"/>
            <a:ext cx="13716001" cy="1723754"/>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BF548B48-19C8-2012-FF92-A976962A8F80}"/>
              </a:ext>
            </a:extLst>
          </p:cNvPr>
          <p:cNvSpPr txBox="1"/>
          <p:nvPr/>
        </p:nvSpPr>
        <p:spPr>
          <a:xfrm>
            <a:off x="275854" y="863026"/>
            <a:ext cx="12163764" cy="88870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 نعود لنشاطنا " الجمع والطرح شفهيا" سنستمر في التدرب على الجمع الشفوي لعددين من رقم واحد.</a:t>
            </a:r>
          </a:p>
          <a:p>
            <a:pPr marL="457200" marR="0" lvl="1" indent="-4572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S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يستعين الأستاذ</a:t>
            </a:r>
            <a:r>
              <a:rPr kumimoji="0" lang="ar-M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(ة)</a:t>
            </a:r>
            <a:r>
              <a:rPr kumimoji="0" lang="ar-S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ببطاقة النشاط</a:t>
            </a:r>
            <a:r>
              <a:rPr kumimoji="0" lang="ar-M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 مرحلة الممارسة الموجهة</a:t>
            </a:r>
            <a:r>
              <a:rPr kumimoji="0" lang="ar-S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a:t>
            </a:r>
            <a:r>
              <a:rPr kumimoji="0" lang="ar-M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(الملحق 2)</a:t>
            </a:r>
            <a:r>
              <a:rPr lang="ar-MA" sz="3200" dirty="0">
                <a:solidFill>
                  <a:prstClr val="white">
                    <a:lumMod val="65000"/>
                  </a:prstClr>
                </a:solidFill>
                <a:latin typeface="Microsoft Uighur" panose="02000000000000000000" pitchFamily="2" charset="-78"/>
                <a:cs typeface="Microsoft Uighur" panose="02000000000000000000" pitchFamily="2" charset="-78"/>
              </a:rPr>
              <a:t> </a:t>
            </a:r>
          </a:p>
        </p:txBody>
      </p:sp>
      <p:graphicFrame>
        <p:nvGraphicFramePr>
          <p:cNvPr id="13" name="Tableau 12">
            <a:extLst>
              <a:ext uri="{FF2B5EF4-FFF2-40B4-BE49-F238E27FC236}">
                <a16:creationId xmlns:a16="http://schemas.microsoft.com/office/drawing/2014/main" id="{52A2CC12-5262-E1B4-DF33-59584EECF5CB}"/>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C9A2DE21-6193-E26E-5829-9B86CC4887FC}"/>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pSp>
        <p:nvGrpSpPr>
          <p:cNvPr id="4" name="Groupe 3">
            <a:extLst>
              <a:ext uri="{FF2B5EF4-FFF2-40B4-BE49-F238E27FC236}">
                <a16:creationId xmlns:a16="http://schemas.microsoft.com/office/drawing/2014/main" id="{D4F8B530-3DE9-7E82-413F-CF7A87F546A7}"/>
              </a:ext>
            </a:extLst>
          </p:cNvPr>
          <p:cNvGrpSpPr/>
          <p:nvPr/>
        </p:nvGrpSpPr>
        <p:grpSpPr>
          <a:xfrm>
            <a:off x="3748696" y="3236044"/>
            <a:ext cx="6552918" cy="6125049"/>
            <a:chOff x="5518324" y="2984386"/>
            <a:chExt cx="6552918" cy="6125049"/>
          </a:xfrm>
        </p:grpSpPr>
        <p:pic>
          <p:nvPicPr>
            <p:cNvPr id="5" name="Image 4" descr="Une image contenant capture d’écran, Rectangle, cadre photo, art&#10;&#10;Le contenu généré par l’IA peut être incorrect.">
              <a:extLst>
                <a:ext uri="{FF2B5EF4-FFF2-40B4-BE49-F238E27FC236}">
                  <a16:creationId xmlns:a16="http://schemas.microsoft.com/office/drawing/2014/main" id="{6343E1AF-419E-A127-B5C6-AEB71A2F55C1}"/>
                </a:ext>
              </a:extLst>
            </p:cNvPr>
            <p:cNvPicPr>
              <a:picLocks noChangeAspect="1"/>
            </p:cNvPicPr>
            <p:nvPr/>
          </p:nvPicPr>
          <p:blipFill>
            <a:blip r:embed="rId4">
              <a:extLst>
                <a:ext uri="{28A0092B-C50C-407E-A947-70E740481C1C}">
                  <a14:useLocalDpi xmlns:a14="http://schemas.microsoft.com/office/drawing/2010/main" val="0"/>
                </a:ext>
              </a:extLst>
            </a:blip>
            <a:srcRect t="17138" b="30357"/>
            <a:stretch>
              <a:fillRect/>
            </a:stretch>
          </p:blipFill>
          <p:spPr>
            <a:xfrm>
              <a:off x="5910504" y="2984386"/>
              <a:ext cx="5239166" cy="2750873"/>
            </a:xfrm>
            <a:prstGeom prst="rect">
              <a:avLst/>
            </a:prstGeom>
          </p:spPr>
        </p:pic>
        <p:pic>
          <p:nvPicPr>
            <p:cNvPr id="6" name="Image 5" descr="Une image contenant Dessin animé, dessin humoristique, habits, garçon&#10;&#10;Le contenu généré par l’IA peut être incorrect.">
              <a:extLst>
                <a:ext uri="{FF2B5EF4-FFF2-40B4-BE49-F238E27FC236}">
                  <a16:creationId xmlns:a16="http://schemas.microsoft.com/office/drawing/2014/main" id="{0454669D-4210-F55B-E13B-8CC56245EBA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18324" y="4740823"/>
              <a:ext cx="6552918" cy="4368612"/>
            </a:xfrm>
            <a:prstGeom prst="rect">
              <a:avLst/>
            </a:prstGeom>
          </p:spPr>
        </p:pic>
      </p:grpSp>
      <p:pic>
        <p:nvPicPr>
          <p:cNvPr id="7" name="Image 1">
            <a:extLst>
              <a:ext uri="{FF2B5EF4-FFF2-40B4-BE49-F238E27FC236}">
                <a16:creationId xmlns:a16="http://schemas.microsoft.com/office/drawing/2014/main" id="{08B16B08-22C4-797C-65F2-1B4A9840D7AF}"/>
              </a:ext>
            </a:extLst>
          </p:cNvPr>
          <p:cNvPicPr>
            <a:picLocks noChangeAspect="1"/>
          </p:cNvPicPr>
          <p:nvPr/>
        </p:nvPicPr>
        <p:blipFill>
          <a:blip r:embed="rId6"/>
          <a:stretch>
            <a:fillRect/>
          </a:stretch>
        </p:blipFill>
        <p:spPr>
          <a:xfrm>
            <a:off x="6230574" y="3617210"/>
            <a:ext cx="1059769" cy="1490132"/>
          </a:xfrm>
          <a:prstGeom prst="rect">
            <a:avLst/>
          </a:prstGeom>
        </p:spPr>
      </p:pic>
    </p:spTree>
    <p:extLst>
      <p:ext uri="{BB962C8B-B14F-4D97-AF65-F5344CB8AC3E}">
        <p14:creationId xmlns:p14="http://schemas.microsoft.com/office/powerpoint/2010/main" val="41716655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3B5059-CDBC-D0F9-19EE-9EA46E4006F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457CF66-59F5-C21C-8A9B-13CE7EEFA99A}"/>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615304F-655E-6F70-F73A-E1A6AF048E75}"/>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B651E58-984C-4DC2-B532-D167EB088C77}"/>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D9F58867-A995-AD6A-E50B-C0544E98BF9B}"/>
              </a:ext>
            </a:extLst>
          </p:cNvPr>
          <p:cNvSpPr txBox="1"/>
          <p:nvPr/>
        </p:nvSpPr>
        <p:spPr>
          <a:xfrm>
            <a:off x="1205132" y="997522"/>
            <a:ext cx="11305733"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خذوا الألواح، أتمموا بكتابة الجواب فقط على الألواح.</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6564F78C-DA6F-40AE-AF49-FAC5297234E9}"/>
              </a:ext>
            </a:extLst>
          </p:cNvPr>
          <p:cNvSpPr/>
          <p:nvPr/>
        </p:nvSpPr>
        <p:spPr>
          <a:xfrm rot="10800000">
            <a:off x="12656405" y="8799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9D6AD167-E610-DEBE-EDC1-847ACB3E9D38}"/>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657600" y="3771900"/>
            <a:ext cx="5103514" cy="3474173"/>
          </a:xfrm>
          <a:prstGeom prst="roundRect">
            <a:avLst/>
          </a:prstGeom>
        </p:spPr>
      </p:pic>
      <p:sp>
        <p:nvSpPr>
          <p:cNvPr id="6" name="ZoneTexte 5">
            <a:extLst>
              <a:ext uri="{FF2B5EF4-FFF2-40B4-BE49-F238E27FC236}">
                <a16:creationId xmlns:a16="http://schemas.microsoft.com/office/drawing/2014/main" id="{A81EE1CB-C7B4-81B6-BB83-CB9A797B1950}"/>
              </a:ext>
            </a:extLst>
          </p:cNvPr>
          <p:cNvSpPr txBox="1"/>
          <p:nvPr/>
        </p:nvSpPr>
        <p:spPr>
          <a:xfrm>
            <a:off x="5029200" y="4838700"/>
            <a:ext cx="2895600" cy="1323439"/>
          </a:xfrm>
          <a:prstGeom prst="rect">
            <a:avLst/>
          </a:prstGeom>
          <a:noFill/>
        </p:spPr>
        <p:txBody>
          <a:bodyPr wrap="square" rtlCol="0">
            <a:spAutoFit/>
          </a:bodyPr>
          <a:lstStyle/>
          <a:p>
            <a:pPr marL="0" algn="l" defTabSz="914400" rtl="0" eaLnBrk="1" latinLnBrk="0" hangingPunct="1"/>
            <a:r>
              <a:rPr lang="ar-MA" sz="8000" dirty="0">
                <a:solidFill>
                  <a:schemeClr val="bg1"/>
                </a:solidFill>
              </a:rPr>
              <a:t>5</a:t>
            </a:r>
            <a:r>
              <a:rPr lang="fr-FR" sz="8000" dirty="0">
                <a:solidFill>
                  <a:schemeClr val="bg1"/>
                </a:solidFill>
              </a:rPr>
              <a:t>+</a:t>
            </a:r>
            <a:r>
              <a:rPr lang="ar-MA" sz="8000" dirty="0">
                <a:solidFill>
                  <a:schemeClr val="bg1"/>
                </a:solidFill>
              </a:rPr>
              <a:t>3</a:t>
            </a:r>
            <a:r>
              <a:rPr lang="fr-FR" sz="8000" dirty="0">
                <a:solidFill>
                  <a:schemeClr val="bg1"/>
                </a:solidFill>
              </a:rPr>
              <a:t>=</a:t>
            </a:r>
            <a:r>
              <a:rPr lang="fr-MA" sz="8000" dirty="0">
                <a:solidFill>
                  <a:srgbClr val="FFFF00"/>
                </a:solidFill>
              </a:rPr>
              <a:t>?</a:t>
            </a:r>
            <a:endParaRPr lang="fr-FR" sz="8000" dirty="0">
              <a:solidFill>
                <a:srgbClr val="FFFF00"/>
              </a:solidFill>
            </a:endParaRPr>
          </a:p>
        </p:txBody>
      </p:sp>
      <p:pic>
        <p:nvPicPr>
          <p:cNvPr id="4" name="Picture 9">
            <a:extLst>
              <a:ext uri="{FF2B5EF4-FFF2-40B4-BE49-F238E27FC236}">
                <a16:creationId xmlns:a16="http://schemas.microsoft.com/office/drawing/2014/main" id="{B1EA6410-E500-C3AA-2E03-B46FE34A69AF}"/>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21607" y="765489"/>
            <a:ext cx="1081199" cy="736017"/>
          </a:xfrm>
          <a:prstGeom prst="roundRect">
            <a:avLst/>
          </a:prstGeom>
        </p:spPr>
      </p:pic>
      <p:graphicFrame>
        <p:nvGraphicFramePr>
          <p:cNvPr id="7" name="Tableau 6">
            <a:extLst>
              <a:ext uri="{FF2B5EF4-FFF2-40B4-BE49-F238E27FC236}">
                <a16:creationId xmlns:a16="http://schemas.microsoft.com/office/drawing/2014/main" id="{F365E61C-290D-0B9D-13D8-E559FDC03732}"/>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15197533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488125-9E9C-D9BD-A451-0489F53BCD7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AE3553A-FA7C-41F8-49EB-1196A0B69688}"/>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CAD8E11-9D39-309B-7E35-779F9ABC88CA}"/>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32A43BD-B17B-55A8-07F2-520733B79273}"/>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865BDDA1-0350-9D9E-EE0E-FF257E088F83}"/>
              </a:ext>
            </a:extLst>
          </p:cNvPr>
          <p:cNvSpPr txBox="1"/>
          <p:nvPr/>
        </p:nvSpPr>
        <p:spPr>
          <a:xfrm>
            <a:off x="1205132" y="997522"/>
            <a:ext cx="11305733"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79CD1CFA-8215-1206-EF2C-56D220E70748}"/>
              </a:ext>
            </a:extLst>
          </p:cNvPr>
          <p:cNvSpPr/>
          <p:nvPr/>
        </p:nvSpPr>
        <p:spPr>
          <a:xfrm rot="10800000">
            <a:off x="12656405" y="8799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6D1AFDFD-1B94-0660-EC73-8C183C7D5F4F}"/>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583287" y="3719014"/>
            <a:ext cx="5332113" cy="3629790"/>
          </a:xfrm>
          <a:prstGeom prst="roundRect">
            <a:avLst/>
          </a:prstGeom>
        </p:spPr>
      </p:pic>
      <p:sp>
        <p:nvSpPr>
          <p:cNvPr id="6" name="ZoneTexte 5">
            <a:extLst>
              <a:ext uri="{FF2B5EF4-FFF2-40B4-BE49-F238E27FC236}">
                <a16:creationId xmlns:a16="http://schemas.microsoft.com/office/drawing/2014/main" id="{8724AAF2-820C-2A62-BE82-F485F7B9667F}"/>
              </a:ext>
            </a:extLst>
          </p:cNvPr>
          <p:cNvSpPr txBox="1"/>
          <p:nvPr/>
        </p:nvSpPr>
        <p:spPr>
          <a:xfrm>
            <a:off x="4951113" y="4838700"/>
            <a:ext cx="4876800" cy="1323439"/>
          </a:xfrm>
          <a:prstGeom prst="rect">
            <a:avLst/>
          </a:prstGeom>
          <a:noFill/>
        </p:spPr>
        <p:txBody>
          <a:bodyPr wrap="square" rtlCol="0">
            <a:spAutoFit/>
          </a:bodyPr>
          <a:lstStyle/>
          <a:p>
            <a:pPr marL="0" algn="l" defTabSz="914400" rtl="0" eaLnBrk="1" latinLnBrk="0" hangingPunct="1"/>
            <a:r>
              <a:rPr lang="fr-FR" sz="8000" dirty="0">
                <a:solidFill>
                  <a:schemeClr val="bg1"/>
                </a:solidFill>
              </a:rPr>
              <a:t>5+</a:t>
            </a:r>
            <a:r>
              <a:rPr lang="ar-MA" sz="8000" dirty="0">
                <a:solidFill>
                  <a:schemeClr val="bg1"/>
                </a:solidFill>
              </a:rPr>
              <a:t>3</a:t>
            </a:r>
            <a:r>
              <a:rPr lang="fr-FR" sz="8000" dirty="0">
                <a:solidFill>
                  <a:schemeClr val="bg1"/>
                </a:solidFill>
              </a:rPr>
              <a:t>=</a:t>
            </a:r>
            <a:r>
              <a:rPr lang="ar-MA" sz="8000" dirty="0">
                <a:solidFill>
                  <a:srgbClr val="FFFF00"/>
                </a:solidFill>
              </a:rPr>
              <a:t>8</a:t>
            </a:r>
            <a:endParaRPr lang="fr-FR" sz="8000" dirty="0">
              <a:solidFill>
                <a:srgbClr val="FFFF00"/>
              </a:solidFill>
            </a:endParaRPr>
          </a:p>
        </p:txBody>
      </p:sp>
      <p:pic>
        <p:nvPicPr>
          <p:cNvPr id="4" name="Image 3">
            <a:extLst>
              <a:ext uri="{FF2B5EF4-FFF2-40B4-BE49-F238E27FC236}">
                <a16:creationId xmlns:a16="http://schemas.microsoft.com/office/drawing/2014/main" id="{A17ED268-0AF7-9F44-EAEF-713D2A556E79}"/>
              </a:ext>
            </a:extLst>
          </p:cNvPr>
          <p:cNvPicPr>
            <a:picLocks noChangeAspect="1"/>
          </p:cNvPicPr>
          <p:nvPr/>
        </p:nvPicPr>
        <p:blipFill>
          <a:blip r:embed="rId5"/>
          <a:stretch>
            <a:fillRect/>
          </a:stretch>
        </p:blipFill>
        <p:spPr>
          <a:xfrm>
            <a:off x="152400" y="857043"/>
            <a:ext cx="1382364" cy="990601"/>
          </a:xfrm>
          <a:prstGeom prst="rect">
            <a:avLst/>
          </a:prstGeom>
        </p:spPr>
      </p:pic>
      <p:graphicFrame>
        <p:nvGraphicFramePr>
          <p:cNvPr id="7" name="Tableau 6">
            <a:extLst>
              <a:ext uri="{FF2B5EF4-FFF2-40B4-BE49-F238E27FC236}">
                <a16:creationId xmlns:a16="http://schemas.microsoft.com/office/drawing/2014/main" id="{EE80CF3A-FEDE-B2A5-3C69-3F2F8A55E2DB}"/>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12357538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530D6-D266-4464-64A4-4F0B4B9302E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65C0383-DF1C-5005-B9F7-847A44A4FA78}"/>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A7F95C1-9037-18E9-ECC8-4A50535564B1}"/>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BA41444F-5928-7151-4D8C-97C8810385C7}"/>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E5F1ADC9-AF24-1A99-ADF7-815990182205}"/>
              </a:ext>
            </a:extLst>
          </p:cNvPr>
          <p:cNvSpPr txBox="1"/>
          <p:nvPr/>
        </p:nvSpPr>
        <p:spPr>
          <a:xfrm>
            <a:off x="1205132" y="997522"/>
            <a:ext cx="11305733"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أتمموا بكتابة الجواب فقط على الألواح.</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A7CE5AAE-5461-9FF0-44E9-D40C46756064}"/>
              </a:ext>
            </a:extLst>
          </p:cNvPr>
          <p:cNvSpPr/>
          <p:nvPr/>
        </p:nvSpPr>
        <p:spPr>
          <a:xfrm rot="10800000">
            <a:off x="12656405" y="8799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3FC69523-2EE5-7AFE-B568-6EA9E31235FA}"/>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657600" y="3771900"/>
            <a:ext cx="5103514" cy="3474173"/>
          </a:xfrm>
          <a:prstGeom prst="roundRect">
            <a:avLst/>
          </a:prstGeom>
        </p:spPr>
      </p:pic>
      <p:sp>
        <p:nvSpPr>
          <p:cNvPr id="6" name="ZoneTexte 5">
            <a:extLst>
              <a:ext uri="{FF2B5EF4-FFF2-40B4-BE49-F238E27FC236}">
                <a16:creationId xmlns:a16="http://schemas.microsoft.com/office/drawing/2014/main" id="{4549F976-1C3A-F0B2-E805-89078D4D5A89}"/>
              </a:ext>
            </a:extLst>
          </p:cNvPr>
          <p:cNvSpPr txBox="1"/>
          <p:nvPr/>
        </p:nvSpPr>
        <p:spPr>
          <a:xfrm>
            <a:off x="5029200" y="4838700"/>
            <a:ext cx="2895600" cy="1323439"/>
          </a:xfrm>
          <a:prstGeom prst="rect">
            <a:avLst/>
          </a:prstGeom>
          <a:noFill/>
        </p:spPr>
        <p:txBody>
          <a:bodyPr wrap="square" rtlCol="0">
            <a:spAutoFit/>
          </a:bodyPr>
          <a:lstStyle/>
          <a:p>
            <a:pPr marL="0" algn="l" defTabSz="914400" rtl="0" eaLnBrk="1" latinLnBrk="0" hangingPunct="1"/>
            <a:r>
              <a:rPr lang="ar-MA" sz="8000" dirty="0">
                <a:solidFill>
                  <a:schemeClr val="bg1"/>
                </a:solidFill>
              </a:rPr>
              <a:t>4</a:t>
            </a:r>
            <a:r>
              <a:rPr lang="fr-FR" sz="8000" dirty="0">
                <a:solidFill>
                  <a:schemeClr val="bg1"/>
                </a:solidFill>
              </a:rPr>
              <a:t>+</a:t>
            </a:r>
            <a:r>
              <a:rPr lang="ar-MA" sz="8000" dirty="0">
                <a:solidFill>
                  <a:schemeClr val="bg1"/>
                </a:solidFill>
              </a:rPr>
              <a:t>6</a:t>
            </a:r>
            <a:r>
              <a:rPr lang="fr-FR" sz="8000" dirty="0">
                <a:solidFill>
                  <a:schemeClr val="bg1"/>
                </a:solidFill>
              </a:rPr>
              <a:t>=</a:t>
            </a:r>
            <a:r>
              <a:rPr lang="fr-MA" sz="8000" dirty="0">
                <a:solidFill>
                  <a:srgbClr val="FFFF00"/>
                </a:solidFill>
              </a:rPr>
              <a:t>?</a:t>
            </a:r>
            <a:endParaRPr lang="fr-FR" sz="8000" dirty="0">
              <a:solidFill>
                <a:srgbClr val="FFFF00"/>
              </a:solidFill>
            </a:endParaRPr>
          </a:p>
        </p:txBody>
      </p:sp>
      <p:pic>
        <p:nvPicPr>
          <p:cNvPr id="4" name="Picture 9">
            <a:extLst>
              <a:ext uri="{FF2B5EF4-FFF2-40B4-BE49-F238E27FC236}">
                <a16:creationId xmlns:a16="http://schemas.microsoft.com/office/drawing/2014/main" id="{BE1D6C17-2F1A-6DEB-E710-9EFDEDEE9549}"/>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21607" y="765489"/>
            <a:ext cx="1081199" cy="736017"/>
          </a:xfrm>
          <a:prstGeom prst="roundRect">
            <a:avLst/>
          </a:prstGeom>
        </p:spPr>
      </p:pic>
      <p:graphicFrame>
        <p:nvGraphicFramePr>
          <p:cNvPr id="7" name="Tableau 6">
            <a:extLst>
              <a:ext uri="{FF2B5EF4-FFF2-40B4-BE49-F238E27FC236}">
                <a16:creationId xmlns:a16="http://schemas.microsoft.com/office/drawing/2014/main" id="{325C568C-708D-4EDC-C203-B42ABF746AED}"/>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23216682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D2AE7D-F3C5-45F1-84E1-73217BFEDC6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FE2E703-85F9-5DB2-3FFF-86405AE8AB85}"/>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53FC28D-45ED-C604-BF8C-695A37162F30}"/>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EE87A40B-3B2C-7837-B723-942CA5879ACD}"/>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E67F34EF-4283-CFCD-DF41-832C4C6F5FF3}"/>
              </a:ext>
            </a:extLst>
          </p:cNvPr>
          <p:cNvSpPr txBox="1"/>
          <p:nvPr/>
        </p:nvSpPr>
        <p:spPr>
          <a:xfrm>
            <a:off x="1205132" y="997522"/>
            <a:ext cx="11305733"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74BBF492-1309-1210-E09F-ADF5AA46F49D}"/>
              </a:ext>
            </a:extLst>
          </p:cNvPr>
          <p:cNvSpPr/>
          <p:nvPr/>
        </p:nvSpPr>
        <p:spPr>
          <a:xfrm rot="10800000">
            <a:off x="12656405" y="8799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227AD63D-CC0B-93B6-B670-6607F41C591B}"/>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583287" y="3719014"/>
            <a:ext cx="5332113" cy="3629790"/>
          </a:xfrm>
          <a:prstGeom prst="roundRect">
            <a:avLst/>
          </a:prstGeom>
        </p:spPr>
      </p:pic>
      <p:sp>
        <p:nvSpPr>
          <p:cNvPr id="6" name="ZoneTexte 5">
            <a:extLst>
              <a:ext uri="{FF2B5EF4-FFF2-40B4-BE49-F238E27FC236}">
                <a16:creationId xmlns:a16="http://schemas.microsoft.com/office/drawing/2014/main" id="{F5B19A8A-C6C4-C41B-057E-23BB740F0EC3}"/>
              </a:ext>
            </a:extLst>
          </p:cNvPr>
          <p:cNvSpPr txBox="1"/>
          <p:nvPr/>
        </p:nvSpPr>
        <p:spPr>
          <a:xfrm>
            <a:off x="4951113" y="4838700"/>
            <a:ext cx="4876800" cy="1323439"/>
          </a:xfrm>
          <a:prstGeom prst="rect">
            <a:avLst/>
          </a:prstGeom>
          <a:noFill/>
        </p:spPr>
        <p:txBody>
          <a:bodyPr wrap="square" rtlCol="0">
            <a:spAutoFit/>
          </a:bodyPr>
          <a:lstStyle/>
          <a:p>
            <a:pPr marL="0" algn="l" defTabSz="914400" rtl="0" eaLnBrk="1" latinLnBrk="0" hangingPunct="1"/>
            <a:r>
              <a:rPr lang="ar-MA" sz="8000" dirty="0">
                <a:solidFill>
                  <a:schemeClr val="bg1"/>
                </a:solidFill>
              </a:rPr>
              <a:t>4</a:t>
            </a:r>
            <a:r>
              <a:rPr lang="fr-FR" sz="8000" dirty="0">
                <a:solidFill>
                  <a:schemeClr val="bg1"/>
                </a:solidFill>
              </a:rPr>
              <a:t>+</a:t>
            </a:r>
            <a:r>
              <a:rPr lang="ar-MA" sz="8000" dirty="0">
                <a:solidFill>
                  <a:schemeClr val="bg1"/>
                </a:solidFill>
              </a:rPr>
              <a:t>6</a:t>
            </a:r>
            <a:r>
              <a:rPr lang="fr-FR" sz="8000" dirty="0">
                <a:solidFill>
                  <a:schemeClr val="bg1"/>
                </a:solidFill>
              </a:rPr>
              <a:t>=</a:t>
            </a:r>
            <a:r>
              <a:rPr lang="ar-MA" sz="8000" dirty="0">
                <a:solidFill>
                  <a:srgbClr val="FFFF00"/>
                </a:solidFill>
              </a:rPr>
              <a:t>10</a:t>
            </a:r>
            <a:endParaRPr lang="fr-FR" sz="8000" dirty="0">
              <a:solidFill>
                <a:srgbClr val="FFFF00"/>
              </a:solidFill>
            </a:endParaRPr>
          </a:p>
        </p:txBody>
      </p:sp>
      <p:pic>
        <p:nvPicPr>
          <p:cNvPr id="4" name="Image 3">
            <a:extLst>
              <a:ext uri="{FF2B5EF4-FFF2-40B4-BE49-F238E27FC236}">
                <a16:creationId xmlns:a16="http://schemas.microsoft.com/office/drawing/2014/main" id="{EEB1322C-6157-47BD-6C7D-C28465706B65}"/>
              </a:ext>
            </a:extLst>
          </p:cNvPr>
          <p:cNvPicPr>
            <a:picLocks noChangeAspect="1"/>
          </p:cNvPicPr>
          <p:nvPr/>
        </p:nvPicPr>
        <p:blipFill>
          <a:blip r:embed="rId5"/>
          <a:stretch>
            <a:fillRect/>
          </a:stretch>
        </p:blipFill>
        <p:spPr>
          <a:xfrm>
            <a:off x="152400" y="857043"/>
            <a:ext cx="1382364" cy="990601"/>
          </a:xfrm>
          <a:prstGeom prst="rect">
            <a:avLst/>
          </a:prstGeom>
        </p:spPr>
      </p:pic>
      <p:graphicFrame>
        <p:nvGraphicFramePr>
          <p:cNvPr id="7" name="Tableau 6">
            <a:extLst>
              <a:ext uri="{FF2B5EF4-FFF2-40B4-BE49-F238E27FC236}">
                <a16:creationId xmlns:a16="http://schemas.microsoft.com/office/drawing/2014/main" id="{33BC2FF4-8A6A-62E5-775C-607374C3362D}"/>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33784400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9D1A14-699D-CD86-1899-150F4CAEB5E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72754DB-EDCB-D8DC-C394-97C19E844C29}"/>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321C871-AD80-2457-DE2C-050AB9329389}"/>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EAD5A10-3ACA-8570-CDEF-F5DEA5C0683B}"/>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C5901DA4-DC60-B0C7-2E4C-40D196A59B7F}"/>
              </a:ext>
            </a:extLst>
          </p:cNvPr>
          <p:cNvSpPr txBox="1"/>
          <p:nvPr/>
        </p:nvSpPr>
        <p:spPr>
          <a:xfrm>
            <a:off x="1205132" y="997522"/>
            <a:ext cx="11305733"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أتمموا بكتابة الجواب فقط على الألواح.</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1CA7468B-195A-3AC9-1298-77A47C0B12E0}"/>
              </a:ext>
            </a:extLst>
          </p:cNvPr>
          <p:cNvSpPr/>
          <p:nvPr/>
        </p:nvSpPr>
        <p:spPr>
          <a:xfrm rot="10800000">
            <a:off x="12656405" y="8799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23E66882-E1F5-52C8-4C9D-2C444432C05E}"/>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657600" y="3771900"/>
            <a:ext cx="5103514" cy="3474173"/>
          </a:xfrm>
          <a:prstGeom prst="roundRect">
            <a:avLst/>
          </a:prstGeom>
        </p:spPr>
      </p:pic>
      <p:sp>
        <p:nvSpPr>
          <p:cNvPr id="6" name="ZoneTexte 5">
            <a:extLst>
              <a:ext uri="{FF2B5EF4-FFF2-40B4-BE49-F238E27FC236}">
                <a16:creationId xmlns:a16="http://schemas.microsoft.com/office/drawing/2014/main" id="{48BC82C5-D966-ACBD-1C9E-D8F6B95F4684}"/>
              </a:ext>
            </a:extLst>
          </p:cNvPr>
          <p:cNvSpPr txBox="1"/>
          <p:nvPr/>
        </p:nvSpPr>
        <p:spPr>
          <a:xfrm>
            <a:off x="5029200" y="4838700"/>
            <a:ext cx="2895600" cy="1323439"/>
          </a:xfrm>
          <a:prstGeom prst="rect">
            <a:avLst/>
          </a:prstGeom>
          <a:noFill/>
        </p:spPr>
        <p:txBody>
          <a:bodyPr wrap="square" rtlCol="0">
            <a:spAutoFit/>
          </a:bodyPr>
          <a:lstStyle/>
          <a:p>
            <a:pPr marL="0" algn="l" defTabSz="914400" rtl="0" eaLnBrk="1" latinLnBrk="0" hangingPunct="1"/>
            <a:r>
              <a:rPr lang="ar-MA" sz="8000" dirty="0">
                <a:solidFill>
                  <a:schemeClr val="bg1"/>
                </a:solidFill>
              </a:rPr>
              <a:t>2</a:t>
            </a:r>
            <a:r>
              <a:rPr lang="fr-FR" sz="8000" dirty="0">
                <a:solidFill>
                  <a:schemeClr val="bg1"/>
                </a:solidFill>
              </a:rPr>
              <a:t>+</a:t>
            </a:r>
            <a:r>
              <a:rPr lang="ar-MA" sz="8000" dirty="0">
                <a:solidFill>
                  <a:schemeClr val="bg1"/>
                </a:solidFill>
              </a:rPr>
              <a:t>9</a:t>
            </a:r>
            <a:r>
              <a:rPr lang="fr-FR" sz="8000" dirty="0">
                <a:solidFill>
                  <a:schemeClr val="bg1"/>
                </a:solidFill>
              </a:rPr>
              <a:t>=</a:t>
            </a:r>
            <a:r>
              <a:rPr lang="fr-MA" sz="8000" dirty="0">
                <a:solidFill>
                  <a:srgbClr val="FFFF00"/>
                </a:solidFill>
              </a:rPr>
              <a:t>?</a:t>
            </a:r>
            <a:endParaRPr lang="fr-FR" sz="8000" dirty="0">
              <a:solidFill>
                <a:srgbClr val="FFFF00"/>
              </a:solidFill>
            </a:endParaRPr>
          </a:p>
        </p:txBody>
      </p:sp>
      <p:pic>
        <p:nvPicPr>
          <p:cNvPr id="4" name="Picture 9">
            <a:extLst>
              <a:ext uri="{FF2B5EF4-FFF2-40B4-BE49-F238E27FC236}">
                <a16:creationId xmlns:a16="http://schemas.microsoft.com/office/drawing/2014/main" id="{FAAB4C0C-6AA6-4650-7ABA-56A13C835107}"/>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21607" y="765489"/>
            <a:ext cx="1081199" cy="736017"/>
          </a:xfrm>
          <a:prstGeom prst="roundRect">
            <a:avLst/>
          </a:prstGeom>
        </p:spPr>
      </p:pic>
      <p:graphicFrame>
        <p:nvGraphicFramePr>
          <p:cNvPr id="7" name="Tableau 6">
            <a:extLst>
              <a:ext uri="{FF2B5EF4-FFF2-40B4-BE49-F238E27FC236}">
                <a16:creationId xmlns:a16="http://schemas.microsoft.com/office/drawing/2014/main" id="{EFC72C9E-AEC0-3778-3B24-9AB970C3F172}"/>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27128631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F57A75-80CA-711E-FF63-8C7936A0469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45D2BA2-8080-B1D9-899B-F03138FA7608}"/>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6450277-E5B3-75C8-14F7-8261EBC3341F}"/>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E9BEB432-C492-7B0D-23EE-5ED3A7FAAFD0}"/>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DC1B2CBA-5280-B8DD-08D7-EC3F90210DE4}"/>
              </a:ext>
            </a:extLst>
          </p:cNvPr>
          <p:cNvSpPr txBox="1"/>
          <p:nvPr/>
        </p:nvSpPr>
        <p:spPr>
          <a:xfrm>
            <a:off x="1205132" y="997522"/>
            <a:ext cx="11305733"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A948378B-B25D-5AA0-53BD-F703FAF9AEC4}"/>
              </a:ext>
            </a:extLst>
          </p:cNvPr>
          <p:cNvSpPr/>
          <p:nvPr/>
        </p:nvSpPr>
        <p:spPr>
          <a:xfrm rot="10800000">
            <a:off x="12656405" y="8799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E7AB0FAE-B4D2-446D-3142-EDF055F35A7D}"/>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583287" y="3719014"/>
            <a:ext cx="5332113" cy="3629790"/>
          </a:xfrm>
          <a:prstGeom prst="roundRect">
            <a:avLst/>
          </a:prstGeom>
        </p:spPr>
      </p:pic>
      <p:sp>
        <p:nvSpPr>
          <p:cNvPr id="6" name="ZoneTexte 5">
            <a:extLst>
              <a:ext uri="{FF2B5EF4-FFF2-40B4-BE49-F238E27FC236}">
                <a16:creationId xmlns:a16="http://schemas.microsoft.com/office/drawing/2014/main" id="{83F540BF-8A61-637B-BE34-F4E9DD69B6BA}"/>
              </a:ext>
            </a:extLst>
          </p:cNvPr>
          <p:cNvSpPr txBox="1"/>
          <p:nvPr/>
        </p:nvSpPr>
        <p:spPr>
          <a:xfrm>
            <a:off x="4951113" y="4838700"/>
            <a:ext cx="4876800" cy="1323439"/>
          </a:xfrm>
          <a:prstGeom prst="rect">
            <a:avLst/>
          </a:prstGeom>
          <a:noFill/>
        </p:spPr>
        <p:txBody>
          <a:bodyPr wrap="square" rtlCol="0">
            <a:spAutoFit/>
          </a:bodyPr>
          <a:lstStyle/>
          <a:p>
            <a:pPr marL="0" algn="l" defTabSz="914400" rtl="0" eaLnBrk="1" latinLnBrk="0" hangingPunct="1"/>
            <a:r>
              <a:rPr lang="ar-MA" sz="8000" dirty="0">
                <a:solidFill>
                  <a:schemeClr val="bg1"/>
                </a:solidFill>
              </a:rPr>
              <a:t>2</a:t>
            </a:r>
            <a:r>
              <a:rPr lang="fr-FR" sz="8000" dirty="0">
                <a:solidFill>
                  <a:schemeClr val="bg1"/>
                </a:solidFill>
              </a:rPr>
              <a:t>+</a:t>
            </a:r>
            <a:r>
              <a:rPr lang="ar-MA" sz="8000" dirty="0">
                <a:solidFill>
                  <a:schemeClr val="bg1"/>
                </a:solidFill>
              </a:rPr>
              <a:t>9</a:t>
            </a:r>
            <a:r>
              <a:rPr lang="fr-FR" sz="8000" dirty="0">
                <a:solidFill>
                  <a:schemeClr val="bg1"/>
                </a:solidFill>
              </a:rPr>
              <a:t>=</a:t>
            </a:r>
            <a:r>
              <a:rPr lang="ar-MA" sz="8000" dirty="0">
                <a:solidFill>
                  <a:srgbClr val="FFFF00"/>
                </a:solidFill>
              </a:rPr>
              <a:t>11</a:t>
            </a:r>
            <a:endParaRPr lang="fr-FR" sz="8000" dirty="0">
              <a:solidFill>
                <a:srgbClr val="FFFF00"/>
              </a:solidFill>
            </a:endParaRPr>
          </a:p>
        </p:txBody>
      </p:sp>
      <p:pic>
        <p:nvPicPr>
          <p:cNvPr id="4" name="Image 3">
            <a:extLst>
              <a:ext uri="{FF2B5EF4-FFF2-40B4-BE49-F238E27FC236}">
                <a16:creationId xmlns:a16="http://schemas.microsoft.com/office/drawing/2014/main" id="{3650FCBD-B35D-18D0-5334-D4E4A229B3DB}"/>
              </a:ext>
            </a:extLst>
          </p:cNvPr>
          <p:cNvPicPr>
            <a:picLocks noChangeAspect="1"/>
          </p:cNvPicPr>
          <p:nvPr/>
        </p:nvPicPr>
        <p:blipFill>
          <a:blip r:embed="rId5"/>
          <a:stretch>
            <a:fillRect/>
          </a:stretch>
        </p:blipFill>
        <p:spPr>
          <a:xfrm>
            <a:off x="152400" y="857043"/>
            <a:ext cx="1382364" cy="990601"/>
          </a:xfrm>
          <a:prstGeom prst="rect">
            <a:avLst/>
          </a:prstGeom>
        </p:spPr>
      </p:pic>
      <p:graphicFrame>
        <p:nvGraphicFramePr>
          <p:cNvPr id="7" name="Tableau 6">
            <a:extLst>
              <a:ext uri="{FF2B5EF4-FFF2-40B4-BE49-F238E27FC236}">
                <a16:creationId xmlns:a16="http://schemas.microsoft.com/office/drawing/2014/main" id="{CBA00F41-C5C0-D515-171B-521A077C6C16}"/>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10538313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1EF80F-9459-D073-20E5-861E815E8E0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50E841D9-2623-D410-45FA-C21B5CE117B8}"/>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E3636CA-11F5-113E-3D91-3E16D3FB13C8}"/>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A04CB2D-DC45-C4AA-1F87-638C23788152}"/>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0DDBFAFC-1830-CFF0-AA76-FF270C08F2B2}"/>
              </a:ext>
            </a:extLst>
          </p:cNvPr>
          <p:cNvSpPr txBox="1"/>
          <p:nvPr/>
        </p:nvSpPr>
        <p:spPr>
          <a:xfrm>
            <a:off x="1205132" y="997522"/>
            <a:ext cx="11305733"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أتمموا بكتابة الجواب فقط على الألواح.</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D456B6ED-6338-5901-1CD3-FBEE9FDDCA55}"/>
              </a:ext>
            </a:extLst>
          </p:cNvPr>
          <p:cNvSpPr/>
          <p:nvPr/>
        </p:nvSpPr>
        <p:spPr>
          <a:xfrm rot="10800000">
            <a:off x="12656405" y="8799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A61ABDDA-B6E5-8A59-8703-216841F2D590}"/>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657600" y="3771900"/>
            <a:ext cx="5103514" cy="3474173"/>
          </a:xfrm>
          <a:prstGeom prst="roundRect">
            <a:avLst/>
          </a:prstGeom>
        </p:spPr>
      </p:pic>
      <p:sp>
        <p:nvSpPr>
          <p:cNvPr id="6" name="ZoneTexte 5">
            <a:extLst>
              <a:ext uri="{FF2B5EF4-FFF2-40B4-BE49-F238E27FC236}">
                <a16:creationId xmlns:a16="http://schemas.microsoft.com/office/drawing/2014/main" id="{D6A99901-4DBF-B78A-CA8B-04208C6D2233}"/>
              </a:ext>
            </a:extLst>
          </p:cNvPr>
          <p:cNvSpPr txBox="1"/>
          <p:nvPr/>
        </p:nvSpPr>
        <p:spPr>
          <a:xfrm>
            <a:off x="5029200" y="4838700"/>
            <a:ext cx="2895600" cy="1323439"/>
          </a:xfrm>
          <a:prstGeom prst="rect">
            <a:avLst/>
          </a:prstGeom>
          <a:noFill/>
        </p:spPr>
        <p:txBody>
          <a:bodyPr wrap="square" rtlCol="0">
            <a:spAutoFit/>
          </a:bodyPr>
          <a:lstStyle/>
          <a:p>
            <a:pPr marL="0" algn="l" defTabSz="914400" rtl="0" eaLnBrk="1" latinLnBrk="0" hangingPunct="1"/>
            <a:r>
              <a:rPr lang="ar-MA" sz="8000" dirty="0">
                <a:solidFill>
                  <a:schemeClr val="bg1"/>
                </a:solidFill>
              </a:rPr>
              <a:t>3</a:t>
            </a:r>
            <a:r>
              <a:rPr lang="fr-FR" sz="8000" dirty="0">
                <a:solidFill>
                  <a:schemeClr val="bg1"/>
                </a:solidFill>
              </a:rPr>
              <a:t>+</a:t>
            </a:r>
            <a:r>
              <a:rPr lang="ar-MA" sz="8000" dirty="0">
                <a:solidFill>
                  <a:schemeClr val="bg1"/>
                </a:solidFill>
              </a:rPr>
              <a:t>4</a:t>
            </a:r>
            <a:r>
              <a:rPr lang="fr-FR" sz="8000" dirty="0">
                <a:solidFill>
                  <a:schemeClr val="bg1"/>
                </a:solidFill>
              </a:rPr>
              <a:t>=</a:t>
            </a:r>
            <a:r>
              <a:rPr lang="fr-MA" sz="8000" dirty="0">
                <a:solidFill>
                  <a:srgbClr val="FFFF00"/>
                </a:solidFill>
              </a:rPr>
              <a:t>?</a:t>
            </a:r>
            <a:endParaRPr lang="fr-FR" sz="8000" dirty="0">
              <a:solidFill>
                <a:srgbClr val="FFFF00"/>
              </a:solidFill>
            </a:endParaRPr>
          </a:p>
        </p:txBody>
      </p:sp>
      <p:pic>
        <p:nvPicPr>
          <p:cNvPr id="4" name="Picture 9">
            <a:extLst>
              <a:ext uri="{FF2B5EF4-FFF2-40B4-BE49-F238E27FC236}">
                <a16:creationId xmlns:a16="http://schemas.microsoft.com/office/drawing/2014/main" id="{F55A9C6E-EEA4-B89E-0A64-D6E5FE661A04}"/>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21607" y="765489"/>
            <a:ext cx="1081199" cy="736017"/>
          </a:xfrm>
          <a:prstGeom prst="roundRect">
            <a:avLst/>
          </a:prstGeom>
        </p:spPr>
      </p:pic>
      <p:graphicFrame>
        <p:nvGraphicFramePr>
          <p:cNvPr id="7" name="Tableau 6">
            <a:extLst>
              <a:ext uri="{FF2B5EF4-FFF2-40B4-BE49-F238E27FC236}">
                <a16:creationId xmlns:a16="http://schemas.microsoft.com/office/drawing/2014/main" id="{02F3466A-068C-058A-D269-C89992FFB5C3}"/>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41832249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11C0EB-B04A-44FA-412B-98539578080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4D773D9-4AB5-D589-30C7-11C5381C1E5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B466F6F8-12C2-20C3-C36D-3D3974B77E2C}"/>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915E1A51-0A01-5BA5-4953-023250B25CFD}"/>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l" defTabSz="685834" rtl="0"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93F08AE0-31C7-6E40-362F-30CDC1F537FC}"/>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F9E632CD-CCED-6CB5-9816-91792C6287C9}"/>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31DCD915-7FB3-2B42-0458-D7E085A0BD1E}"/>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416C8293-ADAE-7744-3C0E-0503B7D3D186}"/>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توجيهات لاستعمال العرض</a:t>
            </a:r>
            <a:endParaRPr lang="fr-FR" sz="4000" b="1" dirty="0">
              <a:solidFill>
                <a:srgbClr val="106585"/>
              </a:solidFill>
              <a:latin typeface="Microsoft Uighur" panose="02000000000000000000" pitchFamily="2" charset="-78"/>
              <a:cs typeface="Microsoft Uighur" panose="02000000000000000000" pitchFamily="2" charset="-78"/>
            </a:endParaRPr>
          </a:p>
        </p:txBody>
      </p:sp>
      <p:sp>
        <p:nvSpPr>
          <p:cNvPr id="8" name="Freeform 7">
            <a:extLst>
              <a:ext uri="{FF2B5EF4-FFF2-40B4-BE49-F238E27FC236}">
                <a16:creationId xmlns:a16="http://schemas.microsoft.com/office/drawing/2014/main" id="{1E08986A-DE47-481B-D636-CB203EF8F1CD}"/>
              </a:ext>
            </a:extLst>
          </p:cNvPr>
          <p:cNvSpPr/>
          <p:nvPr/>
        </p:nvSpPr>
        <p:spPr>
          <a:xfrm>
            <a:off x="11049000" y="2796619"/>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9" name="Freeform 8">
            <a:extLst>
              <a:ext uri="{FF2B5EF4-FFF2-40B4-BE49-F238E27FC236}">
                <a16:creationId xmlns:a16="http://schemas.microsoft.com/office/drawing/2014/main" id="{C6BDC8EF-9BB5-4D44-520B-D47A2DFDAAF0}"/>
              </a:ext>
            </a:extLst>
          </p:cNvPr>
          <p:cNvSpPr/>
          <p:nvPr/>
        </p:nvSpPr>
        <p:spPr>
          <a:xfrm rot="10800000">
            <a:off x="11197075" y="4807887"/>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sp>
        <p:nvSpPr>
          <p:cNvPr id="15" name="Rectangle : coins arrondis 14">
            <a:extLst>
              <a:ext uri="{FF2B5EF4-FFF2-40B4-BE49-F238E27FC236}">
                <a16:creationId xmlns:a16="http://schemas.microsoft.com/office/drawing/2014/main" id="{4495D9EB-9188-23BF-EC3B-70E26E689E3D}"/>
              </a:ext>
            </a:extLst>
          </p:cNvPr>
          <p:cNvSpPr/>
          <p:nvPr/>
        </p:nvSpPr>
        <p:spPr>
          <a:xfrm>
            <a:off x="1981200" y="3167811"/>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شرائح خاصة بالأستاذ</a:t>
            </a:r>
            <a:r>
              <a:rPr lang="ar-MA" sz="3200" b="1" dirty="0">
                <a:solidFill>
                  <a:srgbClr val="106585"/>
                </a:solidFill>
                <a:latin typeface="Microsoft Uighur" panose="02000000000000000000" pitchFamily="2" charset="-78"/>
                <a:cs typeface="Microsoft Uighur" panose="02000000000000000000" pitchFamily="2" charset="-78"/>
              </a:rPr>
              <a:t>(ة)</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7" name="Rectangle : coins arrondis 16">
            <a:extLst>
              <a:ext uri="{FF2B5EF4-FFF2-40B4-BE49-F238E27FC236}">
                <a16:creationId xmlns:a16="http://schemas.microsoft.com/office/drawing/2014/main" id="{39E44F33-391F-1012-62D3-E3C3023FAA92}"/>
              </a:ext>
            </a:extLst>
          </p:cNvPr>
          <p:cNvSpPr/>
          <p:nvPr/>
        </p:nvSpPr>
        <p:spPr>
          <a:xfrm>
            <a:off x="1981200" y="4718020"/>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إرشادات وشروحات على الأستاذ</a:t>
            </a:r>
            <a:r>
              <a:rPr lang="ar-MA" sz="3200" b="1" dirty="0">
                <a:solidFill>
                  <a:srgbClr val="106585"/>
                </a:solidFill>
                <a:latin typeface="Microsoft Uighur" panose="02000000000000000000" pitchFamily="2" charset="-78"/>
                <a:cs typeface="Microsoft Uighur" panose="02000000000000000000" pitchFamily="2" charset="-78"/>
              </a:rPr>
              <a:t>(ة)</a:t>
            </a:r>
            <a:r>
              <a:rPr lang="ar-SA" sz="3200" b="1" dirty="0">
                <a:solidFill>
                  <a:srgbClr val="106585"/>
                </a:solidFill>
                <a:latin typeface="Microsoft Uighur" panose="02000000000000000000" pitchFamily="2" charset="-78"/>
                <a:cs typeface="Microsoft Uighur" panose="02000000000000000000" pitchFamily="2" charset="-78"/>
              </a:rPr>
              <a:t> قولها</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24" name="Rectangle : coins arrondis 23">
            <a:extLst>
              <a:ext uri="{FF2B5EF4-FFF2-40B4-BE49-F238E27FC236}">
                <a16:creationId xmlns:a16="http://schemas.microsoft.com/office/drawing/2014/main" id="{8E1C7E21-69AA-FCFA-C180-A8C4E895D44D}"/>
              </a:ext>
            </a:extLst>
          </p:cNvPr>
          <p:cNvSpPr/>
          <p:nvPr/>
        </p:nvSpPr>
        <p:spPr>
          <a:xfrm>
            <a:off x="1981200" y="6572501"/>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إيقاف العرض والقيام بمناولة /نمذجة</a:t>
            </a:r>
            <a:endParaRPr lang="fr-FR" sz="3200" b="1" dirty="0">
              <a:solidFill>
                <a:srgbClr val="106585"/>
              </a:solidFill>
              <a:latin typeface="Microsoft Uighur" panose="02000000000000000000" pitchFamily="2" charset="-78"/>
              <a:cs typeface="Microsoft Uighur" panose="02000000000000000000" pitchFamily="2" charset="-78"/>
            </a:endParaRPr>
          </a:p>
        </p:txBody>
      </p:sp>
      <p:pic>
        <p:nvPicPr>
          <p:cNvPr id="6" name="Image 5">
            <a:extLst>
              <a:ext uri="{FF2B5EF4-FFF2-40B4-BE49-F238E27FC236}">
                <a16:creationId xmlns:a16="http://schemas.microsoft.com/office/drawing/2014/main" id="{677F80AF-D8F5-A33D-886C-3A4CD4BA273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111212" y="6381299"/>
            <a:ext cx="1009944" cy="1009944"/>
          </a:xfrm>
          <a:prstGeom prst="rect">
            <a:avLst/>
          </a:prstGeom>
        </p:spPr>
      </p:pic>
    </p:spTree>
    <p:extLst>
      <p:ext uri="{BB962C8B-B14F-4D97-AF65-F5344CB8AC3E}">
        <p14:creationId xmlns:p14="http://schemas.microsoft.com/office/powerpoint/2010/main" val="5249803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7A4874-6C00-5139-5ADA-8D5AD6B217E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296A6CD-9A1D-E05B-F778-9179215D3A32}"/>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7A18C2C-D854-73F8-9D4C-BBBC2258CF4C}"/>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2FFD9A8-8FDF-FBF6-0D16-765854C588C8}"/>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39B180DD-8E1B-FD95-4ECB-28FA0414258D}"/>
              </a:ext>
            </a:extLst>
          </p:cNvPr>
          <p:cNvSpPr txBox="1"/>
          <p:nvPr/>
        </p:nvSpPr>
        <p:spPr>
          <a:xfrm>
            <a:off x="1205132" y="997522"/>
            <a:ext cx="11305733"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F3DF5AC3-2975-9C3A-688E-65222785B765}"/>
              </a:ext>
            </a:extLst>
          </p:cNvPr>
          <p:cNvSpPr/>
          <p:nvPr/>
        </p:nvSpPr>
        <p:spPr>
          <a:xfrm rot="10800000">
            <a:off x="12656405" y="8799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3F103878-C8AC-CCD8-C2B9-40D07D5972F1}"/>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583287" y="3719014"/>
            <a:ext cx="5332113" cy="3629790"/>
          </a:xfrm>
          <a:prstGeom prst="roundRect">
            <a:avLst/>
          </a:prstGeom>
        </p:spPr>
      </p:pic>
      <p:sp>
        <p:nvSpPr>
          <p:cNvPr id="6" name="ZoneTexte 5">
            <a:extLst>
              <a:ext uri="{FF2B5EF4-FFF2-40B4-BE49-F238E27FC236}">
                <a16:creationId xmlns:a16="http://schemas.microsoft.com/office/drawing/2014/main" id="{6717C8B5-5065-9513-1450-F883C00F0E60}"/>
              </a:ext>
            </a:extLst>
          </p:cNvPr>
          <p:cNvSpPr txBox="1"/>
          <p:nvPr/>
        </p:nvSpPr>
        <p:spPr>
          <a:xfrm>
            <a:off x="4951113" y="4838700"/>
            <a:ext cx="4876800" cy="1323439"/>
          </a:xfrm>
          <a:prstGeom prst="rect">
            <a:avLst/>
          </a:prstGeom>
          <a:noFill/>
        </p:spPr>
        <p:txBody>
          <a:bodyPr wrap="square" rtlCol="0">
            <a:spAutoFit/>
          </a:bodyPr>
          <a:lstStyle/>
          <a:p>
            <a:pPr marL="0" algn="l" defTabSz="914400" rtl="0" eaLnBrk="1" latinLnBrk="0" hangingPunct="1"/>
            <a:r>
              <a:rPr lang="ar-MA" sz="8000" dirty="0">
                <a:solidFill>
                  <a:schemeClr val="bg1"/>
                </a:solidFill>
              </a:rPr>
              <a:t>3</a:t>
            </a:r>
            <a:r>
              <a:rPr lang="fr-FR" sz="8000" dirty="0">
                <a:solidFill>
                  <a:schemeClr val="bg1"/>
                </a:solidFill>
              </a:rPr>
              <a:t>+</a:t>
            </a:r>
            <a:r>
              <a:rPr lang="ar-MA" sz="8000" dirty="0">
                <a:solidFill>
                  <a:schemeClr val="bg1"/>
                </a:solidFill>
              </a:rPr>
              <a:t>4</a:t>
            </a:r>
            <a:r>
              <a:rPr lang="fr-FR" sz="8000" dirty="0">
                <a:solidFill>
                  <a:schemeClr val="bg1"/>
                </a:solidFill>
              </a:rPr>
              <a:t>=</a:t>
            </a:r>
            <a:r>
              <a:rPr lang="ar-MA" sz="8000" dirty="0">
                <a:solidFill>
                  <a:srgbClr val="FFFF00"/>
                </a:solidFill>
              </a:rPr>
              <a:t>7</a:t>
            </a:r>
            <a:endParaRPr lang="fr-FR" sz="8000" dirty="0">
              <a:solidFill>
                <a:srgbClr val="FFFF00"/>
              </a:solidFill>
            </a:endParaRPr>
          </a:p>
        </p:txBody>
      </p:sp>
      <p:pic>
        <p:nvPicPr>
          <p:cNvPr id="4" name="Image 3">
            <a:extLst>
              <a:ext uri="{FF2B5EF4-FFF2-40B4-BE49-F238E27FC236}">
                <a16:creationId xmlns:a16="http://schemas.microsoft.com/office/drawing/2014/main" id="{F2CE5E7F-3F19-3168-D76B-7D54BD3A1FCB}"/>
              </a:ext>
            </a:extLst>
          </p:cNvPr>
          <p:cNvPicPr>
            <a:picLocks noChangeAspect="1"/>
          </p:cNvPicPr>
          <p:nvPr/>
        </p:nvPicPr>
        <p:blipFill>
          <a:blip r:embed="rId5"/>
          <a:stretch>
            <a:fillRect/>
          </a:stretch>
        </p:blipFill>
        <p:spPr>
          <a:xfrm>
            <a:off x="152400" y="857043"/>
            <a:ext cx="1382364" cy="990601"/>
          </a:xfrm>
          <a:prstGeom prst="rect">
            <a:avLst/>
          </a:prstGeom>
        </p:spPr>
      </p:pic>
      <p:graphicFrame>
        <p:nvGraphicFramePr>
          <p:cNvPr id="7" name="Tableau 6">
            <a:extLst>
              <a:ext uri="{FF2B5EF4-FFF2-40B4-BE49-F238E27FC236}">
                <a16:creationId xmlns:a16="http://schemas.microsoft.com/office/drawing/2014/main" id="{4DD8502D-8ECB-224C-A06F-9F4A0C08861D}"/>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4839480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66816-E12F-DAF1-E303-9C059B6BAEE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B711A41-2F4F-352E-A4B8-32E5B9746217}"/>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C389266-6AFA-309C-80DD-374F9F776B3E}"/>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D9632DD1-A48C-A653-47B9-060868F674DA}"/>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8A381560-DC63-3DF5-B4D7-52FA19588C10}"/>
              </a:ext>
            </a:extLst>
          </p:cNvPr>
          <p:cNvSpPr txBox="1"/>
          <p:nvPr/>
        </p:nvSpPr>
        <p:spPr>
          <a:xfrm>
            <a:off x="1205132" y="997522"/>
            <a:ext cx="11305733"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أتمموا بكتابة الجواب فقط على الألواح.</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4591C549-396A-FAA7-AD9B-2C71F04919FE}"/>
              </a:ext>
            </a:extLst>
          </p:cNvPr>
          <p:cNvSpPr/>
          <p:nvPr/>
        </p:nvSpPr>
        <p:spPr>
          <a:xfrm rot="10800000">
            <a:off x="12656405" y="8799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43B63BB8-420C-93DD-6B07-E6111CB7884A}"/>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657600" y="3771900"/>
            <a:ext cx="5103514" cy="3474173"/>
          </a:xfrm>
          <a:prstGeom prst="roundRect">
            <a:avLst/>
          </a:prstGeom>
        </p:spPr>
      </p:pic>
      <p:sp>
        <p:nvSpPr>
          <p:cNvPr id="6" name="ZoneTexte 5">
            <a:extLst>
              <a:ext uri="{FF2B5EF4-FFF2-40B4-BE49-F238E27FC236}">
                <a16:creationId xmlns:a16="http://schemas.microsoft.com/office/drawing/2014/main" id="{B56FFBF4-52AC-163E-8AFE-C07CD31FBABB}"/>
              </a:ext>
            </a:extLst>
          </p:cNvPr>
          <p:cNvSpPr txBox="1"/>
          <p:nvPr/>
        </p:nvSpPr>
        <p:spPr>
          <a:xfrm>
            <a:off x="5029200" y="4838700"/>
            <a:ext cx="2895600" cy="1323439"/>
          </a:xfrm>
          <a:prstGeom prst="rect">
            <a:avLst/>
          </a:prstGeom>
          <a:noFill/>
        </p:spPr>
        <p:txBody>
          <a:bodyPr wrap="square" rtlCol="0">
            <a:spAutoFit/>
          </a:bodyPr>
          <a:lstStyle/>
          <a:p>
            <a:pPr marL="0" algn="l" defTabSz="914400" rtl="0" eaLnBrk="1" latinLnBrk="0" hangingPunct="1"/>
            <a:r>
              <a:rPr lang="ar-MA" sz="8000" dirty="0">
                <a:solidFill>
                  <a:schemeClr val="bg1"/>
                </a:solidFill>
              </a:rPr>
              <a:t>8</a:t>
            </a:r>
            <a:r>
              <a:rPr lang="fr-FR" sz="8000" dirty="0">
                <a:solidFill>
                  <a:schemeClr val="bg1"/>
                </a:solidFill>
              </a:rPr>
              <a:t>+</a:t>
            </a:r>
            <a:r>
              <a:rPr lang="ar-MA" sz="8000" dirty="0">
                <a:solidFill>
                  <a:schemeClr val="bg1"/>
                </a:solidFill>
              </a:rPr>
              <a:t>3</a:t>
            </a:r>
            <a:r>
              <a:rPr lang="fr-FR" sz="8000" dirty="0">
                <a:solidFill>
                  <a:schemeClr val="bg1"/>
                </a:solidFill>
              </a:rPr>
              <a:t>=</a:t>
            </a:r>
            <a:r>
              <a:rPr lang="fr-MA" sz="8000" dirty="0">
                <a:solidFill>
                  <a:srgbClr val="FFFF00"/>
                </a:solidFill>
              </a:rPr>
              <a:t>?</a:t>
            </a:r>
            <a:endParaRPr lang="fr-FR" sz="8000" dirty="0">
              <a:solidFill>
                <a:srgbClr val="FFFF00"/>
              </a:solidFill>
            </a:endParaRPr>
          </a:p>
        </p:txBody>
      </p:sp>
      <p:pic>
        <p:nvPicPr>
          <p:cNvPr id="4" name="Picture 9">
            <a:extLst>
              <a:ext uri="{FF2B5EF4-FFF2-40B4-BE49-F238E27FC236}">
                <a16:creationId xmlns:a16="http://schemas.microsoft.com/office/drawing/2014/main" id="{03644D2F-0DEC-BF74-2B60-E514739BD479}"/>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21607" y="765489"/>
            <a:ext cx="1081199" cy="736017"/>
          </a:xfrm>
          <a:prstGeom prst="roundRect">
            <a:avLst/>
          </a:prstGeom>
        </p:spPr>
      </p:pic>
      <p:graphicFrame>
        <p:nvGraphicFramePr>
          <p:cNvPr id="7" name="Tableau 6">
            <a:extLst>
              <a:ext uri="{FF2B5EF4-FFF2-40B4-BE49-F238E27FC236}">
                <a16:creationId xmlns:a16="http://schemas.microsoft.com/office/drawing/2014/main" id="{4FF73D73-EA6E-E20D-9500-1A8E8EC5F1F3}"/>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33403718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B4939C-B3BC-83CB-D27A-DD2DE66D7DF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949D4F2-A833-355B-B439-61949EE88EE6}"/>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81608ED-8691-852A-C9F3-D6EB0AFA781E}"/>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D90BBD5-FD2D-42C2-1E41-6803D43C8220}"/>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04049B36-63CD-68D8-0E9A-082852CE40A1}"/>
              </a:ext>
            </a:extLst>
          </p:cNvPr>
          <p:cNvSpPr txBox="1"/>
          <p:nvPr/>
        </p:nvSpPr>
        <p:spPr>
          <a:xfrm>
            <a:off x="1205132" y="997522"/>
            <a:ext cx="11305733"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EA986B8B-FF34-DA25-7DF6-6D99EDA5D966}"/>
              </a:ext>
            </a:extLst>
          </p:cNvPr>
          <p:cNvSpPr/>
          <p:nvPr/>
        </p:nvSpPr>
        <p:spPr>
          <a:xfrm rot="10800000">
            <a:off x="12656405" y="8799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E16D4B9B-20ED-3C68-B8A2-0C0FB5FB9F21}"/>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583287" y="3719014"/>
            <a:ext cx="5332113" cy="3629790"/>
          </a:xfrm>
          <a:prstGeom prst="roundRect">
            <a:avLst/>
          </a:prstGeom>
        </p:spPr>
      </p:pic>
      <p:sp>
        <p:nvSpPr>
          <p:cNvPr id="6" name="ZoneTexte 5">
            <a:extLst>
              <a:ext uri="{FF2B5EF4-FFF2-40B4-BE49-F238E27FC236}">
                <a16:creationId xmlns:a16="http://schemas.microsoft.com/office/drawing/2014/main" id="{3017F7E1-7EED-73A7-758E-4AAA6CE2394D}"/>
              </a:ext>
            </a:extLst>
          </p:cNvPr>
          <p:cNvSpPr txBox="1"/>
          <p:nvPr/>
        </p:nvSpPr>
        <p:spPr>
          <a:xfrm>
            <a:off x="4951113" y="4838700"/>
            <a:ext cx="4876800" cy="1323439"/>
          </a:xfrm>
          <a:prstGeom prst="rect">
            <a:avLst/>
          </a:prstGeom>
          <a:noFill/>
        </p:spPr>
        <p:txBody>
          <a:bodyPr wrap="square" rtlCol="0">
            <a:spAutoFit/>
          </a:bodyPr>
          <a:lstStyle/>
          <a:p>
            <a:pPr marL="0" algn="l" defTabSz="914400" rtl="0" eaLnBrk="1" latinLnBrk="0" hangingPunct="1"/>
            <a:r>
              <a:rPr lang="ar-MA" sz="8000" dirty="0">
                <a:solidFill>
                  <a:schemeClr val="bg1"/>
                </a:solidFill>
              </a:rPr>
              <a:t>8</a:t>
            </a:r>
            <a:r>
              <a:rPr lang="fr-FR" sz="8000" dirty="0">
                <a:solidFill>
                  <a:schemeClr val="bg1"/>
                </a:solidFill>
              </a:rPr>
              <a:t>+</a:t>
            </a:r>
            <a:r>
              <a:rPr lang="ar-MA" sz="8000" dirty="0">
                <a:solidFill>
                  <a:schemeClr val="bg1"/>
                </a:solidFill>
              </a:rPr>
              <a:t>3</a:t>
            </a:r>
            <a:r>
              <a:rPr lang="fr-FR" sz="8000" dirty="0">
                <a:solidFill>
                  <a:schemeClr val="bg1"/>
                </a:solidFill>
              </a:rPr>
              <a:t>=</a:t>
            </a:r>
            <a:r>
              <a:rPr lang="ar-MA" sz="8000" dirty="0">
                <a:solidFill>
                  <a:srgbClr val="FFFF00"/>
                </a:solidFill>
              </a:rPr>
              <a:t>11</a:t>
            </a:r>
            <a:endParaRPr lang="fr-FR" sz="8000" dirty="0">
              <a:solidFill>
                <a:srgbClr val="FFFF00"/>
              </a:solidFill>
            </a:endParaRPr>
          </a:p>
        </p:txBody>
      </p:sp>
      <p:pic>
        <p:nvPicPr>
          <p:cNvPr id="4" name="Image 3">
            <a:extLst>
              <a:ext uri="{FF2B5EF4-FFF2-40B4-BE49-F238E27FC236}">
                <a16:creationId xmlns:a16="http://schemas.microsoft.com/office/drawing/2014/main" id="{17943C15-42D0-B798-E74F-C88EF4BD5BED}"/>
              </a:ext>
            </a:extLst>
          </p:cNvPr>
          <p:cNvPicPr>
            <a:picLocks noChangeAspect="1"/>
          </p:cNvPicPr>
          <p:nvPr/>
        </p:nvPicPr>
        <p:blipFill>
          <a:blip r:embed="rId5"/>
          <a:stretch>
            <a:fillRect/>
          </a:stretch>
        </p:blipFill>
        <p:spPr>
          <a:xfrm>
            <a:off x="152400" y="857043"/>
            <a:ext cx="1382364" cy="990601"/>
          </a:xfrm>
          <a:prstGeom prst="rect">
            <a:avLst/>
          </a:prstGeom>
        </p:spPr>
      </p:pic>
      <p:graphicFrame>
        <p:nvGraphicFramePr>
          <p:cNvPr id="7" name="Tableau 6">
            <a:extLst>
              <a:ext uri="{FF2B5EF4-FFF2-40B4-BE49-F238E27FC236}">
                <a16:creationId xmlns:a16="http://schemas.microsoft.com/office/drawing/2014/main" id="{F8AA33C9-A201-C33F-BDF1-BDF3BA5715B4}"/>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30378242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86552B-D09F-1E52-18F2-44F9906F534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36C8619-49CE-E3CD-2915-34EA9BCD195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27A00D05-5D7A-CDDF-6312-31BA432C3368}"/>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64B43CFE-4F97-345F-908D-CA19E853F8AB}"/>
              </a:ext>
            </a:extLst>
          </p:cNvPr>
          <p:cNvSpPr txBox="1"/>
          <p:nvPr/>
        </p:nvSpPr>
        <p:spPr>
          <a:xfrm>
            <a:off x="1441490" y="3969513"/>
            <a:ext cx="10744200" cy="3768339"/>
          </a:xfrm>
          <a:prstGeom prst="rect">
            <a:avLst/>
          </a:prstGeom>
        </p:spPr>
        <p:txBody>
          <a:bodyPr wrap="square" lIns="0" tIns="0" rIns="0" bIns="0" rtlCol="0" anchor="t">
            <a:spAutoFit/>
          </a:bodyPr>
          <a:lstStyle/>
          <a:p>
            <a:pPr algn="ctr" defTabSz="685834" rtl="1"/>
            <a:r>
              <a:rPr lang="ar-SA" sz="5400" dirty="0">
                <a:solidFill>
                  <a:srgbClr val="01070A"/>
                </a:solidFill>
                <a:latin typeface="Microsoft Uighur" panose="02000000000000000000" pitchFamily="2" charset="-78"/>
                <a:cs typeface="Microsoft Uighur" panose="02000000000000000000" pitchFamily="2" charset="-78"/>
              </a:rPr>
              <a:t>تعرف وقراءة الأعداد وتمييز القيمة المكانية لرقم معين ضمن أعداد</a:t>
            </a:r>
            <a:r>
              <a:rPr lang="ar-MA" sz="5400" dirty="0">
                <a:solidFill>
                  <a:srgbClr val="01070A"/>
                </a:solidFill>
                <a:latin typeface="Microsoft Uighur" panose="02000000000000000000" pitchFamily="2" charset="-78"/>
                <a:cs typeface="Microsoft Uighur" panose="02000000000000000000" pitchFamily="2" charset="-78"/>
              </a:rPr>
              <a:t> من 0 إلى </a:t>
            </a:r>
            <a:r>
              <a:rPr lang="fr-FR" sz="5400" dirty="0">
                <a:solidFill>
                  <a:srgbClr val="01070A"/>
                </a:solidFill>
                <a:latin typeface="Microsoft Uighur" panose="02000000000000000000" pitchFamily="2" charset="-78"/>
                <a:cs typeface="Microsoft Uighur" panose="02000000000000000000" pitchFamily="2" charset="-78"/>
              </a:rPr>
              <a:t>99</a:t>
            </a:r>
            <a:r>
              <a:rPr lang="ar-SA" sz="5400" dirty="0">
                <a:solidFill>
                  <a:srgbClr val="01070A"/>
                </a:solidFill>
                <a:latin typeface="Microsoft Uighur" panose="02000000000000000000" pitchFamily="2" charset="-78"/>
                <a:cs typeface="Microsoft Uighur" panose="02000000000000000000" pitchFamily="2" charset="-78"/>
              </a:rPr>
              <a:t>.</a:t>
            </a:r>
            <a:endParaRPr lang="ar-MA" sz="5400" dirty="0">
              <a:solidFill>
                <a:srgbClr val="01070A"/>
              </a:solidFill>
              <a:latin typeface="Microsoft Uighur" panose="02000000000000000000" pitchFamily="2" charset="-78"/>
              <a:cs typeface="Microsoft Uighur" panose="02000000000000000000" pitchFamily="2" charset="-78"/>
            </a:endParaRPr>
          </a:p>
          <a:p>
            <a:pPr algn="ctr" defTabSz="685834" rtl="1"/>
            <a:r>
              <a:rPr lang="ar-MA" sz="5400" dirty="0">
                <a:solidFill>
                  <a:srgbClr val="01070A"/>
                </a:solidFill>
                <a:latin typeface="Microsoft Uighur" panose="02000000000000000000" pitchFamily="2" charset="-78"/>
                <a:cs typeface="Microsoft Uighur" panose="02000000000000000000" pitchFamily="2" charset="-78"/>
              </a:rPr>
              <a:t> تعرف الكتابات المختلفة لعدد</a:t>
            </a:r>
            <a:endParaRPr lang="ar-SA" sz="5400" dirty="0">
              <a:solidFill>
                <a:srgbClr val="01070A"/>
              </a:solidFill>
              <a:latin typeface="Microsoft Uighur" panose="02000000000000000000" pitchFamily="2" charset="-78"/>
              <a:cs typeface="Microsoft Uighur" panose="02000000000000000000" pitchFamily="2" charset="-78"/>
            </a:endParaRPr>
          </a:p>
          <a:p>
            <a:pPr algn="ctr" defTabSz="685834" rtl="1">
              <a:lnSpc>
                <a:spcPts val="11099"/>
              </a:lnSpc>
            </a:pPr>
            <a:endParaRPr lang="ar-SA"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5BE51A30-354A-19B9-C336-9B908067F1A4}"/>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الأعداد</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B84CDE6B-6DB4-CFA9-29A9-D7FB556EAD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6B412981-112B-6EAB-525B-BE9ADBDD0B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Tree>
    <p:extLst>
      <p:ext uri="{BB962C8B-B14F-4D97-AF65-F5344CB8AC3E}">
        <p14:creationId xmlns:p14="http://schemas.microsoft.com/office/powerpoint/2010/main" val="1132665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03DC01-54B0-CE76-4408-E138FB08D96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FD1FF0E-A752-54F4-568C-AD7046E32998}"/>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5923996-71EB-FBE8-DB90-6BD078FB4627}"/>
              </a:ext>
            </a:extLst>
          </p:cNvPr>
          <p:cNvSpPr/>
          <p:nvPr/>
        </p:nvSpPr>
        <p:spPr>
          <a:xfrm>
            <a:off x="275853" y="2781300"/>
            <a:ext cx="13164293" cy="710180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E130029-1A2E-6991-30C8-19071119F1C9}"/>
              </a:ext>
            </a:extLst>
          </p:cNvPr>
          <p:cNvSpPr/>
          <p:nvPr/>
        </p:nvSpPr>
        <p:spPr>
          <a:xfrm>
            <a:off x="-1" y="752746"/>
            <a:ext cx="13716001" cy="1723754"/>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BFACBDAE-95B5-1D71-1E7D-0805EA925BC8}"/>
              </a:ext>
            </a:extLst>
          </p:cNvPr>
          <p:cNvSpPr txBox="1"/>
          <p:nvPr/>
        </p:nvSpPr>
        <p:spPr>
          <a:xfrm>
            <a:off x="275854" y="863026"/>
            <a:ext cx="12163764"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 سنستمر في قراءة الأعداد من 0 إلى 99 على جدول الأعداد.</a:t>
            </a:r>
          </a:p>
        </p:txBody>
      </p:sp>
      <p:graphicFrame>
        <p:nvGraphicFramePr>
          <p:cNvPr id="13" name="Tableau 12">
            <a:extLst>
              <a:ext uri="{FF2B5EF4-FFF2-40B4-BE49-F238E27FC236}">
                <a16:creationId xmlns:a16="http://schemas.microsoft.com/office/drawing/2014/main" id="{7A3E3652-85E3-AA5B-9050-BA92C5EF54F4}"/>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5ED15245-5EB8-8E2A-1004-CACF120BD5BF}"/>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2" name="Image 1" descr="Une image contenant Dessin animé, dessin humoristique, habits, garçon&#10;&#10;Le contenu généré par l’IA peut être incorrect.">
            <a:extLst>
              <a:ext uri="{FF2B5EF4-FFF2-40B4-BE49-F238E27FC236}">
                <a16:creationId xmlns:a16="http://schemas.microsoft.com/office/drawing/2014/main" id="{4A54FD38-BD0E-A691-DCEB-98497DD61B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80400" y="4080469"/>
            <a:ext cx="6755198" cy="4503465"/>
          </a:xfrm>
          <a:prstGeom prst="rect">
            <a:avLst/>
          </a:prstGeom>
        </p:spPr>
      </p:pic>
    </p:spTree>
    <p:extLst>
      <p:ext uri="{BB962C8B-B14F-4D97-AF65-F5344CB8AC3E}">
        <p14:creationId xmlns:p14="http://schemas.microsoft.com/office/powerpoint/2010/main" val="8998966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F661B-C42B-FE68-6B0E-0F7ED27A18A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E39767B-C47E-789E-F239-FFA9804ECE52}"/>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3F5A213-98F9-E52D-8034-37C902684A0C}"/>
              </a:ext>
            </a:extLst>
          </p:cNvPr>
          <p:cNvSpPr/>
          <p:nvPr/>
        </p:nvSpPr>
        <p:spPr>
          <a:xfrm>
            <a:off x="275853" y="2781300"/>
            <a:ext cx="13164293" cy="710180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E86E324-1D8E-FD57-0947-D40ADE2C18A6}"/>
              </a:ext>
            </a:extLst>
          </p:cNvPr>
          <p:cNvSpPr/>
          <p:nvPr/>
        </p:nvSpPr>
        <p:spPr>
          <a:xfrm>
            <a:off x="-1" y="752746"/>
            <a:ext cx="13716001" cy="1723754"/>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0FC66FFA-4B30-BC14-A5F4-CFE16ECC1870}"/>
              </a:ext>
            </a:extLst>
          </p:cNvPr>
          <p:cNvSpPr txBox="1"/>
          <p:nvPr/>
        </p:nvSpPr>
        <p:spPr>
          <a:xfrm>
            <a:off x="0" y="863026"/>
            <a:ext cx="12439617" cy="1631216"/>
          </a:xfrm>
          <a:prstGeom prst="rect">
            <a:avLst/>
          </a:prstGeom>
          <a:noFill/>
        </p:spPr>
        <p:txBody>
          <a:bodyPr wrap="square" rtlCol="0">
            <a:spAutoFit/>
          </a:bodyPr>
          <a:lstStyle/>
          <a:p>
            <a:pPr marL="0" lvl="1" algn="r" defTabSz="685834" rtl="1">
              <a:lnSpc>
                <a:spcPts val="3017"/>
              </a:lnSpc>
              <a:spcBef>
                <a:spcPct val="0"/>
              </a:spcBef>
              <a:defRPr/>
            </a:pPr>
            <a:r>
              <a:rPr lang="ar-MA" sz="3200" dirty="0">
                <a:solidFill>
                  <a:prstClr val="white">
                    <a:lumMod val="65000"/>
                  </a:prstClr>
                </a:solidFill>
                <a:latin typeface="Microsoft Uighur" panose="02000000000000000000" pitchFamily="2" charset="-78"/>
                <a:cs typeface="Microsoft Uighur" panose="02000000000000000000" pitchFamily="2" charset="-78"/>
              </a:rPr>
              <a:t>لاحظوا معي كيف أقرأ جدول الأعداد.</a:t>
            </a:r>
            <a:endParaRPr kumimoji="0" lang="ar-M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a:p>
            <a:pPr marR="0" lvl="1" indent="-4572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يقرأ الأستاذ(ة)  جدول الأعداد من 0 إلى 99</a:t>
            </a:r>
            <a:r>
              <a:rPr lang="ar-MA" sz="2400" dirty="0">
                <a:solidFill>
                  <a:prstClr val="white">
                    <a:lumMod val="65000"/>
                  </a:prstClr>
                </a:solidFill>
                <a:latin typeface="Microsoft Uighur" panose="02000000000000000000" pitchFamily="2" charset="-78"/>
                <a:cs typeface="Microsoft Uighur" panose="02000000000000000000" pitchFamily="2" charset="-78"/>
              </a:rPr>
              <a:t> وفق نمط من أنماط القراءة: من اليسار إلى اليمين / من </a:t>
            </a: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اليمين إلى السيار / من الأعلى إلى الأسفل / من الأسفل إلى الأعلى/ بشكل عشوائي.</a:t>
            </a:r>
          </a:p>
          <a:p>
            <a:pPr marL="342900" marR="0" lvl="1" indent="-3429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يدعو الأستاذ(ة) متعلمين أو ثلاثة للقراءة بنفس الطريقة.</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3" name="Image 2">
            <a:extLst>
              <a:ext uri="{FF2B5EF4-FFF2-40B4-BE49-F238E27FC236}">
                <a16:creationId xmlns:a16="http://schemas.microsoft.com/office/drawing/2014/main" id="{96AB064C-2C76-3F1C-387A-8A732B7F78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48200" y="3238500"/>
            <a:ext cx="5334000" cy="6122327"/>
          </a:xfrm>
          <a:prstGeom prst="rect">
            <a:avLst/>
          </a:prstGeom>
        </p:spPr>
      </p:pic>
      <p:sp>
        <p:nvSpPr>
          <p:cNvPr id="16" name="Freeform 8">
            <a:extLst>
              <a:ext uri="{FF2B5EF4-FFF2-40B4-BE49-F238E27FC236}">
                <a16:creationId xmlns:a16="http://schemas.microsoft.com/office/drawing/2014/main" id="{684EAA2E-20BF-0D64-A5A0-7A2121B7A027}"/>
              </a:ext>
            </a:extLst>
          </p:cNvPr>
          <p:cNvSpPr/>
          <p:nvPr/>
        </p:nvSpPr>
        <p:spPr>
          <a:xfrm rot="10800000">
            <a:off x="129612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9" name="Tableau 8">
            <a:extLst>
              <a:ext uri="{FF2B5EF4-FFF2-40B4-BE49-F238E27FC236}">
                <a16:creationId xmlns:a16="http://schemas.microsoft.com/office/drawing/2014/main" id="{F30962C5-C103-F2CC-D3F7-16A4E65D3224}"/>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15213833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03DC01-54B0-CE76-4408-E138FB08D96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FD1FF0E-A752-54F4-568C-AD7046E32998}"/>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5923996-71EB-FBE8-DB90-6BD078FB4627}"/>
              </a:ext>
            </a:extLst>
          </p:cNvPr>
          <p:cNvSpPr/>
          <p:nvPr/>
        </p:nvSpPr>
        <p:spPr>
          <a:xfrm>
            <a:off x="275853" y="2781300"/>
            <a:ext cx="13164293" cy="710180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E130029-1A2E-6991-30C8-19071119F1C9}"/>
              </a:ext>
            </a:extLst>
          </p:cNvPr>
          <p:cNvSpPr/>
          <p:nvPr/>
        </p:nvSpPr>
        <p:spPr>
          <a:xfrm>
            <a:off x="-1" y="752746"/>
            <a:ext cx="13716001" cy="1723754"/>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BFACBDAE-95B5-1D71-1E7D-0805EA925BC8}"/>
              </a:ext>
            </a:extLst>
          </p:cNvPr>
          <p:cNvSpPr txBox="1"/>
          <p:nvPr/>
        </p:nvSpPr>
        <p:spPr>
          <a:xfrm>
            <a:off x="1143000" y="863026"/>
            <a:ext cx="11296617" cy="124649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أبنائي الأعزاء، اليوم سنلعب لعبة "عجلة الأعداد" ستمكننا هذه اللعبة من تعرف وقراءة الأعداد وتمييز القيمة المكانية لرقم معين ضمن أعداد من 0 إلى 99. لاحظوا معي كيف.</a:t>
            </a:r>
          </a:p>
          <a:p>
            <a:pPr marL="457200" marR="0" lvl="1" indent="-4572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MA" sz="2400" b="0" i="0" u="none" strike="noStrike" kern="1200" cap="none" spc="0" normalizeH="0" baseline="0" noProof="0" dirty="0" err="1">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يُنمذج</a:t>
            </a: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الأستاذ(ة) نشاط "لعبة عجلة الأعداد". (أنظر الملحق 3) </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graphicFrame>
        <p:nvGraphicFramePr>
          <p:cNvPr id="13" name="Tableau 12">
            <a:extLst>
              <a:ext uri="{FF2B5EF4-FFF2-40B4-BE49-F238E27FC236}">
                <a16:creationId xmlns:a16="http://schemas.microsoft.com/office/drawing/2014/main" id="{7A3E3652-85E3-AA5B-9050-BA92C5EF54F4}"/>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5ED15245-5EB8-8E2A-1004-CACF120BD5BF}"/>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2" name="Image 1" descr="Une image contenant Dessin animé, dessin humoristique, habits, garçon&#10;&#10;Le contenu généré par l’IA peut être incorrect.">
            <a:extLst>
              <a:ext uri="{FF2B5EF4-FFF2-40B4-BE49-F238E27FC236}">
                <a16:creationId xmlns:a16="http://schemas.microsoft.com/office/drawing/2014/main" id="{4A54FD38-BD0E-A691-DCEB-98497DD61B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95600" y="5260616"/>
            <a:ext cx="6755198" cy="4503465"/>
          </a:xfrm>
          <a:prstGeom prst="rect">
            <a:avLst/>
          </a:prstGeom>
        </p:spPr>
      </p:pic>
      <p:pic>
        <p:nvPicPr>
          <p:cNvPr id="6" name="Image 5">
            <a:extLst>
              <a:ext uri="{FF2B5EF4-FFF2-40B4-BE49-F238E27FC236}">
                <a16:creationId xmlns:a16="http://schemas.microsoft.com/office/drawing/2014/main" id="{EF3569E9-9736-A1C1-664C-021465C729F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53395" y="2962869"/>
            <a:ext cx="3902236" cy="3902236"/>
          </a:xfrm>
          <a:prstGeom prst="rect">
            <a:avLst/>
          </a:prstGeom>
        </p:spPr>
      </p:pic>
      <p:sp>
        <p:nvSpPr>
          <p:cNvPr id="7" name="ZoneTexte 6">
            <a:extLst>
              <a:ext uri="{FF2B5EF4-FFF2-40B4-BE49-F238E27FC236}">
                <a16:creationId xmlns:a16="http://schemas.microsoft.com/office/drawing/2014/main" id="{2CA0417A-2DFA-7679-35A7-124E800F17EF}"/>
              </a:ext>
            </a:extLst>
          </p:cNvPr>
          <p:cNvSpPr txBox="1"/>
          <p:nvPr/>
        </p:nvSpPr>
        <p:spPr>
          <a:xfrm>
            <a:off x="9386026" y="4165758"/>
            <a:ext cx="3969605" cy="1477328"/>
          </a:xfrm>
          <a:prstGeom prst="rect">
            <a:avLst/>
          </a:prstGeom>
          <a:noFill/>
        </p:spPr>
        <p:txBody>
          <a:bodyPr wrap="square" rtlCol="0">
            <a:spAutoFit/>
          </a:bodyPr>
          <a:lstStyle/>
          <a:p>
            <a:pPr algn="ctr"/>
            <a:r>
              <a:rPr lang="ar-MA" sz="3600" b="1" dirty="0"/>
              <a:t>نمذجة نشاط </a:t>
            </a:r>
          </a:p>
          <a:p>
            <a:pPr algn="ctr"/>
            <a:r>
              <a:rPr lang="ar-MA" sz="3600" b="1" dirty="0"/>
              <a:t>عجلة الأعداد</a:t>
            </a:r>
            <a:endParaRPr lang="fr-FR" sz="3600" b="1" dirty="0"/>
          </a:p>
          <a:p>
            <a:endParaRPr lang="fr-FR" dirty="0"/>
          </a:p>
        </p:txBody>
      </p:sp>
      <p:pic>
        <p:nvPicPr>
          <p:cNvPr id="33" name="Image 32">
            <a:extLst>
              <a:ext uri="{FF2B5EF4-FFF2-40B4-BE49-F238E27FC236}">
                <a16:creationId xmlns:a16="http://schemas.microsoft.com/office/drawing/2014/main" id="{F9CD9F3D-C59D-A6E3-F0C5-0993BB50260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2000" y="3107290"/>
            <a:ext cx="2819400" cy="3135595"/>
          </a:xfrm>
          <a:prstGeom prst="rect">
            <a:avLst/>
          </a:prstGeom>
        </p:spPr>
      </p:pic>
    </p:spTree>
    <p:extLst>
      <p:ext uri="{BB962C8B-B14F-4D97-AF65-F5344CB8AC3E}">
        <p14:creationId xmlns:p14="http://schemas.microsoft.com/office/powerpoint/2010/main" val="36365293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E44DCE-FD70-590D-0B7D-83D95EFACEA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4D45B5C-AEC4-3C7F-3F51-FCD5166B0FB9}"/>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3C6C4CE-2FF2-ECB0-3AE5-140BFA9D81D5}"/>
              </a:ext>
            </a:extLst>
          </p:cNvPr>
          <p:cNvSpPr/>
          <p:nvPr/>
        </p:nvSpPr>
        <p:spPr>
          <a:xfrm>
            <a:off x="275852" y="2684047"/>
            <a:ext cx="13164293" cy="721996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F660F85-BD38-CE92-C368-0EC55B1ECE17}"/>
              </a:ext>
            </a:extLst>
          </p:cNvPr>
          <p:cNvSpPr/>
          <p:nvPr/>
        </p:nvSpPr>
        <p:spPr>
          <a:xfrm>
            <a:off x="-1" y="740647"/>
            <a:ext cx="13716001" cy="173307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EB4CBDFA-0D20-60C7-265D-EE71C70A6A70}"/>
              </a:ext>
            </a:extLst>
          </p:cNvPr>
          <p:cNvSpPr txBox="1"/>
          <p:nvPr/>
        </p:nvSpPr>
        <p:spPr>
          <a:xfrm>
            <a:off x="609600" y="863026"/>
            <a:ext cx="11887201" cy="1288814"/>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نستمر في التعرف على الكتابات المختلفة لعدد. خذوا الألواح.</a:t>
            </a:r>
          </a:p>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رأينا بالأمس أن العدد 47 يمكن أن نكتبه مركبا من رقمين هكذا "47" أو مفككا 7+40 أو 7 وحدات و4 عشرات أو سبعة وأربعون بالحروف</a:t>
            </a:r>
          </a:p>
        </p:txBody>
      </p:sp>
      <p:sp>
        <p:nvSpPr>
          <p:cNvPr id="3" name="Freeform 8">
            <a:extLst>
              <a:ext uri="{FF2B5EF4-FFF2-40B4-BE49-F238E27FC236}">
                <a16:creationId xmlns:a16="http://schemas.microsoft.com/office/drawing/2014/main" id="{A3308BDF-8AA9-0138-6446-D42360047181}"/>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7" name="ZoneTexte 6">
            <a:extLst>
              <a:ext uri="{FF2B5EF4-FFF2-40B4-BE49-F238E27FC236}">
                <a16:creationId xmlns:a16="http://schemas.microsoft.com/office/drawing/2014/main" id="{96E745B0-EDEA-6CCC-8A95-3E93650038F5}"/>
              </a:ext>
            </a:extLst>
          </p:cNvPr>
          <p:cNvSpPr txBox="1"/>
          <p:nvPr/>
        </p:nvSpPr>
        <p:spPr>
          <a:xfrm>
            <a:off x="6324600" y="3695700"/>
            <a:ext cx="952499" cy="923330"/>
          </a:xfrm>
          <a:prstGeom prst="rect">
            <a:avLst/>
          </a:prstGeom>
          <a:noFill/>
        </p:spPr>
        <p:txBody>
          <a:bodyPr wrap="square" rtlCol="0">
            <a:spAutoFit/>
          </a:bodyPr>
          <a:lstStyle/>
          <a:p>
            <a:r>
              <a:rPr lang="ar-MA" sz="5400" b="1" dirty="0">
                <a:solidFill>
                  <a:schemeClr val="accent1"/>
                </a:solidFill>
              </a:rPr>
              <a:t>47</a:t>
            </a:r>
            <a:endParaRPr lang="fr-FR" b="1" dirty="0">
              <a:solidFill>
                <a:schemeClr val="accent1"/>
              </a:solidFill>
            </a:endParaRPr>
          </a:p>
        </p:txBody>
      </p:sp>
      <p:sp>
        <p:nvSpPr>
          <p:cNvPr id="5" name="ZoneTexte 4">
            <a:extLst>
              <a:ext uri="{FF2B5EF4-FFF2-40B4-BE49-F238E27FC236}">
                <a16:creationId xmlns:a16="http://schemas.microsoft.com/office/drawing/2014/main" id="{7C986A36-0B39-AB41-7FD0-0572E85E4760}"/>
              </a:ext>
            </a:extLst>
          </p:cNvPr>
          <p:cNvSpPr txBox="1"/>
          <p:nvPr/>
        </p:nvSpPr>
        <p:spPr>
          <a:xfrm>
            <a:off x="5638800" y="5013168"/>
            <a:ext cx="2743200" cy="923330"/>
          </a:xfrm>
          <a:prstGeom prst="rect">
            <a:avLst/>
          </a:prstGeom>
          <a:noFill/>
        </p:spPr>
        <p:txBody>
          <a:bodyPr wrap="square" rtlCol="0">
            <a:spAutoFit/>
          </a:bodyPr>
          <a:lstStyle/>
          <a:p>
            <a:r>
              <a:rPr lang="ar-MA" sz="5400" b="1" dirty="0">
                <a:solidFill>
                  <a:schemeClr val="accent1"/>
                </a:solidFill>
              </a:rPr>
              <a:t>7 + 40</a:t>
            </a:r>
            <a:endParaRPr lang="fr-FR" b="1" dirty="0">
              <a:solidFill>
                <a:schemeClr val="accent1"/>
              </a:solidFill>
            </a:endParaRPr>
          </a:p>
        </p:txBody>
      </p:sp>
      <p:sp>
        <p:nvSpPr>
          <p:cNvPr id="12" name="ZoneTexte 11">
            <a:extLst>
              <a:ext uri="{FF2B5EF4-FFF2-40B4-BE49-F238E27FC236}">
                <a16:creationId xmlns:a16="http://schemas.microsoft.com/office/drawing/2014/main" id="{E293E7D3-611F-AF93-27D7-4889BE553545}"/>
              </a:ext>
            </a:extLst>
          </p:cNvPr>
          <p:cNvSpPr txBox="1"/>
          <p:nvPr/>
        </p:nvSpPr>
        <p:spPr>
          <a:xfrm>
            <a:off x="4095749" y="6353770"/>
            <a:ext cx="5410200" cy="923330"/>
          </a:xfrm>
          <a:prstGeom prst="rect">
            <a:avLst/>
          </a:prstGeom>
          <a:noFill/>
        </p:spPr>
        <p:txBody>
          <a:bodyPr wrap="square" rtlCol="0">
            <a:spAutoFit/>
          </a:bodyPr>
          <a:lstStyle/>
          <a:p>
            <a:r>
              <a:rPr lang="ar-MA" sz="5400" b="1" dirty="0">
                <a:solidFill>
                  <a:schemeClr val="accent1"/>
                </a:solidFill>
              </a:rPr>
              <a:t>7 وَحَداتٍ وَ 4 عَشَراتٍ</a:t>
            </a:r>
            <a:endParaRPr lang="fr-FR" b="1" dirty="0">
              <a:solidFill>
                <a:schemeClr val="accent1"/>
              </a:solidFill>
            </a:endParaRPr>
          </a:p>
        </p:txBody>
      </p:sp>
      <p:sp>
        <p:nvSpPr>
          <p:cNvPr id="14" name="ZoneTexte 13">
            <a:extLst>
              <a:ext uri="{FF2B5EF4-FFF2-40B4-BE49-F238E27FC236}">
                <a16:creationId xmlns:a16="http://schemas.microsoft.com/office/drawing/2014/main" id="{3D3AFB40-148C-7F63-15C5-CF0685C383AA}"/>
              </a:ext>
            </a:extLst>
          </p:cNvPr>
          <p:cNvSpPr txBox="1"/>
          <p:nvPr/>
        </p:nvSpPr>
        <p:spPr>
          <a:xfrm>
            <a:off x="3886200" y="7725370"/>
            <a:ext cx="5410200" cy="923330"/>
          </a:xfrm>
          <a:prstGeom prst="rect">
            <a:avLst/>
          </a:prstGeom>
          <a:noFill/>
        </p:spPr>
        <p:txBody>
          <a:bodyPr wrap="square" rtlCol="0">
            <a:spAutoFit/>
          </a:bodyPr>
          <a:lstStyle/>
          <a:p>
            <a:pPr algn="ctr" rtl="1"/>
            <a:r>
              <a:rPr lang="ar-MA" sz="5400" b="1" dirty="0">
                <a:solidFill>
                  <a:schemeClr val="accent1"/>
                </a:solidFill>
              </a:rPr>
              <a:t>سَبْعَةٌ وَأَرْبَعونَ</a:t>
            </a:r>
            <a:endParaRPr lang="fr-FR" b="1" dirty="0">
              <a:solidFill>
                <a:schemeClr val="accent1"/>
              </a:solidFill>
            </a:endParaRPr>
          </a:p>
        </p:txBody>
      </p:sp>
      <p:graphicFrame>
        <p:nvGraphicFramePr>
          <p:cNvPr id="2" name="Tableau 1">
            <a:extLst>
              <a:ext uri="{FF2B5EF4-FFF2-40B4-BE49-F238E27FC236}">
                <a16:creationId xmlns:a16="http://schemas.microsoft.com/office/drawing/2014/main" id="{69F184B1-8037-00CE-B5D1-86450E833623}"/>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1947019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0E1CF2-1168-DE5D-79CF-F9CFABFC539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DE96938-CB86-4117-1D6C-139504FE222D}"/>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6BEFB76-91DF-AA3E-2ED9-213B4C73CA10}"/>
              </a:ext>
            </a:extLst>
          </p:cNvPr>
          <p:cNvSpPr/>
          <p:nvPr/>
        </p:nvSpPr>
        <p:spPr>
          <a:xfrm>
            <a:off x="294972" y="2658785"/>
            <a:ext cx="13164293" cy="721996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D399DF22-A8E0-C648-52E6-6E80D9E04BCF}"/>
              </a:ext>
            </a:extLst>
          </p:cNvPr>
          <p:cNvSpPr/>
          <p:nvPr/>
        </p:nvSpPr>
        <p:spPr>
          <a:xfrm>
            <a:off x="-1" y="740647"/>
            <a:ext cx="13716001" cy="173307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7D6AB321-0896-437A-C839-FE02D9C26929}"/>
              </a:ext>
            </a:extLst>
          </p:cNvPr>
          <p:cNvSpPr txBox="1"/>
          <p:nvPr/>
        </p:nvSpPr>
        <p:spPr>
          <a:xfrm>
            <a:off x="609600" y="863026"/>
            <a:ext cx="11887201" cy="904094"/>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خذوا الألواح، أكتبوا العدد 52 كتابة مفككة. </a:t>
            </a:r>
            <a:endParaRPr lang="ar-SA" sz="36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MA" sz="36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FBEDC6CC-61F6-39E0-ADAC-0E641B0DD97E}"/>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DBBCD80A-288B-0EB0-4750-63D1EB366293}"/>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69000" y="818076"/>
            <a:ext cx="1081199" cy="736017"/>
          </a:xfrm>
          <a:prstGeom prst="roundRect">
            <a:avLst/>
          </a:prstGeom>
        </p:spPr>
      </p:pic>
      <p:sp>
        <p:nvSpPr>
          <p:cNvPr id="9" name="ZoneTexte 8">
            <a:extLst>
              <a:ext uri="{FF2B5EF4-FFF2-40B4-BE49-F238E27FC236}">
                <a16:creationId xmlns:a16="http://schemas.microsoft.com/office/drawing/2014/main" id="{ADC19A87-75CD-2359-C4F7-7999A61B18E3}"/>
              </a:ext>
            </a:extLst>
          </p:cNvPr>
          <p:cNvSpPr txBox="1"/>
          <p:nvPr/>
        </p:nvSpPr>
        <p:spPr>
          <a:xfrm>
            <a:off x="5410200" y="5524500"/>
            <a:ext cx="2590800" cy="1569660"/>
          </a:xfrm>
          <a:prstGeom prst="rect">
            <a:avLst/>
          </a:prstGeom>
          <a:noFill/>
        </p:spPr>
        <p:txBody>
          <a:bodyPr wrap="square" rtlCol="0">
            <a:spAutoFit/>
          </a:bodyPr>
          <a:lstStyle/>
          <a:p>
            <a:pPr algn="ctr"/>
            <a:r>
              <a:rPr lang="ar-MA" sz="9600" dirty="0">
                <a:solidFill>
                  <a:srgbClr val="FF0000"/>
                </a:solidFill>
              </a:rPr>
              <a:t>؟</a:t>
            </a:r>
            <a:endParaRPr lang="fr-FR" sz="8000" dirty="0">
              <a:solidFill>
                <a:srgbClr val="FF0000"/>
              </a:solidFill>
            </a:endParaRPr>
          </a:p>
        </p:txBody>
      </p:sp>
      <p:graphicFrame>
        <p:nvGraphicFramePr>
          <p:cNvPr id="2" name="Tableau 1">
            <a:extLst>
              <a:ext uri="{FF2B5EF4-FFF2-40B4-BE49-F238E27FC236}">
                <a16:creationId xmlns:a16="http://schemas.microsoft.com/office/drawing/2014/main" id="{226DA366-B03D-77D4-924F-BB6D53F34F34}"/>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ZoneTexte 3">
            <a:extLst>
              <a:ext uri="{FF2B5EF4-FFF2-40B4-BE49-F238E27FC236}">
                <a16:creationId xmlns:a16="http://schemas.microsoft.com/office/drawing/2014/main" id="{917CEB47-F57E-A320-995B-EAA9429B94C6}"/>
              </a:ext>
            </a:extLst>
          </p:cNvPr>
          <p:cNvSpPr txBox="1"/>
          <p:nvPr/>
        </p:nvSpPr>
        <p:spPr>
          <a:xfrm>
            <a:off x="5295900" y="3977976"/>
            <a:ext cx="2819400" cy="830997"/>
          </a:xfrm>
          <a:prstGeom prst="rect">
            <a:avLst/>
          </a:prstGeom>
          <a:noFill/>
        </p:spPr>
        <p:txBody>
          <a:bodyPr wrap="square" rtlCol="0">
            <a:spAutoFit/>
          </a:bodyPr>
          <a:lstStyle/>
          <a:p>
            <a:pPr algn="ctr"/>
            <a:r>
              <a:rPr lang="ar-MA" sz="4800" b="1" dirty="0"/>
              <a:t>52</a:t>
            </a:r>
            <a:endParaRPr lang="fr-FR" sz="4800" b="1" dirty="0"/>
          </a:p>
        </p:txBody>
      </p:sp>
    </p:spTree>
    <p:extLst>
      <p:ext uri="{BB962C8B-B14F-4D97-AF65-F5344CB8AC3E}">
        <p14:creationId xmlns:p14="http://schemas.microsoft.com/office/powerpoint/2010/main" val="6944804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403F5F-EEE6-B3E6-CC26-DD911BF7A6D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D3A5F9E-7810-8696-BA65-36431D30383C}"/>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99D7440-3FD7-2A0C-F214-D6F60C7B6449}"/>
              </a:ext>
            </a:extLst>
          </p:cNvPr>
          <p:cNvSpPr/>
          <p:nvPr/>
        </p:nvSpPr>
        <p:spPr>
          <a:xfrm>
            <a:off x="294972" y="2658785"/>
            <a:ext cx="13164293" cy="721996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3AAE522F-6250-0B37-C9F0-556B1A5B065C}"/>
              </a:ext>
            </a:extLst>
          </p:cNvPr>
          <p:cNvSpPr/>
          <p:nvPr/>
        </p:nvSpPr>
        <p:spPr>
          <a:xfrm>
            <a:off x="-1" y="740647"/>
            <a:ext cx="13716001" cy="173307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21ECD3A6-0BC0-E3B4-4FE3-934F421A0CA0}"/>
              </a:ext>
            </a:extLst>
          </p:cNvPr>
          <p:cNvSpPr txBox="1"/>
          <p:nvPr/>
        </p:nvSpPr>
        <p:spPr>
          <a:xfrm>
            <a:off x="609600" y="863026"/>
            <a:ext cx="11887201" cy="904094"/>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ar-SA" sz="36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MA" sz="36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C07BCE32-6E23-3A1C-21E0-3515750F5B3D}"/>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9" name="Image 8">
            <a:extLst>
              <a:ext uri="{FF2B5EF4-FFF2-40B4-BE49-F238E27FC236}">
                <a16:creationId xmlns:a16="http://schemas.microsoft.com/office/drawing/2014/main" id="{FAD56648-5CE8-8E8B-8476-A446613FB7A9}"/>
              </a:ext>
            </a:extLst>
          </p:cNvPr>
          <p:cNvPicPr>
            <a:picLocks noChangeAspect="1"/>
          </p:cNvPicPr>
          <p:nvPr/>
        </p:nvPicPr>
        <p:blipFill>
          <a:blip r:embed="rId4"/>
          <a:stretch>
            <a:fillRect/>
          </a:stretch>
        </p:blipFill>
        <p:spPr>
          <a:xfrm>
            <a:off x="152400" y="857043"/>
            <a:ext cx="1143000" cy="819073"/>
          </a:xfrm>
          <a:prstGeom prst="rect">
            <a:avLst/>
          </a:prstGeom>
        </p:spPr>
      </p:pic>
      <p:sp>
        <p:nvSpPr>
          <p:cNvPr id="5" name="ZoneTexte 4">
            <a:extLst>
              <a:ext uri="{FF2B5EF4-FFF2-40B4-BE49-F238E27FC236}">
                <a16:creationId xmlns:a16="http://schemas.microsoft.com/office/drawing/2014/main" id="{94478194-8B50-4FDF-DA74-3C463881F2F3}"/>
              </a:ext>
            </a:extLst>
          </p:cNvPr>
          <p:cNvSpPr txBox="1"/>
          <p:nvPr/>
        </p:nvSpPr>
        <p:spPr>
          <a:xfrm>
            <a:off x="5410200" y="5524500"/>
            <a:ext cx="2590800" cy="1107996"/>
          </a:xfrm>
          <a:prstGeom prst="rect">
            <a:avLst/>
          </a:prstGeom>
          <a:noFill/>
        </p:spPr>
        <p:txBody>
          <a:bodyPr wrap="square" rtlCol="0">
            <a:spAutoFit/>
          </a:bodyPr>
          <a:lstStyle/>
          <a:p>
            <a:pPr algn="ctr"/>
            <a:r>
              <a:rPr lang="ar-MA" sz="6600" b="1" dirty="0">
                <a:solidFill>
                  <a:srgbClr val="FF0000"/>
                </a:solidFill>
                <a:latin typeface="Arial Rounded MT Bold" panose="020F0704030504030204" pitchFamily="34" charset="0"/>
              </a:rPr>
              <a:t>2 + 50</a:t>
            </a:r>
            <a:endParaRPr lang="fr-FR" sz="6600" b="1" dirty="0">
              <a:solidFill>
                <a:srgbClr val="FF0000"/>
              </a:solidFill>
              <a:latin typeface="Arial Rounded MT Bold" panose="020F0704030504030204" pitchFamily="34" charset="0"/>
            </a:endParaRPr>
          </a:p>
        </p:txBody>
      </p:sp>
      <p:graphicFrame>
        <p:nvGraphicFramePr>
          <p:cNvPr id="2" name="Tableau 1">
            <a:extLst>
              <a:ext uri="{FF2B5EF4-FFF2-40B4-BE49-F238E27FC236}">
                <a16:creationId xmlns:a16="http://schemas.microsoft.com/office/drawing/2014/main" id="{33EB4BF5-79A5-8C9F-BDAD-BA78CA60E942}"/>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ZoneTexte 3">
            <a:extLst>
              <a:ext uri="{FF2B5EF4-FFF2-40B4-BE49-F238E27FC236}">
                <a16:creationId xmlns:a16="http://schemas.microsoft.com/office/drawing/2014/main" id="{1B1F0FFB-36EC-F5B6-B0A1-168CA0CC8FB1}"/>
              </a:ext>
            </a:extLst>
          </p:cNvPr>
          <p:cNvSpPr txBox="1"/>
          <p:nvPr/>
        </p:nvSpPr>
        <p:spPr>
          <a:xfrm>
            <a:off x="5467418" y="4034910"/>
            <a:ext cx="2819400" cy="830997"/>
          </a:xfrm>
          <a:prstGeom prst="rect">
            <a:avLst/>
          </a:prstGeom>
          <a:noFill/>
        </p:spPr>
        <p:txBody>
          <a:bodyPr wrap="square" rtlCol="0">
            <a:spAutoFit/>
          </a:bodyPr>
          <a:lstStyle/>
          <a:p>
            <a:pPr algn="ctr"/>
            <a:r>
              <a:rPr lang="ar-MA" sz="4800" b="1" dirty="0"/>
              <a:t>52</a:t>
            </a:r>
            <a:endParaRPr lang="fr-FR" sz="4800" b="1" dirty="0"/>
          </a:p>
        </p:txBody>
      </p:sp>
    </p:spTree>
    <p:extLst>
      <p:ext uri="{BB962C8B-B14F-4D97-AF65-F5344CB8AC3E}">
        <p14:creationId xmlns:p14="http://schemas.microsoft.com/office/powerpoint/2010/main" val="35955966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84DB-06AD-D0E2-8538-3F09DE4C46F0}"/>
            </a:ext>
          </a:extLst>
        </p:cNvPr>
        <p:cNvGrpSpPr/>
        <p:nvPr/>
      </p:nvGrpSpPr>
      <p:grpSpPr>
        <a:xfrm>
          <a:off x="0" y="0"/>
          <a:ext cx="0" cy="0"/>
          <a:chOff x="0" y="0"/>
          <a:chExt cx="0" cy="0"/>
        </a:xfrm>
      </p:grpSpPr>
      <p:grpSp>
        <p:nvGrpSpPr>
          <p:cNvPr id="63" name="Group 3">
            <a:extLst>
              <a:ext uri="{FF2B5EF4-FFF2-40B4-BE49-F238E27FC236}">
                <a16:creationId xmlns:a16="http://schemas.microsoft.com/office/drawing/2014/main" id="{42A479B9-1E51-0CDC-D0FD-A0ABDBB8A8B9}"/>
              </a:ext>
            </a:extLst>
          </p:cNvPr>
          <p:cNvGrpSpPr/>
          <p:nvPr/>
        </p:nvGrpSpPr>
        <p:grpSpPr>
          <a:xfrm>
            <a:off x="381000" y="1032718"/>
            <a:ext cx="12877800" cy="8592471"/>
            <a:chOff x="0" y="-47625"/>
            <a:chExt cx="4025259" cy="2769996"/>
          </a:xfrm>
        </p:grpSpPr>
        <p:sp>
          <p:nvSpPr>
            <p:cNvPr id="64" name="Freeform 4">
              <a:extLst>
                <a:ext uri="{FF2B5EF4-FFF2-40B4-BE49-F238E27FC236}">
                  <a16:creationId xmlns:a16="http://schemas.microsoft.com/office/drawing/2014/main" id="{8509124B-B3EF-C3C9-3527-1B84F28A4803}"/>
                </a:ext>
              </a:extLst>
            </p:cNvPr>
            <p:cNvSpPr/>
            <p:nvPr/>
          </p:nvSpPr>
          <p:spPr>
            <a:xfrm>
              <a:off x="0" y="0"/>
              <a:ext cx="4025259" cy="2722371"/>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65" name="TextBox 5">
              <a:extLst>
                <a:ext uri="{FF2B5EF4-FFF2-40B4-BE49-F238E27FC236}">
                  <a16:creationId xmlns:a16="http://schemas.microsoft.com/office/drawing/2014/main" id="{A82DD1A0-755A-1D7D-A12E-FEF54DC8FAEE}"/>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AFDA5764-B6A4-60C6-DCDA-6856AC1D5FD1}"/>
              </a:ext>
            </a:extLst>
          </p:cNvPr>
          <p:cNvSpPr/>
          <p:nvPr>
            <p:custDataLst>
              <p:tags r:id="rId1"/>
            </p:custDataLst>
          </p:nvPr>
        </p:nvSpPr>
        <p:spPr>
          <a:xfrm>
            <a:off x="381000" y="661811"/>
            <a:ext cx="697031" cy="66915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just" defTabSz="514402" rtl="1" eaLnBrk="1" latinLnBrk="0" hangingPunct="1">
              <a:defRPr/>
            </a:pPr>
            <a:endParaRPr lang="fr-MA" sz="1013" dirty="0">
              <a:solidFill>
                <a:prstClr val="black"/>
              </a:solidFill>
              <a:latin typeface="Dosis" pitchFamily="2" charset="0"/>
            </a:endParaRPr>
          </a:p>
        </p:txBody>
      </p:sp>
      <p:pic>
        <p:nvPicPr>
          <p:cNvPr id="21" name="Picture 9">
            <a:extLst>
              <a:ext uri="{FF2B5EF4-FFF2-40B4-BE49-F238E27FC236}">
                <a16:creationId xmlns:a16="http://schemas.microsoft.com/office/drawing/2014/main" id="{E8637596-C394-1397-F06A-F679DD396959}"/>
              </a:ext>
            </a:extLst>
          </p:cNvPr>
          <p:cNvPicPr>
            <a:picLocks noChangeAspect="1"/>
          </p:cNvPicPr>
          <p:nvPr/>
        </p:nvPicPr>
        <p:blipFill rotWithShape="1">
          <a:blip r:embed="rId5">
            <a:clrChange>
              <a:clrFrom>
                <a:srgbClr val="FFFFFF"/>
              </a:clrFrom>
              <a:clrTo>
                <a:srgbClr val="FFFFFF">
                  <a:alpha val="0"/>
                </a:srgbClr>
              </a:clrTo>
            </a:clrChange>
          </a:blip>
          <a:srcRect l="11025" t="14561" r="11389" b="14089"/>
          <a:stretch/>
        </p:blipFill>
        <p:spPr>
          <a:xfrm>
            <a:off x="10649828" y="6820671"/>
            <a:ext cx="1230172" cy="837429"/>
          </a:xfrm>
          <a:prstGeom prst="roundRect">
            <a:avLst/>
          </a:prstGeom>
        </p:spPr>
      </p:pic>
      <p:pic>
        <p:nvPicPr>
          <p:cNvPr id="47" name="Image 46">
            <a:extLst>
              <a:ext uri="{FF2B5EF4-FFF2-40B4-BE49-F238E27FC236}">
                <a16:creationId xmlns:a16="http://schemas.microsoft.com/office/drawing/2014/main" id="{8F98CB9D-081A-1A86-3DFE-60CF17E48FF5}"/>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7421818" y="6332930"/>
            <a:ext cx="1625695" cy="1429096"/>
          </a:xfrm>
          <a:prstGeom prst="rect">
            <a:avLst/>
          </a:prstGeom>
          <a:ln>
            <a:noFill/>
          </a:ln>
          <a:effectLst/>
        </p:spPr>
      </p:pic>
      <p:pic>
        <p:nvPicPr>
          <p:cNvPr id="50" name="Image 49">
            <a:extLst>
              <a:ext uri="{FF2B5EF4-FFF2-40B4-BE49-F238E27FC236}">
                <a16:creationId xmlns:a16="http://schemas.microsoft.com/office/drawing/2014/main" id="{927E24BF-7272-EB94-2CE2-EC5AE7740925}"/>
              </a:ext>
            </a:extLst>
          </p:cNvPr>
          <p:cNvPicPr>
            <a:picLocks noChangeAspect="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377465" y="3032427"/>
            <a:ext cx="1352710" cy="1126337"/>
          </a:xfrm>
          <a:prstGeom prst="rect">
            <a:avLst/>
          </a:prstGeom>
          <a:ln w="19050">
            <a:noFill/>
          </a:ln>
          <a:effectLst/>
        </p:spPr>
      </p:pic>
      <p:sp>
        <p:nvSpPr>
          <p:cNvPr id="54" name="Rectangle : coins arrondis 53">
            <a:extLst>
              <a:ext uri="{FF2B5EF4-FFF2-40B4-BE49-F238E27FC236}">
                <a16:creationId xmlns:a16="http://schemas.microsoft.com/office/drawing/2014/main" id="{13D2E406-4294-AAC3-1DF7-B1495FFE8262}"/>
              </a:ext>
            </a:extLst>
          </p:cNvPr>
          <p:cNvSpPr/>
          <p:nvPr/>
        </p:nvSpPr>
        <p:spPr>
          <a:xfrm>
            <a:off x="3697297" y="4294573"/>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أُحَضِّرُ لوازمي المدرسية قبل بداية الدرس.</a:t>
            </a:r>
          </a:p>
        </p:txBody>
      </p:sp>
      <p:sp>
        <p:nvSpPr>
          <p:cNvPr id="55" name="Rectangle : coins arrondis 54">
            <a:extLst>
              <a:ext uri="{FF2B5EF4-FFF2-40B4-BE49-F238E27FC236}">
                <a16:creationId xmlns:a16="http://schemas.microsoft.com/office/drawing/2014/main" id="{8704984A-15CC-E208-4178-77A3048880C5}"/>
              </a:ext>
            </a:extLst>
          </p:cNvPr>
          <p:cNvSpPr/>
          <p:nvPr/>
        </p:nvSpPr>
        <p:spPr>
          <a:xfrm>
            <a:off x="10085721" y="7946371"/>
            <a:ext cx="2753893"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هذا النشاط مرتبط بتوظيف الألواح.</a:t>
            </a:r>
          </a:p>
        </p:txBody>
      </p:sp>
      <p:sp>
        <p:nvSpPr>
          <p:cNvPr id="57" name="Rectangle : coins arrondis 56">
            <a:extLst>
              <a:ext uri="{FF2B5EF4-FFF2-40B4-BE49-F238E27FC236}">
                <a16:creationId xmlns:a16="http://schemas.microsoft.com/office/drawing/2014/main" id="{064AD949-9DBB-B720-90F8-392CBDD40293}"/>
              </a:ext>
            </a:extLst>
          </p:cNvPr>
          <p:cNvSpPr/>
          <p:nvPr/>
        </p:nvSpPr>
        <p:spPr>
          <a:xfrm>
            <a:off x="3697297" y="686056"/>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402" rtl="1">
              <a:lnSpc>
                <a:spcPts val="3149"/>
              </a:lnSpc>
              <a:defRPr/>
            </a:pPr>
            <a:r>
              <a:rPr lang="ar-MA" sz="6000" b="1" dirty="0">
                <a:solidFill>
                  <a:srgbClr val="106585"/>
                </a:solidFill>
                <a:latin typeface="Microsoft Uighur" panose="02000000000000000000" pitchFamily="2" charset="-78"/>
                <a:cs typeface="Microsoft Uighur" panose="02000000000000000000" pitchFamily="2" charset="-78"/>
              </a:rPr>
              <a:t>أ</a:t>
            </a:r>
            <a:r>
              <a:rPr lang="ar-SA" sz="6000" b="1" dirty="0" err="1">
                <a:solidFill>
                  <a:srgbClr val="106585"/>
                </a:solidFill>
                <a:latin typeface="Microsoft Uighur" panose="02000000000000000000" pitchFamily="2" charset="-78"/>
                <a:cs typeface="Microsoft Uighur" panose="02000000000000000000" pitchFamily="2" charset="-78"/>
              </a:rPr>
              <a:t>يقونات</a:t>
            </a:r>
            <a:r>
              <a:rPr lang="ar-SA" sz="6000" b="1" dirty="0">
                <a:solidFill>
                  <a:srgbClr val="106585"/>
                </a:solidFill>
                <a:latin typeface="Microsoft Uighur" panose="02000000000000000000" pitchFamily="2" charset="-78"/>
                <a:cs typeface="Microsoft Uighur" panose="02000000000000000000" pitchFamily="2" charset="-78"/>
              </a:rPr>
              <a:t> توجيهية</a:t>
            </a:r>
            <a:endParaRPr lang="ar-MA" sz="6000" b="1" dirty="0">
              <a:solidFill>
                <a:srgbClr val="106585"/>
              </a:solidFill>
              <a:latin typeface="Microsoft Uighur" panose="02000000000000000000" pitchFamily="2" charset="-78"/>
              <a:cs typeface="Microsoft Uighur" panose="02000000000000000000" pitchFamily="2" charset="-78"/>
            </a:endParaRPr>
          </a:p>
        </p:txBody>
      </p:sp>
      <p:sp>
        <p:nvSpPr>
          <p:cNvPr id="58" name="Rectangle : coins arrondis 57">
            <a:extLst>
              <a:ext uri="{FF2B5EF4-FFF2-40B4-BE49-F238E27FC236}">
                <a16:creationId xmlns:a16="http://schemas.microsoft.com/office/drawing/2014/main" id="{C4AB50BB-AA32-F141-F9B7-20E1979DE5A1}"/>
              </a:ext>
            </a:extLst>
          </p:cNvPr>
          <p:cNvSpPr/>
          <p:nvPr/>
        </p:nvSpPr>
        <p:spPr>
          <a:xfrm>
            <a:off x="10264817" y="4315338"/>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في مجموعات صغرى</a:t>
            </a:r>
          </a:p>
        </p:txBody>
      </p:sp>
      <p:sp>
        <p:nvSpPr>
          <p:cNvPr id="60" name="Rectangle : coins arrondis 59">
            <a:extLst>
              <a:ext uri="{FF2B5EF4-FFF2-40B4-BE49-F238E27FC236}">
                <a16:creationId xmlns:a16="http://schemas.microsoft.com/office/drawing/2014/main" id="{FD8E8CA7-79EC-DEC9-E66B-F694CED8EC6C}"/>
              </a:ext>
            </a:extLst>
          </p:cNvPr>
          <p:cNvSpPr/>
          <p:nvPr/>
        </p:nvSpPr>
        <p:spPr>
          <a:xfrm>
            <a:off x="782098" y="4315339"/>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2400" dirty="0">
                <a:solidFill>
                  <a:schemeClr val="tx1"/>
                </a:solidFill>
                <a:latin typeface="Microsoft Uighur" panose="02000000000000000000" pitchFamily="2" charset="-78"/>
                <a:cs typeface="Microsoft Uighur" panose="02000000000000000000" pitchFamily="2" charset="-78"/>
              </a:rPr>
              <a:t>أصغي إلى أستاذي وألاحظ ما يفعله</a:t>
            </a:r>
            <a:r>
              <a:rPr lang="fr-MA" sz="2400" dirty="0">
                <a:solidFill>
                  <a:schemeClr val="tx1"/>
                </a:solidFill>
                <a:latin typeface="Microsoft Uighur" panose="02000000000000000000" pitchFamily="2" charset="-78"/>
                <a:cs typeface="Microsoft Uighur" panose="02000000000000000000" pitchFamily="2" charset="-78"/>
              </a:rPr>
              <a:t>.</a:t>
            </a:r>
            <a:endParaRPr lang="ar-MA" sz="2400" dirty="0">
              <a:solidFill>
                <a:schemeClr val="tx1"/>
              </a:solidFill>
              <a:latin typeface="Microsoft Uighur" panose="02000000000000000000" pitchFamily="2" charset="-78"/>
              <a:cs typeface="Microsoft Uighur" panose="02000000000000000000" pitchFamily="2" charset="-78"/>
            </a:endParaRPr>
          </a:p>
        </p:txBody>
      </p:sp>
      <p:sp>
        <p:nvSpPr>
          <p:cNvPr id="61" name="Rectangle : coins arrondis 60">
            <a:extLst>
              <a:ext uri="{FF2B5EF4-FFF2-40B4-BE49-F238E27FC236}">
                <a16:creationId xmlns:a16="http://schemas.microsoft.com/office/drawing/2014/main" id="{C47B9907-8600-4C75-1F0C-46C331DA9833}"/>
              </a:ext>
            </a:extLst>
          </p:cNvPr>
          <p:cNvSpPr/>
          <p:nvPr/>
        </p:nvSpPr>
        <p:spPr>
          <a:xfrm>
            <a:off x="7001683" y="7946372"/>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عمل فردي على الكراسة</a:t>
            </a:r>
          </a:p>
        </p:txBody>
      </p:sp>
      <p:sp>
        <p:nvSpPr>
          <p:cNvPr id="3" name="Rectangle : coins arrondis 2">
            <a:extLst>
              <a:ext uri="{FF2B5EF4-FFF2-40B4-BE49-F238E27FC236}">
                <a16:creationId xmlns:a16="http://schemas.microsoft.com/office/drawing/2014/main" id="{38AB892B-C7B3-FB88-F04B-592CEF6B3D3C}"/>
              </a:ext>
            </a:extLst>
          </p:cNvPr>
          <p:cNvSpPr/>
          <p:nvPr/>
        </p:nvSpPr>
        <p:spPr>
          <a:xfrm>
            <a:off x="3854973" y="7956789"/>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الثنائي</a:t>
            </a:r>
          </a:p>
        </p:txBody>
      </p:sp>
      <p:sp>
        <p:nvSpPr>
          <p:cNvPr id="4" name="Rectangle : coins arrondis 3">
            <a:extLst>
              <a:ext uri="{FF2B5EF4-FFF2-40B4-BE49-F238E27FC236}">
                <a16:creationId xmlns:a16="http://schemas.microsoft.com/office/drawing/2014/main" id="{35DAE910-5307-856B-4867-467E3F06A973}"/>
              </a:ext>
            </a:extLst>
          </p:cNvPr>
          <p:cNvSpPr/>
          <p:nvPr/>
        </p:nvSpPr>
        <p:spPr>
          <a:xfrm>
            <a:off x="6892405" y="4280351"/>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الجماعي</a:t>
            </a:r>
          </a:p>
        </p:txBody>
      </p:sp>
      <p:sp>
        <p:nvSpPr>
          <p:cNvPr id="5" name="Rectangle : coins arrondis 4">
            <a:extLst>
              <a:ext uri="{FF2B5EF4-FFF2-40B4-BE49-F238E27FC236}">
                <a16:creationId xmlns:a16="http://schemas.microsoft.com/office/drawing/2014/main" id="{D988295E-C24B-000C-2625-14383338A38E}"/>
              </a:ext>
            </a:extLst>
          </p:cNvPr>
          <p:cNvSpPr/>
          <p:nvPr/>
        </p:nvSpPr>
        <p:spPr>
          <a:xfrm>
            <a:off x="782098" y="7946373"/>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المناولة والألعاب</a:t>
            </a:r>
          </a:p>
        </p:txBody>
      </p:sp>
      <p:pic>
        <p:nvPicPr>
          <p:cNvPr id="14" name="Image 13" descr="Une image contenant Dessin animé, sourire, habits, clipart&#10;&#10;Le contenu généré par l’IA peut être incorrect.">
            <a:extLst>
              <a:ext uri="{FF2B5EF4-FFF2-40B4-BE49-F238E27FC236}">
                <a16:creationId xmlns:a16="http://schemas.microsoft.com/office/drawing/2014/main" id="{81666E33-1845-4FAC-D622-D59D3D274D0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637745" y="2753811"/>
            <a:ext cx="1950937" cy="1300625"/>
          </a:xfrm>
          <a:prstGeom prst="rect">
            <a:avLst/>
          </a:prstGeom>
        </p:spPr>
      </p:pic>
      <p:pic>
        <p:nvPicPr>
          <p:cNvPr id="10" name="Image 9" descr="Une image contenant garçon, habits, Visage humain, Dessin d’enfant&#10;&#10;Le contenu généré par l’IA peut être incorrect.">
            <a:extLst>
              <a:ext uri="{FF2B5EF4-FFF2-40B4-BE49-F238E27FC236}">
                <a16:creationId xmlns:a16="http://schemas.microsoft.com/office/drawing/2014/main" id="{3C9C4A9E-02BC-45F4-AE6C-01FC41AC201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06747" y="6425659"/>
            <a:ext cx="2216668" cy="1252899"/>
          </a:xfrm>
          <a:prstGeom prst="rect">
            <a:avLst/>
          </a:prstGeom>
        </p:spPr>
      </p:pic>
      <p:pic>
        <p:nvPicPr>
          <p:cNvPr id="12" name="Image 11" descr="Une image contenant Visage humain, dessin humoristique, fille, garçon&#10;&#10;Le contenu généré par l’IA peut être incorrect.">
            <a:extLst>
              <a:ext uri="{FF2B5EF4-FFF2-40B4-BE49-F238E27FC236}">
                <a16:creationId xmlns:a16="http://schemas.microsoft.com/office/drawing/2014/main" id="{2CEF8B8E-6D24-FDDF-6A53-7022980B9A8C}"/>
              </a:ext>
            </a:extLst>
          </p:cNvPr>
          <p:cNvPicPr>
            <a:picLocks noChangeAspect="1"/>
          </p:cNvPicPr>
          <p:nvPr/>
        </p:nvPicPr>
        <p:blipFill>
          <a:blip r:embed="rId10">
            <a:extLst>
              <a:ext uri="{28A0092B-C50C-407E-A947-70E740481C1C}">
                <a14:useLocalDpi xmlns:a14="http://schemas.microsoft.com/office/drawing/2010/main" val="0"/>
              </a:ext>
            </a:extLst>
          </a:blip>
          <a:srcRect l="33959" t="9359" r="34313" b="53393"/>
          <a:stretch>
            <a:fillRect/>
          </a:stretch>
        </p:blipFill>
        <p:spPr>
          <a:xfrm>
            <a:off x="3943975" y="6205895"/>
            <a:ext cx="2219288" cy="1472663"/>
          </a:xfrm>
          <a:prstGeom prst="rect">
            <a:avLst/>
          </a:prstGeom>
        </p:spPr>
      </p:pic>
      <p:pic>
        <p:nvPicPr>
          <p:cNvPr id="13" name="Image 12" descr="Une image contenant Dessin animé, dessin humoristique, habits, garçon&#10;&#10;Le contenu généré par l’IA peut être incorrect.">
            <a:extLst>
              <a:ext uri="{FF2B5EF4-FFF2-40B4-BE49-F238E27FC236}">
                <a16:creationId xmlns:a16="http://schemas.microsoft.com/office/drawing/2014/main" id="{E0445D5A-BE39-21F2-BD64-3C8A80EF9A13}"/>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977813" y="2686605"/>
            <a:ext cx="2208239" cy="1472159"/>
          </a:xfrm>
          <a:prstGeom prst="rect">
            <a:avLst/>
          </a:prstGeom>
        </p:spPr>
      </p:pic>
      <p:pic>
        <p:nvPicPr>
          <p:cNvPr id="2" name="Image 1" descr="Une image contenant dessin humoristique, Dessin animé, Visage humain, Animation&#10;&#10;Le contenu généré par l’IA peut être incorrect.">
            <a:extLst>
              <a:ext uri="{FF2B5EF4-FFF2-40B4-BE49-F238E27FC236}">
                <a16:creationId xmlns:a16="http://schemas.microsoft.com/office/drawing/2014/main" id="{B2928161-4BFB-8DF9-C834-2247B212DAAA}"/>
              </a:ext>
            </a:extLst>
          </p:cNvPr>
          <p:cNvPicPr>
            <a:picLocks noChangeAspect="1"/>
          </p:cNvPicPr>
          <p:nvPr/>
        </p:nvPicPr>
        <p:blipFill>
          <a:blip r:embed="rId12" cstate="print">
            <a:extLst>
              <a:ext uri="{28A0092B-C50C-407E-A947-70E740481C1C}">
                <a14:useLocalDpi xmlns:a14="http://schemas.microsoft.com/office/drawing/2010/main" val="0"/>
              </a:ext>
            </a:extLst>
          </a:blip>
          <a:srcRect l="61185" t="-3582" r="15285" b="53507"/>
          <a:stretch>
            <a:fillRect/>
          </a:stretch>
        </p:blipFill>
        <p:spPr>
          <a:xfrm>
            <a:off x="1272486" y="2753811"/>
            <a:ext cx="1215210" cy="1461774"/>
          </a:xfrm>
          <a:prstGeom prst="rect">
            <a:avLst/>
          </a:prstGeom>
        </p:spPr>
      </p:pic>
    </p:spTree>
    <p:extLst>
      <p:ext uri="{BB962C8B-B14F-4D97-AF65-F5344CB8AC3E}">
        <p14:creationId xmlns:p14="http://schemas.microsoft.com/office/powerpoint/2010/main" val="2635296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446484-7CCC-DB42-9EF9-EA8C16EB5E4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E6A62C0B-6662-6665-A368-CFCE6C87F9EC}"/>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2126E63-AF1E-2E9E-B61E-C38089C358AD}"/>
              </a:ext>
            </a:extLst>
          </p:cNvPr>
          <p:cNvSpPr/>
          <p:nvPr/>
        </p:nvSpPr>
        <p:spPr>
          <a:xfrm>
            <a:off x="294972" y="2658785"/>
            <a:ext cx="13164293" cy="721996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DE88666D-73CA-DC36-B440-2DC9F645E94E}"/>
              </a:ext>
            </a:extLst>
          </p:cNvPr>
          <p:cNvSpPr/>
          <p:nvPr/>
        </p:nvSpPr>
        <p:spPr>
          <a:xfrm>
            <a:off x="-1" y="740647"/>
            <a:ext cx="13716001" cy="173307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A26E8C8A-5B8A-B94E-3218-C5E465C1A477}"/>
              </a:ext>
            </a:extLst>
          </p:cNvPr>
          <p:cNvSpPr txBox="1"/>
          <p:nvPr/>
        </p:nvSpPr>
        <p:spPr>
          <a:xfrm>
            <a:off x="609600" y="863026"/>
            <a:ext cx="11887201" cy="904094"/>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أكتبوا العدد 77 بالحروف. </a:t>
            </a:r>
            <a:endParaRPr lang="ar-SA" sz="36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MA" sz="36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7E10D04E-F7E5-A235-5023-16A5ABB13154}"/>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4D3EC75A-CF4C-2897-30E6-B34BF9DC30B3}"/>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76200" y="826083"/>
            <a:ext cx="1081199" cy="736017"/>
          </a:xfrm>
          <a:prstGeom prst="roundRect">
            <a:avLst/>
          </a:prstGeom>
        </p:spPr>
      </p:pic>
      <p:sp>
        <p:nvSpPr>
          <p:cNvPr id="9" name="ZoneTexte 8">
            <a:extLst>
              <a:ext uri="{FF2B5EF4-FFF2-40B4-BE49-F238E27FC236}">
                <a16:creationId xmlns:a16="http://schemas.microsoft.com/office/drawing/2014/main" id="{FE2CD131-C17B-1A0F-8BDA-3684A9E80959}"/>
              </a:ext>
            </a:extLst>
          </p:cNvPr>
          <p:cNvSpPr txBox="1"/>
          <p:nvPr/>
        </p:nvSpPr>
        <p:spPr>
          <a:xfrm>
            <a:off x="5410200" y="5524500"/>
            <a:ext cx="2590800" cy="1569660"/>
          </a:xfrm>
          <a:prstGeom prst="rect">
            <a:avLst/>
          </a:prstGeom>
          <a:noFill/>
        </p:spPr>
        <p:txBody>
          <a:bodyPr wrap="square" rtlCol="0">
            <a:spAutoFit/>
          </a:bodyPr>
          <a:lstStyle/>
          <a:p>
            <a:pPr algn="ctr"/>
            <a:r>
              <a:rPr lang="ar-MA" sz="9600" dirty="0">
                <a:solidFill>
                  <a:srgbClr val="FF0000"/>
                </a:solidFill>
              </a:rPr>
              <a:t>؟</a:t>
            </a:r>
            <a:endParaRPr lang="fr-FR" sz="8000" dirty="0">
              <a:solidFill>
                <a:srgbClr val="FF0000"/>
              </a:solidFill>
            </a:endParaRPr>
          </a:p>
        </p:txBody>
      </p:sp>
      <p:graphicFrame>
        <p:nvGraphicFramePr>
          <p:cNvPr id="2" name="Tableau 1">
            <a:extLst>
              <a:ext uri="{FF2B5EF4-FFF2-40B4-BE49-F238E27FC236}">
                <a16:creationId xmlns:a16="http://schemas.microsoft.com/office/drawing/2014/main" id="{88AF6EA1-45F1-9392-33EC-FCDD8F20D1D7}"/>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ZoneTexte 3">
            <a:extLst>
              <a:ext uri="{FF2B5EF4-FFF2-40B4-BE49-F238E27FC236}">
                <a16:creationId xmlns:a16="http://schemas.microsoft.com/office/drawing/2014/main" id="{83F82C70-477D-B331-676F-14FACBA1BBA4}"/>
              </a:ext>
            </a:extLst>
          </p:cNvPr>
          <p:cNvSpPr txBox="1"/>
          <p:nvPr/>
        </p:nvSpPr>
        <p:spPr>
          <a:xfrm>
            <a:off x="5295900" y="3977976"/>
            <a:ext cx="2819400" cy="830997"/>
          </a:xfrm>
          <a:prstGeom prst="rect">
            <a:avLst/>
          </a:prstGeom>
          <a:noFill/>
        </p:spPr>
        <p:txBody>
          <a:bodyPr wrap="square" rtlCol="0">
            <a:spAutoFit/>
          </a:bodyPr>
          <a:lstStyle/>
          <a:p>
            <a:pPr algn="ctr"/>
            <a:r>
              <a:rPr lang="ar-MA" sz="4800" b="1" dirty="0"/>
              <a:t>77</a:t>
            </a:r>
            <a:endParaRPr lang="fr-FR" sz="4800" b="1" dirty="0"/>
          </a:p>
        </p:txBody>
      </p:sp>
    </p:spTree>
    <p:extLst>
      <p:ext uri="{BB962C8B-B14F-4D97-AF65-F5344CB8AC3E}">
        <p14:creationId xmlns:p14="http://schemas.microsoft.com/office/powerpoint/2010/main" val="38656609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CC0860-6F79-36B3-B7F9-374B6FE228C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3066555-2993-FF22-10A7-AC47E674DFA0}"/>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4A58174-2F71-1D60-610C-8FDBF536314E}"/>
              </a:ext>
            </a:extLst>
          </p:cNvPr>
          <p:cNvSpPr/>
          <p:nvPr/>
        </p:nvSpPr>
        <p:spPr>
          <a:xfrm>
            <a:off x="294972" y="2658785"/>
            <a:ext cx="13164293" cy="721996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E6836A9-23B8-3F37-A5FC-3943D7B334BB}"/>
              </a:ext>
            </a:extLst>
          </p:cNvPr>
          <p:cNvSpPr/>
          <p:nvPr/>
        </p:nvSpPr>
        <p:spPr>
          <a:xfrm>
            <a:off x="-1" y="740647"/>
            <a:ext cx="13716001" cy="173307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001BE4BA-6A03-35C2-A9CF-D3D52E2C4DCA}"/>
              </a:ext>
            </a:extLst>
          </p:cNvPr>
          <p:cNvSpPr txBox="1"/>
          <p:nvPr/>
        </p:nvSpPr>
        <p:spPr>
          <a:xfrm>
            <a:off x="609600" y="863026"/>
            <a:ext cx="11887201" cy="904094"/>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ar-SA" sz="36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MA" sz="36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35CE4282-02C0-68ED-7BF1-41C599164921}"/>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9" name="Image 8">
            <a:extLst>
              <a:ext uri="{FF2B5EF4-FFF2-40B4-BE49-F238E27FC236}">
                <a16:creationId xmlns:a16="http://schemas.microsoft.com/office/drawing/2014/main" id="{2CEB10F5-AFE6-AFC6-225A-39B58C8606E0}"/>
              </a:ext>
            </a:extLst>
          </p:cNvPr>
          <p:cNvPicPr>
            <a:picLocks noChangeAspect="1"/>
          </p:cNvPicPr>
          <p:nvPr/>
        </p:nvPicPr>
        <p:blipFill>
          <a:blip r:embed="rId4"/>
          <a:stretch>
            <a:fillRect/>
          </a:stretch>
        </p:blipFill>
        <p:spPr>
          <a:xfrm>
            <a:off x="152400" y="857043"/>
            <a:ext cx="1143000" cy="819073"/>
          </a:xfrm>
          <a:prstGeom prst="rect">
            <a:avLst/>
          </a:prstGeom>
        </p:spPr>
      </p:pic>
      <p:sp>
        <p:nvSpPr>
          <p:cNvPr id="5" name="ZoneTexte 4">
            <a:extLst>
              <a:ext uri="{FF2B5EF4-FFF2-40B4-BE49-F238E27FC236}">
                <a16:creationId xmlns:a16="http://schemas.microsoft.com/office/drawing/2014/main" id="{DBF89621-FBB0-BEC5-5126-324EAB89FC14}"/>
              </a:ext>
            </a:extLst>
          </p:cNvPr>
          <p:cNvSpPr txBox="1"/>
          <p:nvPr/>
        </p:nvSpPr>
        <p:spPr>
          <a:xfrm>
            <a:off x="3810000" y="5524500"/>
            <a:ext cx="5334000" cy="1015663"/>
          </a:xfrm>
          <a:prstGeom prst="rect">
            <a:avLst/>
          </a:prstGeom>
          <a:noFill/>
        </p:spPr>
        <p:txBody>
          <a:bodyPr wrap="square" rtlCol="0">
            <a:spAutoFit/>
          </a:bodyPr>
          <a:lstStyle/>
          <a:p>
            <a:pPr algn="ctr" rtl="1"/>
            <a:r>
              <a:rPr lang="ar-MA" sz="6000" b="1" dirty="0">
                <a:solidFill>
                  <a:srgbClr val="FF0000"/>
                </a:solidFill>
                <a:latin typeface="Arial Rounded MT Bold" panose="020F0704030504030204" pitchFamily="34" charset="0"/>
              </a:rPr>
              <a:t>سَبْعَةٌ وَسَبْعونَ</a:t>
            </a:r>
            <a:endParaRPr lang="fr-FR" sz="6000" b="1" dirty="0">
              <a:solidFill>
                <a:srgbClr val="FF0000"/>
              </a:solidFill>
              <a:latin typeface="Arial Rounded MT Bold" panose="020F0704030504030204" pitchFamily="34" charset="0"/>
            </a:endParaRPr>
          </a:p>
        </p:txBody>
      </p:sp>
      <p:graphicFrame>
        <p:nvGraphicFramePr>
          <p:cNvPr id="2" name="Tableau 1">
            <a:extLst>
              <a:ext uri="{FF2B5EF4-FFF2-40B4-BE49-F238E27FC236}">
                <a16:creationId xmlns:a16="http://schemas.microsoft.com/office/drawing/2014/main" id="{8F1E4B4C-AED3-A107-7C52-544A48D4E08C}"/>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ZoneTexte 3">
            <a:extLst>
              <a:ext uri="{FF2B5EF4-FFF2-40B4-BE49-F238E27FC236}">
                <a16:creationId xmlns:a16="http://schemas.microsoft.com/office/drawing/2014/main" id="{E5D04EC8-E031-C60B-9E1E-9F5C6AD0105B}"/>
              </a:ext>
            </a:extLst>
          </p:cNvPr>
          <p:cNvSpPr txBox="1"/>
          <p:nvPr/>
        </p:nvSpPr>
        <p:spPr>
          <a:xfrm>
            <a:off x="5295900" y="3977976"/>
            <a:ext cx="2819400" cy="830997"/>
          </a:xfrm>
          <a:prstGeom prst="rect">
            <a:avLst/>
          </a:prstGeom>
          <a:noFill/>
        </p:spPr>
        <p:txBody>
          <a:bodyPr wrap="square" rtlCol="0">
            <a:spAutoFit/>
          </a:bodyPr>
          <a:lstStyle/>
          <a:p>
            <a:pPr algn="ctr"/>
            <a:r>
              <a:rPr lang="ar-MA" sz="4800" b="1" dirty="0"/>
              <a:t>77</a:t>
            </a:r>
            <a:endParaRPr lang="fr-FR" sz="4800" b="1" dirty="0"/>
          </a:p>
        </p:txBody>
      </p:sp>
    </p:spTree>
    <p:extLst>
      <p:ext uri="{BB962C8B-B14F-4D97-AF65-F5344CB8AC3E}">
        <p14:creationId xmlns:p14="http://schemas.microsoft.com/office/powerpoint/2010/main" val="4225775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4B041-8F75-63F2-5341-4370461360C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1804524-7EFA-3794-74F0-71A0D725DC06}"/>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CF8DDC8-D125-70B3-99BB-108660CF74DE}"/>
              </a:ext>
            </a:extLst>
          </p:cNvPr>
          <p:cNvSpPr/>
          <p:nvPr/>
        </p:nvSpPr>
        <p:spPr>
          <a:xfrm>
            <a:off x="294972" y="2658785"/>
            <a:ext cx="13164293" cy="721996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A9A8747-1FB2-01AB-59A8-A25A3F559AFE}"/>
              </a:ext>
            </a:extLst>
          </p:cNvPr>
          <p:cNvSpPr/>
          <p:nvPr/>
        </p:nvSpPr>
        <p:spPr>
          <a:xfrm>
            <a:off x="-1" y="740647"/>
            <a:ext cx="13716001" cy="173307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0C162C1-6AF6-ED03-370F-8ECB0A187349}"/>
              </a:ext>
            </a:extLst>
          </p:cNvPr>
          <p:cNvSpPr txBox="1"/>
          <p:nvPr/>
        </p:nvSpPr>
        <p:spPr>
          <a:xfrm>
            <a:off x="609600" y="863026"/>
            <a:ext cx="11887201" cy="519373"/>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 اجعلوا الكتابة المفككة 3+40 كتابة مركبة.</a:t>
            </a:r>
          </a:p>
        </p:txBody>
      </p:sp>
      <p:sp>
        <p:nvSpPr>
          <p:cNvPr id="3" name="Freeform 8">
            <a:extLst>
              <a:ext uri="{FF2B5EF4-FFF2-40B4-BE49-F238E27FC236}">
                <a16:creationId xmlns:a16="http://schemas.microsoft.com/office/drawing/2014/main" id="{754592C3-1550-EB8B-24E1-8026689AA2C4}"/>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364F8910-8DC0-429E-2BEE-008FDD24FE5A}"/>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21607" y="765489"/>
            <a:ext cx="1081199" cy="736017"/>
          </a:xfrm>
          <a:prstGeom prst="roundRect">
            <a:avLst/>
          </a:prstGeom>
        </p:spPr>
      </p:pic>
      <p:sp>
        <p:nvSpPr>
          <p:cNvPr id="9" name="ZoneTexte 8">
            <a:extLst>
              <a:ext uri="{FF2B5EF4-FFF2-40B4-BE49-F238E27FC236}">
                <a16:creationId xmlns:a16="http://schemas.microsoft.com/office/drawing/2014/main" id="{4B824B92-122B-3D24-2527-DD2AD9FB467D}"/>
              </a:ext>
            </a:extLst>
          </p:cNvPr>
          <p:cNvSpPr txBox="1"/>
          <p:nvPr/>
        </p:nvSpPr>
        <p:spPr>
          <a:xfrm>
            <a:off x="5410200" y="5524500"/>
            <a:ext cx="2590800" cy="1569660"/>
          </a:xfrm>
          <a:prstGeom prst="rect">
            <a:avLst/>
          </a:prstGeom>
          <a:noFill/>
        </p:spPr>
        <p:txBody>
          <a:bodyPr wrap="square" rtlCol="0">
            <a:spAutoFit/>
          </a:bodyPr>
          <a:lstStyle/>
          <a:p>
            <a:pPr algn="ctr"/>
            <a:r>
              <a:rPr lang="ar-MA" sz="9600" dirty="0">
                <a:solidFill>
                  <a:srgbClr val="FF0000"/>
                </a:solidFill>
              </a:rPr>
              <a:t>؟</a:t>
            </a:r>
            <a:endParaRPr lang="fr-FR" sz="8000" dirty="0">
              <a:solidFill>
                <a:srgbClr val="FF0000"/>
              </a:solidFill>
            </a:endParaRPr>
          </a:p>
        </p:txBody>
      </p:sp>
      <p:sp>
        <p:nvSpPr>
          <p:cNvPr id="2" name="ZoneTexte 1">
            <a:extLst>
              <a:ext uri="{FF2B5EF4-FFF2-40B4-BE49-F238E27FC236}">
                <a16:creationId xmlns:a16="http://schemas.microsoft.com/office/drawing/2014/main" id="{A082AF85-1771-6F9F-D7F4-DDFCCDC16E48}"/>
              </a:ext>
            </a:extLst>
          </p:cNvPr>
          <p:cNvSpPr txBox="1"/>
          <p:nvPr/>
        </p:nvSpPr>
        <p:spPr>
          <a:xfrm>
            <a:off x="5181600" y="4000500"/>
            <a:ext cx="2819400" cy="830997"/>
          </a:xfrm>
          <a:prstGeom prst="rect">
            <a:avLst/>
          </a:prstGeom>
          <a:noFill/>
        </p:spPr>
        <p:txBody>
          <a:bodyPr wrap="square" rtlCol="0">
            <a:spAutoFit/>
          </a:bodyPr>
          <a:lstStyle/>
          <a:p>
            <a:pPr algn="ctr"/>
            <a:r>
              <a:rPr lang="ar-MA" sz="4800" b="1" dirty="0"/>
              <a:t>3 + 40</a:t>
            </a:r>
            <a:endParaRPr lang="fr-FR" sz="4800" b="1" dirty="0"/>
          </a:p>
        </p:txBody>
      </p:sp>
      <p:graphicFrame>
        <p:nvGraphicFramePr>
          <p:cNvPr id="4" name="Tableau 3">
            <a:extLst>
              <a:ext uri="{FF2B5EF4-FFF2-40B4-BE49-F238E27FC236}">
                <a16:creationId xmlns:a16="http://schemas.microsoft.com/office/drawing/2014/main" id="{382F4401-7C7D-8822-E005-BA77D3B3F3EC}"/>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40475528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B6ECB4-9838-EAAD-A232-F2455CE718B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1A56410-7EDB-7E0E-654D-FF9DCDB407F1}"/>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ECBCF86-E0A8-2385-ED8A-674E607AF15E}"/>
              </a:ext>
            </a:extLst>
          </p:cNvPr>
          <p:cNvSpPr/>
          <p:nvPr/>
        </p:nvSpPr>
        <p:spPr>
          <a:xfrm>
            <a:off x="294972" y="2658785"/>
            <a:ext cx="13164293" cy="721996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70B58E0-079C-017D-1E69-C1B0BD3C7F6A}"/>
              </a:ext>
            </a:extLst>
          </p:cNvPr>
          <p:cNvSpPr/>
          <p:nvPr/>
        </p:nvSpPr>
        <p:spPr>
          <a:xfrm>
            <a:off x="-1" y="740647"/>
            <a:ext cx="13716001" cy="173307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1DBE80F-FE74-C17E-990A-EB79C500AAF2}"/>
              </a:ext>
            </a:extLst>
          </p:cNvPr>
          <p:cNvSpPr txBox="1"/>
          <p:nvPr/>
        </p:nvSpPr>
        <p:spPr>
          <a:xfrm>
            <a:off x="609600" y="863026"/>
            <a:ext cx="11887201" cy="904094"/>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ar-SA" sz="36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MA" sz="36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F382BD88-B2CD-A3D4-F648-876938C61151}"/>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9" name="Image 8">
            <a:extLst>
              <a:ext uri="{FF2B5EF4-FFF2-40B4-BE49-F238E27FC236}">
                <a16:creationId xmlns:a16="http://schemas.microsoft.com/office/drawing/2014/main" id="{F165F671-5C5E-F16C-A6CF-C565039AE8A0}"/>
              </a:ext>
            </a:extLst>
          </p:cNvPr>
          <p:cNvPicPr>
            <a:picLocks noChangeAspect="1"/>
          </p:cNvPicPr>
          <p:nvPr/>
        </p:nvPicPr>
        <p:blipFill>
          <a:blip r:embed="rId4"/>
          <a:stretch>
            <a:fillRect/>
          </a:stretch>
        </p:blipFill>
        <p:spPr>
          <a:xfrm>
            <a:off x="152400" y="857043"/>
            <a:ext cx="1143000" cy="819073"/>
          </a:xfrm>
          <a:prstGeom prst="rect">
            <a:avLst/>
          </a:prstGeom>
        </p:spPr>
      </p:pic>
      <p:sp>
        <p:nvSpPr>
          <p:cNvPr id="5" name="ZoneTexte 4">
            <a:extLst>
              <a:ext uri="{FF2B5EF4-FFF2-40B4-BE49-F238E27FC236}">
                <a16:creationId xmlns:a16="http://schemas.microsoft.com/office/drawing/2014/main" id="{9CFAFA57-6CDA-D7EF-FC5B-B38B14E7E5CC}"/>
              </a:ext>
            </a:extLst>
          </p:cNvPr>
          <p:cNvSpPr txBox="1"/>
          <p:nvPr/>
        </p:nvSpPr>
        <p:spPr>
          <a:xfrm>
            <a:off x="4038600" y="5481314"/>
            <a:ext cx="5334000" cy="1015663"/>
          </a:xfrm>
          <a:prstGeom prst="rect">
            <a:avLst/>
          </a:prstGeom>
          <a:noFill/>
        </p:spPr>
        <p:txBody>
          <a:bodyPr wrap="square" rtlCol="0">
            <a:spAutoFit/>
          </a:bodyPr>
          <a:lstStyle/>
          <a:p>
            <a:pPr algn="ctr" rtl="1"/>
            <a:r>
              <a:rPr lang="ar-MA" sz="6000" b="1" dirty="0">
                <a:solidFill>
                  <a:srgbClr val="FF0000"/>
                </a:solidFill>
                <a:latin typeface="Arial Rounded MT Bold" panose="020F0704030504030204" pitchFamily="34" charset="0"/>
              </a:rPr>
              <a:t>43</a:t>
            </a:r>
            <a:endParaRPr lang="fr-FR" sz="6000" b="1" dirty="0">
              <a:solidFill>
                <a:srgbClr val="FF0000"/>
              </a:solidFill>
              <a:latin typeface="Arial Rounded MT Bold" panose="020F0704030504030204" pitchFamily="34" charset="0"/>
            </a:endParaRPr>
          </a:p>
        </p:txBody>
      </p:sp>
      <p:sp>
        <p:nvSpPr>
          <p:cNvPr id="2" name="ZoneTexte 1">
            <a:extLst>
              <a:ext uri="{FF2B5EF4-FFF2-40B4-BE49-F238E27FC236}">
                <a16:creationId xmlns:a16="http://schemas.microsoft.com/office/drawing/2014/main" id="{5EF2A892-EC23-28F7-D1D3-5A70B8F036D7}"/>
              </a:ext>
            </a:extLst>
          </p:cNvPr>
          <p:cNvSpPr txBox="1"/>
          <p:nvPr/>
        </p:nvSpPr>
        <p:spPr>
          <a:xfrm>
            <a:off x="5181600" y="4000500"/>
            <a:ext cx="2819400" cy="830997"/>
          </a:xfrm>
          <a:prstGeom prst="rect">
            <a:avLst/>
          </a:prstGeom>
          <a:noFill/>
        </p:spPr>
        <p:txBody>
          <a:bodyPr wrap="square" rtlCol="0">
            <a:spAutoFit/>
          </a:bodyPr>
          <a:lstStyle/>
          <a:p>
            <a:pPr algn="ctr"/>
            <a:r>
              <a:rPr lang="ar-MA" sz="4800" b="1" dirty="0"/>
              <a:t>3 + 40</a:t>
            </a:r>
            <a:endParaRPr lang="fr-FR" sz="4800" b="1" dirty="0"/>
          </a:p>
        </p:txBody>
      </p:sp>
      <p:graphicFrame>
        <p:nvGraphicFramePr>
          <p:cNvPr id="4" name="Tableau 3">
            <a:extLst>
              <a:ext uri="{FF2B5EF4-FFF2-40B4-BE49-F238E27FC236}">
                <a16:creationId xmlns:a16="http://schemas.microsoft.com/office/drawing/2014/main" id="{9FB432D1-0DF8-764E-CFD4-178DB90593E6}"/>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31800925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13E82D-9359-DD58-6934-DB3D081D222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691D3C3-0DED-DFD8-2595-DA28746F1ECE}"/>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8639BE2-65A7-7CBB-B204-2CEF21BC7AA9}"/>
              </a:ext>
            </a:extLst>
          </p:cNvPr>
          <p:cNvSpPr/>
          <p:nvPr/>
        </p:nvSpPr>
        <p:spPr>
          <a:xfrm>
            <a:off x="294972" y="2658785"/>
            <a:ext cx="13164293" cy="721996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BE5CD12-3D57-9133-521C-0F2D3A0453CC}"/>
              </a:ext>
            </a:extLst>
          </p:cNvPr>
          <p:cNvSpPr/>
          <p:nvPr/>
        </p:nvSpPr>
        <p:spPr>
          <a:xfrm>
            <a:off x="-1" y="740647"/>
            <a:ext cx="13716001" cy="173307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99A92D09-D1FA-A605-461B-A151949D22A1}"/>
              </a:ext>
            </a:extLst>
          </p:cNvPr>
          <p:cNvSpPr txBox="1"/>
          <p:nvPr/>
        </p:nvSpPr>
        <p:spPr>
          <a:xfrm>
            <a:off x="609600" y="863026"/>
            <a:ext cx="11887201" cy="904094"/>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خذوا الألواح، أتمموا بكتابة كم من وحدة وكم من عشرة في العدد 34.</a:t>
            </a:r>
            <a:endParaRPr lang="ar-SA" sz="36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MA" sz="36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854E4B6D-63A1-1D5D-3711-0A29A5A20DB0}"/>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D26602F1-60BB-3D8E-CB79-56B39DAEF650}"/>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21607" y="765489"/>
            <a:ext cx="1081199" cy="736017"/>
          </a:xfrm>
          <a:prstGeom prst="roundRect">
            <a:avLst/>
          </a:prstGeom>
        </p:spPr>
      </p:pic>
      <p:sp>
        <p:nvSpPr>
          <p:cNvPr id="9" name="ZoneTexte 8">
            <a:extLst>
              <a:ext uri="{FF2B5EF4-FFF2-40B4-BE49-F238E27FC236}">
                <a16:creationId xmlns:a16="http://schemas.microsoft.com/office/drawing/2014/main" id="{E9F9FF1B-38CD-B6EB-08E0-F611F851B99A}"/>
              </a:ext>
            </a:extLst>
          </p:cNvPr>
          <p:cNvSpPr txBox="1"/>
          <p:nvPr/>
        </p:nvSpPr>
        <p:spPr>
          <a:xfrm>
            <a:off x="1981200" y="5524500"/>
            <a:ext cx="10363200" cy="830997"/>
          </a:xfrm>
          <a:prstGeom prst="rect">
            <a:avLst/>
          </a:prstGeom>
          <a:noFill/>
        </p:spPr>
        <p:txBody>
          <a:bodyPr wrap="square" rtlCol="0">
            <a:spAutoFit/>
          </a:bodyPr>
          <a:lstStyle/>
          <a:p>
            <a:pPr algn="ctr"/>
            <a:r>
              <a:rPr lang="ar-MA" sz="4800" b="1" dirty="0">
                <a:solidFill>
                  <a:srgbClr val="FF0000"/>
                </a:solidFill>
              </a:rPr>
              <a:t>... وَحَداتٍ وَ ... عَشَراتٍ</a:t>
            </a:r>
            <a:endParaRPr lang="fr-FR" sz="4000" b="1" dirty="0">
              <a:solidFill>
                <a:srgbClr val="FF0000"/>
              </a:solidFill>
            </a:endParaRPr>
          </a:p>
        </p:txBody>
      </p:sp>
      <p:graphicFrame>
        <p:nvGraphicFramePr>
          <p:cNvPr id="2" name="Tableau 1">
            <a:extLst>
              <a:ext uri="{FF2B5EF4-FFF2-40B4-BE49-F238E27FC236}">
                <a16:creationId xmlns:a16="http://schemas.microsoft.com/office/drawing/2014/main" id="{575F6590-DAAE-FE98-DB14-4E9E346A5B02}"/>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ZoneTexte 3">
            <a:extLst>
              <a:ext uri="{FF2B5EF4-FFF2-40B4-BE49-F238E27FC236}">
                <a16:creationId xmlns:a16="http://schemas.microsoft.com/office/drawing/2014/main" id="{FDC08732-0DC8-2D17-9989-28B6715CAFE4}"/>
              </a:ext>
            </a:extLst>
          </p:cNvPr>
          <p:cNvSpPr txBox="1"/>
          <p:nvPr/>
        </p:nvSpPr>
        <p:spPr>
          <a:xfrm>
            <a:off x="5295900" y="3977976"/>
            <a:ext cx="2819400" cy="830997"/>
          </a:xfrm>
          <a:prstGeom prst="rect">
            <a:avLst/>
          </a:prstGeom>
          <a:noFill/>
        </p:spPr>
        <p:txBody>
          <a:bodyPr wrap="square" rtlCol="0">
            <a:spAutoFit/>
          </a:bodyPr>
          <a:lstStyle/>
          <a:p>
            <a:pPr algn="ctr"/>
            <a:r>
              <a:rPr lang="ar-MA" sz="4800" b="1" dirty="0"/>
              <a:t>34</a:t>
            </a:r>
            <a:endParaRPr lang="fr-FR" sz="4800" b="1" dirty="0"/>
          </a:p>
        </p:txBody>
      </p:sp>
    </p:spTree>
    <p:extLst>
      <p:ext uri="{BB962C8B-B14F-4D97-AF65-F5344CB8AC3E}">
        <p14:creationId xmlns:p14="http://schemas.microsoft.com/office/powerpoint/2010/main" val="25833107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598C90-6D8A-5B2E-6F58-73918E5538F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58569147-A3B5-5E11-7EBB-CC054680B9AD}"/>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E661AA0-6767-19B8-347D-B1F6D39E8192}"/>
              </a:ext>
            </a:extLst>
          </p:cNvPr>
          <p:cNvSpPr/>
          <p:nvPr/>
        </p:nvSpPr>
        <p:spPr>
          <a:xfrm>
            <a:off x="294972" y="2658785"/>
            <a:ext cx="13164293" cy="721996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C5716078-7DBE-3CF6-AAD8-7FEC55B72460}"/>
              </a:ext>
            </a:extLst>
          </p:cNvPr>
          <p:cNvSpPr/>
          <p:nvPr/>
        </p:nvSpPr>
        <p:spPr>
          <a:xfrm>
            <a:off x="-1" y="740647"/>
            <a:ext cx="13716001" cy="173307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55917F3-090D-44FE-237B-A4FAD3C3F67D}"/>
              </a:ext>
            </a:extLst>
          </p:cNvPr>
          <p:cNvSpPr txBox="1"/>
          <p:nvPr/>
        </p:nvSpPr>
        <p:spPr>
          <a:xfrm>
            <a:off x="609600" y="863026"/>
            <a:ext cx="11887201" cy="904094"/>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ar-SA" sz="36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MA" sz="36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91217F29-393A-2764-DFA2-BFC3F1A3CEDC}"/>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9" name="Image 8">
            <a:extLst>
              <a:ext uri="{FF2B5EF4-FFF2-40B4-BE49-F238E27FC236}">
                <a16:creationId xmlns:a16="http://schemas.microsoft.com/office/drawing/2014/main" id="{92A5314C-A407-E90E-3B72-A25F98FAD3FA}"/>
              </a:ext>
            </a:extLst>
          </p:cNvPr>
          <p:cNvPicPr>
            <a:picLocks noChangeAspect="1"/>
          </p:cNvPicPr>
          <p:nvPr/>
        </p:nvPicPr>
        <p:blipFill>
          <a:blip r:embed="rId4"/>
          <a:stretch>
            <a:fillRect/>
          </a:stretch>
        </p:blipFill>
        <p:spPr>
          <a:xfrm>
            <a:off x="152400" y="857043"/>
            <a:ext cx="1143000" cy="819073"/>
          </a:xfrm>
          <a:prstGeom prst="rect">
            <a:avLst/>
          </a:prstGeom>
        </p:spPr>
      </p:pic>
      <p:sp>
        <p:nvSpPr>
          <p:cNvPr id="2" name="ZoneTexte 1">
            <a:extLst>
              <a:ext uri="{FF2B5EF4-FFF2-40B4-BE49-F238E27FC236}">
                <a16:creationId xmlns:a16="http://schemas.microsoft.com/office/drawing/2014/main" id="{8882C806-7BE2-3B5E-2E55-9B5F1A08F88C}"/>
              </a:ext>
            </a:extLst>
          </p:cNvPr>
          <p:cNvSpPr txBox="1"/>
          <p:nvPr/>
        </p:nvSpPr>
        <p:spPr>
          <a:xfrm>
            <a:off x="1981200" y="5495251"/>
            <a:ext cx="10363200" cy="830997"/>
          </a:xfrm>
          <a:prstGeom prst="rect">
            <a:avLst/>
          </a:prstGeom>
          <a:noFill/>
        </p:spPr>
        <p:txBody>
          <a:bodyPr wrap="square" rtlCol="0">
            <a:spAutoFit/>
          </a:bodyPr>
          <a:lstStyle/>
          <a:p>
            <a:pPr algn="ctr" rtl="1"/>
            <a:r>
              <a:rPr lang="ar-MA" sz="4800" b="1" dirty="0">
                <a:solidFill>
                  <a:srgbClr val="FF0000"/>
                </a:solidFill>
              </a:rPr>
              <a:t>4</a:t>
            </a:r>
            <a:r>
              <a:rPr lang="ar-MA" sz="4800" b="1" dirty="0"/>
              <a:t> وَحَداتٍ وَ </a:t>
            </a:r>
            <a:r>
              <a:rPr lang="ar-MA" sz="4800" b="1" dirty="0">
                <a:solidFill>
                  <a:srgbClr val="FF0000"/>
                </a:solidFill>
              </a:rPr>
              <a:t>3</a:t>
            </a:r>
            <a:r>
              <a:rPr lang="ar-MA" sz="4800" b="1" dirty="0"/>
              <a:t> عَشَراتٍ</a:t>
            </a:r>
            <a:endParaRPr lang="fr-FR" sz="4000" b="1" dirty="0"/>
          </a:p>
        </p:txBody>
      </p:sp>
      <p:graphicFrame>
        <p:nvGraphicFramePr>
          <p:cNvPr id="4" name="Tableau 3">
            <a:extLst>
              <a:ext uri="{FF2B5EF4-FFF2-40B4-BE49-F238E27FC236}">
                <a16:creationId xmlns:a16="http://schemas.microsoft.com/office/drawing/2014/main" id="{56194BD1-EBD3-6567-750E-B2D6641C226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 name="ZoneTexte 4">
            <a:extLst>
              <a:ext uri="{FF2B5EF4-FFF2-40B4-BE49-F238E27FC236}">
                <a16:creationId xmlns:a16="http://schemas.microsoft.com/office/drawing/2014/main" id="{DC1C1CBD-2656-2E27-FF51-ED155DE196C2}"/>
              </a:ext>
            </a:extLst>
          </p:cNvPr>
          <p:cNvSpPr txBox="1"/>
          <p:nvPr/>
        </p:nvSpPr>
        <p:spPr>
          <a:xfrm>
            <a:off x="5295900" y="3977976"/>
            <a:ext cx="2819400" cy="830997"/>
          </a:xfrm>
          <a:prstGeom prst="rect">
            <a:avLst/>
          </a:prstGeom>
          <a:noFill/>
        </p:spPr>
        <p:txBody>
          <a:bodyPr wrap="square" rtlCol="0">
            <a:spAutoFit/>
          </a:bodyPr>
          <a:lstStyle/>
          <a:p>
            <a:pPr algn="ctr"/>
            <a:r>
              <a:rPr lang="ar-MA" sz="4800" b="1" dirty="0"/>
              <a:t>34</a:t>
            </a:r>
            <a:endParaRPr lang="fr-FR" sz="4800" b="1" dirty="0"/>
          </a:p>
        </p:txBody>
      </p:sp>
    </p:spTree>
    <p:extLst>
      <p:ext uri="{BB962C8B-B14F-4D97-AF65-F5344CB8AC3E}">
        <p14:creationId xmlns:p14="http://schemas.microsoft.com/office/powerpoint/2010/main" val="35089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CD218-B96A-AED1-BC3B-A91F2AD2B16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988D489-620C-4FBD-702B-DEE3ADC7B6A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3AE5AB9E-8732-CC3C-E9D5-EA7E28A88256}"/>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AD755BCC-06DB-007A-5A75-EF0641CF5B06}"/>
              </a:ext>
            </a:extLst>
          </p:cNvPr>
          <p:cNvSpPr txBox="1"/>
          <p:nvPr/>
        </p:nvSpPr>
        <p:spPr>
          <a:xfrm>
            <a:off x="2057401" y="3941147"/>
            <a:ext cx="8915400" cy="1661993"/>
          </a:xfrm>
          <a:prstGeom prst="rect">
            <a:avLst/>
          </a:prstGeom>
        </p:spPr>
        <p:txBody>
          <a:bodyPr wrap="square" lIns="0" tIns="0" rIns="0" bIns="0" rtlCol="0" anchor="t">
            <a:spAutoFit/>
          </a:bodyPr>
          <a:lstStyle/>
          <a:p>
            <a:pPr algn="ctr" defTabSz="685834" rtl="1"/>
            <a:r>
              <a:rPr lang="ar-MA" sz="5400" dirty="0">
                <a:solidFill>
                  <a:srgbClr val="01070A"/>
                </a:solidFill>
                <a:latin typeface="Microsoft Uighur" panose="02000000000000000000" pitchFamily="2" charset="-78"/>
                <a:cs typeface="Microsoft Uighur" panose="02000000000000000000" pitchFamily="2" charset="-78"/>
              </a:rPr>
              <a:t>التدرب على وضع وإنجاز عمليات جمع عددين بدون احتفاظ باستخدام الحزم </a:t>
            </a:r>
            <a:r>
              <a:rPr lang="ar-MA" sz="5400" dirty="0" err="1">
                <a:solidFill>
                  <a:srgbClr val="01070A"/>
                </a:solidFill>
                <a:latin typeface="Microsoft Uighur" panose="02000000000000000000" pitchFamily="2" charset="-78"/>
                <a:cs typeface="Microsoft Uighur" panose="02000000000000000000" pitchFamily="2" charset="-78"/>
              </a:rPr>
              <a:t>والخشيبات</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69A5B2C3-FCDD-96E1-B163-BA94521E05DC}"/>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العمليات وحل المسائل</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E80015EB-A22A-E556-C57C-2854C4D776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97772F9B-A80B-7ECA-E9E5-F2020D3854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Tree>
    <p:extLst>
      <p:ext uri="{BB962C8B-B14F-4D97-AF65-F5344CB8AC3E}">
        <p14:creationId xmlns:p14="http://schemas.microsoft.com/office/powerpoint/2010/main" val="2855295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F6A071-1979-B994-050C-28A439F185C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1B81EE8-3706-906E-7A6A-6441D4657D04}"/>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73D613C-3A0F-4934-03C1-9B4D5AF8DD55}"/>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B1663C9B-1B1B-6B21-597A-125CEE4688C2}"/>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C877E496-FED3-C027-4450-563935ADE438}"/>
              </a:ext>
            </a:extLst>
          </p:cNvPr>
          <p:cNvSpPr txBox="1"/>
          <p:nvPr/>
        </p:nvSpPr>
        <p:spPr>
          <a:xfrm>
            <a:off x="152400" y="863026"/>
            <a:ext cx="12287217" cy="1258037"/>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 </a:t>
            </a:r>
            <a:r>
              <a:rPr lang="ar-MA" sz="3200" dirty="0">
                <a:solidFill>
                  <a:prstClr val="white">
                    <a:lumMod val="65000"/>
                  </a:prstClr>
                </a:solidFill>
                <a:latin typeface="Microsoft Uighur" panose="02000000000000000000" pitchFamily="2" charset="-78"/>
                <a:cs typeface="Microsoft Uighur" panose="02000000000000000000" pitchFamily="2" charset="-78"/>
              </a:rPr>
              <a:t>ستستمرون في التدرب </a:t>
            </a:r>
            <a:r>
              <a:rPr lang="ar-SA" sz="3200" dirty="0">
                <a:solidFill>
                  <a:prstClr val="white">
                    <a:lumMod val="65000"/>
                  </a:prstClr>
                </a:solidFill>
                <a:latin typeface="Microsoft Uighur" panose="02000000000000000000" pitchFamily="2" charset="-78"/>
                <a:cs typeface="Microsoft Uighur" panose="02000000000000000000" pitchFamily="2" charset="-78"/>
              </a:rPr>
              <a:t>على </a:t>
            </a:r>
            <a:r>
              <a:rPr lang="ar-MA" sz="3200" dirty="0">
                <a:solidFill>
                  <a:prstClr val="white">
                    <a:lumMod val="65000"/>
                  </a:prstClr>
                </a:solidFill>
                <a:latin typeface="Microsoft Uighur" panose="02000000000000000000" pitchFamily="2" charset="-78"/>
                <a:cs typeface="Microsoft Uighur" panose="02000000000000000000" pitchFamily="2" charset="-78"/>
              </a:rPr>
              <a:t>وضع </a:t>
            </a:r>
            <a:r>
              <a:rPr lang="ar-MA" sz="3200" dirty="0" err="1">
                <a:solidFill>
                  <a:prstClr val="white">
                    <a:lumMod val="65000"/>
                  </a:prstClr>
                </a:solidFill>
                <a:latin typeface="Microsoft Uighur" panose="02000000000000000000" pitchFamily="2" charset="-78"/>
                <a:cs typeface="Microsoft Uighur" panose="02000000000000000000" pitchFamily="2" charset="-78"/>
              </a:rPr>
              <a:t>وإ</a:t>
            </a:r>
            <a:r>
              <a:rPr lang="ar-SA" sz="3200" dirty="0">
                <a:solidFill>
                  <a:prstClr val="white">
                    <a:lumMod val="65000"/>
                  </a:prstClr>
                </a:solidFill>
                <a:latin typeface="Microsoft Uighur" panose="02000000000000000000" pitchFamily="2" charset="-78"/>
                <a:cs typeface="Microsoft Uighur" panose="02000000000000000000" pitchFamily="2" charset="-78"/>
              </a:rPr>
              <a:t>نجاز عمليات جمع بدون احتفاظ باستخدام </a:t>
            </a:r>
            <a:r>
              <a:rPr lang="ar-SA" sz="3200" dirty="0" err="1">
                <a:solidFill>
                  <a:prstClr val="white">
                    <a:lumMod val="65000"/>
                  </a:prstClr>
                </a:solidFill>
                <a:latin typeface="Microsoft Uighur" panose="02000000000000000000" pitchFamily="2" charset="-78"/>
                <a:cs typeface="Microsoft Uighur" panose="02000000000000000000" pitchFamily="2" charset="-78"/>
              </a:rPr>
              <a:t>الخشيبات</a:t>
            </a:r>
            <a:r>
              <a:rPr lang="ar-SA" sz="3200" dirty="0">
                <a:solidFill>
                  <a:prstClr val="white">
                    <a:lumMod val="65000"/>
                  </a:prstClr>
                </a:solidFill>
                <a:latin typeface="Microsoft Uighur" panose="02000000000000000000" pitchFamily="2" charset="-78"/>
                <a:cs typeface="Microsoft Uighur" panose="02000000000000000000" pitchFamily="2" charset="-78"/>
              </a:rPr>
              <a:t> والحزم</a:t>
            </a:r>
            <a:r>
              <a:rPr lang="ar-MA" sz="3200" dirty="0">
                <a:solidFill>
                  <a:prstClr val="white">
                    <a:lumMod val="65000"/>
                  </a:prstClr>
                </a:solidFill>
                <a:latin typeface="Microsoft Uighur" panose="02000000000000000000" pitchFamily="2" charset="-78"/>
                <a:cs typeface="Microsoft Uighur" panose="02000000000000000000" pitchFamily="2" charset="-78"/>
              </a:rPr>
              <a:t> كما رأينا ذلك بالأمس. </a:t>
            </a:r>
            <a:endParaRPr lang="ar-MA" sz="2800" dirty="0">
              <a:solidFill>
                <a:schemeClr val="bg1">
                  <a:lumMod val="65000"/>
                </a:schemeClr>
              </a:solidFill>
              <a:latin typeface="Microsoft Uighur" panose="02000000000000000000" pitchFamily="2" charset="-78"/>
              <a:cs typeface="Microsoft Uighur" panose="02000000000000000000" pitchFamily="2" charset="-78"/>
            </a:endParaRPr>
          </a:p>
          <a:p>
            <a:pPr lvl="1" indent="-457200" algn="r" defTabSz="685834" rtl="1">
              <a:lnSpc>
                <a:spcPts val="3017"/>
              </a:lnSpc>
              <a:spcBef>
                <a:spcPct val="0"/>
              </a:spcBef>
              <a:buFont typeface="Arial" panose="020B0604020202020204" pitchFamily="34" charset="0"/>
              <a:buChar char="•"/>
            </a:pPr>
            <a:r>
              <a:rPr lang="ar-MA" sz="2800" dirty="0">
                <a:solidFill>
                  <a:schemeClr val="bg1">
                    <a:lumMod val="65000"/>
                  </a:schemeClr>
                </a:solidFill>
                <a:latin typeface="Microsoft Uighur" panose="02000000000000000000" pitchFamily="2" charset="-78"/>
                <a:cs typeface="Microsoft Uighur" panose="02000000000000000000" pitchFamily="2" charset="-78"/>
              </a:rPr>
              <a:t>يذكر الأستاذ(ة) بما تم رؤيته بالأمس وبدعامة التذكر.</a:t>
            </a:r>
          </a:p>
          <a:p>
            <a:pPr lvl="1" indent="-457200" algn="r" defTabSz="685834" rtl="1">
              <a:lnSpc>
                <a:spcPts val="3017"/>
              </a:lnSpc>
              <a:spcBef>
                <a:spcPct val="0"/>
              </a:spcBef>
              <a:buFont typeface="Arial" panose="020B0604020202020204" pitchFamily="34" charset="0"/>
              <a:buChar char="•"/>
            </a:pPr>
            <a:r>
              <a:rPr lang="ar-SA" sz="2800" dirty="0">
                <a:solidFill>
                  <a:schemeClr val="bg1">
                    <a:lumMod val="65000"/>
                  </a:schemeClr>
                </a:solidFill>
                <a:latin typeface="Microsoft Uighur" panose="02000000000000000000" pitchFamily="2" charset="-78"/>
                <a:cs typeface="Microsoft Uighur" panose="02000000000000000000" pitchFamily="2" charset="-78"/>
              </a:rPr>
              <a:t>يستعين الأستاذ</a:t>
            </a:r>
            <a:r>
              <a:rPr lang="ar-MA" sz="2800" dirty="0">
                <a:solidFill>
                  <a:schemeClr val="bg1">
                    <a:lumMod val="65000"/>
                  </a:schemeClr>
                </a:solidFill>
                <a:latin typeface="Microsoft Uighur" panose="02000000000000000000" pitchFamily="2" charset="-78"/>
                <a:cs typeface="Microsoft Uighur" panose="02000000000000000000" pitchFamily="2" charset="-78"/>
              </a:rPr>
              <a:t>(ة)</a:t>
            </a:r>
            <a:r>
              <a:rPr lang="ar-SA" sz="2800" dirty="0">
                <a:solidFill>
                  <a:schemeClr val="bg1">
                    <a:lumMod val="65000"/>
                  </a:schemeClr>
                </a:solidFill>
                <a:latin typeface="Microsoft Uighur" panose="02000000000000000000" pitchFamily="2" charset="-78"/>
                <a:cs typeface="Microsoft Uighur" panose="02000000000000000000" pitchFamily="2" charset="-78"/>
              </a:rPr>
              <a:t> ببطاقة النشاط</a:t>
            </a:r>
            <a:r>
              <a:rPr lang="ar-MA" sz="2800" dirty="0">
                <a:solidFill>
                  <a:schemeClr val="bg1">
                    <a:lumMod val="65000"/>
                  </a:schemeClr>
                </a:solidFill>
                <a:latin typeface="Microsoft Uighur" panose="02000000000000000000" pitchFamily="2" charset="-78"/>
                <a:cs typeface="Microsoft Uighur" panose="02000000000000000000" pitchFamily="2" charset="-78"/>
              </a:rPr>
              <a:t> - مرحلة الممارسة الموجهة</a:t>
            </a:r>
            <a:r>
              <a:rPr lang="ar-SA" sz="2800" dirty="0">
                <a:solidFill>
                  <a:schemeClr val="bg1">
                    <a:lumMod val="65000"/>
                  </a:schemeClr>
                </a:solidFill>
                <a:latin typeface="Microsoft Uighur" panose="02000000000000000000" pitchFamily="2" charset="-78"/>
                <a:cs typeface="Microsoft Uighur" panose="02000000000000000000" pitchFamily="2" charset="-78"/>
              </a:rPr>
              <a:t> </a:t>
            </a:r>
            <a:r>
              <a:rPr lang="ar-MA" sz="2800" dirty="0">
                <a:solidFill>
                  <a:schemeClr val="bg1">
                    <a:lumMod val="65000"/>
                  </a:schemeClr>
                </a:solidFill>
                <a:latin typeface="Microsoft Uighur" panose="02000000000000000000" pitchFamily="2" charset="-78"/>
                <a:cs typeface="Microsoft Uighur" panose="02000000000000000000" pitchFamily="2" charset="-78"/>
              </a:rPr>
              <a:t>(الملحق4).</a:t>
            </a:r>
            <a:endParaRPr lang="fr-FR" sz="2000" dirty="0">
              <a:solidFill>
                <a:schemeClr val="bg1">
                  <a:lumMod val="65000"/>
                </a:scheme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833003A9-B8CC-4FA5-C142-80C7C2D4B172}"/>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13" name="Image 12" descr="Une image contenant capture d’écran, Rectangle, cadre photo, art&#10;&#10;Le contenu généré par l’IA peut être incorrect.">
            <a:extLst>
              <a:ext uri="{FF2B5EF4-FFF2-40B4-BE49-F238E27FC236}">
                <a16:creationId xmlns:a16="http://schemas.microsoft.com/office/drawing/2014/main" id="{F6A62829-14C0-C7B5-855B-DD3ED28128AD}"/>
              </a:ext>
            </a:extLst>
          </p:cNvPr>
          <p:cNvPicPr>
            <a:picLocks noChangeAspect="1"/>
          </p:cNvPicPr>
          <p:nvPr/>
        </p:nvPicPr>
        <p:blipFill>
          <a:blip r:embed="rId5">
            <a:extLst>
              <a:ext uri="{28A0092B-C50C-407E-A947-70E740481C1C}">
                <a14:useLocalDpi xmlns:a14="http://schemas.microsoft.com/office/drawing/2010/main" val="0"/>
              </a:ext>
            </a:extLst>
          </a:blip>
          <a:srcRect t="17138" b="30357"/>
          <a:stretch>
            <a:fillRect/>
          </a:stretch>
        </p:blipFill>
        <p:spPr>
          <a:xfrm>
            <a:off x="6510168" y="3233445"/>
            <a:ext cx="5239166" cy="2750873"/>
          </a:xfrm>
          <a:prstGeom prst="rect">
            <a:avLst/>
          </a:prstGeom>
        </p:spPr>
      </p:pic>
      <p:graphicFrame>
        <p:nvGraphicFramePr>
          <p:cNvPr id="7" name="Tableau 6">
            <a:extLst>
              <a:ext uri="{FF2B5EF4-FFF2-40B4-BE49-F238E27FC236}">
                <a16:creationId xmlns:a16="http://schemas.microsoft.com/office/drawing/2014/main" id="{8685BA77-3C49-EDBE-3750-1CBF5EBECCC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Image 4">
            <a:extLst>
              <a:ext uri="{FF2B5EF4-FFF2-40B4-BE49-F238E27FC236}">
                <a16:creationId xmlns:a16="http://schemas.microsoft.com/office/drawing/2014/main" id="{3D9F3B33-4710-79A6-C672-25EAA32F38C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29422" y="3750178"/>
            <a:ext cx="2695114" cy="1459436"/>
          </a:xfrm>
          <a:prstGeom prst="rect">
            <a:avLst/>
          </a:prstGeom>
        </p:spPr>
      </p:pic>
      <p:pic>
        <p:nvPicPr>
          <p:cNvPr id="9" name="Image 8" descr="Une image contenant Dessin animé, sourire, habits, clipart&#10;&#10;Le contenu généré par l’IA peut être incorrect.">
            <a:extLst>
              <a:ext uri="{FF2B5EF4-FFF2-40B4-BE49-F238E27FC236}">
                <a16:creationId xmlns:a16="http://schemas.microsoft.com/office/drawing/2014/main" id="{87A52C19-F4E9-E756-C87F-DB500FEBF6F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146114" y="5726347"/>
            <a:ext cx="6045886" cy="4030592"/>
          </a:xfrm>
          <a:prstGeom prst="rect">
            <a:avLst/>
          </a:prstGeom>
        </p:spPr>
      </p:pic>
      <p:pic>
        <p:nvPicPr>
          <p:cNvPr id="4" name="Image 3">
            <a:extLst>
              <a:ext uri="{FF2B5EF4-FFF2-40B4-BE49-F238E27FC236}">
                <a16:creationId xmlns:a16="http://schemas.microsoft.com/office/drawing/2014/main" id="{3827A363-0B1F-D828-0898-C0BD5E45A9C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09239" y="4348950"/>
            <a:ext cx="5550889" cy="4248017"/>
          </a:xfrm>
          <a:prstGeom prst="rect">
            <a:avLst/>
          </a:prstGeom>
        </p:spPr>
      </p:pic>
    </p:spTree>
    <p:extLst>
      <p:ext uri="{BB962C8B-B14F-4D97-AF65-F5344CB8AC3E}">
        <p14:creationId xmlns:p14="http://schemas.microsoft.com/office/powerpoint/2010/main" val="34343925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D74077-E679-DFC3-D482-01F256A9937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412439E-7583-6FD6-1159-1F40AC509EA3}"/>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45B1943-63FE-16CC-5707-FFC60E738B77}"/>
              </a:ext>
            </a:extLst>
          </p:cNvPr>
          <p:cNvSpPr/>
          <p:nvPr/>
        </p:nvSpPr>
        <p:spPr>
          <a:xfrm>
            <a:off x="275852" y="2802954"/>
            <a:ext cx="13164293" cy="714114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7D8EF68-2341-6766-BF90-1B278F6D79B0}"/>
              </a:ext>
            </a:extLst>
          </p:cNvPr>
          <p:cNvSpPr/>
          <p:nvPr/>
        </p:nvSpPr>
        <p:spPr>
          <a:xfrm>
            <a:off x="-1" y="644347"/>
            <a:ext cx="13716001" cy="1832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956E42C7-5086-1B40-DA16-3F6D57DAE06F}"/>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schemeClr val="bg1">
                    <a:lumMod val="65000"/>
                  </a:schemeClr>
                </a:solidFill>
                <a:latin typeface="Microsoft Uighur" panose="02000000000000000000" pitchFamily="2" charset="-78"/>
                <a:cs typeface="Microsoft Uighur" panose="02000000000000000000" pitchFamily="2" charset="-78"/>
              </a:rPr>
              <a:t>لنتذكر.</a:t>
            </a:r>
            <a:endParaRPr lang="ar-SA" sz="3200" dirty="0">
              <a:solidFill>
                <a:schemeClr val="bg1">
                  <a:lumMod val="65000"/>
                </a:scheme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041C3172-6DF5-D9EF-7429-B82591A17FEF}"/>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4" name="Rectangle : coins arrondis 3">
            <a:extLst>
              <a:ext uri="{FF2B5EF4-FFF2-40B4-BE49-F238E27FC236}">
                <a16:creationId xmlns:a16="http://schemas.microsoft.com/office/drawing/2014/main" id="{1BA587B8-C016-514B-84D8-B5BD659CDF5B}"/>
              </a:ext>
            </a:extLst>
          </p:cNvPr>
          <p:cNvSpPr/>
          <p:nvPr/>
        </p:nvSpPr>
        <p:spPr>
          <a:xfrm>
            <a:off x="2286000" y="3223519"/>
            <a:ext cx="7924800" cy="1341373"/>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4400" dirty="0">
                <a:solidFill>
                  <a:schemeClr val="tx1"/>
                </a:solidFill>
                <a:latin typeface="Microsoft Uighur" panose="02000000000000000000" pitchFamily="2" charset="-78"/>
                <a:cs typeface="Microsoft Uighur" panose="02000000000000000000" pitchFamily="2" charset="-78"/>
              </a:rPr>
              <a:t>ل</a:t>
            </a:r>
            <a:r>
              <a:rPr lang="ar-SA" sz="4400" dirty="0" err="1">
                <a:solidFill>
                  <a:schemeClr val="tx1"/>
                </a:solidFill>
                <a:latin typeface="Microsoft Uighur" panose="02000000000000000000" pitchFamily="2" charset="-78"/>
                <a:cs typeface="Microsoft Uighur" panose="02000000000000000000" pitchFamily="2" charset="-78"/>
              </a:rPr>
              <a:t>إ</a:t>
            </a:r>
            <a:r>
              <a:rPr lang="ar-MA" sz="4400" dirty="0">
                <a:solidFill>
                  <a:schemeClr val="tx1"/>
                </a:solidFill>
                <a:latin typeface="Microsoft Uighur" panose="02000000000000000000" pitchFamily="2" charset="-78"/>
                <a:cs typeface="Microsoft Uighur" panose="02000000000000000000" pitchFamily="2" charset="-78"/>
              </a:rPr>
              <a:t>نجاز عملية جمع بدون احتفاظ نتبع الخطوات التالية</a:t>
            </a:r>
          </a:p>
        </p:txBody>
      </p:sp>
      <p:pic>
        <p:nvPicPr>
          <p:cNvPr id="10" name="Image 9" descr="Une image contenant Rectangle, Post-it, capture d’écran, conception&#10;&#10;Le contenu généré par l’IA peut être incorrect.">
            <a:extLst>
              <a:ext uri="{FF2B5EF4-FFF2-40B4-BE49-F238E27FC236}">
                <a16:creationId xmlns:a16="http://schemas.microsoft.com/office/drawing/2014/main" id="{435052FF-5F07-DB79-7323-DF3C74CAF84D}"/>
              </a:ext>
            </a:extLst>
          </p:cNvPr>
          <p:cNvPicPr>
            <a:picLocks noChangeAspect="1"/>
          </p:cNvPicPr>
          <p:nvPr/>
        </p:nvPicPr>
        <p:blipFill>
          <a:blip r:embed="rId4">
            <a:extLst>
              <a:ext uri="{28A0092B-C50C-407E-A947-70E740481C1C}">
                <a14:useLocalDpi xmlns:a14="http://schemas.microsoft.com/office/drawing/2010/main" val="0"/>
              </a:ext>
            </a:extLst>
          </a:blip>
          <a:srcRect l="10111" t="39972" r="9538" b="42755"/>
          <a:stretch>
            <a:fillRect/>
          </a:stretch>
        </p:blipFill>
        <p:spPr>
          <a:xfrm rot="10800000">
            <a:off x="1344158" y="4969215"/>
            <a:ext cx="11656300" cy="886229"/>
          </a:xfrm>
          <a:prstGeom prst="rect">
            <a:avLst/>
          </a:prstGeom>
        </p:spPr>
      </p:pic>
      <p:pic>
        <p:nvPicPr>
          <p:cNvPr id="11" name="Image 10" descr="Une image contenant Rectangle, Post-it, capture d’écran, conception&#10;&#10;Le contenu généré par l’IA peut être incorrect.">
            <a:extLst>
              <a:ext uri="{FF2B5EF4-FFF2-40B4-BE49-F238E27FC236}">
                <a16:creationId xmlns:a16="http://schemas.microsoft.com/office/drawing/2014/main" id="{78B7D1C8-0089-4D72-068D-2A2C5CA8F30D}"/>
              </a:ext>
            </a:extLst>
          </p:cNvPr>
          <p:cNvPicPr>
            <a:picLocks noChangeAspect="1"/>
          </p:cNvPicPr>
          <p:nvPr/>
        </p:nvPicPr>
        <p:blipFill>
          <a:blip r:embed="rId4">
            <a:extLst>
              <a:ext uri="{28A0092B-C50C-407E-A947-70E740481C1C}">
                <a14:useLocalDpi xmlns:a14="http://schemas.microsoft.com/office/drawing/2010/main" val="0"/>
              </a:ext>
            </a:extLst>
          </a:blip>
          <a:srcRect l="9825" t="70666" r="9825" b="12632"/>
          <a:stretch>
            <a:fillRect/>
          </a:stretch>
        </p:blipFill>
        <p:spPr>
          <a:xfrm rot="10800000">
            <a:off x="1344158" y="5988929"/>
            <a:ext cx="11656300" cy="856952"/>
          </a:xfrm>
          <a:prstGeom prst="rect">
            <a:avLst/>
          </a:prstGeom>
        </p:spPr>
      </p:pic>
      <p:pic>
        <p:nvPicPr>
          <p:cNvPr id="12" name="Image 11" descr="Une image contenant Rectangle, Post-it, capture d’écran, conception&#10;&#10;Le contenu généré par l’IA peut être incorrect.">
            <a:extLst>
              <a:ext uri="{FF2B5EF4-FFF2-40B4-BE49-F238E27FC236}">
                <a16:creationId xmlns:a16="http://schemas.microsoft.com/office/drawing/2014/main" id="{9CC3400C-12F5-99D1-347B-359EAF28E829}"/>
              </a:ext>
            </a:extLst>
          </p:cNvPr>
          <p:cNvPicPr>
            <a:picLocks noChangeAspect="1"/>
          </p:cNvPicPr>
          <p:nvPr/>
        </p:nvPicPr>
        <p:blipFill>
          <a:blip r:embed="rId4">
            <a:extLst>
              <a:ext uri="{28A0092B-C50C-407E-A947-70E740481C1C}">
                <a14:useLocalDpi xmlns:a14="http://schemas.microsoft.com/office/drawing/2010/main" val="0"/>
              </a:ext>
            </a:extLst>
          </a:blip>
          <a:srcRect l="9093" t="9429" r="9255" b="73298"/>
          <a:stretch>
            <a:fillRect/>
          </a:stretch>
        </p:blipFill>
        <p:spPr>
          <a:xfrm rot="10800000">
            <a:off x="1374865" y="6942942"/>
            <a:ext cx="11656300" cy="886229"/>
          </a:xfrm>
          <a:prstGeom prst="rect">
            <a:avLst/>
          </a:prstGeom>
        </p:spPr>
      </p:pic>
      <p:sp>
        <p:nvSpPr>
          <p:cNvPr id="14" name="ZoneTexte 13">
            <a:extLst>
              <a:ext uri="{FF2B5EF4-FFF2-40B4-BE49-F238E27FC236}">
                <a16:creationId xmlns:a16="http://schemas.microsoft.com/office/drawing/2014/main" id="{7FC0A439-C97E-E7D0-C6FD-C3507614A724}"/>
              </a:ext>
            </a:extLst>
          </p:cNvPr>
          <p:cNvSpPr txBox="1"/>
          <p:nvPr/>
        </p:nvSpPr>
        <p:spPr>
          <a:xfrm>
            <a:off x="11147646" y="4886319"/>
            <a:ext cx="1804188" cy="769441"/>
          </a:xfrm>
          <a:prstGeom prst="rect">
            <a:avLst/>
          </a:prstGeom>
          <a:noFill/>
        </p:spPr>
        <p:txBody>
          <a:bodyPr wrap="square" rtlCol="0">
            <a:spAutoFit/>
          </a:bodyPr>
          <a:lstStyle/>
          <a:p>
            <a:pPr marL="0" algn="r" defTabSz="914400" rtl="1" eaLnBrk="1" latinLnBrk="0" hangingPunct="1">
              <a:lnSpc>
                <a:spcPct val="150000"/>
              </a:lnSpc>
            </a:pPr>
            <a:r>
              <a:rPr lang="ar-SA" sz="3200" b="1" dirty="0">
                <a:latin typeface="Microsoft Uighur" panose="02000000000000000000" pitchFamily="2" charset="-78"/>
                <a:cs typeface="Microsoft Uighur" panose="02000000000000000000" pitchFamily="2" charset="-78"/>
              </a:rPr>
              <a:t>الخطوة الأولى</a:t>
            </a:r>
            <a:endParaRPr lang="fr-FR" sz="3200" b="1" dirty="0">
              <a:latin typeface="Microsoft Uighur" panose="02000000000000000000" pitchFamily="2" charset="-78"/>
              <a:cs typeface="Microsoft Uighur" panose="02000000000000000000" pitchFamily="2" charset="-78"/>
            </a:endParaRPr>
          </a:p>
        </p:txBody>
      </p:sp>
      <p:sp>
        <p:nvSpPr>
          <p:cNvPr id="16" name="ZoneTexte 15">
            <a:extLst>
              <a:ext uri="{FF2B5EF4-FFF2-40B4-BE49-F238E27FC236}">
                <a16:creationId xmlns:a16="http://schemas.microsoft.com/office/drawing/2014/main" id="{433287AF-7C9E-710B-8F52-2B540F3B5B4C}"/>
              </a:ext>
            </a:extLst>
          </p:cNvPr>
          <p:cNvSpPr txBox="1"/>
          <p:nvPr/>
        </p:nvSpPr>
        <p:spPr>
          <a:xfrm>
            <a:off x="11102442" y="5924264"/>
            <a:ext cx="1804188" cy="769441"/>
          </a:xfrm>
          <a:prstGeom prst="rect">
            <a:avLst/>
          </a:prstGeom>
          <a:noFill/>
        </p:spPr>
        <p:txBody>
          <a:bodyPr wrap="square" rtlCol="0">
            <a:spAutoFit/>
          </a:bodyPr>
          <a:lstStyle/>
          <a:p>
            <a:pPr marL="0" algn="r" defTabSz="914400" rtl="1" eaLnBrk="1" latinLnBrk="0" hangingPunct="1">
              <a:lnSpc>
                <a:spcPct val="150000"/>
              </a:lnSpc>
            </a:pPr>
            <a:r>
              <a:rPr lang="ar-SA" sz="3200" b="1" dirty="0">
                <a:latin typeface="Microsoft Uighur" panose="02000000000000000000" pitchFamily="2" charset="-78"/>
                <a:cs typeface="Microsoft Uighur" panose="02000000000000000000" pitchFamily="2" charset="-78"/>
              </a:rPr>
              <a:t>الخطوة الثانية</a:t>
            </a:r>
            <a:endParaRPr lang="fr-FR" sz="3200" b="1" dirty="0">
              <a:latin typeface="Microsoft Uighur" panose="02000000000000000000" pitchFamily="2" charset="-78"/>
              <a:cs typeface="Microsoft Uighur" panose="02000000000000000000" pitchFamily="2" charset="-78"/>
            </a:endParaRPr>
          </a:p>
        </p:txBody>
      </p:sp>
      <p:sp>
        <p:nvSpPr>
          <p:cNvPr id="17" name="ZoneTexte 16">
            <a:extLst>
              <a:ext uri="{FF2B5EF4-FFF2-40B4-BE49-F238E27FC236}">
                <a16:creationId xmlns:a16="http://schemas.microsoft.com/office/drawing/2014/main" id="{AC2FC770-EBA0-53E1-966F-3AC4869C56A0}"/>
              </a:ext>
            </a:extLst>
          </p:cNvPr>
          <p:cNvSpPr txBox="1"/>
          <p:nvPr/>
        </p:nvSpPr>
        <p:spPr>
          <a:xfrm>
            <a:off x="11147646" y="6846889"/>
            <a:ext cx="1804188" cy="769441"/>
          </a:xfrm>
          <a:prstGeom prst="rect">
            <a:avLst/>
          </a:prstGeom>
          <a:noFill/>
        </p:spPr>
        <p:txBody>
          <a:bodyPr wrap="square" rtlCol="0">
            <a:spAutoFit/>
          </a:bodyPr>
          <a:lstStyle/>
          <a:p>
            <a:pPr marL="0" algn="r" defTabSz="914400" rtl="1" eaLnBrk="1" latinLnBrk="0" hangingPunct="1">
              <a:lnSpc>
                <a:spcPct val="150000"/>
              </a:lnSpc>
            </a:pPr>
            <a:r>
              <a:rPr lang="ar-SA" sz="3200" b="1" dirty="0">
                <a:latin typeface="Microsoft Uighur" panose="02000000000000000000" pitchFamily="2" charset="-78"/>
                <a:cs typeface="Microsoft Uighur" panose="02000000000000000000" pitchFamily="2" charset="-78"/>
              </a:rPr>
              <a:t>الخطوة الثالثة</a:t>
            </a:r>
            <a:endParaRPr lang="fr-FR" sz="3200" b="1" dirty="0">
              <a:latin typeface="Microsoft Uighur" panose="02000000000000000000" pitchFamily="2" charset="-78"/>
              <a:cs typeface="Microsoft Uighur" panose="02000000000000000000" pitchFamily="2" charset="-78"/>
            </a:endParaRPr>
          </a:p>
        </p:txBody>
      </p:sp>
      <p:sp>
        <p:nvSpPr>
          <p:cNvPr id="20" name="ZoneTexte 19">
            <a:extLst>
              <a:ext uri="{FF2B5EF4-FFF2-40B4-BE49-F238E27FC236}">
                <a16:creationId xmlns:a16="http://schemas.microsoft.com/office/drawing/2014/main" id="{E1BA2522-968E-B422-362D-83E21DC99677}"/>
              </a:ext>
            </a:extLst>
          </p:cNvPr>
          <p:cNvSpPr txBox="1"/>
          <p:nvPr/>
        </p:nvSpPr>
        <p:spPr>
          <a:xfrm>
            <a:off x="1171944" y="4985456"/>
            <a:ext cx="9526617" cy="769441"/>
          </a:xfrm>
          <a:prstGeom prst="rect">
            <a:avLst/>
          </a:prstGeom>
          <a:noFill/>
        </p:spPr>
        <p:txBody>
          <a:bodyPr wrap="square" rtlCol="0">
            <a:spAutoFit/>
          </a:bodyPr>
          <a:lstStyle/>
          <a:p>
            <a:pPr algn="r" rtl="1">
              <a:lnSpc>
                <a:spcPct val="150000"/>
              </a:lnSpc>
            </a:pPr>
            <a:r>
              <a:rPr lang="ar-SA" sz="3200" dirty="0">
                <a:latin typeface="Microsoft Uighur" panose="02000000000000000000" pitchFamily="2" charset="-78"/>
                <a:cs typeface="Microsoft Uighur" panose="02000000000000000000" pitchFamily="2" charset="-78"/>
              </a:rPr>
              <a:t> أضع العملية عموديا وأبدأ بالعدد الأكبر (الوحدات تحت الوحدات والعشرات تحت العشرات)؛</a:t>
            </a:r>
          </a:p>
        </p:txBody>
      </p:sp>
      <p:sp>
        <p:nvSpPr>
          <p:cNvPr id="21" name="ZoneTexte 20">
            <a:extLst>
              <a:ext uri="{FF2B5EF4-FFF2-40B4-BE49-F238E27FC236}">
                <a16:creationId xmlns:a16="http://schemas.microsoft.com/office/drawing/2014/main" id="{B9E2D40A-11E4-028C-A20F-083E9C5AEE93}"/>
              </a:ext>
            </a:extLst>
          </p:cNvPr>
          <p:cNvSpPr txBox="1"/>
          <p:nvPr/>
        </p:nvSpPr>
        <p:spPr>
          <a:xfrm>
            <a:off x="1239780" y="5895846"/>
            <a:ext cx="9526617" cy="769441"/>
          </a:xfrm>
          <a:prstGeom prst="rect">
            <a:avLst/>
          </a:prstGeom>
          <a:noFill/>
        </p:spPr>
        <p:txBody>
          <a:bodyPr wrap="square" rtlCol="0">
            <a:spAutoFit/>
          </a:bodyPr>
          <a:lstStyle/>
          <a:p>
            <a:pPr algn="r" rtl="1">
              <a:lnSpc>
                <a:spcPct val="150000"/>
              </a:lnSpc>
            </a:pPr>
            <a:r>
              <a:rPr lang="ar-SA" sz="3200" dirty="0">
                <a:latin typeface="Microsoft Uighur" panose="02000000000000000000" pitchFamily="2" charset="-78"/>
                <a:cs typeface="Microsoft Uighur" panose="02000000000000000000" pitchFamily="2" charset="-78"/>
              </a:rPr>
              <a:t> أجمع الوحدات مع الوحدات وأكتب مجموع الوحدات في الخانة أسفل الوحدات؛</a:t>
            </a:r>
          </a:p>
        </p:txBody>
      </p:sp>
      <p:sp>
        <p:nvSpPr>
          <p:cNvPr id="22" name="ZoneTexte 21">
            <a:extLst>
              <a:ext uri="{FF2B5EF4-FFF2-40B4-BE49-F238E27FC236}">
                <a16:creationId xmlns:a16="http://schemas.microsoft.com/office/drawing/2014/main" id="{6A31ECD9-D78D-C692-26A7-5C95C6F941DA}"/>
              </a:ext>
            </a:extLst>
          </p:cNvPr>
          <p:cNvSpPr txBox="1"/>
          <p:nvPr/>
        </p:nvSpPr>
        <p:spPr>
          <a:xfrm>
            <a:off x="1171944" y="6862165"/>
            <a:ext cx="9526617" cy="769441"/>
          </a:xfrm>
          <a:prstGeom prst="rect">
            <a:avLst/>
          </a:prstGeom>
          <a:noFill/>
        </p:spPr>
        <p:txBody>
          <a:bodyPr wrap="square" rtlCol="0">
            <a:spAutoFit/>
          </a:bodyPr>
          <a:lstStyle/>
          <a:p>
            <a:pPr algn="r" rtl="1">
              <a:lnSpc>
                <a:spcPct val="150000"/>
              </a:lnSpc>
            </a:pPr>
            <a:r>
              <a:rPr lang="ar-SA" sz="3200" dirty="0">
                <a:latin typeface="Microsoft Uighur" panose="02000000000000000000" pitchFamily="2" charset="-78"/>
                <a:cs typeface="Microsoft Uighur" panose="02000000000000000000" pitchFamily="2" charset="-78"/>
              </a:rPr>
              <a:t> أجمع العشرات مع العشرات و</a:t>
            </a:r>
            <a:r>
              <a:rPr lang="ar-MA" sz="3200" dirty="0">
                <a:latin typeface="Microsoft Uighur" panose="02000000000000000000" pitchFamily="2" charset="-78"/>
                <a:cs typeface="Microsoft Uighur" panose="02000000000000000000" pitchFamily="2" charset="-78"/>
              </a:rPr>
              <a:t>أ</a:t>
            </a:r>
            <a:r>
              <a:rPr lang="ar-SA" sz="3200" dirty="0">
                <a:latin typeface="Microsoft Uighur" panose="02000000000000000000" pitchFamily="2" charset="-78"/>
                <a:cs typeface="Microsoft Uighur" panose="02000000000000000000" pitchFamily="2" charset="-78"/>
              </a:rPr>
              <a:t>كتب مجموع العشرات في الخانة أسفل العشرات</a:t>
            </a:r>
            <a:r>
              <a:rPr lang="ar-MA" sz="3200" dirty="0">
                <a:latin typeface="Microsoft Uighur" panose="02000000000000000000" pitchFamily="2" charset="-78"/>
                <a:cs typeface="Microsoft Uighur" panose="02000000000000000000" pitchFamily="2" charset="-78"/>
              </a:rPr>
              <a:t>.</a:t>
            </a:r>
            <a:endParaRPr lang="ar-SA" sz="3200" dirty="0">
              <a:latin typeface="Microsoft Uighur" panose="02000000000000000000" pitchFamily="2" charset="-78"/>
              <a:cs typeface="Microsoft Uighur" panose="02000000000000000000" pitchFamily="2" charset="-78"/>
            </a:endParaRPr>
          </a:p>
        </p:txBody>
      </p:sp>
      <p:graphicFrame>
        <p:nvGraphicFramePr>
          <p:cNvPr id="5" name="Tableau 4">
            <a:extLst>
              <a:ext uri="{FF2B5EF4-FFF2-40B4-BE49-F238E27FC236}">
                <a16:creationId xmlns:a16="http://schemas.microsoft.com/office/drawing/2014/main" id="{515A6D30-4932-885B-D204-1A1B21BC380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15880150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6CCA1A-4854-1C99-2A35-A9FC4AB73BA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76CFFFB-D96E-4BFA-B49A-D9FBACF29342}"/>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008C17A-207A-A029-4D4C-E725C71E1364}"/>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D14326C-43E6-95EA-B730-D054E745A2ED}"/>
              </a:ext>
            </a:extLst>
          </p:cNvPr>
          <p:cNvSpPr/>
          <p:nvPr/>
        </p:nvSpPr>
        <p:spPr>
          <a:xfrm>
            <a:off x="-1" y="723900"/>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89DA2C3A-AFEB-9271-C734-CDC8FF26D558}"/>
              </a:ext>
            </a:extLst>
          </p:cNvPr>
          <p:cNvSpPr txBox="1"/>
          <p:nvPr/>
        </p:nvSpPr>
        <p:spPr>
          <a:xfrm>
            <a:off x="609600" y="863026"/>
            <a:ext cx="11830017" cy="86177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الآن كل واحد منكم سيعمل بمفرده على وضع وإنجاز العملية التي ستظهر أمامكم على لوحته.</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lvl="1" indent="-4572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يعمل الأستاذ(ة) على تقديم التغذية الراجعة.</a:t>
            </a:r>
            <a:endParaRPr lang="ar-SA"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BBD587C5-DB04-76EB-2E75-4663DD651255}"/>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2E329688-68F0-B1A2-C211-4296AC82D8D3}"/>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C334AF43-C063-42FB-1B42-2E895DEAC69D}"/>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267200" y="3996087"/>
            <a:ext cx="4846382" cy="4260298"/>
          </a:xfrm>
          <a:prstGeom prst="rect">
            <a:avLst/>
          </a:prstGeom>
          <a:ln>
            <a:noFill/>
          </a:ln>
          <a:effectLst/>
        </p:spPr>
      </p:pic>
    </p:spTree>
    <p:extLst>
      <p:ext uri="{BB962C8B-B14F-4D97-AF65-F5344CB8AC3E}">
        <p14:creationId xmlns:p14="http://schemas.microsoft.com/office/powerpoint/2010/main" val="27634730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3" name="Group 3"/>
          <p:cNvGrpSpPr/>
          <p:nvPr/>
        </p:nvGrpSpPr>
        <p:grpSpPr>
          <a:xfrm>
            <a:off x="857250" y="1180450"/>
            <a:ext cx="12001500" cy="7926101"/>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9E02DDEF-92EA-3EB6-B883-F7B366CCDD7F}"/>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0"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797E087D-5FB9-0D89-12A1-098B2632F30A}"/>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أهداف الحصة</a:t>
            </a:r>
            <a:endParaRPr lang="fr-FR" sz="4000" b="1" dirty="0">
              <a:solidFill>
                <a:srgbClr val="106585"/>
              </a:solidFill>
              <a:latin typeface="Microsoft Uighur" panose="02000000000000000000" pitchFamily="2" charset="-78"/>
              <a:cs typeface="Microsoft Uighur" panose="02000000000000000000" pitchFamily="2" charset="-78"/>
            </a:endParaRPr>
          </a:p>
        </p:txBody>
      </p:sp>
      <p:grpSp>
        <p:nvGrpSpPr>
          <p:cNvPr id="12" name="Groupe 11">
            <a:extLst>
              <a:ext uri="{FF2B5EF4-FFF2-40B4-BE49-F238E27FC236}">
                <a16:creationId xmlns:a16="http://schemas.microsoft.com/office/drawing/2014/main" id="{E8758458-6976-1709-75BC-156EE4B11AAE}"/>
              </a:ext>
            </a:extLst>
          </p:cNvPr>
          <p:cNvGrpSpPr/>
          <p:nvPr/>
        </p:nvGrpSpPr>
        <p:grpSpPr>
          <a:xfrm>
            <a:off x="2159626" y="4882188"/>
            <a:ext cx="9396747" cy="2852111"/>
            <a:chOff x="3302073" y="4600550"/>
            <a:chExt cx="9396747" cy="2104846"/>
          </a:xfrm>
        </p:grpSpPr>
        <p:sp>
          <p:nvSpPr>
            <p:cNvPr id="13" name="Freeform 17">
              <a:extLst>
                <a:ext uri="{FF2B5EF4-FFF2-40B4-BE49-F238E27FC236}">
                  <a16:creationId xmlns:a16="http://schemas.microsoft.com/office/drawing/2014/main" id="{299349E6-BB93-3D6A-BD1D-086E144091DA}"/>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algn="r" defTabSz="685834" rtl="1" eaLnBrk="1" latinLnBrk="0" hangingPunct="1">
                <a:defRPr/>
              </a:pPr>
              <a:endParaRPr lang="fr-MA" sz="1000" dirty="0">
                <a:solidFill>
                  <a:prstClr val="black"/>
                </a:solidFill>
                <a:latin typeface="Dosis" pitchFamily="2" charset="0"/>
              </a:endParaRPr>
            </a:p>
          </p:txBody>
        </p:sp>
        <p:sp>
          <p:nvSpPr>
            <p:cNvPr id="14" name="Freeform 17">
              <a:extLst>
                <a:ext uri="{FF2B5EF4-FFF2-40B4-BE49-F238E27FC236}">
                  <a16:creationId xmlns:a16="http://schemas.microsoft.com/office/drawing/2014/main" id="{FAD0D184-C7B1-752C-0E06-294D94BDF0E1}"/>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l="-109199" t="-6937" r="-896458" b="-829367"/>
              </a:stretch>
            </a:blipFill>
          </p:spPr>
          <p:txBody>
            <a:bodyPr/>
            <a:lstStyle/>
            <a:p>
              <a:pPr defTabSz="685834">
                <a:defRPr/>
              </a:pPr>
              <a:endParaRPr lang="fr-MA" sz="1000" dirty="0">
                <a:solidFill>
                  <a:prstClr val="black"/>
                </a:solidFill>
                <a:latin typeface="Dosis" pitchFamily="2" charset="0"/>
              </a:endParaRPr>
            </a:p>
          </p:txBody>
        </p:sp>
      </p:grpSp>
      <p:sp>
        <p:nvSpPr>
          <p:cNvPr id="18" name="ZoneTexte 17">
            <a:extLst>
              <a:ext uri="{FF2B5EF4-FFF2-40B4-BE49-F238E27FC236}">
                <a16:creationId xmlns:a16="http://schemas.microsoft.com/office/drawing/2014/main" id="{7FC140B0-A510-47F2-BC6D-D36DDFB03C6A}"/>
              </a:ext>
            </a:extLst>
          </p:cNvPr>
          <p:cNvSpPr txBox="1"/>
          <p:nvPr/>
        </p:nvSpPr>
        <p:spPr>
          <a:xfrm>
            <a:off x="2902577" y="5209285"/>
            <a:ext cx="7920120" cy="707886"/>
          </a:xfrm>
          <a:prstGeom prst="rect">
            <a:avLst/>
          </a:prstGeom>
          <a:noFill/>
        </p:spPr>
        <p:txBody>
          <a:bodyPr wrap="square" rtlCol="0">
            <a:spAutoFit/>
          </a:bodyPr>
          <a:lstStyle/>
          <a:p>
            <a:pPr marL="0" algn="r" defTabSz="914400" rtl="1" eaLnBrk="1" latinLnBrk="0" hangingPunct="1"/>
            <a:r>
              <a:rPr lang="ar-MA" sz="4000" dirty="0">
                <a:latin typeface="Microsoft Uighur" panose="02000000000000000000" pitchFamily="2" charset="-78"/>
                <a:cs typeface="Microsoft Uighur" panose="02000000000000000000" pitchFamily="2" charset="-78"/>
              </a:rPr>
              <a:t>قراءة وكتابة وتمثيل الأعداد من 0 إلى  99</a:t>
            </a:r>
            <a:endParaRPr lang="fr-FR" sz="4000" dirty="0">
              <a:latin typeface="Microsoft Uighur" panose="02000000000000000000" pitchFamily="2" charset="-78"/>
              <a:cs typeface="Microsoft Uighur" panose="02000000000000000000" pitchFamily="2" charset="-78"/>
            </a:endParaRPr>
          </a:p>
        </p:txBody>
      </p:sp>
      <p:pic>
        <p:nvPicPr>
          <p:cNvPr id="19" name="Image 18">
            <a:extLst>
              <a:ext uri="{FF2B5EF4-FFF2-40B4-BE49-F238E27FC236}">
                <a16:creationId xmlns:a16="http://schemas.microsoft.com/office/drawing/2014/main" id="{3DADF401-07D0-0D5D-65C5-0523F82BFD59}"/>
              </a:ext>
            </a:extLst>
          </p:cNvPr>
          <p:cNvPicPr>
            <a:picLocks noChangeAspect="1"/>
          </p:cNvPicPr>
          <p:nvPr/>
        </p:nvPicPr>
        <p:blipFill>
          <a:blip r:embed="rId7"/>
          <a:stretch>
            <a:fillRect/>
          </a:stretch>
        </p:blipFill>
        <p:spPr>
          <a:xfrm>
            <a:off x="10898790" y="5286714"/>
            <a:ext cx="455010" cy="466386"/>
          </a:xfrm>
          <a:prstGeom prst="rect">
            <a:avLst/>
          </a:prstGeom>
        </p:spPr>
      </p:pic>
      <p:pic>
        <p:nvPicPr>
          <p:cNvPr id="20" name="Image 19">
            <a:extLst>
              <a:ext uri="{FF2B5EF4-FFF2-40B4-BE49-F238E27FC236}">
                <a16:creationId xmlns:a16="http://schemas.microsoft.com/office/drawing/2014/main" id="{123F85ED-2E7F-8C9E-C5F7-EFFC568D7398}"/>
              </a:ext>
            </a:extLst>
          </p:cNvPr>
          <p:cNvPicPr>
            <a:picLocks noChangeAspect="1"/>
          </p:cNvPicPr>
          <p:nvPr/>
        </p:nvPicPr>
        <p:blipFill>
          <a:blip r:embed="rId7"/>
          <a:stretch>
            <a:fillRect/>
          </a:stretch>
        </p:blipFill>
        <p:spPr>
          <a:xfrm>
            <a:off x="10898790" y="6963114"/>
            <a:ext cx="455010" cy="466386"/>
          </a:xfrm>
          <a:prstGeom prst="rect">
            <a:avLst/>
          </a:prstGeom>
        </p:spPr>
      </p:pic>
      <p:sp>
        <p:nvSpPr>
          <p:cNvPr id="21" name="ZoneTexte 20">
            <a:extLst>
              <a:ext uri="{FF2B5EF4-FFF2-40B4-BE49-F238E27FC236}">
                <a16:creationId xmlns:a16="http://schemas.microsoft.com/office/drawing/2014/main" id="{A0C832B1-E72F-7424-8F03-4BAEF9BA5FDD}"/>
              </a:ext>
            </a:extLst>
          </p:cNvPr>
          <p:cNvSpPr txBox="1"/>
          <p:nvPr/>
        </p:nvSpPr>
        <p:spPr>
          <a:xfrm>
            <a:off x="2514600" y="6007921"/>
            <a:ext cx="8359609" cy="707886"/>
          </a:xfrm>
          <a:prstGeom prst="rect">
            <a:avLst/>
          </a:prstGeom>
          <a:noFill/>
        </p:spPr>
        <p:txBody>
          <a:bodyPr wrap="square" rtlCol="0">
            <a:spAutoFit/>
          </a:bodyPr>
          <a:lstStyle/>
          <a:p>
            <a:pPr marL="0" algn="r" defTabSz="914400" rtl="1" eaLnBrk="1" latinLnBrk="0" hangingPunct="1"/>
            <a:r>
              <a:rPr lang="ar-MA" sz="4000" dirty="0">
                <a:latin typeface="Microsoft Uighur" panose="02000000000000000000" pitchFamily="2" charset="-78"/>
                <a:cs typeface="Microsoft Uighur" panose="02000000000000000000" pitchFamily="2" charset="-78"/>
              </a:rPr>
              <a:t>وضع وإنجاز</a:t>
            </a:r>
            <a:r>
              <a:rPr lang="ar-SA" sz="4000" dirty="0">
                <a:latin typeface="Microsoft Uighur" panose="02000000000000000000" pitchFamily="2" charset="-78"/>
                <a:cs typeface="Microsoft Uighur" panose="02000000000000000000" pitchFamily="2" charset="-78"/>
              </a:rPr>
              <a:t> عمليات </a:t>
            </a:r>
            <a:r>
              <a:rPr lang="ar-MA" sz="4000" dirty="0">
                <a:latin typeface="Microsoft Uighur" panose="02000000000000000000" pitchFamily="2" charset="-78"/>
                <a:cs typeface="Microsoft Uighur" panose="02000000000000000000" pitchFamily="2" charset="-78"/>
              </a:rPr>
              <a:t>جمع</a:t>
            </a:r>
            <a:r>
              <a:rPr lang="ar-SA" sz="4000" dirty="0">
                <a:latin typeface="Microsoft Uighur" panose="02000000000000000000" pitchFamily="2" charset="-78"/>
                <a:cs typeface="Microsoft Uighur" panose="02000000000000000000" pitchFamily="2" charset="-78"/>
              </a:rPr>
              <a:t> بدون احتفاظ</a:t>
            </a:r>
            <a:r>
              <a:rPr lang="ar-MA" sz="4000" dirty="0">
                <a:latin typeface="Microsoft Uighur" panose="02000000000000000000" pitchFamily="2" charset="-78"/>
                <a:cs typeface="Microsoft Uighur" panose="02000000000000000000" pitchFamily="2" charset="-78"/>
              </a:rPr>
              <a:t> باستخدام الحزم </a:t>
            </a:r>
            <a:r>
              <a:rPr lang="ar-MA" sz="4000" dirty="0" err="1">
                <a:latin typeface="Microsoft Uighur" panose="02000000000000000000" pitchFamily="2" charset="-78"/>
                <a:cs typeface="Microsoft Uighur" panose="02000000000000000000" pitchFamily="2" charset="-78"/>
              </a:rPr>
              <a:t>والخشيبات</a:t>
            </a:r>
            <a:endParaRPr lang="fr-FR" sz="4000" dirty="0">
              <a:latin typeface="Microsoft Uighur" panose="02000000000000000000" pitchFamily="2" charset="-78"/>
              <a:cs typeface="Microsoft Uighur" panose="02000000000000000000" pitchFamily="2" charset="-78"/>
            </a:endParaRPr>
          </a:p>
        </p:txBody>
      </p:sp>
      <p:sp>
        <p:nvSpPr>
          <p:cNvPr id="22" name="ZoneTexte 21">
            <a:extLst>
              <a:ext uri="{FF2B5EF4-FFF2-40B4-BE49-F238E27FC236}">
                <a16:creationId xmlns:a16="http://schemas.microsoft.com/office/drawing/2014/main" id="{4E6DFCC9-176C-BB5D-7D22-BE2260C2A92A}"/>
              </a:ext>
            </a:extLst>
          </p:cNvPr>
          <p:cNvSpPr txBox="1"/>
          <p:nvPr/>
        </p:nvSpPr>
        <p:spPr>
          <a:xfrm>
            <a:off x="3602579" y="6822572"/>
            <a:ext cx="7274088" cy="707886"/>
          </a:xfrm>
          <a:prstGeom prst="rect">
            <a:avLst/>
          </a:prstGeom>
          <a:noFill/>
        </p:spPr>
        <p:txBody>
          <a:bodyPr wrap="square" rtlCol="0">
            <a:spAutoFit/>
          </a:bodyPr>
          <a:lstStyle/>
          <a:p>
            <a:pPr marL="0" algn="r" defTabSz="914400" rtl="1" eaLnBrk="1" latinLnBrk="0" hangingPunct="1"/>
            <a:r>
              <a:rPr lang="ar-MA" sz="4000" dirty="0">
                <a:latin typeface="Microsoft Uighur" panose="02000000000000000000" pitchFamily="2" charset="-78"/>
                <a:cs typeface="Microsoft Uighur" panose="02000000000000000000" pitchFamily="2" charset="-78"/>
              </a:rPr>
              <a:t>الاستئناس باستراتيجية الأسئلة الأربعة لحل مسائل</a:t>
            </a:r>
            <a:endParaRPr lang="fr-FR" sz="4000" dirty="0">
              <a:latin typeface="Microsoft Uighur" panose="02000000000000000000" pitchFamily="2" charset="-78"/>
              <a:cs typeface="Microsoft Uighur" panose="02000000000000000000" pitchFamily="2" charset="-78"/>
            </a:endParaRPr>
          </a:p>
        </p:txBody>
      </p:sp>
      <p:sp>
        <p:nvSpPr>
          <p:cNvPr id="6" name="ZoneTexte 5">
            <a:extLst>
              <a:ext uri="{FF2B5EF4-FFF2-40B4-BE49-F238E27FC236}">
                <a16:creationId xmlns:a16="http://schemas.microsoft.com/office/drawing/2014/main" id="{8DC4C7D2-BEB1-18BD-7CF9-CD205E171E41}"/>
              </a:ext>
            </a:extLst>
          </p:cNvPr>
          <p:cNvSpPr txBox="1"/>
          <p:nvPr/>
        </p:nvSpPr>
        <p:spPr>
          <a:xfrm>
            <a:off x="1828800" y="2552700"/>
            <a:ext cx="10134600" cy="584775"/>
          </a:xfrm>
          <a:prstGeom prst="rect">
            <a:avLst/>
          </a:prstGeom>
          <a:noFill/>
        </p:spPr>
        <p:txBody>
          <a:bodyPr wrap="square" rtlCol="0">
            <a:spAutoFit/>
          </a:bodyPr>
          <a:lstStyle/>
          <a:p>
            <a:pPr algn="ctr"/>
            <a:r>
              <a:rPr lang="ar-MA" sz="3200" b="1" dirty="0">
                <a:solidFill>
                  <a:srgbClr val="106585"/>
                </a:solidFill>
                <a:latin typeface="Microsoft Uighur" panose="02000000000000000000" pitchFamily="2" charset="-78"/>
                <a:ea typeface="Dosis"/>
                <a:cs typeface="Microsoft Uighur" panose="02000000000000000000" pitchFamily="2" charset="-78"/>
                <a:sym typeface="Dosis"/>
              </a:rPr>
              <a:t>في نهاية الحصة  سيكون التلاميذ قادرين على:</a:t>
            </a:r>
            <a:endParaRPr lang="fr-FR" dirty="0"/>
          </a:p>
        </p:txBody>
      </p:sp>
      <p:pic>
        <p:nvPicPr>
          <p:cNvPr id="8" name="Image 7">
            <a:extLst>
              <a:ext uri="{FF2B5EF4-FFF2-40B4-BE49-F238E27FC236}">
                <a16:creationId xmlns:a16="http://schemas.microsoft.com/office/drawing/2014/main" id="{189CED70-A40C-48A9-E352-0B90A257C802}"/>
              </a:ext>
            </a:extLst>
          </p:cNvPr>
          <p:cNvPicPr>
            <a:picLocks noChangeAspect="1"/>
          </p:cNvPicPr>
          <p:nvPr/>
        </p:nvPicPr>
        <p:blipFill>
          <a:blip r:embed="rId7"/>
          <a:stretch>
            <a:fillRect/>
          </a:stretch>
        </p:blipFill>
        <p:spPr>
          <a:xfrm>
            <a:off x="10898790" y="6124914"/>
            <a:ext cx="455010" cy="466386"/>
          </a:xfrm>
          <a:prstGeom prst="rect">
            <a:avLst/>
          </a:prstGeom>
        </p:spPr>
      </p:pic>
    </p:spTree>
    <p:extLst>
      <p:ext uri="{BB962C8B-B14F-4D97-AF65-F5344CB8AC3E}">
        <p14:creationId xmlns:p14="http://schemas.microsoft.com/office/powerpoint/2010/main" val="111392956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E1CD8C-8A03-74F7-82D3-DE2BCF31A2A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D3F9CA6-D384-1F67-D2AC-8206DC2ADBE8}"/>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81A1DA4-63DE-E472-DE0F-2B8588AAD3D5}"/>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308A228-156A-7F46-7D4F-CB607F0FC9F9}"/>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9825E0C0-584D-42B1-431F-50BDFAE3BB84}"/>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على ألواحكم، ضعوا و</a:t>
            </a:r>
            <a:r>
              <a:rPr lang="ar-SA" sz="3200" dirty="0">
                <a:solidFill>
                  <a:prstClr val="white">
                    <a:lumMod val="65000"/>
                  </a:prstClr>
                </a:solidFill>
                <a:latin typeface="Microsoft Uighur" panose="02000000000000000000" pitchFamily="2" charset="-78"/>
                <a:cs typeface="Microsoft Uighur" panose="02000000000000000000" pitchFamily="2" charset="-78"/>
              </a:rPr>
              <a:t> أنجزوا العملية التالية:</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6F22039E-83DF-EE3D-8CA8-33F39C4BA148}"/>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4" name="ZoneTexte 3">
            <a:extLst>
              <a:ext uri="{FF2B5EF4-FFF2-40B4-BE49-F238E27FC236}">
                <a16:creationId xmlns:a16="http://schemas.microsoft.com/office/drawing/2014/main" id="{CAC98E42-61CC-BB7D-7ECE-1F6AB27F830F}"/>
              </a:ext>
            </a:extLst>
          </p:cNvPr>
          <p:cNvSpPr txBox="1"/>
          <p:nvPr/>
        </p:nvSpPr>
        <p:spPr>
          <a:xfrm>
            <a:off x="4724400" y="6446103"/>
            <a:ext cx="762000" cy="830997"/>
          </a:xfrm>
          <a:prstGeom prst="rect">
            <a:avLst/>
          </a:prstGeom>
          <a:noFill/>
        </p:spPr>
        <p:txBody>
          <a:bodyPr wrap="square" rtlCol="0">
            <a:spAutoFit/>
          </a:bodyPr>
          <a:lstStyle/>
          <a:p>
            <a:pPr marL="0" algn="r" defTabSz="914400" rtl="1" eaLnBrk="1" latinLnBrk="0" hangingPunct="1"/>
            <a:r>
              <a:rPr lang="ar-SA" sz="4800" b="1" dirty="0"/>
              <a:t>+</a:t>
            </a:r>
            <a:endParaRPr lang="fr-FR" sz="6000" b="1" dirty="0"/>
          </a:p>
        </p:txBody>
      </p:sp>
      <p:sp>
        <p:nvSpPr>
          <p:cNvPr id="6" name="ZoneTexte 5">
            <a:extLst>
              <a:ext uri="{FF2B5EF4-FFF2-40B4-BE49-F238E27FC236}">
                <a16:creationId xmlns:a16="http://schemas.microsoft.com/office/drawing/2014/main" id="{008A174D-78E7-B6F8-D5FA-62D22704412C}"/>
              </a:ext>
            </a:extLst>
          </p:cNvPr>
          <p:cNvSpPr txBox="1"/>
          <p:nvPr/>
        </p:nvSpPr>
        <p:spPr>
          <a:xfrm>
            <a:off x="8056029" y="5529948"/>
            <a:ext cx="1011772" cy="923330"/>
          </a:xfrm>
          <a:prstGeom prst="rect">
            <a:avLst/>
          </a:prstGeom>
          <a:noFill/>
        </p:spPr>
        <p:txBody>
          <a:bodyPr wrap="square" rtlCol="0">
            <a:spAutoFit/>
          </a:bodyPr>
          <a:lstStyle/>
          <a:p>
            <a:r>
              <a:rPr lang="ar-MA" sz="5400" b="1" dirty="0">
                <a:solidFill>
                  <a:srgbClr val="C00000"/>
                </a:solidFill>
              </a:rPr>
              <a:t>.</a:t>
            </a:r>
            <a:endParaRPr lang="fr-FR" sz="5400" b="1" dirty="0">
              <a:solidFill>
                <a:srgbClr val="C00000"/>
              </a:solidFill>
            </a:endParaRPr>
          </a:p>
        </p:txBody>
      </p:sp>
      <p:sp>
        <p:nvSpPr>
          <p:cNvPr id="9" name="ZoneTexte 8">
            <a:extLst>
              <a:ext uri="{FF2B5EF4-FFF2-40B4-BE49-F238E27FC236}">
                <a16:creationId xmlns:a16="http://schemas.microsoft.com/office/drawing/2014/main" id="{F9C80F94-D351-1EE3-E781-F3CBE71B4C4F}"/>
              </a:ext>
            </a:extLst>
          </p:cNvPr>
          <p:cNvSpPr txBox="1"/>
          <p:nvPr/>
        </p:nvSpPr>
        <p:spPr>
          <a:xfrm>
            <a:off x="6379628" y="5529948"/>
            <a:ext cx="1011772" cy="923330"/>
          </a:xfrm>
          <a:prstGeom prst="rect">
            <a:avLst/>
          </a:prstGeom>
          <a:noFill/>
        </p:spPr>
        <p:txBody>
          <a:bodyPr wrap="square" rtlCol="0">
            <a:spAutoFit/>
          </a:bodyPr>
          <a:lstStyle/>
          <a:p>
            <a:r>
              <a:rPr lang="ar-MA" sz="5400" b="1" dirty="0">
                <a:solidFill>
                  <a:srgbClr val="0097B2"/>
                </a:solidFill>
              </a:rPr>
              <a:t>.</a:t>
            </a:r>
            <a:endParaRPr lang="fr-FR" sz="5400" b="1" dirty="0">
              <a:solidFill>
                <a:srgbClr val="0097B2"/>
              </a:solidFill>
            </a:endParaRPr>
          </a:p>
        </p:txBody>
      </p:sp>
      <p:sp>
        <p:nvSpPr>
          <p:cNvPr id="10" name="ZoneTexte 9">
            <a:extLst>
              <a:ext uri="{FF2B5EF4-FFF2-40B4-BE49-F238E27FC236}">
                <a16:creationId xmlns:a16="http://schemas.microsoft.com/office/drawing/2014/main" id="{48FD4BF6-62ED-5443-450A-FC1516F47488}"/>
              </a:ext>
            </a:extLst>
          </p:cNvPr>
          <p:cNvSpPr txBox="1"/>
          <p:nvPr/>
        </p:nvSpPr>
        <p:spPr>
          <a:xfrm>
            <a:off x="8105190" y="6630385"/>
            <a:ext cx="1011772" cy="923330"/>
          </a:xfrm>
          <a:prstGeom prst="rect">
            <a:avLst/>
          </a:prstGeom>
          <a:noFill/>
        </p:spPr>
        <p:txBody>
          <a:bodyPr wrap="square" rtlCol="0">
            <a:spAutoFit/>
          </a:bodyPr>
          <a:lstStyle/>
          <a:p>
            <a:r>
              <a:rPr lang="ar-MA" sz="5400" b="1" dirty="0">
                <a:solidFill>
                  <a:srgbClr val="C00000"/>
                </a:solidFill>
              </a:rPr>
              <a:t>.</a:t>
            </a:r>
            <a:endParaRPr lang="fr-FR" sz="5400" b="1" dirty="0">
              <a:solidFill>
                <a:srgbClr val="C00000"/>
              </a:solidFill>
            </a:endParaRPr>
          </a:p>
        </p:txBody>
      </p:sp>
      <p:sp>
        <p:nvSpPr>
          <p:cNvPr id="12" name="ZoneTexte 11">
            <a:extLst>
              <a:ext uri="{FF2B5EF4-FFF2-40B4-BE49-F238E27FC236}">
                <a16:creationId xmlns:a16="http://schemas.microsoft.com/office/drawing/2014/main" id="{51F151C8-CB8E-6E8A-1C1C-4005C4E13994}"/>
              </a:ext>
            </a:extLst>
          </p:cNvPr>
          <p:cNvSpPr txBox="1"/>
          <p:nvPr/>
        </p:nvSpPr>
        <p:spPr>
          <a:xfrm>
            <a:off x="8070777" y="7896614"/>
            <a:ext cx="1011772" cy="923330"/>
          </a:xfrm>
          <a:prstGeom prst="rect">
            <a:avLst/>
          </a:prstGeom>
          <a:noFill/>
        </p:spPr>
        <p:txBody>
          <a:bodyPr wrap="square" rtlCol="0">
            <a:spAutoFit/>
          </a:bodyPr>
          <a:lstStyle/>
          <a:p>
            <a:r>
              <a:rPr lang="ar-SA" sz="5400" b="1" dirty="0"/>
              <a:t>.</a:t>
            </a:r>
            <a:endParaRPr lang="fr-FR" sz="5400" b="1" dirty="0"/>
          </a:p>
        </p:txBody>
      </p:sp>
      <p:sp>
        <p:nvSpPr>
          <p:cNvPr id="13" name="ZoneTexte 12">
            <a:extLst>
              <a:ext uri="{FF2B5EF4-FFF2-40B4-BE49-F238E27FC236}">
                <a16:creationId xmlns:a16="http://schemas.microsoft.com/office/drawing/2014/main" id="{2B1E7EAA-7888-33A2-25E6-1668A1F53CDF}"/>
              </a:ext>
            </a:extLst>
          </p:cNvPr>
          <p:cNvSpPr txBox="1"/>
          <p:nvPr/>
        </p:nvSpPr>
        <p:spPr>
          <a:xfrm>
            <a:off x="6455828" y="7896614"/>
            <a:ext cx="1011772" cy="923330"/>
          </a:xfrm>
          <a:prstGeom prst="rect">
            <a:avLst/>
          </a:prstGeom>
          <a:noFill/>
        </p:spPr>
        <p:txBody>
          <a:bodyPr wrap="square" rtlCol="0">
            <a:spAutoFit/>
          </a:bodyPr>
          <a:lstStyle/>
          <a:p>
            <a:r>
              <a:rPr lang="ar-SA" sz="5400" b="1" dirty="0"/>
              <a:t>.</a:t>
            </a:r>
            <a:endParaRPr lang="fr-FR" sz="5400" b="1" dirty="0"/>
          </a:p>
        </p:txBody>
      </p:sp>
      <p:pic>
        <p:nvPicPr>
          <p:cNvPr id="14" name="Picture 9">
            <a:extLst>
              <a:ext uri="{FF2B5EF4-FFF2-40B4-BE49-F238E27FC236}">
                <a16:creationId xmlns:a16="http://schemas.microsoft.com/office/drawing/2014/main" id="{8F4D8014-EE6D-2B89-BF92-6472E50F71EF}"/>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21607" y="765489"/>
            <a:ext cx="1081199" cy="736017"/>
          </a:xfrm>
          <a:prstGeom prst="roundRect">
            <a:avLst/>
          </a:prstGeom>
        </p:spPr>
      </p:pic>
      <p:graphicFrame>
        <p:nvGraphicFramePr>
          <p:cNvPr id="16" name="Tableau 15">
            <a:extLst>
              <a:ext uri="{FF2B5EF4-FFF2-40B4-BE49-F238E27FC236}">
                <a16:creationId xmlns:a16="http://schemas.microsoft.com/office/drawing/2014/main" id="{C6BA0035-612D-F605-2966-5D47D6D39618}"/>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 name="ZoneTexte 1">
            <a:extLst>
              <a:ext uri="{FF2B5EF4-FFF2-40B4-BE49-F238E27FC236}">
                <a16:creationId xmlns:a16="http://schemas.microsoft.com/office/drawing/2014/main" id="{8F3B0F34-F17D-31D2-D149-721D4C65E090}"/>
              </a:ext>
            </a:extLst>
          </p:cNvPr>
          <p:cNvSpPr txBox="1"/>
          <p:nvPr/>
        </p:nvSpPr>
        <p:spPr>
          <a:xfrm>
            <a:off x="5233219" y="3840660"/>
            <a:ext cx="4316362" cy="769441"/>
          </a:xfrm>
          <a:prstGeom prst="rect">
            <a:avLst/>
          </a:prstGeom>
          <a:noFill/>
        </p:spPr>
        <p:txBody>
          <a:bodyPr wrap="square" rtlCol="0">
            <a:spAutoFit/>
          </a:bodyPr>
          <a:lstStyle/>
          <a:p>
            <a:pPr algn="ctr"/>
            <a:r>
              <a:rPr lang="ar-MA" sz="4400" b="1" dirty="0"/>
              <a:t>15 + 63</a:t>
            </a:r>
            <a:endParaRPr lang="fr-FR" sz="4400" b="1" dirty="0"/>
          </a:p>
        </p:txBody>
      </p:sp>
      <p:cxnSp>
        <p:nvCxnSpPr>
          <p:cNvPr id="17" name="Connecteur droit 16">
            <a:extLst>
              <a:ext uri="{FF2B5EF4-FFF2-40B4-BE49-F238E27FC236}">
                <a16:creationId xmlns:a16="http://schemas.microsoft.com/office/drawing/2014/main" id="{1C5790F6-5ACE-A186-102C-3375B1F8E9DD}"/>
              </a:ext>
            </a:extLst>
          </p:cNvPr>
          <p:cNvCxnSpPr/>
          <p:nvPr/>
        </p:nvCxnSpPr>
        <p:spPr>
          <a:xfrm>
            <a:off x="5638800" y="7658100"/>
            <a:ext cx="29718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ZoneTexte 4">
            <a:extLst>
              <a:ext uri="{FF2B5EF4-FFF2-40B4-BE49-F238E27FC236}">
                <a16:creationId xmlns:a16="http://schemas.microsoft.com/office/drawing/2014/main" id="{0B0B7354-B800-78DB-D10B-E4B1CE6D28D9}"/>
              </a:ext>
            </a:extLst>
          </p:cNvPr>
          <p:cNvSpPr txBox="1"/>
          <p:nvPr/>
        </p:nvSpPr>
        <p:spPr>
          <a:xfrm>
            <a:off x="6379628" y="6658570"/>
            <a:ext cx="1011772" cy="923330"/>
          </a:xfrm>
          <a:prstGeom prst="rect">
            <a:avLst/>
          </a:prstGeom>
          <a:noFill/>
        </p:spPr>
        <p:txBody>
          <a:bodyPr wrap="square" rtlCol="0">
            <a:spAutoFit/>
          </a:bodyPr>
          <a:lstStyle/>
          <a:p>
            <a:r>
              <a:rPr lang="ar-MA" sz="5400" b="1" dirty="0">
                <a:solidFill>
                  <a:srgbClr val="0097B2"/>
                </a:solidFill>
              </a:rPr>
              <a:t>.</a:t>
            </a:r>
            <a:endParaRPr lang="fr-FR" sz="5400" b="1" dirty="0">
              <a:solidFill>
                <a:srgbClr val="0097B2"/>
              </a:solidFill>
            </a:endParaRPr>
          </a:p>
        </p:txBody>
      </p:sp>
    </p:spTree>
    <p:extLst>
      <p:ext uri="{BB962C8B-B14F-4D97-AF65-F5344CB8AC3E}">
        <p14:creationId xmlns:p14="http://schemas.microsoft.com/office/powerpoint/2010/main" val="12758135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09988D-6E0C-79E2-6482-4248355FC6C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6CCECD22-A51F-C8B2-C9F1-65D304D42D39}"/>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7150499-9C1A-76A5-0ABD-2C12689AE8BD}"/>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6EABAA6-3098-8D96-0011-DECE98CBF097}"/>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4A6C8ADC-8876-6092-6944-97E3E08A762C}"/>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7509BB69-A3B4-F118-A40B-35EC56882AA8}"/>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4" name="ZoneTexte 3">
            <a:extLst>
              <a:ext uri="{FF2B5EF4-FFF2-40B4-BE49-F238E27FC236}">
                <a16:creationId xmlns:a16="http://schemas.microsoft.com/office/drawing/2014/main" id="{014132D9-16D1-A996-EE86-44560395E431}"/>
              </a:ext>
            </a:extLst>
          </p:cNvPr>
          <p:cNvSpPr txBox="1"/>
          <p:nvPr/>
        </p:nvSpPr>
        <p:spPr>
          <a:xfrm>
            <a:off x="4419600" y="6446103"/>
            <a:ext cx="762000" cy="830997"/>
          </a:xfrm>
          <a:prstGeom prst="rect">
            <a:avLst/>
          </a:prstGeom>
          <a:noFill/>
        </p:spPr>
        <p:txBody>
          <a:bodyPr wrap="square" rtlCol="0">
            <a:spAutoFit/>
          </a:bodyPr>
          <a:lstStyle/>
          <a:p>
            <a:pPr marL="0" algn="r" defTabSz="914400" rtl="1" eaLnBrk="1" latinLnBrk="0" hangingPunct="1"/>
            <a:r>
              <a:rPr lang="ar-SA" sz="4800" b="1" dirty="0"/>
              <a:t>+</a:t>
            </a:r>
            <a:endParaRPr lang="fr-FR" sz="6000" b="1" dirty="0"/>
          </a:p>
        </p:txBody>
      </p:sp>
      <p:sp>
        <p:nvSpPr>
          <p:cNvPr id="6" name="ZoneTexte 5">
            <a:extLst>
              <a:ext uri="{FF2B5EF4-FFF2-40B4-BE49-F238E27FC236}">
                <a16:creationId xmlns:a16="http://schemas.microsoft.com/office/drawing/2014/main" id="{8FFFE6A9-4E31-A4E1-ADD3-80E11D888D19}"/>
              </a:ext>
            </a:extLst>
          </p:cNvPr>
          <p:cNvSpPr txBox="1"/>
          <p:nvPr/>
        </p:nvSpPr>
        <p:spPr>
          <a:xfrm>
            <a:off x="8056029" y="5529948"/>
            <a:ext cx="1011772" cy="923330"/>
          </a:xfrm>
          <a:prstGeom prst="rect">
            <a:avLst/>
          </a:prstGeom>
          <a:noFill/>
        </p:spPr>
        <p:txBody>
          <a:bodyPr wrap="square" rtlCol="0">
            <a:spAutoFit/>
          </a:bodyPr>
          <a:lstStyle/>
          <a:p>
            <a:r>
              <a:rPr lang="ar-MA" sz="5400" b="1" dirty="0">
                <a:solidFill>
                  <a:srgbClr val="C00000"/>
                </a:solidFill>
              </a:rPr>
              <a:t>3</a:t>
            </a:r>
            <a:endParaRPr lang="fr-FR" sz="5400" b="1" dirty="0">
              <a:solidFill>
                <a:srgbClr val="C00000"/>
              </a:solidFill>
            </a:endParaRPr>
          </a:p>
        </p:txBody>
      </p:sp>
      <p:sp>
        <p:nvSpPr>
          <p:cNvPr id="9" name="ZoneTexte 8">
            <a:extLst>
              <a:ext uri="{FF2B5EF4-FFF2-40B4-BE49-F238E27FC236}">
                <a16:creationId xmlns:a16="http://schemas.microsoft.com/office/drawing/2014/main" id="{FD14D0DF-06F9-79CF-4B66-7B713CB88495}"/>
              </a:ext>
            </a:extLst>
          </p:cNvPr>
          <p:cNvSpPr txBox="1"/>
          <p:nvPr/>
        </p:nvSpPr>
        <p:spPr>
          <a:xfrm>
            <a:off x="6303428" y="5529948"/>
            <a:ext cx="1011772" cy="923330"/>
          </a:xfrm>
          <a:prstGeom prst="rect">
            <a:avLst/>
          </a:prstGeom>
          <a:noFill/>
        </p:spPr>
        <p:txBody>
          <a:bodyPr wrap="square" rtlCol="0">
            <a:spAutoFit/>
          </a:bodyPr>
          <a:lstStyle/>
          <a:p>
            <a:r>
              <a:rPr lang="ar-MA" sz="5400" b="1" dirty="0">
                <a:solidFill>
                  <a:srgbClr val="0097B2"/>
                </a:solidFill>
              </a:rPr>
              <a:t>6</a:t>
            </a:r>
            <a:endParaRPr lang="fr-FR" sz="5400" b="1" dirty="0">
              <a:solidFill>
                <a:srgbClr val="0097B2"/>
              </a:solidFill>
            </a:endParaRPr>
          </a:p>
        </p:txBody>
      </p:sp>
      <p:sp>
        <p:nvSpPr>
          <p:cNvPr id="10" name="ZoneTexte 9">
            <a:extLst>
              <a:ext uri="{FF2B5EF4-FFF2-40B4-BE49-F238E27FC236}">
                <a16:creationId xmlns:a16="http://schemas.microsoft.com/office/drawing/2014/main" id="{0F577D65-A6D7-623E-B417-DA28B9F2B67F}"/>
              </a:ext>
            </a:extLst>
          </p:cNvPr>
          <p:cNvSpPr txBox="1"/>
          <p:nvPr/>
        </p:nvSpPr>
        <p:spPr>
          <a:xfrm>
            <a:off x="8105190" y="6630385"/>
            <a:ext cx="1011772" cy="923330"/>
          </a:xfrm>
          <a:prstGeom prst="rect">
            <a:avLst/>
          </a:prstGeom>
          <a:noFill/>
        </p:spPr>
        <p:txBody>
          <a:bodyPr wrap="square" rtlCol="0">
            <a:spAutoFit/>
          </a:bodyPr>
          <a:lstStyle/>
          <a:p>
            <a:r>
              <a:rPr lang="ar-MA" sz="5400" b="1" dirty="0">
                <a:solidFill>
                  <a:srgbClr val="C00000"/>
                </a:solidFill>
              </a:rPr>
              <a:t>5</a:t>
            </a:r>
            <a:endParaRPr lang="fr-FR" sz="5400" b="1" dirty="0">
              <a:solidFill>
                <a:srgbClr val="C00000"/>
              </a:solidFill>
            </a:endParaRPr>
          </a:p>
        </p:txBody>
      </p:sp>
      <p:sp>
        <p:nvSpPr>
          <p:cNvPr id="12" name="ZoneTexte 11">
            <a:extLst>
              <a:ext uri="{FF2B5EF4-FFF2-40B4-BE49-F238E27FC236}">
                <a16:creationId xmlns:a16="http://schemas.microsoft.com/office/drawing/2014/main" id="{E54A023E-8CD7-9583-9AC5-EAF8A2308A95}"/>
              </a:ext>
            </a:extLst>
          </p:cNvPr>
          <p:cNvSpPr txBox="1"/>
          <p:nvPr/>
        </p:nvSpPr>
        <p:spPr>
          <a:xfrm>
            <a:off x="8070777" y="7896614"/>
            <a:ext cx="1011772" cy="923330"/>
          </a:xfrm>
          <a:prstGeom prst="rect">
            <a:avLst/>
          </a:prstGeom>
          <a:noFill/>
        </p:spPr>
        <p:txBody>
          <a:bodyPr wrap="square" rtlCol="0">
            <a:spAutoFit/>
          </a:bodyPr>
          <a:lstStyle/>
          <a:p>
            <a:r>
              <a:rPr lang="ar-MA" sz="5400" b="1" dirty="0"/>
              <a:t>8</a:t>
            </a:r>
            <a:endParaRPr lang="fr-FR" sz="5400" b="1" dirty="0"/>
          </a:p>
        </p:txBody>
      </p:sp>
      <p:sp>
        <p:nvSpPr>
          <p:cNvPr id="13" name="ZoneTexte 12">
            <a:extLst>
              <a:ext uri="{FF2B5EF4-FFF2-40B4-BE49-F238E27FC236}">
                <a16:creationId xmlns:a16="http://schemas.microsoft.com/office/drawing/2014/main" id="{53988159-6E3B-EB56-5B51-1E6AE902178B}"/>
              </a:ext>
            </a:extLst>
          </p:cNvPr>
          <p:cNvSpPr txBox="1"/>
          <p:nvPr/>
        </p:nvSpPr>
        <p:spPr>
          <a:xfrm>
            <a:off x="6303428" y="7896614"/>
            <a:ext cx="1011772" cy="923330"/>
          </a:xfrm>
          <a:prstGeom prst="rect">
            <a:avLst/>
          </a:prstGeom>
          <a:noFill/>
        </p:spPr>
        <p:txBody>
          <a:bodyPr wrap="square" rtlCol="0">
            <a:spAutoFit/>
          </a:bodyPr>
          <a:lstStyle/>
          <a:p>
            <a:r>
              <a:rPr lang="ar-MA" sz="5400" b="1" dirty="0"/>
              <a:t>7</a:t>
            </a:r>
            <a:endParaRPr lang="fr-FR" sz="5400" b="1" dirty="0"/>
          </a:p>
        </p:txBody>
      </p:sp>
      <p:graphicFrame>
        <p:nvGraphicFramePr>
          <p:cNvPr id="16" name="Tableau 15">
            <a:extLst>
              <a:ext uri="{FF2B5EF4-FFF2-40B4-BE49-F238E27FC236}">
                <a16:creationId xmlns:a16="http://schemas.microsoft.com/office/drawing/2014/main" id="{BEF37CE6-928A-1DA2-BDCC-B5849A894BD1}"/>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 name="ZoneTexte 1">
            <a:extLst>
              <a:ext uri="{FF2B5EF4-FFF2-40B4-BE49-F238E27FC236}">
                <a16:creationId xmlns:a16="http://schemas.microsoft.com/office/drawing/2014/main" id="{0EB24E3B-C125-EC92-1A55-384B5D67F041}"/>
              </a:ext>
            </a:extLst>
          </p:cNvPr>
          <p:cNvSpPr txBox="1"/>
          <p:nvPr/>
        </p:nvSpPr>
        <p:spPr>
          <a:xfrm>
            <a:off x="5257800" y="3467100"/>
            <a:ext cx="4316362" cy="769441"/>
          </a:xfrm>
          <a:prstGeom prst="rect">
            <a:avLst/>
          </a:prstGeom>
          <a:noFill/>
        </p:spPr>
        <p:txBody>
          <a:bodyPr wrap="square" rtlCol="0">
            <a:spAutoFit/>
          </a:bodyPr>
          <a:lstStyle/>
          <a:p>
            <a:pPr algn="ctr"/>
            <a:r>
              <a:rPr lang="ar-MA" sz="4400" b="1" dirty="0"/>
              <a:t>15 + 63</a:t>
            </a:r>
            <a:endParaRPr lang="fr-FR" sz="4400" b="1" dirty="0"/>
          </a:p>
        </p:txBody>
      </p:sp>
      <p:cxnSp>
        <p:nvCxnSpPr>
          <p:cNvPr id="17" name="Connecteur droit 16">
            <a:extLst>
              <a:ext uri="{FF2B5EF4-FFF2-40B4-BE49-F238E27FC236}">
                <a16:creationId xmlns:a16="http://schemas.microsoft.com/office/drawing/2014/main" id="{8C2C4559-B403-2BD8-0026-F160441C12EC}"/>
              </a:ext>
            </a:extLst>
          </p:cNvPr>
          <p:cNvCxnSpPr>
            <a:cxnSpLocks/>
          </p:cNvCxnSpPr>
          <p:nvPr/>
        </p:nvCxnSpPr>
        <p:spPr>
          <a:xfrm>
            <a:off x="6096000" y="7658100"/>
            <a:ext cx="25146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7" name="Image 6" descr="Une image contenant dessin humoristique, Dessin d’enfant, clipart, Dessin animé&#10;&#10;Le contenu généré par l’IA peut être incorrect.">
            <a:extLst>
              <a:ext uri="{FF2B5EF4-FFF2-40B4-BE49-F238E27FC236}">
                <a16:creationId xmlns:a16="http://schemas.microsoft.com/office/drawing/2014/main" id="{764FE1EB-97E0-3FD5-D53C-179CFA3DBCC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882" y="834544"/>
            <a:ext cx="1148959" cy="821798"/>
          </a:xfrm>
          <a:prstGeom prst="rect">
            <a:avLst/>
          </a:prstGeom>
        </p:spPr>
      </p:pic>
      <p:sp>
        <p:nvSpPr>
          <p:cNvPr id="5" name="ZoneTexte 4">
            <a:extLst>
              <a:ext uri="{FF2B5EF4-FFF2-40B4-BE49-F238E27FC236}">
                <a16:creationId xmlns:a16="http://schemas.microsoft.com/office/drawing/2014/main" id="{ACA89D1E-C96E-F977-D94F-D7BD86EA6FBD}"/>
              </a:ext>
            </a:extLst>
          </p:cNvPr>
          <p:cNvSpPr txBox="1"/>
          <p:nvPr/>
        </p:nvSpPr>
        <p:spPr>
          <a:xfrm>
            <a:off x="6324600" y="6582370"/>
            <a:ext cx="1011772" cy="923330"/>
          </a:xfrm>
          <a:prstGeom prst="rect">
            <a:avLst/>
          </a:prstGeom>
          <a:noFill/>
        </p:spPr>
        <p:txBody>
          <a:bodyPr wrap="square" rtlCol="0">
            <a:spAutoFit/>
          </a:bodyPr>
          <a:lstStyle/>
          <a:p>
            <a:r>
              <a:rPr lang="ar-MA" sz="5400" b="1" dirty="0">
                <a:solidFill>
                  <a:srgbClr val="0097B2"/>
                </a:solidFill>
              </a:rPr>
              <a:t>1</a:t>
            </a:r>
            <a:endParaRPr lang="fr-FR" sz="5400" b="1" dirty="0">
              <a:solidFill>
                <a:srgbClr val="0097B2"/>
              </a:solidFill>
            </a:endParaRPr>
          </a:p>
        </p:txBody>
      </p:sp>
    </p:spTree>
    <p:extLst>
      <p:ext uri="{BB962C8B-B14F-4D97-AF65-F5344CB8AC3E}">
        <p14:creationId xmlns:p14="http://schemas.microsoft.com/office/powerpoint/2010/main" val="289830912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C735B2-69CA-D516-6122-562840E76AD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AF9DAF6-D9E1-6003-4A7C-37800F1C8FA0}"/>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9D98B96-D323-2A78-8622-5CA8144114B8}"/>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B548747-52C9-B203-D2AF-9973090100CF}"/>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65EFF02-0327-B818-79AC-A0B1A5785EC0}"/>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ضعوا و</a:t>
            </a:r>
            <a:r>
              <a:rPr lang="ar-SA" sz="3200" dirty="0">
                <a:solidFill>
                  <a:prstClr val="white">
                    <a:lumMod val="65000"/>
                  </a:prstClr>
                </a:solidFill>
                <a:latin typeface="Microsoft Uighur" panose="02000000000000000000" pitchFamily="2" charset="-78"/>
                <a:cs typeface="Microsoft Uighur" panose="02000000000000000000" pitchFamily="2" charset="-78"/>
              </a:rPr>
              <a:t> أنجزوا العملية التالية:</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4EFFB5AC-FFE4-5768-CAC4-AD2117C9E757}"/>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4" name="ZoneTexte 3">
            <a:extLst>
              <a:ext uri="{FF2B5EF4-FFF2-40B4-BE49-F238E27FC236}">
                <a16:creationId xmlns:a16="http://schemas.microsoft.com/office/drawing/2014/main" id="{767BFBB7-8A87-B526-0C03-BDC1F72046C9}"/>
              </a:ext>
            </a:extLst>
          </p:cNvPr>
          <p:cNvSpPr txBox="1"/>
          <p:nvPr/>
        </p:nvSpPr>
        <p:spPr>
          <a:xfrm>
            <a:off x="4724400" y="6446103"/>
            <a:ext cx="762000" cy="830997"/>
          </a:xfrm>
          <a:prstGeom prst="rect">
            <a:avLst/>
          </a:prstGeom>
          <a:noFill/>
        </p:spPr>
        <p:txBody>
          <a:bodyPr wrap="square" rtlCol="0">
            <a:spAutoFit/>
          </a:bodyPr>
          <a:lstStyle/>
          <a:p>
            <a:pPr marL="0" algn="r" defTabSz="914400" rtl="1" eaLnBrk="1" latinLnBrk="0" hangingPunct="1"/>
            <a:r>
              <a:rPr lang="ar-SA" sz="4800" b="1" dirty="0"/>
              <a:t>+</a:t>
            </a:r>
            <a:endParaRPr lang="fr-FR" sz="6000" b="1" dirty="0"/>
          </a:p>
        </p:txBody>
      </p:sp>
      <p:sp>
        <p:nvSpPr>
          <p:cNvPr id="6" name="ZoneTexte 5">
            <a:extLst>
              <a:ext uri="{FF2B5EF4-FFF2-40B4-BE49-F238E27FC236}">
                <a16:creationId xmlns:a16="http://schemas.microsoft.com/office/drawing/2014/main" id="{BB0D85FC-4121-3786-E811-D3785059AB95}"/>
              </a:ext>
            </a:extLst>
          </p:cNvPr>
          <p:cNvSpPr txBox="1"/>
          <p:nvPr/>
        </p:nvSpPr>
        <p:spPr>
          <a:xfrm>
            <a:off x="8056029" y="5529948"/>
            <a:ext cx="1011772" cy="923330"/>
          </a:xfrm>
          <a:prstGeom prst="rect">
            <a:avLst/>
          </a:prstGeom>
          <a:noFill/>
        </p:spPr>
        <p:txBody>
          <a:bodyPr wrap="square" rtlCol="0">
            <a:spAutoFit/>
          </a:bodyPr>
          <a:lstStyle/>
          <a:p>
            <a:r>
              <a:rPr lang="ar-MA" sz="5400" b="1" dirty="0">
                <a:solidFill>
                  <a:srgbClr val="C00000"/>
                </a:solidFill>
              </a:rPr>
              <a:t>.</a:t>
            </a:r>
            <a:endParaRPr lang="fr-FR" sz="5400" b="1" dirty="0">
              <a:solidFill>
                <a:srgbClr val="C00000"/>
              </a:solidFill>
            </a:endParaRPr>
          </a:p>
        </p:txBody>
      </p:sp>
      <p:sp>
        <p:nvSpPr>
          <p:cNvPr id="9" name="ZoneTexte 8">
            <a:extLst>
              <a:ext uri="{FF2B5EF4-FFF2-40B4-BE49-F238E27FC236}">
                <a16:creationId xmlns:a16="http://schemas.microsoft.com/office/drawing/2014/main" id="{91D1A2A1-8835-51B4-E710-F2361A105249}"/>
              </a:ext>
            </a:extLst>
          </p:cNvPr>
          <p:cNvSpPr txBox="1"/>
          <p:nvPr/>
        </p:nvSpPr>
        <p:spPr>
          <a:xfrm>
            <a:off x="6379628" y="5529948"/>
            <a:ext cx="1011772" cy="923330"/>
          </a:xfrm>
          <a:prstGeom prst="rect">
            <a:avLst/>
          </a:prstGeom>
          <a:noFill/>
        </p:spPr>
        <p:txBody>
          <a:bodyPr wrap="square" rtlCol="0">
            <a:spAutoFit/>
          </a:bodyPr>
          <a:lstStyle/>
          <a:p>
            <a:r>
              <a:rPr lang="ar-MA" sz="5400" b="1" dirty="0">
                <a:solidFill>
                  <a:srgbClr val="0097B2"/>
                </a:solidFill>
              </a:rPr>
              <a:t>.</a:t>
            </a:r>
            <a:endParaRPr lang="fr-FR" sz="5400" b="1" dirty="0">
              <a:solidFill>
                <a:srgbClr val="0097B2"/>
              </a:solidFill>
            </a:endParaRPr>
          </a:p>
        </p:txBody>
      </p:sp>
      <p:sp>
        <p:nvSpPr>
          <p:cNvPr id="10" name="ZoneTexte 9">
            <a:extLst>
              <a:ext uri="{FF2B5EF4-FFF2-40B4-BE49-F238E27FC236}">
                <a16:creationId xmlns:a16="http://schemas.microsoft.com/office/drawing/2014/main" id="{1CBA9C4B-C77D-AA25-CB55-E93B56D5394F}"/>
              </a:ext>
            </a:extLst>
          </p:cNvPr>
          <p:cNvSpPr txBox="1"/>
          <p:nvPr/>
        </p:nvSpPr>
        <p:spPr>
          <a:xfrm>
            <a:off x="8056029" y="6589267"/>
            <a:ext cx="1011772" cy="923330"/>
          </a:xfrm>
          <a:prstGeom prst="rect">
            <a:avLst/>
          </a:prstGeom>
          <a:noFill/>
        </p:spPr>
        <p:txBody>
          <a:bodyPr wrap="square" rtlCol="0">
            <a:spAutoFit/>
          </a:bodyPr>
          <a:lstStyle/>
          <a:p>
            <a:r>
              <a:rPr lang="ar-MA" sz="5400" b="1" dirty="0">
                <a:solidFill>
                  <a:srgbClr val="C00000"/>
                </a:solidFill>
              </a:rPr>
              <a:t>.</a:t>
            </a:r>
            <a:endParaRPr lang="fr-FR" sz="5400" b="1" dirty="0">
              <a:solidFill>
                <a:srgbClr val="C00000"/>
              </a:solidFill>
            </a:endParaRPr>
          </a:p>
        </p:txBody>
      </p:sp>
      <p:sp>
        <p:nvSpPr>
          <p:cNvPr id="12" name="ZoneTexte 11">
            <a:extLst>
              <a:ext uri="{FF2B5EF4-FFF2-40B4-BE49-F238E27FC236}">
                <a16:creationId xmlns:a16="http://schemas.microsoft.com/office/drawing/2014/main" id="{B73D1E74-CE7B-3804-C29F-BAF3321D4E2F}"/>
              </a:ext>
            </a:extLst>
          </p:cNvPr>
          <p:cNvSpPr txBox="1"/>
          <p:nvPr/>
        </p:nvSpPr>
        <p:spPr>
          <a:xfrm>
            <a:off x="8070777" y="7896614"/>
            <a:ext cx="1011772" cy="923330"/>
          </a:xfrm>
          <a:prstGeom prst="rect">
            <a:avLst/>
          </a:prstGeom>
          <a:noFill/>
        </p:spPr>
        <p:txBody>
          <a:bodyPr wrap="square" rtlCol="0">
            <a:spAutoFit/>
          </a:bodyPr>
          <a:lstStyle/>
          <a:p>
            <a:r>
              <a:rPr lang="ar-SA" sz="5400" b="1" dirty="0"/>
              <a:t>.</a:t>
            </a:r>
            <a:endParaRPr lang="fr-FR" sz="5400" b="1" dirty="0"/>
          </a:p>
        </p:txBody>
      </p:sp>
      <p:sp>
        <p:nvSpPr>
          <p:cNvPr id="13" name="ZoneTexte 12">
            <a:extLst>
              <a:ext uri="{FF2B5EF4-FFF2-40B4-BE49-F238E27FC236}">
                <a16:creationId xmlns:a16="http://schemas.microsoft.com/office/drawing/2014/main" id="{7B38C1C1-F43B-9528-4215-BA0879C94AF3}"/>
              </a:ext>
            </a:extLst>
          </p:cNvPr>
          <p:cNvSpPr txBox="1"/>
          <p:nvPr/>
        </p:nvSpPr>
        <p:spPr>
          <a:xfrm>
            <a:off x="6455828" y="7896614"/>
            <a:ext cx="1011772" cy="923330"/>
          </a:xfrm>
          <a:prstGeom prst="rect">
            <a:avLst/>
          </a:prstGeom>
          <a:noFill/>
        </p:spPr>
        <p:txBody>
          <a:bodyPr wrap="square" rtlCol="0">
            <a:spAutoFit/>
          </a:bodyPr>
          <a:lstStyle/>
          <a:p>
            <a:r>
              <a:rPr lang="ar-SA" sz="5400" b="1" dirty="0"/>
              <a:t>.</a:t>
            </a:r>
            <a:endParaRPr lang="fr-FR" sz="5400" b="1" dirty="0"/>
          </a:p>
        </p:txBody>
      </p:sp>
      <p:pic>
        <p:nvPicPr>
          <p:cNvPr id="14" name="Picture 9">
            <a:extLst>
              <a:ext uri="{FF2B5EF4-FFF2-40B4-BE49-F238E27FC236}">
                <a16:creationId xmlns:a16="http://schemas.microsoft.com/office/drawing/2014/main" id="{A5FEB663-E9A2-2EBE-ECAB-7CC9840A2417}"/>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21607" y="765489"/>
            <a:ext cx="1081199" cy="736017"/>
          </a:xfrm>
          <a:prstGeom prst="roundRect">
            <a:avLst/>
          </a:prstGeom>
        </p:spPr>
      </p:pic>
      <p:graphicFrame>
        <p:nvGraphicFramePr>
          <p:cNvPr id="16" name="Tableau 15">
            <a:extLst>
              <a:ext uri="{FF2B5EF4-FFF2-40B4-BE49-F238E27FC236}">
                <a16:creationId xmlns:a16="http://schemas.microsoft.com/office/drawing/2014/main" id="{6EC59D6D-06A2-0438-1A31-0397EF79556D}"/>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 name="ZoneTexte 1">
            <a:extLst>
              <a:ext uri="{FF2B5EF4-FFF2-40B4-BE49-F238E27FC236}">
                <a16:creationId xmlns:a16="http://schemas.microsoft.com/office/drawing/2014/main" id="{10A79275-6A72-216A-D14C-72120667CD27}"/>
              </a:ext>
            </a:extLst>
          </p:cNvPr>
          <p:cNvSpPr txBox="1"/>
          <p:nvPr/>
        </p:nvSpPr>
        <p:spPr>
          <a:xfrm>
            <a:off x="5233219" y="3840660"/>
            <a:ext cx="4316362" cy="769441"/>
          </a:xfrm>
          <a:prstGeom prst="rect">
            <a:avLst/>
          </a:prstGeom>
          <a:noFill/>
        </p:spPr>
        <p:txBody>
          <a:bodyPr wrap="square" rtlCol="0">
            <a:spAutoFit/>
          </a:bodyPr>
          <a:lstStyle/>
          <a:p>
            <a:pPr algn="ctr"/>
            <a:r>
              <a:rPr lang="ar-MA" sz="4400" b="1" dirty="0"/>
              <a:t>31 + 27</a:t>
            </a:r>
            <a:endParaRPr lang="fr-FR" sz="4400" b="1" dirty="0"/>
          </a:p>
        </p:txBody>
      </p:sp>
      <p:cxnSp>
        <p:nvCxnSpPr>
          <p:cNvPr id="17" name="Connecteur droit 16">
            <a:extLst>
              <a:ext uri="{FF2B5EF4-FFF2-40B4-BE49-F238E27FC236}">
                <a16:creationId xmlns:a16="http://schemas.microsoft.com/office/drawing/2014/main" id="{9C3FA126-5F4E-4A0D-1E25-AC1140E6B61C}"/>
              </a:ext>
            </a:extLst>
          </p:cNvPr>
          <p:cNvCxnSpPr/>
          <p:nvPr/>
        </p:nvCxnSpPr>
        <p:spPr>
          <a:xfrm>
            <a:off x="5638800" y="7658100"/>
            <a:ext cx="29718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ZoneTexte 4">
            <a:extLst>
              <a:ext uri="{FF2B5EF4-FFF2-40B4-BE49-F238E27FC236}">
                <a16:creationId xmlns:a16="http://schemas.microsoft.com/office/drawing/2014/main" id="{49C37826-ED76-D791-5A8E-3723CEF1F1A8}"/>
              </a:ext>
            </a:extLst>
          </p:cNvPr>
          <p:cNvSpPr txBox="1"/>
          <p:nvPr/>
        </p:nvSpPr>
        <p:spPr>
          <a:xfrm>
            <a:off x="6379628" y="6594024"/>
            <a:ext cx="1011772" cy="923330"/>
          </a:xfrm>
          <a:prstGeom prst="rect">
            <a:avLst/>
          </a:prstGeom>
          <a:noFill/>
        </p:spPr>
        <p:txBody>
          <a:bodyPr wrap="square" rtlCol="0">
            <a:spAutoFit/>
          </a:bodyPr>
          <a:lstStyle/>
          <a:p>
            <a:r>
              <a:rPr lang="ar-MA" sz="5400" b="1" dirty="0">
                <a:solidFill>
                  <a:srgbClr val="0097B2"/>
                </a:solidFill>
              </a:rPr>
              <a:t>.</a:t>
            </a:r>
            <a:endParaRPr lang="fr-FR" sz="5400" b="1" dirty="0">
              <a:solidFill>
                <a:srgbClr val="0097B2"/>
              </a:solidFill>
            </a:endParaRPr>
          </a:p>
        </p:txBody>
      </p:sp>
    </p:spTree>
    <p:extLst>
      <p:ext uri="{BB962C8B-B14F-4D97-AF65-F5344CB8AC3E}">
        <p14:creationId xmlns:p14="http://schemas.microsoft.com/office/powerpoint/2010/main" val="137248230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8A173A-2087-AB7E-B4AE-D517ECC9B3C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BBDC10A-7129-C669-AE69-163F788E3EC9}"/>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7FA3399-8EFD-63A0-239F-D2195FDA2520}"/>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7791D87-C7D8-4E7A-007B-26A2164C7207}"/>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DF36E89C-2E92-A732-EAE1-D3EC7B39D36B}"/>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65123801-50AC-D31C-8928-FA7EFB014832}"/>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4" name="ZoneTexte 3">
            <a:extLst>
              <a:ext uri="{FF2B5EF4-FFF2-40B4-BE49-F238E27FC236}">
                <a16:creationId xmlns:a16="http://schemas.microsoft.com/office/drawing/2014/main" id="{D57F8E55-18D8-663B-F712-AB4A126C4756}"/>
              </a:ext>
            </a:extLst>
          </p:cNvPr>
          <p:cNvSpPr txBox="1"/>
          <p:nvPr/>
        </p:nvSpPr>
        <p:spPr>
          <a:xfrm>
            <a:off x="4419600" y="6446103"/>
            <a:ext cx="762000" cy="830997"/>
          </a:xfrm>
          <a:prstGeom prst="rect">
            <a:avLst/>
          </a:prstGeom>
          <a:noFill/>
        </p:spPr>
        <p:txBody>
          <a:bodyPr wrap="square" rtlCol="0">
            <a:spAutoFit/>
          </a:bodyPr>
          <a:lstStyle/>
          <a:p>
            <a:pPr marL="0" algn="r" defTabSz="914400" rtl="1" eaLnBrk="1" latinLnBrk="0" hangingPunct="1"/>
            <a:r>
              <a:rPr lang="ar-SA" sz="4800" b="1" dirty="0"/>
              <a:t>+</a:t>
            </a:r>
            <a:endParaRPr lang="fr-FR" sz="6000" b="1" dirty="0"/>
          </a:p>
        </p:txBody>
      </p:sp>
      <p:sp>
        <p:nvSpPr>
          <p:cNvPr id="6" name="ZoneTexte 5">
            <a:extLst>
              <a:ext uri="{FF2B5EF4-FFF2-40B4-BE49-F238E27FC236}">
                <a16:creationId xmlns:a16="http://schemas.microsoft.com/office/drawing/2014/main" id="{475042E8-C154-F262-583D-2DAA41990598}"/>
              </a:ext>
            </a:extLst>
          </p:cNvPr>
          <p:cNvSpPr txBox="1"/>
          <p:nvPr/>
        </p:nvSpPr>
        <p:spPr>
          <a:xfrm>
            <a:off x="8056029" y="5529948"/>
            <a:ext cx="1011772" cy="923330"/>
          </a:xfrm>
          <a:prstGeom prst="rect">
            <a:avLst/>
          </a:prstGeom>
          <a:noFill/>
        </p:spPr>
        <p:txBody>
          <a:bodyPr wrap="square" rtlCol="0">
            <a:spAutoFit/>
          </a:bodyPr>
          <a:lstStyle/>
          <a:p>
            <a:r>
              <a:rPr lang="ar-MA" sz="5400" b="1" dirty="0">
                <a:solidFill>
                  <a:srgbClr val="C00000"/>
                </a:solidFill>
              </a:rPr>
              <a:t>7</a:t>
            </a:r>
            <a:endParaRPr lang="fr-FR" sz="5400" b="1" dirty="0">
              <a:solidFill>
                <a:srgbClr val="C00000"/>
              </a:solidFill>
            </a:endParaRPr>
          </a:p>
        </p:txBody>
      </p:sp>
      <p:sp>
        <p:nvSpPr>
          <p:cNvPr id="9" name="ZoneTexte 8">
            <a:extLst>
              <a:ext uri="{FF2B5EF4-FFF2-40B4-BE49-F238E27FC236}">
                <a16:creationId xmlns:a16="http://schemas.microsoft.com/office/drawing/2014/main" id="{BC7173AE-A057-CB39-FC92-D57BAAACD8A0}"/>
              </a:ext>
            </a:extLst>
          </p:cNvPr>
          <p:cNvSpPr txBox="1"/>
          <p:nvPr/>
        </p:nvSpPr>
        <p:spPr>
          <a:xfrm>
            <a:off x="6303428" y="5529948"/>
            <a:ext cx="1011772" cy="923330"/>
          </a:xfrm>
          <a:prstGeom prst="rect">
            <a:avLst/>
          </a:prstGeom>
          <a:noFill/>
        </p:spPr>
        <p:txBody>
          <a:bodyPr wrap="square" rtlCol="0">
            <a:spAutoFit/>
          </a:bodyPr>
          <a:lstStyle/>
          <a:p>
            <a:r>
              <a:rPr lang="ar-MA" sz="5400" b="1" dirty="0">
                <a:solidFill>
                  <a:srgbClr val="0097B2"/>
                </a:solidFill>
              </a:rPr>
              <a:t>2</a:t>
            </a:r>
            <a:endParaRPr lang="fr-FR" sz="5400" b="1" dirty="0">
              <a:solidFill>
                <a:srgbClr val="0097B2"/>
              </a:solidFill>
            </a:endParaRPr>
          </a:p>
        </p:txBody>
      </p:sp>
      <p:sp>
        <p:nvSpPr>
          <p:cNvPr id="10" name="ZoneTexte 9">
            <a:extLst>
              <a:ext uri="{FF2B5EF4-FFF2-40B4-BE49-F238E27FC236}">
                <a16:creationId xmlns:a16="http://schemas.microsoft.com/office/drawing/2014/main" id="{86EDC3C4-8660-C8E0-29ED-78F8A9627A24}"/>
              </a:ext>
            </a:extLst>
          </p:cNvPr>
          <p:cNvSpPr txBox="1"/>
          <p:nvPr/>
        </p:nvSpPr>
        <p:spPr>
          <a:xfrm>
            <a:off x="8105190" y="6630385"/>
            <a:ext cx="1011772" cy="923330"/>
          </a:xfrm>
          <a:prstGeom prst="rect">
            <a:avLst/>
          </a:prstGeom>
          <a:noFill/>
        </p:spPr>
        <p:txBody>
          <a:bodyPr wrap="square" rtlCol="0">
            <a:spAutoFit/>
          </a:bodyPr>
          <a:lstStyle/>
          <a:p>
            <a:r>
              <a:rPr lang="ar-MA" sz="5400" b="1" dirty="0">
                <a:solidFill>
                  <a:srgbClr val="C00000"/>
                </a:solidFill>
              </a:rPr>
              <a:t>1</a:t>
            </a:r>
            <a:endParaRPr lang="fr-FR" sz="5400" b="1" dirty="0">
              <a:solidFill>
                <a:srgbClr val="C00000"/>
              </a:solidFill>
            </a:endParaRPr>
          </a:p>
        </p:txBody>
      </p:sp>
      <p:sp>
        <p:nvSpPr>
          <p:cNvPr id="12" name="ZoneTexte 11">
            <a:extLst>
              <a:ext uri="{FF2B5EF4-FFF2-40B4-BE49-F238E27FC236}">
                <a16:creationId xmlns:a16="http://schemas.microsoft.com/office/drawing/2014/main" id="{D1319920-F224-A364-C5BD-D389DD1E8B33}"/>
              </a:ext>
            </a:extLst>
          </p:cNvPr>
          <p:cNvSpPr txBox="1"/>
          <p:nvPr/>
        </p:nvSpPr>
        <p:spPr>
          <a:xfrm>
            <a:off x="8070777" y="7896614"/>
            <a:ext cx="1011772" cy="923330"/>
          </a:xfrm>
          <a:prstGeom prst="rect">
            <a:avLst/>
          </a:prstGeom>
          <a:noFill/>
        </p:spPr>
        <p:txBody>
          <a:bodyPr wrap="square" rtlCol="0">
            <a:spAutoFit/>
          </a:bodyPr>
          <a:lstStyle/>
          <a:p>
            <a:r>
              <a:rPr lang="ar-MA" sz="5400" b="1" dirty="0"/>
              <a:t>8</a:t>
            </a:r>
            <a:endParaRPr lang="fr-FR" sz="5400" b="1" dirty="0"/>
          </a:p>
        </p:txBody>
      </p:sp>
      <p:sp>
        <p:nvSpPr>
          <p:cNvPr id="13" name="ZoneTexte 12">
            <a:extLst>
              <a:ext uri="{FF2B5EF4-FFF2-40B4-BE49-F238E27FC236}">
                <a16:creationId xmlns:a16="http://schemas.microsoft.com/office/drawing/2014/main" id="{66F7E0D0-01C9-B673-42A3-F58CCC7D6AC8}"/>
              </a:ext>
            </a:extLst>
          </p:cNvPr>
          <p:cNvSpPr txBox="1"/>
          <p:nvPr/>
        </p:nvSpPr>
        <p:spPr>
          <a:xfrm>
            <a:off x="6303428" y="7896614"/>
            <a:ext cx="1011772" cy="923330"/>
          </a:xfrm>
          <a:prstGeom prst="rect">
            <a:avLst/>
          </a:prstGeom>
          <a:noFill/>
        </p:spPr>
        <p:txBody>
          <a:bodyPr wrap="square" rtlCol="0">
            <a:spAutoFit/>
          </a:bodyPr>
          <a:lstStyle/>
          <a:p>
            <a:r>
              <a:rPr lang="ar-MA" sz="5400" b="1" dirty="0"/>
              <a:t>5</a:t>
            </a:r>
            <a:endParaRPr lang="fr-FR" sz="5400" b="1" dirty="0"/>
          </a:p>
        </p:txBody>
      </p:sp>
      <p:graphicFrame>
        <p:nvGraphicFramePr>
          <p:cNvPr id="16" name="Tableau 15">
            <a:extLst>
              <a:ext uri="{FF2B5EF4-FFF2-40B4-BE49-F238E27FC236}">
                <a16:creationId xmlns:a16="http://schemas.microsoft.com/office/drawing/2014/main" id="{F383B7FF-FE58-8A4D-F902-47AB08B1554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 name="ZoneTexte 1">
            <a:extLst>
              <a:ext uri="{FF2B5EF4-FFF2-40B4-BE49-F238E27FC236}">
                <a16:creationId xmlns:a16="http://schemas.microsoft.com/office/drawing/2014/main" id="{E4EB752B-6B05-4B95-47FC-4F26D0A682AB}"/>
              </a:ext>
            </a:extLst>
          </p:cNvPr>
          <p:cNvSpPr txBox="1"/>
          <p:nvPr/>
        </p:nvSpPr>
        <p:spPr>
          <a:xfrm>
            <a:off x="5257800" y="3467100"/>
            <a:ext cx="4316362" cy="769441"/>
          </a:xfrm>
          <a:prstGeom prst="rect">
            <a:avLst/>
          </a:prstGeom>
          <a:noFill/>
        </p:spPr>
        <p:txBody>
          <a:bodyPr wrap="square" rtlCol="0">
            <a:spAutoFit/>
          </a:bodyPr>
          <a:lstStyle/>
          <a:p>
            <a:pPr algn="ctr"/>
            <a:r>
              <a:rPr lang="ar-MA" sz="4400" b="1" dirty="0"/>
              <a:t>31 + 27</a:t>
            </a:r>
            <a:endParaRPr lang="fr-FR" sz="4400" b="1" dirty="0"/>
          </a:p>
        </p:txBody>
      </p:sp>
      <p:cxnSp>
        <p:nvCxnSpPr>
          <p:cNvPr id="17" name="Connecteur droit 16">
            <a:extLst>
              <a:ext uri="{FF2B5EF4-FFF2-40B4-BE49-F238E27FC236}">
                <a16:creationId xmlns:a16="http://schemas.microsoft.com/office/drawing/2014/main" id="{4A8DFE32-9949-B1D0-CF2A-D5EA95C45AED}"/>
              </a:ext>
            </a:extLst>
          </p:cNvPr>
          <p:cNvCxnSpPr>
            <a:cxnSpLocks/>
          </p:cNvCxnSpPr>
          <p:nvPr/>
        </p:nvCxnSpPr>
        <p:spPr>
          <a:xfrm>
            <a:off x="6096000" y="7658100"/>
            <a:ext cx="25146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7" name="Image 6" descr="Une image contenant dessin humoristique, Dessin d’enfant, clipart, Dessin animé&#10;&#10;Le contenu généré par l’IA peut être incorrect.">
            <a:extLst>
              <a:ext uri="{FF2B5EF4-FFF2-40B4-BE49-F238E27FC236}">
                <a16:creationId xmlns:a16="http://schemas.microsoft.com/office/drawing/2014/main" id="{233E4841-5436-E6CA-70B9-BD4F174C50A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882" y="834544"/>
            <a:ext cx="1148959" cy="821798"/>
          </a:xfrm>
          <a:prstGeom prst="rect">
            <a:avLst/>
          </a:prstGeom>
        </p:spPr>
      </p:pic>
      <p:sp>
        <p:nvSpPr>
          <p:cNvPr id="5" name="ZoneTexte 4">
            <a:extLst>
              <a:ext uri="{FF2B5EF4-FFF2-40B4-BE49-F238E27FC236}">
                <a16:creationId xmlns:a16="http://schemas.microsoft.com/office/drawing/2014/main" id="{CB52386C-0FF6-1CA2-2781-71E86C51C8B4}"/>
              </a:ext>
            </a:extLst>
          </p:cNvPr>
          <p:cNvSpPr txBox="1"/>
          <p:nvPr/>
        </p:nvSpPr>
        <p:spPr>
          <a:xfrm>
            <a:off x="6324600" y="6734770"/>
            <a:ext cx="1011772" cy="923330"/>
          </a:xfrm>
          <a:prstGeom prst="rect">
            <a:avLst/>
          </a:prstGeom>
          <a:noFill/>
        </p:spPr>
        <p:txBody>
          <a:bodyPr wrap="square" rtlCol="0">
            <a:spAutoFit/>
          </a:bodyPr>
          <a:lstStyle/>
          <a:p>
            <a:r>
              <a:rPr lang="ar-MA" sz="5400" b="1" dirty="0">
                <a:solidFill>
                  <a:srgbClr val="0097B2"/>
                </a:solidFill>
              </a:rPr>
              <a:t>3</a:t>
            </a:r>
            <a:endParaRPr lang="fr-FR" sz="5400" b="1" dirty="0">
              <a:solidFill>
                <a:srgbClr val="0097B2"/>
              </a:solidFill>
            </a:endParaRPr>
          </a:p>
        </p:txBody>
      </p:sp>
    </p:spTree>
    <p:extLst>
      <p:ext uri="{BB962C8B-B14F-4D97-AF65-F5344CB8AC3E}">
        <p14:creationId xmlns:p14="http://schemas.microsoft.com/office/powerpoint/2010/main" val="37168509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62FA7-13C9-BA66-4657-F287007F580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4727CF2-7849-B623-A6A2-41FC3C8F47A2}"/>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AA4CEE8-DF33-32B2-8D02-6B6763B85DE8}"/>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D1D17F9-C0F5-ACFB-FF5B-44F6531DCA32}"/>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21B7FD25-343E-E0FA-AC4C-792E5B24A47E}"/>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ضعوا و</a:t>
            </a:r>
            <a:r>
              <a:rPr lang="ar-SA" sz="3200" dirty="0">
                <a:solidFill>
                  <a:prstClr val="white">
                    <a:lumMod val="65000"/>
                  </a:prstClr>
                </a:solidFill>
                <a:latin typeface="Microsoft Uighur" panose="02000000000000000000" pitchFamily="2" charset="-78"/>
                <a:cs typeface="Microsoft Uighur" panose="02000000000000000000" pitchFamily="2" charset="-78"/>
              </a:rPr>
              <a:t> أنجزوا العملية التالية:</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E1BD680A-F8F6-A7A5-114F-6F12722A2A53}"/>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4" name="ZoneTexte 3">
            <a:extLst>
              <a:ext uri="{FF2B5EF4-FFF2-40B4-BE49-F238E27FC236}">
                <a16:creationId xmlns:a16="http://schemas.microsoft.com/office/drawing/2014/main" id="{6DD402C8-B44C-F49C-0038-FBEAB990C104}"/>
              </a:ext>
            </a:extLst>
          </p:cNvPr>
          <p:cNvSpPr txBox="1"/>
          <p:nvPr/>
        </p:nvSpPr>
        <p:spPr>
          <a:xfrm>
            <a:off x="4724400" y="6446103"/>
            <a:ext cx="762000" cy="830997"/>
          </a:xfrm>
          <a:prstGeom prst="rect">
            <a:avLst/>
          </a:prstGeom>
          <a:noFill/>
        </p:spPr>
        <p:txBody>
          <a:bodyPr wrap="square" rtlCol="0">
            <a:spAutoFit/>
          </a:bodyPr>
          <a:lstStyle/>
          <a:p>
            <a:pPr marL="0" algn="r" defTabSz="914400" rtl="1" eaLnBrk="1" latinLnBrk="0" hangingPunct="1"/>
            <a:r>
              <a:rPr lang="ar-SA" sz="4800" b="1" dirty="0"/>
              <a:t>+</a:t>
            </a:r>
            <a:endParaRPr lang="fr-FR" sz="6000" b="1" dirty="0"/>
          </a:p>
        </p:txBody>
      </p:sp>
      <p:sp>
        <p:nvSpPr>
          <p:cNvPr id="6" name="ZoneTexte 5">
            <a:extLst>
              <a:ext uri="{FF2B5EF4-FFF2-40B4-BE49-F238E27FC236}">
                <a16:creationId xmlns:a16="http://schemas.microsoft.com/office/drawing/2014/main" id="{AFE84B75-C357-0667-6305-627AF8273C96}"/>
              </a:ext>
            </a:extLst>
          </p:cNvPr>
          <p:cNvSpPr txBox="1"/>
          <p:nvPr/>
        </p:nvSpPr>
        <p:spPr>
          <a:xfrm>
            <a:off x="8056029" y="5529948"/>
            <a:ext cx="1011772" cy="923330"/>
          </a:xfrm>
          <a:prstGeom prst="rect">
            <a:avLst/>
          </a:prstGeom>
          <a:noFill/>
        </p:spPr>
        <p:txBody>
          <a:bodyPr wrap="square" rtlCol="0">
            <a:spAutoFit/>
          </a:bodyPr>
          <a:lstStyle/>
          <a:p>
            <a:r>
              <a:rPr lang="ar-MA" sz="5400" b="1" dirty="0">
                <a:solidFill>
                  <a:srgbClr val="C00000"/>
                </a:solidFill>
              </a:rPr>
              <a:t>.</a:t>
            </a:r>
            <a:endParaRPr lang="fr-FR" sz="5400" b="1" dirty="0">
              <a:solidFill>
                <a:srgbClr val="C00000"/>
              </a:solidFill>
            </a:endParaRPr>
          </a:p>
        </p:txBody>
      </p:sp>
      <p:sp>
        <p:nvSpPr>
          <p:cNvPr id="9" name="ZoneTexte 8">
            <a:extLst>
              <a:ext uri="{FF2B5EF4-FFF2-40B4-BE49-F238E27FC236}">
                <a16:creationId xmlns:a16="http://schemas.microsoft.com/office/drawing/2014/main" id="{D1D5E4C1-56A1-2785-6E0B-9FAAF3196590}"/>
              </a:ext>
            </a:extLst>
          </p:cNvPr>
          <p:cNvSpPr txBox="1"/>
          <p:nvPr/>
        </p:nvSpPr>
        <p:spPr>
          <a:xfrm>
            <a:off x="6379628" y="5529948"/>
            <a:ext cx="1011772" cy="923330"/>
          </a:xfrm>
          <a:prstGeom prst="rect">
            <a:avLst/>
          </a:prstGeom>
          <a:noFill/>
        </p:spPr>
        <p:txBody>
          <a:bodyPr wrap="square" rtlCol="0">
            <a:spAutoFit/>
          </a:bodyPr>
          <a:lstStyle/>
          <a:p>
            <a:r>
              <a:rPr lang="ar-MA" sz="5400" b="1" dirty="0">
                <a:solidFill>
                  <a:srgbClr val="0097B2"/>
                </a:solidFill>
              </a:rPr>
              <a:t>.</a:t>
            </a:r>
            <a:endParaRPr lang="fr-FR" sz="5400" b="1" dirty="0">
              <a:solidFill>
                <a:srgbClr val="0097B2"/>
              </a:solidFill>
            </a:endParaRPr>
          </a:p>
        </p:txBody>
      </p:sp>
      <p:sp>
        <p:nvSpPr>
          <p:cNvPr id="10" name="ZoneTexte 9">
            <a:extLst>
              <a:ext uri="{FF2B5EF4-FFF2-40B4-BE49-F238E27FC236}">
                <a16:creationId xmlns:a16="http://schemas.microsoft.com/office/drawing/2014/main" id="{DCC92BC7-30C9-2BCF-E974-97B82ABF733D}"/>
              </a:ext>
            </a:extLst>
          </p:cNvPr>
          <p:cNvSpPr txBox="1"/>
          <p:nvPr/>
        </p:nvSpPr>
        <p:spPr>
          <a:xfrm>
            <a:off x="8056029" y="6589267"/>
            <a:ext cx="1011772" cy="923330"/>
          </a:xfrm>
          <a:prstGeom prst="rect">
            <a:avLst/>
          </a:prstGeom>
          <a:noFill/>
        </p:spPr>
        <p:txBody>
          <a:bodyPr wrap="square" rtlCol="0">
            <a:spAutoFit/>
          </a:bodyPr>
          <a:lstStyle/>
          <a:p>
            <a:r>
              <a:rPr lang="ar-MA" sz="5400" b="1" dirty="0">
                <a:solidFill>
                  <a:srgbClr val="C00000"/>
                </a:solidFill>
              </a:rPr>
              <a:t>.</a:t>
            </a:r>
            <a:endParaRPr lang="fr-FR" sz="5400" b="1" dirty="0">
              <a:solidFill>
                <a:srgbClr val="C00000"/>
              </a:solidFill>
            </a:endParaRPr>
          </a:p>
        </p:txBody>
      </p:sp>
      <p:sp>
        <p:nvSpPr>
          <p:cNvPr id="12" name="ZoneTexte 11">
            <a:extLst>
              <a:ext uri="{FF2B5EF4-FFF2-40B4-BE49-F238E27FC236}">
                <a16:creationId xmlns:a16="http://schemas.microsoft.com/office/drawing/2014/main" id="{E4534834-BACB-CEA5-F759-CF302027ED8F}"/>
              </a:ext>
            </a:extLst>
          </p:cNvPr>
          <p:cNvSpPr txBox="1"/>
          <p:nvPr/>
        </p:nvSpPr>
        <p:spPr>
          <a:xfrm>
            <a:off x="8070777" y="7896614"/>
            <a:ext cx="1011772" cy="923330"/>
          </a:xfrm>
          <a:prstGeom prst="rect">
            <a:avLst/>
          </a:prstGeom>
          <a:noFill/>
        </p:spPr>
        <p:txBody>
          <a:bodyPr wrap="square" rtlCol="0">
            <a:spAutoFit/>
          </a:bodyPr>
          <a:lstStyle/>
          <a:p>
            <a:r>
              <a:rPr lang="ar-SA" sz="5400" b="1" dirty="0"/>
              <a:t>.</a:t>
            </a:r>
            <a:endParaRPr lang="fr-FR" sz="5400" b="1" dirty="0"/>
          </a:p>
        </p:txBody>
      </p:sp>
      <p:sp>
        <p:nvSpPr>
          <p:cNvPr id="13" name="ZoneTexte 12">
            <a:extLst>
              <a:ext uri="{FF2B5EF4-FFF2-40B4-BE49-F238E27FC236}">
                <a16:creationId xmlns:a16="http://schemas.microsoft.com/office/drawing/2014/main" id="{7D3B8411-EFD7-3AB4-AFBB-3F57B5A0B7F2}"/>
              </a:ext>
            </a:extLst>
          </p:cNvPr>
          <p:cNvSpPr txBox="1"/>
          <p:nvPr/>
        </p:nvSpPr>
        <p:spPr>
          <a:xfrm>
            <a:off x="6455828" y="7896614"/>
            <a:ext cx="1011772" cy="923330"/>
          </a:xfrm>
          <a:prstGeom prst="rect">
            <a:avLst/>
          </a:prstGeom>
          <a:noFill/>
        </p:spPr>
        <p:txBody>
          <a:bodyPr wrap="square" rtlCol="0">
            <a:spAutoFit/>
          </a:bodyPr>
          <a:lstStyle/>
          <a:p>
            <a:r>
              <a:rPr lang="ar-SA" sz="5400" b="1" dirty="0"/>
              <a:t>.</a:t>
            </a:r>
            <a:endParaRPr lang="fr-FR" sz="5400" b="1" dirty="0"/>
          </a:p>
        </p:txBody>
      </p:sp>
      <p:pic>
        <p:nvPicPr>
          <p:cNvPr id="14" name="Picture 9">
            <a:extLst>
              <a:ext uri="{FF2B5EF4-FFF2-40B4-BE49-F238E27FC236}">
                <a16:creationId xmlns:a16="http://schemas.microsoft.com/office/drawing/2014/main" id="{7BD90648-F100-CE63-4F5E-2FA52B4F6F8D}"/>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21607" y="765489"/>
            <a:ext cx="1081199" cy="736017"/>
          </a:xfrm>
          <a:prstGeom prst="roundRect">
            <a:avLst/>
          </a:prstGeom>
        </p:spPr>
      </p:pic>
      <p:graphicFrame>
        <p:nvGraphicFramePr>
          <p:cNvPr id="16" name="Tableau 15">
            <a:extLst>
              <a:ext uri="{FF2B5EF4-FFF2-40B4-BE49-F238E27FC236}">
                <a16:creationId xmlns:a16="http://schemas.microsoft.com/office/drawing/2014/main" id="{20A3552A-365C-CD78-F8A3-6A26FB9C96F6}"/>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 name="ZoneTexte 1">
            <a:extLst>
              <a:ext uri="{FF2B5EF4-FFF2-40B4-BE49-F238E27FC236}">
                <a16:creationId xmlns:a16="http://schemas.microsoft.com/office/drawing/2014/main" id="{083EDF4E-FCFD-10EA-8FE2-FFDF97FABD8E}"/>
              </a:ext>
            </a:extLst>
          </p:cNvPr>
          <p:cNvSpPr txBox="1"/>
          <p:nvPr/>
        </p:nvSpPr>
        <p:spPr>
          <a:xfrm>
            <a:off x="5233219" y="3840660"/>
            <a:ext cx="4316362" cy="769441"/>
          </a:xfrm>
          <a:prstGeom prst="rect">
            <a:avLst/>
          </a:prstGeom>
          <a:noFill/>
        </p:spPr>
        <p:txBody>
          <a:bodyPr wrap="square" rtlCol="0">
            <a:spAutoFit/>
          </a:bodyPr>
          <a:lstStyle/>
          <a:p>
            <a:pPr algn="ctr"/>
            <a:r>
              <a:rPr lang="ar-MA" sz="4400" b="1" dirty="0"/>
              <a:t>5 + 42</a:t>
            </a:r>
            <a:endParaRPr lang="fr-FR" sz="4400" b="1" dirty="0"/>
          </a:p>
        </p:txBody>
      </p:sp>
      <p:cxnSp>
        <p:nvCxnSpPr>
          <p:cNvPr id="17" name="Connecteur droit 16">
            <a:extLst>
              <a:ext uri="{FF2B5EF4-FFF2-40B4-BE49-F238E27FC236}">
                <a16:creationId xmlns:a16="http://schemas.microsoft.com/office/drawing/2014/main" id="{2E676C78-8EAA-F8BE-41DC-8031908E8B80}"/>
              </a:ext>
            </a:extLst>
          </p:cNvPr>
          <p:cNvCxnSpPr/>
          <p:nvPr/>
        </p:nvCxnSpPr>
        <p:spPr>
          <a:xfrm>
            <a:off x="5638800" y="7658100"/>
            <a:ext cx="29718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51829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75E7D6-10A8-1420-A79D-B96805BD558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48D99C5-BFE3-7E47-D589-7F36491317CB}"/>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81DEDFA-469D-B9B4-29A8-5F7C673EF0B4}"/>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D8FF727-157A-1657-B64B-1709EC0750EA}"/>
              </a:ext>
            </a:extLst>
          </p:cNvPr>
          <p:cNvSpPr/>
          <p:nvPr/>
        </p:nvSpPr>
        <p:spPr>
          <a:xfrm>
            <a:off x="-1" y="723900"/>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4E80A514-29D7-ABB5-C609-0A2243CD3300}"/>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59A2247E-F312-D2B2-A1C4-BB67BCF1CB6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4" name="ZoneTexte 3">
            <a:extLst>
              <a:ext uri="{FF2B5EF4-FFF2-40B4-BE49-F238E27FC236}">
                <a16:creationId xmlns:a16="http://schemas.microsoft.com/office/drawing/2014/main" id="{509AA8AB-8C11-AAE9-5453-66EDA8343BFE}"/>
              </a:ext>
            </a:extLst>
          </p:cNvPr>
          <p:cNvSpPr txBox="1"/>
          <p:nvPr/>
        </p:nvSpPr>
        <p:spPr>
          <a:xfrm>
            <a:off x="4419600" y="6446103"/>
            <a:ext cx="762000" cy="830997"/>
          </a:xfrm>
          <a:prstGeom prst="rect">
            <a:avLst/>
          </a:prstGeom>
          <a:noFill/>
        </p:spPr>
        <p:txBody>
          <a:bodyPr wrap="square" rtlCol="0">
            <a:spAutoFit/>
          </a:bodyPr>
          <a:lstStyle/>
          <a:p>
            <a:pPr marL="0" algn="r" defTabSz="914400" rtl="1" eaLnBrk="1" latinLnBrk="0" hangingPunct="1"/>
            <a:r>
              <a:rPr lang="ar-SA" sz="4800" b="1" dirty="0"/>
              <a:t>+</a:t>
            </a:r>
            <a:endParaRPr lang="fr-FR" sz="6000" b="1" dirty="0"/>
          </a:p>
        </p:txBody>
      </p:sp>
      <p:sp>
        <p:nvSpPr>
          <p:cNvPr id="6" name="ZoneTexte 5">
            <a:extLst>
              <a:ext uri="{FF2B5EF4-FFF2-40B4-BE49-F238E27FC236}">
                <a16:creationId xmlns:a16="http://schemas.microsoft.com/office/drawing/2014/main" id="{74D8C7E4-C6E6-8842-8B98-83C9562D5901}"/>
              </a:ext>
            </a:extLst>
          </p:cNvPr>
          <p:cNvSpPr txBox="1"/>
          <p:nvPr/>
        </p:nvSpPr>
        <p:spPr>
          <a:xfrm>
            <a:off x="8056029" y="5529948"/>
            <a:ext cx="1011772" cy="923330"/>
          </a:xfrm>
          <a:prstGeom prst="rect">
            <a:avLst/>
          </a:prstGeom>
          <a:noFill/>
        </p:spPr>
        <p:txBody>
          <a:bodyPr wrap="square" rtlCol="0">
            <a:spAutoFit/>
          </a:bodyPr>
          <a:lstStyle/>
          <a:p>
            <a:r>
              <a:rPr lang="ar-MA" sz="5400" b="1" dirty="0">
                <a:solidFill>
                  <a:srgbClr val="C00000"/>
                </a:solidFill>
              </a:rPr>
              <a:t>2</a:t>
            </a:r>
            <a:endParaRPr lang="fr-FR" sz="5400" b="1" dirty="0">
              <a:solidFill>
                <a:srgbClr val="C00000"/>
              </a:solidFill>
            </a:endParaRPr>
          </a:p>
        </p:txBody>
      </p:sp>
      <p:sp>
        <p:nvSpPr>
          <p:cNvPr id="9" name="ZoneTexte 8">
            <a:extLst>
              <a:ext uri="{FF2B5EF4-FFF2-40B4-BE49-F238E27FC236}">
                <a16:creationId xmlns:a16="http://schemas.microsoft.com/office/drawing/2014/main" id="{D0D6EC5B-8832-A78A-4442-97DF70FCDFB9}"/>
              </a:ext>
            </a:extLst>
          </p:cNvPr>
          <p:cNvSpPr txBox="1"/>
          <p:nvPr/>
        </p:nvSpPr>
        <p:spPr>
          <a:xfrm>
            <a:off x="6303428" y="5529948"/>
            <a:ext cx="1011772" cy="923330"/>
          </a:xfrm>
          <a:prstGeom prst="rect">
            <a:avLst/>
          </a:prstGeom>
          <a:noFill/>
        </p:spPr>
        <p:txBody>
          <a:bodyPr wrap="square" rtlCol="0">
            <a:spAutoFit/>
          </a:bodyPr>
          <a:lstStyle/>
          <a:p>
            <a:r>
              <a:rPr lang="ar-MA" sz="5400" b="1" dirty="0">
                <a:solidFill>
                  <a:srgbClr val="0097B2"/>
                </a:solidFill>
              </a:rPr>
              <a:t>4</a:t>
            </a:r>
            <a:endParaRPr lang="fr-FR" sz="5400" b="1" dirty="0">
              <a:solidFill>
                <a:srgbClr val="0097B2"/>
              </a:solidFill>
            </a:endParaRPr>
          </a:p>
        </p:txBody>
      </p:sp>
      <p:sp>
        <p:nvSpPr>
          <p:cNvPr id="10" name="ZoneTexte 9">
            <a:extLst>
              <a:ext uri="{FF2B5EF4-FFF2-40B4-BE49-F238E27FC236}">
                <a16:creationId xmlns:a16="http://schemas.microsoft.com/office/drawing/2014/main" id="{3B272A5D-ADDE-BD28-2499-220EDF1A5875}"/>
              </a:ext>
            </a:extLst>
          </p:cNvPr>
          <p:cNvSpPr txBox="1"/>
          <p:nvPr/>
        </p:nvSpPr>
        <p:spPr>
          <a:xfrm>
            <a:off x="8105190" y="6630385"/>
            <a:ext cx="1011772" cy="923330"/>
          </a:xfrm>
          <a:prstGeom prst="rect">
            <a:avLst/>
          </a:prstGeom>
          <a:noFill/>
        </p:spPr>
        <p:txBody>
          <a:bodyPr wrap="square" rtlCol="0">
            <a:spAutoFit/>
          </a:bodyPr>
          <a:lstStyle/>
          <a:p>
            <a:r>
              <a:rPr lang="ar-MA" sz="5400" b="1" dirty="0">
                <a:solidFill>
                  <a:srgbClr val="C00000"/>
                </a:solidFill>
              </a:rPr>
              <a:t>5</a:t>
            </a:r>
            <a:endParaRPr lang="fr-FR" sz="5400" b="1" dirty="0">
              <a:solidFill>
                <a:srgbClr val="C00000"/>
              </a:solidFill>
            </a:endParaRPr>
          </a:p>
        </p:txBody>
      </p:sp>
      <p:sp>
        <p:nvSpPr>
          <p:cNvPr id="12" name="ZoneTexte 11">
            <a:extLst>
              <a:ext uri="{FF2B5EF4-FFF2-40B4-BE49-F238E27FC236}">
                <a16:creationId xmlns:a16="http://schemas.microsoft.com/office/drawing/2014/main" id="{F96EA0D8-F0B2-3493-38F4-090757B0DC96}"/>
              </a:ext>
            </a:extLst>
          </p:cNvPr>
          <p:cNvSpPr txBox="1"/>
          <p:nvPr/>
        </p:nvSpPr>
        <p:spPr>
          <a:xfrm>
            <a:off x="8070777" y="7896614"/>
            <a:ext cx="1011772" cy="923330"/>
          </a:xfrm>
          <a:prstGeom prst="rect">
            <a:avLst/>
          </a:prstGeom>
          <a:noFill/>
        </p:spPr>
        <p:txBody>
          <a:bodyPr wrap="square" rtlCol="0">
            <a:spAutoFit/>
          </a:bodyPr>
          <a:lstStyle/>
          <a:p>
            <a:r>
              <a:rPr lang="ar-MA" sz="5400" b="1" dirty="0"/>
              <a:t>7</a:t>
            </a:r>
            <a:endParaRPr lang="fr-FR" sz="5400" b="1" dirty="0"/>
          </a:p>
        </p:txBody>
      </p:sp>
      <p:sp>
        <p:nvSpPr>
          <p:cNvPr id="13" name="ZoneTexte 12">
            <a:extLst>
              <a:ext uri="{FF2B5EF4-FFF2-40B4-BE49-F238E27FC236}">
                <a16:creationId xmlns:a16="http://schemas.microsoft.com/office/drawing/2014/main" id="{8E717D60-7EAF-1DAE-1E84-B539ADA70815}"/>
              </a:ext>
            </a:extLst>
          </p:cNvPr>
          <p:cNvSpPr txBox="1"/>
          <p:nvPr/>
        </p:nvSpPr>
        <p:spPr>
          <a:xfrm>
            <a:off x="6303428" y="7896614"/>
            <a:ext cx="1011772" cy="923330"/>
          </a:xfrm>
          <a:prstGeom prst="rect">
            <a:avLst/>
          </a:prstGeom>
          <a:noFill/>
        </p:spPr>
        <p:txBody>
          <a:bodyPr wrap="square" rtlCol="0">
            <a:spAutoFit/>
          </a:bodyPr>
          <a:lstStyle/>
          <a:p>
            <a:r>
              <a:rPr lang="ar-MA" sz="5400" b="1" dirty="0"/>
              <a:t>4</a:t>
            </a:r>
            <a:endParaRPr lang="fr-FR" sz="5400" b="1" dirty="0"/>
          </a:p>
        </p:txBody>
      </p:sp>
      <p:graphicFrame>
        <p:nvGraphicFramePr>
          <p:cNvPr id="16" name="Tableau 15">
            <a:extLst>
              <a:ext uri="{FF2B5EF4-FFF2-40B4-BE49-F238E27FC236}">
                <a16:creationId xmlns:a16="http://schemas.microsoft.com/office/drawing/2014/main" id="{F8434AD5-10DC-5A6C-39CE-114C59559A06}"/>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 name="ZoneTexte 1">
            <a:extLst>
              <a:ext uri="{FF2B5EF4-FFF2-40B4-BE49-F238E27FC236}">
                <a16:creationId xmlns:a16="http://schemas.microsoft.com/office/drawing/2014/main" id="{8B941286-53B7-8F1A-7A7C-B39315CA532D}"/>
              </a:ext>
            </a:extLst>
          </p:cNvPr>
          <p:cNvSpPr txBox="1"/>
          <p:nvPr/>
        </p:nvSpPr>
        <p:spPr>
          <a:xfrm>
            <a:off x="5257800" y="3467100"/>
            <a:ext cx="4316362" cy="769441"/>
          </a:xfrm>
          <a:prstGeom prst="rect">
            <a:avLst/>
          </a:prstGeom>
          <a:noFill/>
        </p:spPr>
        <p:txBody>
          <a:bodyPr wrap="square" rtlCol="0">
            <a:spAutoFit/>
          </a:bodyPr>
          <a:lstStyle/>
          <a:p>
            <a:pPr algn="ctr"/>
            <a:r>
              <a:rPr lang="ar-MA" sz="4400" b="1" dirty="0"/>
              <a:t>5 + 42</a:t>
            </a:r>
            <a:endParaRPr lang="fr-FR" sz="4400" b="1" dirty="0"/>
          </a:p>
        </p:txBody>
      </p:sp>
      <p:cxnSp>
        <p:nvCxnSpPr>
          <p:cNvPr id="17" name="Connecteur droit 16">
            <a:extLst>
              <a:ext uri="{FF2B5EF4-FFF2-40B4-BE49-F238E27FC236}">
                <a16:creationId xmlns:a16="http://schemas.microsoft.com/office/drawing/2014/main" id="{3DE51FC6-2F96-B513-B364-0773F51024B9}"/>
              </a:ext>
            </a:extLst>
          </p:cNvPr>
          <p:cNvCxnSpPr>
            <a:cxnSpLocks/>
          </p:cNvCxnSpPr>
          <p:nvPr/>
        </p:nvCxnSpPr>
        <p:spPr>
          <a:xfrm>
            <a:off x="6096000" y="7658100"/>
            <a:ext cx="25146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7" name="Image 6" descr="Une image contenant dessin humoristique, Dessin d’enfant, clipart, Dessin animé&#10;&#10;Le contenu généré par l’IA peut être incorrect.">
            <a:extLst>
              <a:ext uri="{FF2B5EF4-FFF2-40B4-BE49-F238E27FC236}">
                <a16:creationId xmlns:a16="http://schemas.microsoft.com/office/drawing/2014/main" id="{1B71D6D0-C0E6-BAE7-D8EF-FB679A6AC9D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882" y="834544"/>
            <a:ext cx="1148959" cy="821798"/>
          </a:xfrm>
          <a:prstGeom prst="rect">
            <a:avLst/>
          </a:prstGeom>
        </p:spPr>
      </p:pic>
    </p:spTree>
    <p:extLst>
      <p:ext uri="{BB962C8B-B14F-4D97-AF65-F5344CB8AC3E}">
        <p14:creationId xmlns:p14="http://schemas.microsoft.com/office/powerpoint/2010/main" val="198088197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CD218-B96A-AED1-BC3B-A91F2AD2B16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988D489-620C-4FBD-702B-DEE3ADC7B6A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3AE5AB9E-8732-CC3C-E9D5-EA7E28A88256}"/>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AD755BCC-06DB-007A-5A75-EF0641CF5B06}"/>
              </a:ext>
            </a:extLst>
          </p:cNvPr>
          <p:cNvSpPr txBox="1"/>
          <p:nvPr/>
        </p:nvSpPr>
        <p:spPr>
          <a:xfrm>
            <a:off x="2362201" y="4160103"/>
            <a:ext cx="8610600" cy="830997"/>
          </a:xfrm>
          <a:prstGeom prst="rect">
            <a:avLst/>
          </a:prstGeom>
        </p:spPr>
        <p:txBody>
          <a:bodyPr wrap="square" lIns="0" tIns="0" rIns="0" bIns="0" rtlCol="0" anchor="t">
            <a:spAutoFit/>
          </a:bodyPr>
          <a:lstStyle/>
          <a:p>
            <a:pPr algn="ctr" defTabSz="685834" rtl="1"/>
            <a:r>
              <a:rPr lang="ar-MA" sz="5400" dirty="0">
                <a:solidFill>
                  <a:srgbClr val="01070A"/>
                </a:solidFill>
                <a:latin typeface="Microsoft Uighur" panose="02000000000000000000" pitchFamily="2" charset="-78"/>
                <a:cs typeface="Microsoft Uighur" panose="02000000000000000000" pitchFamily="2" charset="-78"/>
              </a:rPr>
              <a:t>الاستئناس باستراتيجية الأسئلة الأربعة لحل المسائل  </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69A5B2C3-FCDD-96E1-B163-BA94521E05DC}"/>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العمليات وحل المسائل</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E80015EB-A22A-E556-C57C-2854C4D776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97772F9B-A80B-7ECA-E9E5-F2020D3854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Tree>
    <p:extLst>
      <p:ext uri="{BB962C8B-B14F-4D97-AF65-F5344CB8AC3E}">
        <p14:creationId xmlns:p14="http://schemas.microsoft.com/office/powerpoint/2010/main" val="37906405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3B33E0-D541-9D34-20D9-A0A14BEBF79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786F05A-9019-30FC-8DFA-56551EDCAB86}"/>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8F24A59-960E-517E-D8DE-FB35F2EA4FFF}"/>
              </a:ext>
            </a:extLst>
          </p:cNvPr>
          <p:cNvSpPr/>
          <p:nvPr/>
        </p:nvSpPr>
        <p:spPr>
          <a:xfrm>
            <a:off x="275853" y="2615103"/>
            <a:ext cx="13164293" cy="72680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E0552FC-45A8-59D9-F447-6F66F0DE5EC8}"/>
              </a:ext>
            </a:extLst>
          </p:cNvPr>
          <p:cNvSpPr/>
          <p:nvPr/>
        </p:nvSpPr>
        <p:spPr>
          <a:xfrm>
            <a:off x="-3" y="690541"/>
            <a:ext cx="13716001" cy="1723754"/>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8E19EF56-806F-A03C-86EB-36F5DFC2D7B8}"/>
              </a:ext>
            </a:extLst>
          </p:cNvPr>
          <p:cNvSpPr txBox="1"/>
          <p:nvPr/>
        </p:nvSpPr>
        <p:spPr>
          <a:xfrm>
            <a:off x="1209690" y="891689"/>
            <a:ext cx="11296617" cy="888705"/>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انتبهوا جيدا </a:t>
            </a:r>
            <a:r>
              <a:rPr lang="ar-MA" sz="3200" dirty="0">
                <a:solidFill>
                  <a:prstClr val="white">
                    <a:lumMod val="65000"/>
                  </a:prstClr>
                </a:solidFill>
                <a:latin typeface="Microsoft Uighur" panose="02000000000000000000" pitchFamily="2" charset="-78"/>
                <a:cs typeface="Microsoft Uighur" panose="02000000000000000000" pitchFamily="2" charset="-78"/>
              </a:rPr>
              <a:t>سنستمر في التدرب</a:t>
            </a:r>
            <a:r>
              <a:rPr lang="ar-SA" sz="3200" dirty="0">
                <a:solidFill>
                  <a:prstClr val="white">
                    <a:lumMod val="65000"/>
                  </a:prstClr>
                </a:solidFill>
                <a:latin typeface="Microsoft Uighur" panose="02000000000000000000" pitchFamily="2" charset="-78"/>
                <a:cs typeface="Microsoft Uighur" panose="02000000000000000000" pitchFamily="2" charset="-78"/>
              </a:rPr>
              <a:t> على </a:t>
            </a:r>
            <a:r>
              <a:rPr lang="ar-MA" sz="3200" dirty="0">
                <a:solidFill>
                  <a:prstClr val="white">
                    <a:lumMod val="65000"/>
                  </a:prstClr>
                </a:solidFill>
                <a:latin typeface="Microsoft Uighur" panose="02000000000000000000" pitchFamily="2" charset="-78"/>
                <a:cs typeface="Microsoft Uighur" panose="02000000000000000000" pitchFamily="2" charset="-78"/>
              </a:rPr>
              <a:t>حل مسألة باستخدام استراتيجية الأسئلة الأربعة.  </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M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50" name="Freeform 8">
            <a:extLst>
              <a:ext uri="{FF2B5EF4-FFF2-40B4-BE49-F238E27FC236}">
                <a16:creationId xmlns:a16="http://schemas.microsoft.com/office/drawing/2014/main" id="{33B7DCE3-A992-F870-559F-69BCCF37B310}"/>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3" name="Image 2">
            <a:extLst>
              <a:ext uri="{FF2B5EF4-FFF2-40B4-BE49-F238E27FC236}">
                <a16:creationId xmlns:a16="http://schemas.microsoft.com/office/drawing/2014/main" id="{42EB075B-0D5E-7F7D-7778-F60717FA8CF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90850" y="3578382"/>
            <a:ext cx="7734300" cy="5156200"/>
          </a:xfrm>
          <a:prstGeom prst="rect">
            <a:avLst/>
          </a:prstGeom>
        </p:spPr>
      </p:pic>
      <p:graphicFrame>
        <p:nvGraphicFramePr>
          <p:cNvPr id="2" name="Tableau 1">
            <a:extLst>
              <a:ext uri="{FF2B5EF4-FFF2-40B4-BE49-F238E27FC236}">
                <a16:creationId xmlns:a16="http://schemas.microsoft.com/office/drawing/2014/main" id="{2482C1BC-FCDE-272E-7B99-87FA2DBA137F}"/>
              </a:ext>
            </a:extLst>
          </p:cNvPr>
          <p:cNvGraphicFramePr>
            <a:graphicFrameLocks noGrp="1"/>
          </p:cNvGraphicFramePr>
          <p:nvPr>
            <p:extLst>
              <p:ext uri="{D42A27DB-BD31-4B8C-83A1-F6EECF244321}">
                <p14:modId xmlns:p14="http://schemas.microsoft.com/office/powerpoint/2010/main" val="4094135914"/>
              </p:ext>
            </p:extLst>
          </p:nvPr>
        </p:nvGraphicFramePr>
        <p:xfrm>
          <a:off x="0" y="0"/>
          <a:ext cx="13715999" cy="712299"/>
        </p:xfrm>
        <a:graphic>
          <a:graphicData uri="http://schemas.openxmlformats.org/drawingml/2006/table">
            <a:tbl>
              <a:tblPr firstRow="1" bandRow="1">
                <a:tableStyleId>{5C22544A-7EE6-4342-B048-85BDC9FD1C3A}</a:tableStyleId>
              </a:tblPr>
              <a:tblGrid>
                <a:gridCol w="2443468">
                  <a:extLst>
                    <a:ext uri="{9D8B030D-6E8A-4147-A177-3AD203B41FA5}">
                      <a16:colId xmlns:a16="http://schemas.microsoft.com/office/drawing/2014/main" val="1291277174"/>
                    </a:ext>
                  </a:extLst>
                </a:gridCol>
                <a:gridCol w="4316793">
                  <a:extLst>
                    <a:ext uri="{9D8B030D-6E8A-4147-A177-3AD203B41FA5}">
                      <a16:colId xmlns:a16="http://schemas.microsoft.com/office/drawing/2014/main" val="2564387403"/>
                    </a:ext>
                  </a:extLst>
                </a:gridCol>
                <a:gridCol w="2383739">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209799">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168749316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40A11C-065C-A605-3DA5-9F91890A013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6AA407C9-124D-752F-48CC-1CE0822A6FAB}"/>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6C0FC10-BA4D-DA83-05F1-8D3FAF119E23}"/>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B744CAB6-7FD6-73F2-7BAB-CFC06C6CCEDA}"/>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B877E07-5947-976E-50DA-2C3F5A8799D0}"/>
              </a:ext>
            </a:extLst>
          </p:cNvPr>
          <p:cNvSpPr txBox="1"/>
          <p:nvPr/>
        </p:nvSpPr>
        <p:spPr>
          <a:xfrm>
            <a:off x="426372" y="863026"/>
            <a:ext cx="12013246"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رأينا أنه لحل مسألة فإننا نستخدم استراتيجية الأسئلة الأربعة من خلال طرح والإجابة على الأسئلة التالية:</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ED1EA079-6B2D-FD47-B813-9AD987661A96}"/>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B7BAFCFC-D25C-0B6F-4D02-165A7C4A88BE}"/>
              </a:ext>
            </a:extLst>
          </p:cNvPr>
          <p:cNvGraphicFramePr>
            <a:graphicFrameLocks noGrp="1"/>
          </p:cNvGraphicFramePr>
          <p:nvPr>
            <p:extLst>
              <p:ext uri="{D42A27DB-BD31-4B8C-83A1-F6EECF244321}">
                <p14:modId xmlns:p14="http://schemas.microsoft.com/office/powerpoint/2010/main" val="984393231"/>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9" name="Rectangle : coins arrondis 8">
            <a:extLst>
              <a:ext uri="{FF2B5EF4-FFF2-40B4-BE49-F238E27FC236}">
                <a16:creationId xmlns:a16="http://schemas.microsoft.com/office/drawing/2014/main" id="{AC626823-FB8A-B9DD-8249-4999188C2316}"/>
              </a:ext>
            </a:extLst>
          </p:cNvPr>
          <p:cNvSpPr/>
          <p:nvPr/>
        </p:nvSpPr>
        <p:spPr>
          <a:xfrm>
            <a:off x="275852" y="2288736"/>
            <a:ext cx="13164293" cy="780776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A7E6D0D9-9BCC-93ED-7A37-C5510A79912C}"/>
              </a:ext>
            </a:extLst>
          </p:cNvPr>
          <p:cNvSpPr/>
          <p:nvPr/>
        </p:nvSpPr>
        <p:spPr>
          <a:xfrm>
            <a:off x="1553813" y="3790013"/>
            <a:ext cx="10820400" cy="789709"/>
          </a:xfrm>
          <a:prstGeom prst="roundRect">
            <a:avLst/>
          </a:prstGeom>
          <a:no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endParaRPr lang="ar-MA" sz="4400" dirty="0">
              <a:latin typeface="Microsoft Uighur" panose="02000000000000000000" pitchFamily="2" charset="-78"/>
              <a:cs typeface="Microsoft Uighur" panose="02000000000000000000" pitchFamily="2" charset="-78"/>
            </a:endParaRPr>
          </a:p>
        </p:txBody>
      </p:sp>
      <p:sp>
        <p:nvSpPr>
          <p:cNvPr id="12" name="ZoneTexte 11">
            <a:extLst>
              <a:ext uri="{FF2B5EF4-FFF2-40B4-BE49-F238E27FC236}">
                <a16:creationId xmlns:a16="http://schemas.microsoft.com/office/drawing/2014/main" id="{D5339C80-6512-AE24-4864-B0D14A9487CA}"/>
              </a:ext>
            </a:extLst>
          </p:cNvPr>
          <p:cNvSpPr txBox="1"/>
          <p:nvPr/>
        </p:nvSpPr>
        <p:spPr>
          <a:xfrm>
            <a:off x="2667000" y="3682203"/>
            <a:ext cx="8610600" cy="830997"/>
          </a:xfrm>
          <a:prstGeom prst="rect">
            <a:avLst/>
          </a:prstGeom>
          <a:noFill/>
        </p:spPr>
        <p:txBody>
          <a:bodyPr wrap="square" rtlCol="0">
            <a:spAutoFit/>
          </a:bodyPr>
          <a:lstStyle/>
          <a:p>
            <a:pPr algn="ctr" rtl="1"/>
            <a:r>
              <a:rPr lang="ar-MA" sz="4800" dirty="0">
                <a:latin typeface="Microsoft Uighur" panose="02000000000000000000" pitchFamily="2" charset="-78"/>
                <a:cs typeface="Microsoft Uighur" panose="02000000000000000000" pitchFamily="2" charset="-78"/>
              </a:rPr>
              <a:t>ما الْمَعْلوماتُ الَّتي تُقَدِّمُها الْمَسْأَلَةُ؟</a:t>
            </a:r>
          </a:p>
        </p:txBody>
      </p:sp>
      <p:sp>
        <p:nvSpPr>
          <p:cNvPr id="13" name="Rectangle : coins arrondis 4">
            <a:extLst>
              <a:ext uri="{FF2B5EF4-FFF2-40B4-BE49-F238E27FC236}">
                <a16:creationId xmlns:a16="http://schemas.microsoft.com/office/drawing/2014/main" id="{7A2E37F5-C520-D573-0335-81ADE222489C}"/>
              </a:ext>
            </a:extLst>
          </p:cNvPr>
          <p:cNvSpPr/>
          <p:nvPr/>
        </p:nvSpPr>
        <p:spPr>
          <a:xfrm>
            <a:off x="1571253" y="8039018"/>
            <a:ext cx="10820400" cy="789709"/>
          </a:xfrm>
          <a:prstGeom prst="roundRect">
            <a:avLst/>
          </a:prstGeom>
          <a:no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endParaRPr lang="ar-MA" sz="4400" dirty="0">
              <a:latin typeface="Microsoft Uighur" panose="02000000000000000000" pitchFamily="2" charset="-78"/>
              <a:cs typeface="Microsoft Uighur" panose="02000000000000000000" pitchFamily="2" charset="-78"/>
            </a:endParaRPr>
          </a:p>
        </p:txBody>
      </p:sp>
      <p:sp>
        <p:nvSpPr>
          <p:cNvPr id="14" name="ZoneTexte 13">
            <a:extLst>
              <a:ext uri="{FF2B5EF4-FFF2-40B4-BE49-F238E27FC236}">
                <a16:creationId xmlns:a16="http://schemas.microsoft.com/office/drawing/2014/main" id="{6A047B6F-E624-7FEA-287E-CF15363378D7}"/>
              </a:ext>
            </a:extLst>
          </p:cNvPr>
          <p:cNvSpPr txBox="1"/>
          <p:nvPr/>
        </p:nvSpPr>
        <p:spPr>
          <a:xfrm>
            <a:off x="2438400" y="7926042"/>
            <a:ext cx="8610600" cy="830997"/>
          </a:xfrm>
          <a:prstGeom prst="rect">
            <a:avLst/>
          </a:prstGeom>
          <a:noFill/>
        </p:spPr>
        <p:txBody>
          <a:bodyPr wrap="square" rtlCol="0">
            <a:spAutoFit/>
          </a:bodyPr>
          <a:lstStyle/>
          <a:p>
            <a:pPr algn="ctr" rtl="1"/>
            <a:r>
              <a:rPr lang="ar-MA" sz="4800" dirty="0">
                <a:latin typeface="Microsoft Uighur" panose="02000000000000000000" pitchFamily="2" charset="-78"/>
                <a:cs typeface="Microsoft Uighur" panose="02000000000000000000" pitchFamily="2" charset="-78"/>
              </a:rPr>
              <a:t>لِماذا؟</a:t>
            </a:r>
          </a:p>
        </p:txBody>
      </p:sp>
      <p:sp>
        <p:nvSpPr>
          <p:cNvPr id="16" name="Rectangle : coins arrondis 4">
            <a:extLst>
              <a:ext uri="{FF2B5EF4-FFF2-40B4-BE49-F238E27FC236}">
                <a16:creationId xmlns:a16="http://schemas.microsoft.com/office/drawing/2014/main" id="{AA475084-4250-5978-B1A4-FADE1BA1A6A7}"/>
              </a:ext>
            </a:extLst>
          </p:cNvPr>
          <p:cNvSpPr/>
          <p:nvPr/>
        </p:nvSpPr>
        <p:spPr>
          <a:xfrm>
            <a:off x="1553813" y="6471039"/>
            <a:ext cx="10820400" cy="789709"/>
          </a:xfrm>
          <a:prstGeom prst="roundRect">
            <a:avLst/>
          </a:prstGeom>
          <a:no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endParaRPr lang="ar-MA" sz="4400" dirty="0">
              <a:latin typeface="Microsoft Uighur" panose="02000000000000000000" pitchFamily="2" charset="-78"/>
              <a:cs typeface="Microsoft Uighur" panose="02000000000000000000" pitchFamily="2" charset="-78"/>
            </a:endParaRPr>
          </a:p>
        </p:txBody>
      </p:sp>
      <p:sp>
        <p:nvSpPr>
          <p:cNvPr id="17" name="ZoneTexte 16">
            <a:extLst>
              <a:ext uri="{FF2B5EF4-FFF2-40B4-BE49-F238E27FC236}">
                <a16:creationId xmlns:a16="http://schemas.microsoft.com/office/drawing/2014/main" id="{EB5B6539-E459-F196-9E7F-951DDDFF238A}"/>
              </a:ext>
            </a:extLst>
          </p:cNvPr>
          <p:cNvSpPr txBox="1"/>
          <p:nvPr/>
        </p:nvSpPr>
        <p:spPr>
          <a:xfrm>
            <a:off x="2438400" y="6695209"/>
            <a:ext cx="8763000" cy="565539"/>
          </a:xfrm>
          <a:prstGeom prst="rect">
            <a:avLst/>
          </a:prstGeom>
          <a:noFill/>
        </p:spPr>
        <p:txBody>
          <a:bodyPr wrap="square" rtlCol="0">
            <a:spAutoFit/>
          </a:bodyPr>
          <a:lstStyle/>
          <a:p>
            <a:pPr marL="0" lvl="1" algn="ctr" defTabSz="685834" rtl="1">
              <a:lnSpc>
                <a:spcPts val="3017"/>
              </a:lnSpc>
              <a:spcBef>
                <a:spcPct val="0"/>
              </a:spcBef>
            </a:pPr>
            <a:r>
              <a:rPr lang="ar-SA" sz="4800" dirty="0">
                <a:latin typeface="Microsoft Uighur" panose="02000000000000000000" pitchFamily="2" charset="-78"/>
                <a:cs typeface="Microsoft Uighur" panose="02000000000000000000" pitchFamily="2" charset="-78"/>
              </a:rPr>
              <a:t>ماذا ع</a:t>
            </a:r>
            <a:r>
              <a:rPr lang="ar-MA" sz="4800" dirty="0">
                <a:latin typeface="Microsoft Uighur" panose="02000000000000000000" pitchFamily="2" charset="-78"/>
                <a:cs typeface="Microsoft Uighur" panose="02000000000000000000" pitchFamily="2" charset="-78"/>
              </a:rPr>
              <a:t>َ</a:t>
            </a:r>
            <a:r>
              <a:rPr lang="ar-SA" sz="4800" dirty="0">
                <a:latin typeface="Microsoft Uighur" panose="02000000000000000000" pitchFamily="2" charset="-78"/>
                <a:cs typeface="Microsoft Uighur" panose="02000000000000000000" pitchFamily="2" charset="-78"/>
              </a:rPr>
              <a:t>ل</a:t>
            </a:r>
            <a:r>
              <a:rPr lang="ar-MA" sz="4800" dirty="0">
                <a:latin typeface="Microsoft Uighur" panose="02000000000000000000" pitchFamily="2" charset="-78"/>
                <a:cs typeface="Microsoft Uighur" panose="02000000000000000000" pitchFamily="2" charset="-78"/>
              </a:rPr>
              <a:t>َ</a:t>
            </a:r>
            <a:r>
              <a:rPr lang="ar-SA" sz="4800" dirty="0">
                <a:latin typeface="Microsoft Uighur" panose="02000000000000000000" pitchFamily="2" charset="-78"/>
                <a:cs typeface="Microsoft Uighur" panose="02000000000000000000" pitchFamily="2" charset="-78"/>
              </a:rPr>
              <a:t>يّ</a:t>
            </a:r>
            <a:r>
              <a:rPr lang="ar-MA" sz="4800" dirty="0">
                <a:latin typeface="Microsoft Uighur" panose="02000000000000000000" pitchFamily="2" charset="-78"/>
                <a:cs typeface="Microsoft Uighur" panose="02000000000000000000" pitchFamily="2" charset="-78"/>
              </a:rPr>
              <a:t>َ</a:t>
            </a:r>
            <a:r>
              <a:rPr lang="ar-SA" sz="4800" dirty="0">
                <a:latin typeface="Microsoft Uighur" panose="02000000000000000000" pitchFamily="2" charset="-78"/>
                <a:cs typeface="Microsoft Uighur" panose="02000000000000000000" pitchFamily="2" charset="-78"/>
              </a:rPr>
              <a:t> أ</a:t>
            </a:r>
            <a:r>
              <a:rPr lang="ar-MA" sz="4800" dirty="0">
                <a:latin typeface="Microsoft Uighur" panose="02000000000000000000" pitchFamily="2" charset="-78"/>
                <a:cs typeface="Microsoft Uighur" panose="02000000000000000000" pitchFamily="2" charset="-78"/>
              </a:rPr>
              <a:t>َ</a:t>
            </a:r>
            <a:r>
              <a:rPr lang="ar-SA" sz="4800" dirty="0">
                <a:latin typeface="Microsoft Uighur" panose="02000000000000000000" pitchFamily="2" charset="-78"/>
                <a:cs typeface="Microsoft Uighur" panose="02000000000000000000" pitchFamily="2" charset="-78"/>
              </a:rPr>
              <a:t>ن</a:t>
            </a:r>
            <a:r>
              <a:rPr lang="ar-MA" sz="4800" dirty="0">
                <a:latin typeface="Microsoft Uighur" panose="02000000000000000000" pitchFamily="2" charset="-78"/>
                <a:cs typeface="Microsoft Uighur" panose="02000000000000000000" pitchFamily="2" charset="-78"/>
              </a:rPr>
              <a:t>ْ</a:t>
            </a:r>
            <a:r>
              <a:rPr lang="ar-SA" sz="4800" dirty="0">
                <a:latin typeface="Microsoft Uighur" panose="02000000000000000000" pitchFamily="2" charset="-78"/>
                <a:cs typeface="Microsoft Uighur" panose="02000000000000000000" pitchFamily="2" charset="-78"/>
              </a:rPr>
              <a:t> </a:t>
            </a:r>
            <a:r>
              <a:rPr lang="ar-MA" sz="4800" dirty="0">
                <a:latin typeface="Microsoft Uighur" panose="02000000000000000000" pitchFamily="2" charset="-78"/>
                <a:cs typeface="Microsoft Uighur" panose="02000000000000000000" pitchFamily="2" charset="-78"/>
              </a:rPr>
              <a:t>أَ</a:t>
            </a:r>
            <a:r>
              <a:rPr lang="ar-SA" sz="4800" dirty="0">
                <a:latin typeface="Microsoft Uighur" panose="02000000000000000000" pitchFamily="2" charset="-78"/>
                <a:cs typeface="Microsoft Uighur" panose="02000000000000000000" pitchFamily="2" charset="-78"/>
              </a:rPr>
              <a:t>ف</a:t>
            </a:r>
            <a:r>
              <a:rPr lang="ar-MA" sz="4800" dirty="0">
                <a:latin typeface="Microsoft Uighur" panose="02000000000000000000" pitchFamily="2" charset="-78"/>
                <a:cs typeface="Microsoft Uighur" panose="02000000000000000000" pitchFamily="2" charset="-78"/>
              </a:rPr>
              <a:t>ْ</a:t>
            </a:r>
            <a:r>
              <a:rPr lang="ar-SA" sz="4800" dirty="0">
                <a:latin typeface="Microsoft Uighur" panose="02000000000000000000" pitchFamily="2" charset="-78"/>
                <a:cs typeface="Microsoft Uighur" panose="02000000000000000000" pitchFamily="2" charset="-78"/>
              </a:rPr>
              <a:t>ع</a:t>
            </a:r>
            <a:r>
              <a:rPr lang="ar-MA" sz="4800" dirty="0">
                <a:latin typeface="Microsoft Uighur" panose="02000000000000000000" pitchFamily="2" charset="-78"/>
                <a:cs typeface="Microsoft Uighur" panose="02000000000000000000" pitchFamily="2" charset="-78"/>
              </a:rPr>
              <a:t>َ</a:t>
            </a:r>
            <a:r>
              <a:rPr lang="ar-SA" sz="4800" dirty="0">
                <a:latin typeface="Microsoft Uighur" panose="02000000000000000000" pitchFamily="2" charset="-78"/>
                <a:cs typeface="Microsoft Uighur" panose="02000000000000000000" pitchFamily="2" charset="-78"/>
              </a:rPr>
              <a:t>ل</a:t>
            </a:r>
            <a:r>
              <a:rPr lang="ar-MA" sz="4800" dirty="0">
                <a:latin typeface="Microsoft Uighur" panose="02000000000000000000" pitchFamily="2" charset="-78"/>
                <a:cs typeface="Microsoft Uighur" panose="02000000000000000000" pitchFamily="2" charset="-78"/>
              </a:rPr>
              <a:t>َ</a:t>
            </a:r>
            <a:r>
              <a:rPr lang="ar-SA" sz="4800" dirty="0">
                <a:latin typeface="Microsoft Uighur" panose="02000000000000000000" pitchFamily="2" charset="-78"/>
                <a:cs typeface="Microsoft Uighur" panose="02000000000000000000" pitchFamily="2" charset="-78"/>
              </a:rPr>
              <a:t>؟</a:t>
            </a:r>
            <a:r>
              <a:rPr lang="ar-MA" sz="4800" dirty="0">
                <a:latin typeface="Microsoft Uighur" panose="02000000000000000000" pitchFamily="2" charset="-78"/>
                <a:cs typeface="Microsoft Uighur" panose="02000000000000000000" pitchFamily="2" charset="-78"/>
              </a:rPr>
              <a:t> </a:t>
            </a:r>
            <a:endParaRPr lang="fr-FR" sz="4800" dirty="0">
              <a:latin typeface="Microsoft Uighur" panose="02000000000000000000" pitchFamily="2" charset="-78"/>
              <a:cs typeface="Microsoft Uighur" panose="02000000000000000000" pitchFamily="2" charset="-78"/>
            </a:endParaRPr>
          </a:p>
        </p:txBody>
      </p:sp>
      <p:sp>
        <p:nvSpPr>
          <p:cNvPr id="18" name="Rectangle : coins arrondis 4">
            <a:extLst>
              <a:ext uri="{FF2B5EF4-FFF2-40B4-BE49-F238E27FC236}">
                <a16:creationId xmlns:a16="http://schemas.microsoft.com/office/drawing/2014/main" id="{B6688452-3D16-4183-6592-AAB2A8749F47}"/>
              </a:ext>
            </a:extLst>
          </p:cNvPr>
          <p:cNvSpPr/>
          <p:nvPr/>
        </p:nvSpPr>
        <p:spPr>
          <a:xfrm>
            <a:off x="1553813" y="5111079"/>
            <a:ext cx="10820400" cy="789709"/>
          </a:xfrm>
          <a:prstGeom prst="roundRect">
            <a:avLst/>
          </a:prstGeom>
          <a:no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endParaRPr lang="ar-MA" sz="4400" dirty="0">
              <a:latin typeface="Microsoft Uighur" panose="02000000000000000000" pitchFamily="2" charset="-78"/>
              <a:cs typeface="Microsoft Uighur" panose="02000000000000000000" pitchFamily="2" charset="-78"/>
            </a:endParaRPr>
          </a:p>
        </p:txBody>
      </p:sp>
      <p:sp>
        <p:nvSpPr>
          <p:cNvPr id="19" name="ZoneTexte 18">
            <a:extLst>
              <a:ext uri="{FF2B5EF4-FFF2-40B4-BE49-F238E27FC236}">
                <a16:creationId xmlns:a16="http://schemas.microsoft.com/office/drawing/2014/main" id="{D57F4F2E-08C3-744E-71A6-20B24D614825}"/>
              </a:ext>
            </a:extLst>
          </p:cNvPr>
          <p:cNvSpPr txBox="1"/>
          <p:nvPr/>
        </p:nvSpPr>
        <p:spPr>
          <a:xfrm>
            <a:off x="2514600" y="5046600"/>
            <a:ext cx="8534400" cy="830997"/>
          </a:xfrm>
          <a:prstGeom prst="rect">
            <a:avLst/>
          </a:prstGeom>
          <a:noFill/>
        </p:spPr>
        <p:txBody>
          <a:bodyPr wrap="square" rtlCol="0">
            <a:spAutoFit/>
          </a:bodyPr>
          <a:lstStyle/>
          <a:p>
            <a:pPr algn="ctr" rtl="1"/>
            <a:r>
              <a:rPr lang="ar-MA" sz="4800" dirty="0">
                <a:latin typeface="Microsoft Uighur" panose="02000000000000000000" pitchFamily="2" charset="-78"/>
                <a:cs typeface="Microsoft Uighur" panose="02000000000000000000" pitchFamily="2" charset="-78"/>
              </a:rPr>
              <a:t>ما الْمَطْلوبُ مِنّي؟</a:t>
            </a:r>
          </a:p>
        </p:txBody>
      </p:sp>
    </p:spTree>
    <p:extLst>
      <p:ext uri="{BB962C8B-B14F-4D97-AF65-F5344CB8AC3E}">
        <p14:creationId xmlns:p14="http://schemas.microsoft.com/office/powerpoint/2010/main" val="3567554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1000"/>
                                        <p:tgtEl>
                                          <p:spTgt spid="19"/>
                                        </p:tgtEl>
                                      </p:cBhvr>
                                    </p:animEffect>
                                    <p:anim calcmode="lin" valueType="num">
                                      <p:cBhvr>
                                        <p:cTn id="20" dur="1000" fill="hold"/>
                                        <p:tgtEl>
                                          <p:spTgt spid="19"/>
                                        </p:tgtEl>
                                        <p:attrNameLst>
                                          <p:attrName>ppt_x</p:attrName>
                                        </p:attrNameLst>
                                      </p:cBhvr>
                                      <p:tavLst>
                                        <p:tav tm="0">
                                          <p:val>
                                            <p:strVal val="#ppt_x"/>
                                          </p:val>
                                        </p:tav>
                                        <p:tav tm="100000">
                                          <p:val>
                                            <p:strVal val="#ppt_x"/>
                                          </p:val>
                                        </p:tav>
                                      </p:tavLst>
                                    </p:anim>
                                    <p:anim calcmode="lin" valueType="num">
                                      <p:cBhvr>
                                        <p:cTn id="21" dur="1000" fill="hold"/>
                                        <p:tgtEl>
                                          <p:spTgt spid="19"/>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fade">
                                      <p:cBhvr>
                                        <p:cTn id="24" dur="1000"/>
                                        <p:tgtEl>
                                          <p:spTgt spid="18"/>
                                        </p:tgtEl>
                                      </p:cBhvr>
                                    </p:animEffect>
                                    <p:anim calcmode="lin" valueType="num">
                                      <p:cBhvr>
                                        <p:cTn id="25" dur="1000" fill="hold"/>
                                        <p:tgtEl>
                                          <p:spTgt spid="18"/>
                                        </p:tgtEl>
                                        <p:attrNameLst>
                                          <p:attrName>ppt_x</p:attrName>
                                        </p:attrNameLst>
                                      </p:cBhvr>
                                      <p:tavLst>
                                        <p:tav tm="0">
                                          <p:val>
                                            <p:strVal val="#ppt_x"/>
                                          </p:val>
                                        </p:tav>
                                        <p:tav tm="100000">
                                          <p:val>
                                            <p:strVal val="#ppt_x"/>
                                          </p:val>
                                        </p:tav>
                                      </p:tavLst>
                                    </p:anim>
                                    <p:anim calcmode="lin" valueType="num">
                                      <p:cBhvr>
                                        <p:cTn id="2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1000"/>
                                        <p:tgtEl>
                                          <p:spTgt spid="17"/>
                                        </p:tgtEl>
                                      </p:cBhvr>
                                    </p:animEffect>
                                    <p:anim calcmode="lin" valueType="num">
                                      <p:cBhvr>
                                        <p:cTn id="32" dur="1000" fill="hold"/>
                                        <p:tgtEl>
                                          <p:spTgt spid="17"/>
                                        </p:tgtEl>
                                        <p:attrNameLst>
                                          <p:attrName>ppt_x</p:attrName>
                                        </p:attrNameLst>
                                      </p:cBhvr>
                                      <p:tavLst>
                                        <p:tav tm="0">
                                          <p:val>
                                            <p:strVal val="#ppt_x"/>
                                          </p:val>
                                        </p:tav>
                                        <p:tav tm="100000">
                                          <p:val>
                                            <p:strVal val="#ppt_x"/>
                                          </p:val>
                                        </p:tav>
                                      </p:tavLst>
                                    </p:anim>
                                    <p:anim calcmode="lin" valueType="num">
                                      <p:cBhvr>
                                        <p:cTn id="33" dur="1000" fill="hold"/>
                                        <p:tgtEl>
                                          <p:spTgt spid="17"/>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1000"/>
                                        <p:tgtEl>
                                          <p:spTgt spid="16"/>
                                        </p:tgtEl>
                                      </p:cBhvr>
                                    </p:animEffect>
                                    <p:anim calcmode="lin" valueType="num">
                                      <p:cBhvr>
                                        <p:cTn id="37" dur="1000" fill="hold"/>
                                        <p:tgtEl>
                                          <p:spTgt spid="16"/>
                                        </p:tgtEl>
                                        <p:attrNameLst>
                                          <p:attrName>ppt_x</p:attrName>
                                        </p:attrNameLst>
                                      </p:cBhvr>
                                      <p:tavLst>
                                        <p:tav tm="0">
                                          <p:val>
                                            <p:strVal val="#ppt_x"/>
                                          </p:val>
                                        </p:tav>
                                        <p:tav tm="100000">
                                          <p:val>
                                            <p:strVal val="#ppt_x"/>
                                          </p:val>
                                        </p:tav>
                                      </p:tavLst>
                                    </p:anim>
                                    <p:anim calcmode="lin" valueType="num">
                                      <p:cBhvr>
                                        <p:cTn id="38"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fade">
                                      <p:cBhvr>
                                        <p:cTn id="43" dur="1000"/>
                                        <p:tgtEl>
                                          <p:spTgt spid="14"/>
                                        </p:tgtEl>
                                      </p:cBhvr>
                                    </p:animEffect>
                                    <p:anim calcmode="lin" valueType="num">
                                      <p:cBhvr>
                                        <p:cTn id="44" dur="1000" fill="hold"/>
                                        <p:tgtEl>
                                          <p:spTgt spid="14"/>
                                        </p:tgtEl>
                                        <p:attrNameLst>
                                          <p:attrName>ppt_x</p:attrName>
                                        </p:attrNameLst>
                                      </p:cBhvr>
                                      <p:tavLst>
                                        <p:tav tm="0">
                                          <p:val>
                                            <p:strVal val="#ppt_x"/>
                                          </p:val>
                                        </p:tav>
                                        <p:tav tm="100000">
                                          <p:val>
                                            <p:strVal val="#ppt_x"/>
                                          </p:val>
                                        </p:tav>
                                      </p:tavLst>
                                    </p:anim>
                                    <p:anim calcmode="lin" valueType="num">
                                      <p:cBhvr>
                                        <p:cTn id="45" dur="1000" fill="hold"/>
                                        <p:tgtEl>
                                          <p:spTgt spid="14"/>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fade">
                                      <p:cBhvr>
                                        <p:cTn id="48" dur="1000"/>
                                        <p:tgtEl>
                                          <p:spTgt spid="13"/>
                                        </p:tgtEl>
                                      </p:cBhvr>
                                    </p:animEffect>
                                    <p:anim calcmode="lin" valueType="num">
                                      <p:cBhvr>
                                        <p:cTn id="49" dur="1000" fill="hold"/>
                                        <p:tgtEl>
                                          <p:spTgt spid="13"/>
                                        </p:tgtEl>
                                        <p:attrNameLst>
                                          <p:attrName>ppt_x</p:attrName>
                                        </p:attrNameLst>
                                      </p:cBhvr>
                                      <p:tavLst>
                                        <p:tav tm="0">
                                          <p:val>
                                            <p:strVal val="#ppt_x"/>
                                          </p:val>
                                        </p:tav>
                                        <p:tav tm="100000">
                                          <p:val>
                                            <p:strVal val="#ppt_x"/>
                                          </p:val>
                                        </p:tav>
                                      </p:tavLst>
                                    </p:anim>
                                    <p:anim calcmode="lin" valueType="num">
                                      <p:cBhvr>
                                        <p:cTn id="5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13" grpId="0" animBg="1"/>
      <p:bldP spid="14" grpId="0"/>
      <p:bldP spid="16" grpId="0" animBg="1"/>
      <p:bldP spid="17" grpId="0"/>
      <p:bldP spid="18" grpId="0" animBg="1"/>
      <p:bldP spid="19"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37CFFD-D22B-68B6-5FBC-AD50328A278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7783297-3CF2-D0B8-3FD6-C91A5D6D7975}"/>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FED9F8F-061B-9547-C090-2A20178F3131}"/>
              </a:ext>
            </a:extLst>
          </p:cNvPr>
          <p:cNvSpPr/>
          <p:nvPr/>
        </p:nvSpPr>
        <p:spPr>
          <a:xfrm>
            <a:off x="275852" y="2933699"/>
            <a:ext cx="13164293" cy="6934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C8D2699-2238-AD67-2CA3-3548D3239D1A}"/>
              </a:ext>
            </a:extLst>
          </p:cNvPr>
          <p:cNvSpPr/>
          <p:nvPr/>
        </p:nvSpPr>
        <p:spPr>
          <a:xfrm>
            <a:off x="-1" y="682446"/>
            <a:ext cx="13716001" cy="20226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B0174F8-68CE-2E36-4923-05B19970F70E}"/>
              </a:ext>
            </a:extLst>
          </p:cNvPr>
          <p:cNvSpPr txBox="1"/>
          <p:nvPr/>
        </p:nvSpPr>
        <p:spPr>
          <a:xfrm>
            <a:off x="1905000" y="863026"/>
            <a:ext cx="10534617" cy="1631216"/>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ستعملون في مجموعات لحل مسألة اليوم.</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marL="342900" lvl="1" indent="-3429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يعرض الأستاذ(ة) المسألة.</a:t>
            </a:r>
          </a:p>
          <a:p>
            <a:pPr marL="342900" lvl="1" indent="-342900" algn="r" defTabSz="685834" rtl="1">
              <a:lnSpc>
                <a:spcPts val="3017"/>
              </a:lnSpc>
              <a:spcBef>
                <a:spcPct val="0"/>
              </a:spcBef>
              <a:buFont typeface="Arial" panose="020B0604020202020204" pitchFamily="34" charset="0"/>
              <a:buChar char="•"/>
            </a:pPr>
            <a:r>
              <a:rPr lang="ar-SA" sz="2400" dirty="0">
                <a:solidFill>
                  <a:prstClr val="white">
                    <a:lumMod val="65000"/>
                  </a:prstClr>
                </a:solidFill>
                <a:latin typeface="Microsoft Uighur" panose="02000000000000000000" pitchFamily="2" charset="-78"/>
                <a:cs typeface="Microsoft Uighur" panose="02000000000000000000" pitchFamily="2" charset="-78"/>
              </a:rPr>
              <a:t>يقرأ المسألة</a:t>
            </a:r>
            <a:r>
              <a:rPr lang="ar-MA" sz="2400" dirty="0">
                <a:solidFill>
                  <a:prstClr val="white">
                    <a:lumMod val="65000"/>
                  </a:prstClr>
                </a:solidFill>
                <a:latin typeface="Microsoft Uighur" panose="02000000000000000000" pitchFamily="2" charset="-78"/>
                <a:cs typeface="Microsoft Uighur" panose="02000000000000000000" pitchFamily="2" charset="-78"/>
              </a:rPr>
              <a:t>.</a:t>
            </a:r>
            <a:endParaRPr lang="ar-SA" sz="2400" dirty="0">
              <a:solidFill>
                <a:prstClr val="white">
                  <a:lumMod val="65000"/>
                </a:prstClr>
              </a:solidFill>
              <a:latin typeface="Microsoft Uighur" panose="02000000000000000000" pitchFamily="2" charset="-78"/>
              <a:cs typeface="Microsoft Uighur" panose="02000000000000000000" pitchFamily="2" charset="-78"/>
            </a:endParaRPr>
          </a:p>
          <a:p>
            <a:pPr marL="342900" lvl="1" indent="-342900" algn="r" defTabSz="685834" rtl="1">
              <a:lnSpc>
                <a:spcPts val="3017"/>
              </a:lnSpc>
              <a:spcBef>
                <a:spcPct val="0"/>
              </a:spcBef>
              <a:buFont typeface="Arial" panose="020B0604020202020204" pitchFamily="34" charset="0"/>
              <a:buChar char="•"/>
            </a:pPr>
            <a:r>
              <a:rPr lang="ar-SA" sz="2400" dirty="0">
                <a:solidFill>
                  <a:prstClr val="white">
                    <a:lumMod val="65000"/>
                  </a:prstClr>
                </a:solidFill>
                <a:latin typeface="Microsoft Uighur" panose="02000000000000000000" pitchFamily="2" charset="-78"/>
                <a:cs typeface="Microsoft Uighur" panose="02000000000000000000" pitchFamily="2" charset="-78"/>
              </a:rPr>
              <a:t>ينتدب أحد المتعلمين لقراءتها</a:t>
            </a:r>
            <a:r>
              <a:rPr lang="ar-MA" sz="2400" dirty="0">
                <a:solidFill>
                  <a:prstClr val="white">
                    <a:lumMod val="65000"/>
                  </a:prstClr>
                </a:solidFill>
                <a:latin typeface="Microsoft Uighur" panose="02000000000000000000" pitchFamily="2" charset="-78"/>
                <a:cs typeface="Microsoft Uighur" panose="02000000000000000000" pitchFamily="2" charset="-78"/>
              </a:rPr>
              <a:t>.</a:t>
            </a:r>
            <a:endParaRPr lang="ar-SA"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E91BFBBD-7DFF-E309-3F0E-E3CA7A64D13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310ED185-DD67-D569-876D-2CC3F4445411}"/>
              </a:ext>
            </a:extLst>
          </p:cNvPr>
          <p:cNvGraphicFramePr>
            <a:graphicFrameLocks noGrp="1"/>
          </p:cNvGraphicFramePr>
          <p:nvPr>
            <p:extLst>
              <p:ext uri="{D42A27DB-BD31-4B8C-83A1-F6EECF244321}">
                <p14:modId xmlns:p14="http://schemas.microsoft.com/office/powerpoint/2010/main" val="3383701045"/>
              </p:ext>
            </p:extLst>
          </p:nvPr>
        </p:nvGraphicFramePr>
        <p:xfrm>
          <a:off x="0" y="0"/>
          <a:ext cx="13715999" cy="712299"/>
        </p:xfrm>
        <a:graphic>
          <a:graphicData uri="http://schemas.openxmlformats.org/drawingml/2006/table">
            <a:tbl>
              <a:tblPr firstRow="1" bandRow="1">
                <a:tableStyleId>{5C22544A-7EE6-4342-B048-85BDC9FD1C3A}</a:tableStyleId>
              </a:tblPr>
              <a:tblGrid>
                <a:gridCol w="2443468">
                  <a:extLst>
                    <a:ext uri="{9D8B030D-6E8A-4147-A177-3AD203B41FA5}">
                      <a16:colId xmlns:a16="http://schemas.microsoft.com/office/drawing/2014/main" val="1291277174"/>
                    </a:ext>
                  </a:extLst>
                </a:gridCol>
                <a:gridCol w="4316793">
                  <a:extLst>
                    <a:ext uri="{9D8B030D-6E8A-4147-A177-3AD203B41FA5}">
                      <a16:colId xmlns:a16="http://schemas.microsoft.com/office/drawing/2014/main" val="2564387403"/>
                    </a:ext>
                  </a:extLst>
                </a:gridCol>
                <a:gridCol w="2383739">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209799">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3" name="Rectangle : coins arrondis 4">
            <a:extLst>
              <a:ext uri="{FF2B5EF4-FFF2-40B4-BE49-F238E27FC236}">
                <a16:creationId xmlns:a16="http://schemas.microsoft.com/office/drawing/2014/main" id="{1A031717-73CD-0951-20C9-8369B8428738}"/>
              </a:ext>
            </a:extLst>
          </p:cNvPr>
          <p:cNvSpPr/>
          <p:nvPr/>
        </p:nvSpPr>
        <p:spPr>
          <a:xfrm>
            <a:off x="1426946" y="4063535"/>
            <a:ext cx="10862104" cy="4674527"/>
          </a:xfrm>
          <a:prstGeom prst="roundRect">
            <a:avLst/>
          </a:pr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rtl="1"/>
            <a:r>
              <a:rPr lang="ar-MA" sz="7200" dirty="0">
                <a:solidFill>
                  <a:schemeClr val="tx1"/>
                </a:solidFill>
                <a:latin typeface="Microsoft Uighur" panose="02000000000000000000" pitchFamily="2" charset="-78"/>
                <a:cs typeface="Microsoft Uighur" panose="02000000000000000000" pitchFamily="2" charset="-78"/>
              </a:rPr>
              <a:t>حَضَّرَتِ الْأُمُّ 11 بَيْضَةً مَقْلِيَّةً وَ 13 بَيْضَةً مَسْلوقَةً لِوَجْبَةِ الْفَطورِ.</a:t>
            </a:r>
          </a:p>
          <a:p>
            <a:pPr algn="r" rtl="1"/>
            <a:r>
              <a:rPr lang="ar-MA" sz="7200" dirty="0">
                <a:solidFill>
                  <a:schemeClr val="tx1"/>
                </a:solidFill>
                <a:latin typeface="Microsoft Uighur" panose="02000000000000000000" pitchFamily="2" charset="-78"/>
                <a:cs typeface="Microsoft Uighur" panose="02000000000000000000" pitchFamily="2" charset="-78"/>
              </a:rPr>
              <a:t>كَمْ بَيْضَةً اسْتَعْمَلَتِ الْأُمُّ لِإِعْدادِ الْفَطورِ؟</a:t>
            </a:r>
          </a:p>
        </p:txBody>
      </p:sp>
    </p:spTree>
    <p:extLst>
      <p:ext uri="{BB962C8B-B14F-4D97-AF65-F5344CB8AC3E}">
        <p14:creationId xmlns:p14="http://schemas.microsoft.com/office/powerpoint/2010/main" val="26079817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E6C91E-6E3A-D52E-1F03-C19E3B4BFFB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42015D2-2296-74CF-2FA1-E34A848836A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DCF225D0-ADF2-6E1E-E7C2-D114B260ECEB}"/>
              </a:ext>
            </a:extLst>
          </p:cNvPr>
          <p:cNvGrpSpPr/>
          <p:nvPr/>
        </p:nvGrpSpPr>
        <p:grpSpPr>
          <a:xfrm>
            <a:off x="857250" y="1032718"/>
            <a:ext cx="12001500" cy="8073833"/>
            <a:chOff x="0" y="-47625"/>
            <a:chExt cx="3895412" cy="2602800"/>
          </a:xfrm>
        </p:grpSpPr>
        <p:sp>
          <p:nvSpPr>
            <p:cNvPr id="4" name="Freeform 4">
              <a:extLst>
                <a:ext uri="{FF2B5EF4-FFF2-40B4-BE49-F238E27FC236}">
                  <a16:creationId xmlns:a16="http://schemas.microsoft.com/office/drawing/2014/main" id="{2562FC0F-6F40-44E2-32C0-82B5E07E7D8A}"/>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831F7CB9-EC75-2F5F-2A9E-C313038D2A9C}"/>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9566FA82-0094-7AB0-CE7A-A79A53FB7083}"/>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6" name="ZoneTexte 5">
            <a:extLst>
              <a:ext uri="{FF2B5EF4-FFF2-40B4-BE49-F238E27FC236}">
                <a16:creationId xmlns:a16="http://schemas.microsoft.com/office/drawing/2014/main" id="{D2563AAB-5ED2-94FD-8850-D850DF7529A7}"/>
              </a:ext>
            </a:extLst>
          </p:cNvPr>
          <p:cNvSpPr txBox="1"/>
          <p:nvPr/>
        </p:nvSpPr>
        <p:spPr>
          <a:xfrm>
            <a:off x="10207283" y="4039969"/>
            <a:ext cx="2438400"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العرض الرقمي</a:t>
            </a:r>
            <a:endParaRPr lang="fr-FR" sz="3600" dirty="0">
              <a:latin typeface="Microsoft Uighur" panose="02000000000000000000" pitchFamily="2" charset="-78"/>
              <a:cs typeface="Microsoft Uighur" panose="02000000000000000000" pitchFamily="2" charset="-78"/>
            </a:endParaRPr>
          </a:p>
        </p:txBody>
      </p:sp>
      <p:sp>
        <p:nvSpPr>
          <p:cNvPr id="8" name="ZoneTexte 7">
            <a:extLst>
              <a:ext uri="{FF2B5EF4-FFF2-40B4-BE49-F238E27FC236}">
                <a16:creationId xmlns:a16="http://schemas.microsoft.com/office/drawing/2014/main" id="{0D46E900-9EAD-69E8-AF3D-052C34D5D8D2}"/>
              </a:ext>
            </a:extLst>
          </p:cNvPr>
          <p:cNvSpPr txBox="1"/>
          <p:nvPr/>
        </p:nvSpPr>
        <p:spPr>
          <a:xfrm>
            <a:off x="6397409" y="3813550"/>
            <a:ext cx="2037925" cy="1384995"/>
          </a:xfrm>
          <a:prstGeom prst="rect">
            <a:avLst/>
          </a:prstGeom>
          <a:noFill/>
        </p:spPr>
        <p:txBody>
          <a:bodyPr wrap="square" rtlCol="0">
            <a:spAutoFit/>
          </a:bodyPr>
          <a:lstStyle/>
          <a:p>
            <a:pPr algn="ctr" rtl="1"/>
            <a:r>
              <a:rPr lang="ar-SA" sz="2800" dirty="0">
                <a:latin typeface="Microsoft Uighur" panose="02000000000000000000" pitchFamily="2" charset="-78"/>
                <a:cs typeface="Microsoft Uighur" panose="02000000000000000000" pitchFamily="2" charset="-78"/>
              </a:rPr>
              <a:t>عدة مناولة</a:t>
            </a:r>
            <a:r>
              <a:rPr lang="ar-MA" sz="2800" dirty="0">
                <a:latin typeface="Microsoft Uighur" panose="02000000000000000000" pitchFamily="2" charset="-78"/>
                <a:cs typeface="Microsoft Uighur" panose="02000000000000000000" pitchFamily="2" charset="-78"/>
              </a:rPr>
              <a:t> نشاط التعرف على الأعداد من 0 إلى 99</a:t>
            </a:r>
            <a:endParaRPr lang="fr-FR" sz="2800" dirty="0">
              <a:latin typeface="Microsoft Uighur" panose="02000000000000000000" pitchFamily="2" charset="-78"/>
              <a:cs typeface="Microsoft Uighur" panose="02000000000000000000" pitchFamily="2" charset="-78"/>
            </a:endParaRPr>
          </a:p>
        </p:txBody>
      </p:sp>
      <p:sp>
        <p:nvSpPr>
          <p:cNvPr id="9" name="ZoneTexte 8">
            <a:extLst>
              <a:ext uri="{FF2B5EF4-FFF2-40B4-BE49-F238E27FC236}">
                <a16:creationId xmlns:a16="http://schemas.microsoft.com/office/drawing/2014/main" id="{C39E018F-E9B0-D81B-8318-E232006A689A}"/>
              </a:ext>
            </a:extLst>
          </p:cNvPr>
          <p:cNvSpPr txBox="1"/>
          <p:nvPr/>
        </p:nvSpPr>
        <p:spPr>
          <a:xfrm>
            <a:off x="1532240" y="3701738"/>
            <a:ext cx="2126957"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المذكرة اليومية </a:t>
            </a:r>
            <a:endParaRPr lang="fr-FR" sz="3600" dirty="0">
              <a:latin typeface="Microsoft Uighur" panose="02000000000000000000" pitchFamily="2" charset="-78"/>
              <a:cs typeface="Microsoft Uighur" panose="02000000000000000000" pitchFamily="2" charset="-78"/>
            </a:endParaRPr>
          </a:p>
        </p:txBody>
      </p:sp>
      <p:sp>
        <p:nvSpPr>
          <p:cNvPr id="11" name="Rectangle : coins arrondis 10">
            <a:extLst>
              <a:ext uri="{FF2B5EF4-FFF2-40B4-BE49-F238E27FC236}">
                <a16:creationId xmlns:a16="http://schemas.microsoft.com/office/drawing/2014/main" id="{BF19C82A-C505-2046-AF92-DEDB62B8114E}"/>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spcAft>
                <a:spcPts val="900"/>
              </a:spcAft>
              <a:defRPr/>
            </a:pPr>
            <a:r>
              <a:rPr lang="ar-MA" sz="6000" b="1" dirty="0">
                <a:solidFill>
                  <a:schemeClr val="tx2"/>
                </a:solidFill>
                <a:latin typeface="Microsoft Uighur" panose="02000000000000000000" pitchFamily="2" charset="-78"/>
                <a:cs typeface="Microsoft Uighur" panose="02000000000000000000" pitchFamily="2" charset="-78"/>
              </a:rPr>
              <a:t>الإعداد المادي للأستاذ(ة)</a:t>
            </a:r>
            <a:endParaRPr lang="fr-FR" sz="4000" b="1" dirty="0">
              <a:solidFill>
                <a:schemeClr val="tx2"/>
              </a:solidFill>
              <a:latin typeface="Microsoft Uighur" panose="02000000000000000000" pitchFamily="2" charset="-78"/>
              <a:cs typeface="Microsoft Uighur" panose="02000000000000000000" pitchFamily="2" charset="-78"/>
            </a:endParaRPr>
          </a:p>
        </p:txBody>
      </p:sp>
      <p:pic>
        <p:nvPicPr>
          <p:cNvPr id="15" name="Image 14">
            <a:extLst>
              <a:ext uri="{FF2B5EF4-FFF2-40B4-BE49-F238E27FC236}">
                <a16:creationId xmlns:a16="http://schemas.microsoft.com/office/drawing/2014/main" id="{A6ADB1BD-3634-AB70-20C3-7018A46C92FE}"/>
              </a:ext>
            </a:extLst>
          </p:cNvPr>
          <p:cNvPicPr>
            <a:picLocks noChangeAspect="1"/>
          </p:cNvPicPr>
          <p:nvPr/>
        </p:nvPicPr>
        <p:blipFill rotWithShape="1">
          <a:blip r:embed="rId5"/>
          <a:srcRect l="2365" t="11904" r="881"/>
          <a:stretch/>
        </p:blipFill>
        <p:spPr>
          <a:xfrm>
            <a:off x="4495785" y="5848345"/>
            <a:ext cx="1878600" cy="1158669"/>
          </a:xfrm>
          <a:prstGeom prst="rect">
            <a:avLst/>
          </a:prstGeom>
        </p:spPr>
      </p:pic>
      <p:pic>
        <p:nvPicPr>
          <p:cNvPr id="13" name="Image 12">
            <a:extLst>
              <a:ext uri="{FF2B5EF4-FFF2-40B4-BE49-F238E27FC236}">
                <a16:creationId xmlns:a16="http://schemas.microsoft.com/office/drawing/2014/main" id="{1C33BAD5-B18B-F5F1-AC32-57C01C83E367}"/>
              </a:ext>
            </a:extLst>
          </p:cNvPr>
          <p:cNvPicPr>
            <a:picLocks noChangeAspect="1"/>
          </p:cNvPicPr>
          <p:nvPr/>
        </p:nvPicPr>
        <p:blipFill>
          <a:blip r:embed="rId6"/>
          <a:stretch>
            <a:fillRect/>
          </a:stretch>
        </p:blipFill>
        <p:spPr>
          <a:xfrm>
            <a:off x="1759242" y="4506048"/>
            <a:ext cx="2126957" cy="2852433"/>
          </a:xfrm>
          <a:prstGeom prst="rect">
            <a:avLst/>
          </a:prstGeom>
        </p:spPr>
      </p:pic>
      <p:pic>
        <p:nvPicPr>
          <p:cNvPr id="16" name="Image 15">
            <a:extLst>
              <a:ext uri="{FF2B5EF4-FFF2-40B4-BE49-F238E27FC236}">
                <a16:creationId xmlns:a16="http://schemas.microsoft.com/office/drawing/2014/main" id="{841FE0FF-D56F-78FB-BD19-1F3DC2E7535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87000" y="5368344"/>
            <a:ext cx="2371670" cy="1756356"/>
          </a:xfrm>
          <a:prstGeom prst="rect">
            <a:avLst/>
          </a:prstGeom>
        </p:spPr>
      </p:pic>
      <p:pic>
        <p:nvPicPr>
          <p:cNvPr id="19" name="Image 18">
            <a:extLst>
              <a:ext uri="{FF2B5EF4-FFF2-40B4-BE49-F238E27FC236}">
                <a16:creationId xmlns:a16="http://schemas.microsoft.com/office/drawing/2014/main" id="{6F713C33-0C94-A1B0-18C1-CA9F2567B5F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648236" y="6968914"/>
            <a:ext cx="1533393" cy="1411209"/>
          </a:xfrm>
          <a:prstGeom prst="rect">
            <a:avLst/>
          </a:prstGeom>
        </p:spPr>
      </p:pic>
      <p:pic>
        <p:nvPicPr>
          <p:cNvPr id="14" name="Image 13">
            <a:extLst>
              <a:ext uri="{FF2B5EF4-FFF2-40B4-BE49-F238E27FC236}">
                <a16:creationId xmlns:a16="http://schemas.microsoft.com/office/drawing/2014/main" id="{51EEB38D-F8E4-162C-043A-510004EBB0C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134437" y="5572696"/>
            <a:ext cx="1314758" cy="1509070"/>
          </a:xfrm>
          <a:prstGeom prst="rect">
            <a:avLst/>
          </a:prstGeom>
        </p:spPr>
      </p:pic>
      <p:pic>
        <p:nvPicPr>
          <p:cNvPr id="10" name="Image 1">
            <a:extLst>
              <a:ext uri="{FF2B5EF4-FFF2-40B4-BE49-F238E27FC236}">
                <a16:creationId xmlns:a16="http://schemas.microsoft.com/office/drawing/2014/main" id="{320F0DB6-F4F8-E4E5-748E-5D939A0E5307}"/>
              </a:ext>
            </a:extLst>
          </p:cNvPr>
          <p:cNvPicPr>
            <a:picLocks noChangeAspect="1"/>
          </p:cNvPicPr>
          <p:nvPr/>
        </p:nvPicPr>
        <p:blipFill>
          <a:blip r:embed="rId10"/>
          <a:stretch>
            <a:fillRect/>
          </a:stretch>
        </p:blipFill>
        <p:spPr>
          <a:xfrm>
            <a:off x="8842665" y="6827788"/>
            <a:ext cx="1150567" cy="1617802"/>
          </a:xfrm>
          <a:prstGeom prst="rect">
            <a:avLst/>
          </a:prstGeom>
        </p:spPr>
      </p:pic>
      <p:sp>
        <p:nvSpPr>
          <p:cNvPr id="12" name="ZoneTexte 11">
            <a:extLst>
              <a:ext uri="{FF2B5EF4-FFF2-40B4-BE49-F238E27FC236}">
                <a16:creationId xmlns:a16="http://schemas.microsoft.com/office/drawing/2014/main" id="{0D78313A-FDDA-F5DC-1E0B-C50D8415B061}"/>
              </a:ext>
            </a:extLst>
          </p:cNvPr>
          <p:cNvSpPr txBox="1"/>
          <p:nvPr/>
        </p:nvSpPr>
        <p:spPr>
          <a:xfrm>
            <a:off x="8580371" y="3813550"/>
            <a:ext cx="1828800" cy="1384995"/>
          </a:xfrm>
          <a:prstGeom prst="rect">
            <a:avLst/>
          </a:prstGeom>
          <a:noFill/>
        </p:spPr>
        <p:txBody>
          <a:bodyPr wrap="square" rtlCol="0">
            <a:spAutoFit/>
          </a:bodyPr>
          <a:lstStyle/>
          <a:p>
            <a:pPr algn="ctr" rtl="1"/>
            <a:r>
              <a:rPr lang="ar-SA" sz="2800" dirty="0">
                <a:latin typeface="Microsoft Uighur" panose="02000000000000000000" pitchFamily="2" charset="-78"/>
                <a:cs typeface="Microsoft Uighur" panose="02000000000000000000" pitchFamily="2" charset="-78"/>
              </a:rPr>
              <a:t>عدة مناولة</a:t>
            </a:r>
            <a:r>
              <a:rPr lang="ar-MA" sz="2800" dirty="0">
                <a:latin typeface="Microsoft Uighur" panose="02000000000000000000" pitchFamily="2" charset="-78"/>
                <a:cs typeface="Microsoft Uighur" panose="02000000000000000000" pitchFamily="2" charset="-78"/>
              </a:rPr>
              <a:t> نشاط الجمع والطرح شفهيا</a:t>
            </a:r>
            <a:endParaRPr lang="fr-FR" sz="2800" dirty="0">
              <a:latin typeface="Microsoft Uighur" panose="02000000000000000000" pitchFamily="2" charset="-78"/>
              <a:cs typeface="Microsoft Uighur" panose="02000000000000000000" pitchFamily="2" charset="-78"/>
            </a:endParaRPr>
          </a:p>
        </p:txBody>
      </p:sp>
      <p:pic>
        <p:nvPicPr>
          <p:cNvPr id="23" name="Image 22">
            <a:extLst>
              <a:ext uri="{FF2B5EF4-FFF2-40B4-BE49-F238E27FC236}">
                <a16:creationId xmlns:a16="http://schemas.microsoft.com/office/drawing/2014/main" id="{492394A1-EEB9-BF1C-3314-8F84B37D8908}"/>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864139" y="5320467"/>
            <a:ext cx="1131222" cy="1411209"/>
          </a:xfrm>
          <a:prstGeom prst="rect">
            <a:avLst/>
          </a:prstGeom>
        </p:spPr>
      </p:pic>
      <p:sp>
        <p:nvSpPr>
          <p:cNvPr id="18" name="ZoneTexte 17">
            <a:extLst>
              <a:ext uri="{FF2B5EF4-FFF2-40B4-BE49-F238E27FC236}">
                <a16:creationId xmlns:a16="http://schemas.microsoft.com/office/drawing/2014/main" id="{96075E14-4352-C9BB-02F9-24973F76A332}"/>
              </a:ext>
            </a:extLst>
          </p:cNvPr>
          <p:cNvSpPr txBox="1"/>
          <p:nvPr/>
        </p:nvSpPr>
        <p:spPr>
          <a:xfrm>
            <a:off x="4600424" y="3893334"/>
            <a:ext cx="1743436" cy="1815882"/>
          </a:xfrm>
          <a:prstGeom prst="rect">
            <a:avLst/>
          </a:prstGeom>
          <a:noFill/>
        </p:spPr>
        <p:txBody>
          <a:bodyPr wrap="square" rtlCol="0">
            <a:spAutoFit/>
          </a:bodyPr>
          <a:lstStyle/>
          <a:p>
            <a:pPr algn="ctr" rtl="1"/>
            <a:r>
              <a:rPr lang="ar-SA" sz="2800" dirty="0">
                <a:latin typeface="Microsoft Uighur" panose="02000000000000000000" pitchFamily="2" charset="-78"/>
                <a:cs typeface="Microsoft Uighur" panose="02000000000000000000" pitchFamily="2" charset="-78"/>
              </a:rPr>
              <a:t>عدة مناولة</a:t>
            </a:r>
            <a:r>
              <a:rPr lang="ar-MA" sz="2800" dirty="0">
                <a:latin typeface="Microsoft Uighur" panose="02000000000000000000" pitchFamily="2" charset="-78"/>
                <a:cs typeface="Microsoft Uighur" panose="02000000000000000000" pitchFamily="2" charset="-78"/>
              </a:rPr>
              <a:t> نشاط وضع وإنجاز عمليات جمع بدون احتفاظ</a:t>
            </a:r>
            <a:endParaRPr lang="fr-FR" sz="2800" dirty="0">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312080473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541DB-EB1A-F23F-45D0-500D2EF7ECA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6C60BDB6-22FD-B048-EA5F-F53EE3E43C3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C374577-FDCB-6295-0D15-BB2DFD6D896B}"/>
              </a:ext>
            </a:extLst>
          </p:cNvPr>
          <p:cNvSpPr/>
          <p:nvPr/>
        </p:nvSpPr>
        <p:spPr>
          <a:xfrm>
            <a:off x="275852" y="2802954"/>
            <a:ext cx="13164293" cy="714114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34BFD71-C61E-D28C-1118-8DBE310FFFAF}"/>
              </a:ext>
            </a:extLst>
          </p:cNvPr>
          <p:cNvSpPr/>
          <p:nvPr/>
        </p:nvSpPr>
        <p:spPr>
          <a:xfrm>
            <a:off x="-1" y="644347"/>
            <a:ext cx="13716001" cy="1832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9F7067C-FE0B-28CE-EE19-06FA5CE5773E}"/>
              </a:ext>
            </a:extLst>
          </p:cNvPr>
          <p:cNvSpPr txBox="1"/>
          <p:nvPr/>
        </p:nvSpPr>
        <p:spPr>
          <a:xfrm>
            <a:off x="1447800" y="863026"/>
            <a:ext cx="109918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تخيلوا المسألة. </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1BFE3053-8428-0CA4-A31B-BA7F4B7398A2}"/>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EC0E4C6D-AAA7-1F7B-B51A-B4B71C4209E0}"/>
              </a:ext>
            </a:extLst>
          </p:cNvPr>
          <p:cNvGraphicFramePr>
            <a:graphicFrameLocks noGrp="1"/>
          </p:cNvGraphicFramePr>
          <p:nvPr>
            <p:extLst>
              <p:ext uri="{D42A27DB-BD31-4B8C-83A1-F6EECF244321}">
                <p14:modId xmlns:p14="http://schemas.microsoft.com/office/powerpoint/2010/main" val="2443443378"/>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6" name="Image 5" descr="Une image contenant Visage humain, garçon, jeune enfant, clipart&#10;&#10;Le contenu généré par l’IA peut être incorrect.">
            <a:extLst>
              <a:ext uri="{FF2B5EF4-FFF2-40B4-BE49-F238E27FC236}">
                <a16:creationId xmlns:a16="http://schemas.microsoft.com/office/drawing/2014/main" id="{621C1C4E-8385-CC6E-2769-9EB21903B68E}"/>
              </a:ext>
            </a:extLst>
          </p:cNvPr>
          <p:cNvPicPr>
            <a:picLocks noChangeAspect="1"/>
          </p:cNvPicPr>
          <p:nvPr/>
        </p:nvPicPr>
        <p:blipFill>
          <a:blip r:embed="rId4">
            <a:extLst>
              <a:ext uri="{28A0092B-C50C-407E-A947-70E740481C1C}">
                <a14:useLocalDpi xmlns:a14="http://schemas.microsoft.com/office/drawing/2010/main" val="0"/>
              </a:ext>
            </a:extLst>
          </a:blip>
          <a:srcRect l="22549" t="6792" r="22549" b="30223"/>
          <a:stretch>
            <a:fillRect/>
          </a:stretch>
        </p:blipFill>
        <p:spPr>
          <a:xfrm>
            <a:off x="3271481" y="3771900"/>
            <a:ext cx="7173037" cy="4651184"/>
          </a:xfrm>
          <a:prstGeom prst="rect">
            <a:avLst/>
          </a:prstGeom>
        </p:spPr>
      </p:pic>
    </p:spTree>
    <p:extLst>
      <p:ext uri="{BB962C8B-B14F-4D97-AF65-F5344CB8AC3E}">
        <p14:creationId xmlns:p14="http://schemas.microsoft.com/office/powerpoint/2010/main" val="144436486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11628-30C0-3281-D539-E8A31B04D23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2C9150A-F1E8-6112-3488-CF5C4935389F}"/>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AD85831-BF5E-6A30-CB92-5977AA2CF65B}"/>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C728FC54-D7F3-1E1D-3D01-4867E4E8781E}"/>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ACFA6371-3340-980E-3191-9F7D0092AE7A}"/>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بعد المناقشة أجيبوا على دفاتر بحثكم على السؤال الأول</a:t>
            </a:r>
            <a:r>
              <a:rPr lang="ar-SA" sz="3200" dirty="0">
                <a:solidFill>
                  <a:prstClr val="white">
                    <a:lumMod val="65000"/>
                  </a:prstClr>
                </a:solidFill>
                <a:latin typeface="Microsoft Uighur" panose="02000000000000000000" pitchFamily="2" charset="-78"/>
                <a:cs typeface="Microsoft Uighur" panose="02000000000000000000" pitchFamily="2" charset="-78"/>
              </a:rPr>
              <a:t>: ما المعلومات الواردة في المسألة؟</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3BF9FCFD-4FA2-29D8-286F-876A9152AEE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E803669C-31B9-B378-0A86-FAC3913D3A6C}"/>
              </a:ext>
            </a:extLst>
          </p:cNvPr>
          <p:cNvGraphicFramePr>
            <a:graphicFrameLocks noGrp="1"/>
          </p:cNvGraphicFramePr>
          <p:nvPr>
            <p:extLst>
              <p:ext uri="{D42A27DB-BD31-4B8C-83A1-F6EECF244321}">
                <p14:modId xmlns:p14="http://schemas.microsoft.com/office/powerpoint/2010/main" val="114231751"/>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E360461D-15D5-1798-FB68-87C070157503}"/>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ما المعلومات الواردة في المسألة؟</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7D6AD83C-CA08-4A93-D444-BEB7913CF21F}"/>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4" name="Rectangle : coins arrondis 4">
            <a:extLst>
              <a:ext uri="{FF2B5EF4-FFF2-40B4-BE49-F238E27FC236}">
                <a16:creationId xmlns:a16="http://schemas.microsoft.com/office/drawing/2014/main" id="{F5523461-5815-ED4F-E8F6-CCFF205646EC}"/>
              </a:ext>
            </a:extLst>
          </p:cNvPr>
          <p:cNvSpPr/>
          <p:nvPr/>
        </p:nvSpPr>
        <p:spPr>
          <a:xfrm>
            <a:off x="7569643" y="2907663"/>
            <a:ext cx="5672302" cy="6011407"/>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just" rtl="1"/>
            <a:r>
              <a:rPr lang="ar-MA" sz="6000" dirty="0">
                <a:solidFill>
                  <a:schemeClr val="bg1"/>
                </a:solidFill>
                <a:latin typeface="Microsoft Uighur" panose="02000000000000000000" pitchFamily="2" charset="-78"/>
                <a:cs typeface="Microsoft Uighur" panose="02000000000000000000" pitchFamily="2" charset="-78"/>
              </a:rPr>
              <a:t>حَضَّرَتِ الْأُمُّ 11 بَيْضَةً مَقْلِيَّةً وَ 13 بَيْضَةً مَسْلوقَةً لِوَجْبَةِ الْفَطورِ.</a:t>
            </a:r>
          </a:p>
          <a:p>
            <a:pPr algn="just" rtl="1"/>
            <a:r>
              <a:rPr lang="ar-MA" sz="6000" dirty="0">
                <a:solidFill>
                  <a:schemeClr val="bg1"/>
                </a:solidFill>
                <a:latin typeface="Microsoft Uighur" panose="02000000000000000000" pitchFamily="2" charset="-78"/>
                <a:cs typeface="Microsoft Uighur" panose="02000000000000000000" pitchFamily="2" charset="-78"/>
              </a:rPr>
              <a:t>كَمْ بَيْضَةً اسْتَعْمَلَتِ الْأُمُّ لِإِعْدادِ الْفَطورِ؟</a:t>
            </a:r>
          </a:p>
        </p:txBody>
      </p:sp>
    </p:spTree>
    <p:extLst>
      <p:ext uri="{BB962C8B-B14F-4D97-AF65-F5344CB8AC3E}">
        <p14:creationId xmlns:p14="http://schemas.microsoft.com/office/powerpoint/2010/main" val="415850667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58F44-A0EF-75D9-A97B-422D5916506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8D20D8D-9912-7293-59B8-99D18311EE8D}"/>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47BCD46-627A-E3A5-7BF2-58113283DD97}"/>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EFBB9493-58D1-A9C3-A6CD-939F5BF09614}"/>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F07D7385-0243-E910-0662-5890F4364CD8}"/>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ما المعلومات الواردة في المسألة؟</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F784AFFC-1F48-098B-16B4-C066DF2A7F6E}"/>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6C02DB60-C93F-3E13-AA72-DE674D0623B7}"/>
              </a:ext>
            </a:extLst>
          </p:cNvPr>
          <p:cNvGraphicFramePr>
            <a:graphicFrameLocks noGrp="1"/>
          </p:cNvGraphicFramePr>
          <p:nvPr>
            <p:extLst>
              <p:ext uri="{D42A27DB-BD31-4B8C-83A1-F6EECF244321}">
                <p14:modId xmlns:p14="http://schemas.microsoft.com/office/powerpoint/2010/main" val="4133911423"/>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13205596-09E5-901D-4AE4-3CF2605E53C5}"/>
              </a:ext>
            </a:extLst>
          </p:cNvPr>
          <p:cNvSpPr/>
          <p:nvPr/>
        </p:nvSpPr>
        <p:spPr>
          <a:xfrm>
            <a:off x="829410" y="30861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ما المعلومات الواردة في المسألة؟</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13" name="Image 12" descr="Une image contenant texte&#10;&#10;Le contenu généré par l’IA peut être incorrect.">
            <a:extLst>
              <a:ext uri="{FF2B5EF4-FFF2-40B4-BE49-F238E27FC236}">
                <a16:creationId xmlns:a16="http://schemas.microsoft.com/office/drawing/2014/main" id="{EE3BD902-A3FA-8698-9231-3B472EE1AD13}"/>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2136" y="3978355"/>
            <a:ext cx="6186141" cy="4940715"/>
          </a:xfrm>
          <a:prstGeom prst="rect">
            <a:avLst/>
          </a:prstGeom>
          <a:effectLst>
            <a:outerShdw blurRad="50800" dist="38100" dir="2700000" algn="tl" rotWithShape="0">
              <a:prstClr val="black">
                <a:alpha val="40000"/>
              </a:prstClr>
            </a:outerShdw>
          </a:effectLst>
        </p:spPr>
      </p:pic>
      <p:cxnSp>
        <p:nvCxnSpPr>
          <p:cNvPr id="11" name="Connecteur droit 10">
            <a:extLst>
              <a:ext uri="{FF2B5EF4-FFF2-40B4-BE49-F238E27FC236}">
                <a16:creationId xmlns:a16="http://schemas.microsoft.com/office/drawing/2014/main" id="{797042F2-2BF8-B98A-08A4-F2A4E0BCEC84}"/>
              </a:ext>
            </a:extLst>
          </p:cNvPr>
          <p:cNvCxnSpPr/>
          <p:nvPr/>
        </p:nvCxnSpPr>
        <p:spPr>
          <a:xfrm>
            <a:off x="8095281" y="5295900"/>
            <a:ext cx="2826605" cy="0"/>
          </a:xfrm>
          <a:prstGeom prst="line">
            <a:avLst/>
          </a:prstGeom>
          <a:ln>
            <a:solidFill>
              <a:srgbClr val="C00000"/>
            </a:solidFill>
          </a:ln>
        </p:spPr>
        <p:style>
          <a:lnRef idx="3">
            <a:schemeClr val="accent2"/>
          </a:lnRef>
          <a:fillRef idx="0">
            <a:schemeClr val="accent2"/>
          </a:fillRef>
          <a:effectRef idx="2">
            <a:schemeClr val="accent2"/>
          </a:effectRef>
          <a:fontRef idx="minor">
            <a:schemeClr val="tx1"/>
          </a:fontRef>
        </p:style>
      </p:cxnSp>
      <p:sp>
        <p:nvSpPr>
          <p:cNvPr id="22" name="ZoneTexte 21">
            <a:extLst>
              <a:ext uri="{FF2B5EF4-FFF2-40B4-BE49-F238E27FC236}">
                <a16:creationId xmlns:a16="http://schemas.microsoft.com/office/drawing/2014/main" id="{3F98C9E1-085D-11A3-97B2-FB7FE085E4AB}"/>
              </a:ext>
            </a:extLst>
          </p:cNvPr>
          <p:cNvSpPr txBox="1"/>
          <p:nvPr/>
        </p:nvSpPr>
        <p:spPr>
          <a:xfrm>
            <a:off x="707984" y="4914900"/>
            <a:ext cx="6195449" cy="1569660"/>
          </a:xfrm>
          <a:prstGeom prst="rect">
            <a:avLst/>
          </a:prstGeom>
          <a:noFill/>
        </p:spPr>
        <p:txBody>
          <a:bodyPr wrap="square" rtlCol="0">
            <a:spAutoFit/>
          </a:bodyPr>
          <a:lstStyle/>
          <a:p>
            <a:pPr marL="914400" indent="-914400" algn="r" rtl="1">
              <a:buFont typeface="+mj-lt"/>
              <a:buAutoNum type="arabicPeriod"/>
            </a:pPr>
            <a:r>
              <a:rPr lang="ar-MA" sz="4800" b="1" dirty="0">
                <a:latin typeface="Microsoft Uighur" panose="02000000000000000000" pitchFamily="2" charset="-78"/>
                <a:cs typeface="Microsoft Uighur" panose="02000000000000000000" pitchFamily="2" charset="-78"/>
              </a:rPr>
              <a:t>حَضَّرَتِ الْأُمُّ 11 بَيْضَةً مَقْلِيَّةً.</a:t>
            </a:r>
          </a:p>
          <a:p>
            <a:pPr marL="914400" indent="-914400" algn="r" rtl="1">
              <a:buFont typeface="+mj-lt"/>
              <a:buAutoNum type="arabicPeriod"/>
            </a:pPr>
            <a:r>
              <a:rPr lang="ar-MA" sz="4800" b="1" dirty="0">
                <a:latin typeface="Microsoft Uighur" panose="02000000000000000000" pitchFamily="2" charset="-78"/>
                <a:cs typeface="Microsoft Uighur" panose="02000000000000000000" pitchFamily="2" charset="-78"/>
              </a:rPr>
              <a:t> وَ 13 بَيْضَةً مَسْلوقَةً. </a:t>
            </a:r>
          </a:p>
        </p:txBody>
      </p:sp>
      <p:sp>
        <p:nvSpPr>
          <p:cNvPr id="14" name="Rectangle : coins arrondis 4">
            <a:extLst>
              <a:ext uri="{FF2B5EF4-FFF2-40B4-BE49-F238E27FC236}">
                <a16:creationId xmlns:a16="http://schemas.microsoft.com/office/drawing/2014/main" id="{B05ED069-2E39-CFFC-1849-0070BB4DC366}"/>
              </a:ext>
            </a:extLst>
          </p:cNvPr>
          <p:cNvSpPr/>
          <p:nvPr/>
        </p:nvSpPr>
        <p:spPr>
          <a:xfrm>
            <a:off x="7569643" y="2907663"/>
            <a:ext cx="5672302" cy="6011407"/>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just" rtl="1"/>
            <a:r>
              <a:rPr lang="ar-MA" sz="6000" dirty="0">
                <a:solidFill>
                  <a:schemeClr val="bg1"/>
                </a:solidFill>
                <a:latin typeface="Microsoft Uighur" panose="02000000000000000000" pitchFamily="2" charset="-78"/>
                <a:cs typeface="Microsoft Uighur" panose="02000000000000000000" pitchFamily="2" charset="-78"/>
              </a:rPr>
              <a:t>حَضَّرَتِ الْأُمُّ 11 بَيْضَةً مَقْلِيَّةً وَ 13 بَيْضَةً مَسْلوقَةً لِوَجْبَةِ الْفَطورِ.</a:t>
            </a:r>
          </a:p>
          <a:p>
            <a:pPr algn="just" rtl="1"/>
            <a:r>
              <a:rPr lang="ar-MA" sz="6000" dirty="0">
                <a:solidFill>
                  <a:schemeClr val="bg1"/>
                </a:solidFill>
                <a:latin typeface="Microsoft Uighur" panose="02000000000000000000" pitchFamily="2" charset="-78"/>
                <a:cs typeface="Microsoft Uighur" panose="02000000000000000000" pitchFamily="2" charset="-78"/>
              </a:rPr>
              <a:t>كَمْ بَيْضَةً اسْتَعْمَلَتِ الْأُمُّ لِإِعْدادِ الْفَطورِ؟</a:t>
            </a:r>
          </a:p>
        </p:txBody>
      </p:sp>
    </p:spTree>
    <p:extLst>
      <p:ext uri="{BB962C8B-B14F-4D97-AF65-F5344CB8AC3E}">
        <p14:creationId xmlns:p14="http://schemas.microsoft.com/office/powerpoint/2010/main" val="240423046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B85A6D-3194-C952-6A9F-F0EAF948179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2314193-6502-988B-986D-6E56A6A6D5B7}"/>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41C08D9-1894-A519-3B37-834E4B0DB5D3}"/>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E7F08689-56A9-2CC8-9039-6FA8F59D3995}"/>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71258125-1811-ED4A-C58C-B10C4DB71BB1}"/>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السؤال </a:t>
            </a:r>
            <a:r>
              <a:rPr lang="ar-SA" sz="3200" dirty="0">
                <a:solidFill>
                  <a:prstClr val="white">
                    <a:lumMod val="65000"/>
                  </a:prstClr>
                </a:solidFill>
                <a:latin typeface="Microsoft Uighur" panose="02000000000000000000" pitchFamily="2" charset="-78"/>
                <a:cs typeface="Microsoft Uighur" panose="02000000000000000000" pitchFamily="2" charset="-78"/>
              </a:rPr>
              <a:t> الثاني: ما المطلوب</a:t>
            </a:r>
            <a:r>
              <a:rPr lang="ar-MA" sz="3200" dirty="0">
                <a:solidFill>
                  <a:prstClr val="white">
                    <a:lumMod val="65000"/>
                  </a:prstClr>
                </a:solidFill>
                <a:latin typeface="Microsoft Uighur" panose="02000000000000000000" pitchFamily="2" charset="-78"/>
                <a:cs typeface="Microsoft Uighur" panose="02000000000000000000" pitchFamily="2" charset="-78"/>
              </a:rPr>
              <a:t> مني</a:t>
            </a:r>
            <a:r>
              <a:rPr lang="ar-SA" sz="3200" dirty="0">
                <a:solidFill>
                  <a:prstClr val="white">
                    <a:lumMod val="65000"/>
                  </a:prstClr>
                </a:solidFill>
                <a:latin typeface="Microsoft Uighur" panose="02000000000000000000" pitchFamily="2" charset="-78"/>
                <a:cs typeface="Microsoft Uighur" panose="02000000000000000000" pitchFamily="2" charset="-78"/>
              </a:rPr>
              <a:t>؟</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FE4BCD29-4644-51D0-E845-A526AA771121}"/>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0800C0FD-75F6-A272-2235-5D49279D7ED6}"/>
              </a:ext>
            </a:extLst>
          </p:cNvPr>
          <p:cNvGraphicFramePr>
            <a:graphicFrameLocks noGrp="1"/>
          </p:cNvGraphicFramePr>
          <p:nvPr>
            <p:extLst>
              <p:ext uri="{D42A27DB-BD31-4B8C-83A1-F6EECF244321}">
                <p14:modId xmlns:p14="http://schemas.microsoft.com/office/powerpoint/2010/main" val="2999505570"/>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8CDB436F-CB4A-E409-DABB-2B525C4A8E0B}"/>
              </a:ext>
            </a:extLst>
          </p:cNvPr>
          <p:cNvSpPr/>
          <p:nvPr/>
        </p:nvSpPr>
        <p:spPr>
          <a:xfrm>
            <a:off x="829678" y="308587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ما المطلوب مني؟</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10" name="Image 9" descr="Une image contenant texte&#10;&#10;Le contenu généré par l’IA peut être incorrect.">
            <a:extLst>
              <a:ext uri="{FF2B5EF4-FFF2-40B4-BE49-F238E27FC236}">
                <a16:creationId xmlns:a16="http://schemas.microsoft.com/office/drawing/2014/main" id="{AF20D803-817C-DF22-7DE3-8581EE6D8042}"/>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57763" y="3947266"/>
            <a:ext cx="6186141" cy="4940715"/>
          </a:xfrm>
          <a:prstGeom prst="rect">
            <a:avLst/>
          </a:prstGeom>
          <a:effectLst>
            <a:outerShdw blurRad="50800" dist="38100" dir="2700000" algn="tl" rotWithShape="0">
              <a:prstClr val="black">
                <a:alpha val="40000"/>
              </a:prstClr>
            </a:outerShdw>
          </a:effectLst>
        </p:spPr>
      </p:pic>
      <p:sp>
        <p:nvSpPr>
          <p:cNvPr id="5" name="Rectangle : coins arrondis 4">
            <a:extLst>
              <a:ext uri="{FF2B5EF4-FFF2-40B4-BE49-F238E27FC236}">
                <a16:creationId xmlns:a16="http://schemas.microsoft.com/office/drawing/2014/main" id="{B942C272-A457-C417-FEF8-A474DB43F9A4}"/>
              </a:ext>
            </a:extLst>
          </p:cNvPr>
          <p:cNvSpPr/>
          <p:nvPr/>
        </p:nvSpPr>
        <p:spPr>
          <a:xfrm>
            <a:off x="7569643" y="2907663"/>
            <a:ext cx="5672302" cy="6011407"/>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just" rtl="1"/>
            <a:r>
              <a:rPr lang="ar-MA" sz="6000" dirty="0">
                <a:solidFill>
                  <a:schemeClr val="bg1"/>
                </a:solidFill>
                <a:latin typeface="Microsoft Uighur" panose="02000000000000000000" pitchFamily="2" charset="-78"/>
                <a:cs typeface="Microsoft Uighur" panose="02000000000000000000" pitchFamily="2" charset="-78"/>
              </a:rPr>
              <a:t>حَضَّرَتِ الْأُمُّ 11 بَيْضَةً مَقْلِيَّةً وَ 13 بَيْضَةً مَسْلوقَةً لِوَجْبَةِ الْفَطورِ.</a:t>
            </a:r>
          </a:p>
          <a:p>
            <a:pPr algn="just" rtl="1"/>
            <a:r>
              <a:rPr lang="ar-MA" sz="6000" dirty="0">
                <a:solidFill>
                  <a:schemeClr val="bg1"/>
                </a:solidFill>
                <a:latin typeface="Microsoft Uighur" panose="02000000000000000000" pitchFamily="2" charset="-78"/>
                <a:cs typeface="Microsoft Uighur" panose="02000000000000000000" pitchFamily="2" charset="-78"/>
              </a:rPr>
              <a:t>كَمْ بَيْضَةً اسْتَعْمَلَتِ الْأُمُّ لِإِعْدادِ الْفَطورِ؟</a:t>
            </a:r>
          </a:p>
        </p:txBody>
      </p:sp>
    </p:spTree>
    <p:extLst>
      <p:ext uri="{BB962C8B-B14F-4D97-AF65-F5344CB8AC3E}">
        <p14:creationId xmlns:p14="http://schemas.microsoft.com/office/powerpoint/2010/main" val="212632357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B404EB-94C7-DF94-3684-5D53C7970A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AD8E642-566D-A5CC-1F46-B727FB0528C0}"/>
              </a:ext>
            </a:extLst>
          </p:cNvPr>
          <p:cNvSpPr/>
          <p:nvPr/>
        </p:nvSpPr>
        <p:spPr>
          <a:xfrm>
            <a:off x="55416" y="2174437"/>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51793D1-458A-56DC-8E45-E901E94B582A}"/>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BA8194C-1AB6-D85B-DD35-58BEF2735C4F}"/>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4920DA8F-9D84-1A89-846A-6AB2408CEB0A}"/>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ما المطلوب مني؟</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9B706E82-F899-2320-6C68-704BA1D14B50}"/>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BD6C31FE-7AA5-BA4B-3BBE-0F8EEB44F3EF}"/>
              </a:ext>
            </a:extLst>
          </p:cNvPr>
          <p:cNvGraphicFramePr>
            <a:graphicFrameLocks noGrp="1"/>
          </p:cNvGraphicFramePr>
          <p:nvPr>
            <p:extLst>
              <p:ext uri="{D42A27DB-BD31-4B8C-83A1-F6EECF244321}">
                <p14:modId xmlns:p14="http://schemas.microsoft.com/office/powerpoint/2010/main" val="3480118093"/>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C058000A-7BBC-0401-3C35-C9944D0FF91D}"/>
              </a:ext>
            </a:extLst>
          </p:cNvPr>
          <p:cNvSpPr/>
          <p:nvPr/>
        </p:nvSpPr>
        <p:spPr>
          <a:xfrm>
            <a:off x="829410" y="31623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ما المطلوب مني؟</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6" name="Image 5" descr="Une image contenant texte&#10;&#10;Le contenu généré par l’IA peut être incorrect.">
            <a:extLst>
              <a:ext uri="{FF2B5EF4-FFF2-40B4-BE49-F238E27FC236}">
                <a16:creationId xmlns:a16="http://schemas.microsoft.com/office/drawing/2014/main" id="{52F2D333-FBE4-A2EA-11EA-97CFE9EE86DA}"/>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576617" y="4019999"/>
            <a:ext cx="6421214"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03936322-FA47-7736-654E-124CFA4736CC}"/>
              </a:ext>
            </a:extLst>
          </p:cNvPr>
          <p:cNvSpPr txBox="1"/>
          <p:nvPr/>
        </p:nvSpPr>
        <p:spPr>
          <a:xfrm>
            <a:off x="576616" y="5161935"/>
            <a:ext cx="6186141" cy="1569660"/>
          </a:xfrm>
          <a:prstGeom prst="rect">
            <a:avLst/>
          </a:prstGeom>
          <a:noFill/>
        </p:spPr>
        <p:txBody>
          <a:bodyPr wrap="square" rtlCol="0">
            <a:spAutoFit/>
          </a:bodyPr>
          <a:lstStyle/>
          <a:p>
            <a:pPr marL="914400" indent="-914400" algn="r" rtl="1">
              <a:buFont typeface="+mj-lt"/>
              <a:buAutoNum type="arabicPeriod"/>
            </a:pPr>
            <a:r>
              <a:rPr lang="ar-SA" sz="4800" b="1" dirty="0">
                <a:latin typeface="Microsoft Uighur" panose="02000000000000000000" pitchFamily="2" charset="-78"/>
                <a:cs typeface="Microsoft Uighur" panose="02000000000000000000" pitchFamily="2" charset="-78"/>
              </a:rPr>
              <a:t>أ</a:t>
            </a:r>
            <a:r>
              <a:rPr lang="ar-MA" sz="4800" b="1" dirty="0">
                <a:latin typeface="Microsoft Uighur" panose="02000000000000000000" pitchFamily="2" charset="-78"/>
                <a:cs typeface="Microsoft Uighur" panose="02000000000000000000" pitchFamily="2" charset="-78"/>
              </a:rPr>
              <a:t>َ</a:t>
            </a:r>
            <a:r>
              <a:rPr lang="ar-SA" sz="4800" b="1" dirty="0">
                <a:latin typeface="Microsoft Uighur" panose="02000000000000000000" pitchFamily="2" charset="-78"/>
                <a:cs typeface="Microsoft Uighur" panose="02000000000000000000" pitchFamily="2" charset="-78"/>
              </a:rPr>
              <a:t>ن</a:t>
            </a:r>
            <a:r>
              <a:rPr lang="ar-MA" sz="4800" b="1" dirty="0">
                <a:latin typeface="Microsoft Uighur" panose="02000000000000000000" pitchFamily="2" charset="-78"/>
                <a:cs typeface="Microsoft Uighur" panose="02000000000000000000" pitchFamily="2" charset="-78"/>
              </a:rPr>
              <a:t>ْ نَحْسُبَ</a:t>
            </a:r>
            <a:r>
              <a:rPr lang="ar-SA" sz="4800" b="1" dirty="0">
                <a:latin typeface="Microsoft Uighur" panose="02000000000000000000" pitchFamily="2" charset="-78"/>
                <a:cs typeface="Microsoft Uighur" panose="02000000000000000000" pitchFamily="2" charset="-78"/>
              </a:rPr>
              <a:t> </a:t>
            </a:r>
            <a:r>
              <a:rPr lang="ar-MA" sz="4800" b="1" dirty="0">
                <a:latin typeface="Microsoft Uighur" panose="02000000000000000000" pitchFamily="2" charset="-78"/>
                <a:cs typeface="Microsoft Uighur" panose="02000000000000000000" pitchFamily="2" charset="-78"/>
              </a:rPr>
              <a:t>كَ</a:t>
            </a:r>
            <a:r>
              <a:rPr lang="ar-SA" sz="4800" b="1" dirty="0">
                <a:latin typeface="Microsoft Uighur" panose="02000000000000000000" pitchFamily="2" charset="-78"/>
                <a:cs typeface="Microsoft Uighur" panose="02000000000000000000" pitchFamily="2" charset="-78"/>
              </a:rPr>
              <a:t>مْ بَيْضَةً اسْتَعْمَلَتِ الْأُمُّ لِإِعْدادِ الْفَطورِ</a:t>
            </a:r>
            <a:r>
              <a:rPr lang="ar-MA" sz="4800" b="1" dirty="0">
                <a:latin typeface="Microsoft Uighur" panose="02000000000000000000" pitchFamily="2" charset="-78"/>
                <a:cs typeface="Microsoft Uighur" panose="02000000000000000000" pitchFamily="2" charset="-78"/>
              </a:rPr>
              <a:t>.</a:t>
            </a:r>
            <a:endParaRPr lang="fr-FR" sz="4800" b="1" dirty="0">
              <a:latin typeface="Microsoft Uighur" panose="02000000000000000000" pitchFamily="2" charset="-78"/>
              <a:cs typeface="Microsoft Uighur" panose="02000000000000000000" pitchFamily="2" charset="-78"/>
            </a:endParaRPr>
          </a:p>
        </p:txBody>
      </p:sp>
      <p:sp>
        <p:nvSpPr>
          <p:cNvPr id="7" name="Rectangle : coins arrondis 4">
            <a:extLst>
              <a:ext uri="{FF2B5EF4-FFF2-40B4-BE49-F238E27FC236}">
                <a16:creationId xmlns:a16="http://schemas.microsoft.com/office/drawing/2014/main" id="{9B1C1867-ECE5-C524-2132-43C8BD89DAEB}"/>
              </a:ext>
            </a:extLst>
          </p:cNvPr>
          <p:cNvSpPr/>
          <p:nvPr/>
        </p:nvSpPr>
        <p:spPr>
          <a:xfrm>
            <a:off x="7569643" y="2907663"/>
            <a:ext cx="5672302" cy="6011407"/>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just" rtl="1"/>
            <a:r>
              <a:rPr lang="ar-MA" sz="6000" dirty="0">
                <a:solidFill>
                  <a:schemeClr val="bg1"/>
                </a:solidFill>
                <a:latin typeface="Microsoft Uighur" panose="02000000000000000000" pitchFamily="2" charset="-78"/>
                <a:cs typeface="Microsoft Uighur" panose="02000000000000000000" pitchFamily="2" charset="-78"/>
              </a:rPr>
              <a:t>حَضَّرَتِ الْأُمُّ 11 بَيْضَةً مَقْلِيَّةً وَ 13 بَيْضَةً مَسْلوقَةً لِوَجْبَةِ الْفَطورِ.</a:t>
            </a:r>
          </a:p>
          <a:p>
            <a:pPr algn="just" rtl="1"/>
            <a:r>
              <a:rPr lang="ar-MA" sz="6000" dirty="0">
                <a:solidFill>
                  <a:schemeClr val="bg1"/>
                </a:solidFill>
                <a:latin typeface="Microsoft Uighur" panose="02000000000000000000" pitchFamily="2" charset="-78"/>
                <a:cs typeface="Microsoft Uighur" panose="02000000000000000000" pitchFamily="2" charset="-78"/>
              </a:rPr>
              <a:t>كَمْ بَيْضَةً اسْتَعْمَلَتِ الْأُمُّ لِإِعْدادِ الْفَطورِ؟</a:t>
            </a:r>
          </a:p>
        </p:txBody>
      </p:sp>
    </p:spTree>
    <p:extLst>
      <p:ext uri="{BB962C8B-B14F-4D97-AF65-F5344CB8AC3E}">
        <p14:creationId xmlns:p14="http://schemas.microsoft.com/office/powerpoint/2010/main" val="256911103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4F250E-E7F4-EC07-9AE3-5E824B02568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132E951-F327-AC55-1AD8-24910DF24751}"/>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29CD851-BE81-5DE9-7DDA-0C49E59A6BAD}"/>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86B59A1-C933-DCC6-8274-D46F9F8D1B74}"/>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91E44A15-94A5-C00A-F261-7262870AA233}"/>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السؤال </a:t>
            </a:r>
            <a:r>
              <a:rPr lang="ar-SA" sz="3200" dirty="0">
                <a:solidFill>
                  <a:prstClr val="white">
                    <a:lumMod val="65000"/>
                  </a:prstClr>
                </a:solidFill>
                <a:latin typeface="Microsoft Uighur" panose="02000000000000000000" pitchFamily="2" charset="-78"/>
                <a:cs typeface="Microsoft Uighur" panose="02000000000000000000" pitchFamily="2" charset="-78"/>
              </a:rPr>
              <a:t>الثالث: ما ذا علي أن أفعل؟ ولماذا.</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997F4C55-9226-7022-02F8-D8F34982084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38CF3A36-CF9B-1BB2-92FE-4EDEF2C0B79E}"/>
              </a:ext>
            </a:extLst>
          </p:cNvPr>
          <p:cNvGraphicFramePr>
            <a:graphicFrameLocks noGrp="1"/>
          </p:cNvGraphicFramePr>
          <p:nvPr>
            <p:extLst>
              <p:ext uri="{D42A27DB-BD31-4B8C-83A1-F6EECF244321}">
                <p14:modId xmlns:p14="http://schemas.microsoft.com/office/powerpoint/2010/main" val="573435304"/>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E0C61EEE-FCF1-7C57-0E12-18A36DDFD2F9}"/>
              </a:ext>
            </a:extLst>
          </p:cNvPr>
          <p:cNvSpPr/>
          <p:nvPr/>
        </p:nvSpPr>
        <p:spPr>
          <a:xfrm>
            <a:off x="829410" y="31623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ماذا عليّ أن أفعل؟ ولماذا؟</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7" name="Image 6" descr="Une image contenant texte&#10;&#10;Le contenu généré par l’IA peut être incorrect.">
            <a:extLst>
              <a:ext uri="{FF2B5EF4-FFF2-40B4-BE49-F238E27FC236}">
                <a16:creationId xmlns:a16="http://schemas.microsoft.com/office/drawing/2014/main" id="{44872814-96EC-BB9C-143F-80DE36E3BB9B}"/>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p:spPr>
      </p:pic>
      <p:sp>
        <p:nvSpPr>
          <p:cNvPr id="9" name="Rectangle : coins arrondis 4">
            <a:extLst>
              <a:ext uri="{FF2B5EF4-FFF2-40B4-BE49-F238E27FC236}">
                <a16:creationId xmlns:a16="http://schemas.microsoft.com/office/drawing/2014/main" id="{3D761F0A-DA5D-CCA2-694A-BDCD31294CEF}"/>
              </a:ext>
            </a:extLst>
          </p:cNvPr>
          <p:cNvSpPr/>
          <p:nvPr/>
        </p:nvSpPr>
        <p:spPr>
          <a:xfrm>
            <a:off x="7569643" y="2907663"/>
            <a:ext cx="5672302" cy="6011407"/>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just" rtl="1"/>
            <a:r>
              <a:rPr lang="ar-MA" sz="6000" dirty="0">
                <a:solidFill>
                  <a:schemeClr val="bg1"/>
                </a:solidFill>
                <a:latin typeface="Microsoft Uighur" panose="02000000000000000000" pitchFamily="2" charset="-78"/>
                <a:cs typeface="Microsoft Uighur" panose="02000000000000000000" pitchFamily="2" charset="-78"/>
              </a:rPr>
              <a:t>حَضَّرَتِ الْأُمُّ 11 بَيْضَةً مَقْلِيَّةً وَ 13 بَيْضَةً مَسْلوقَةً لِوَجْبَةِ الْفَطورِ.</a:t>
            </a:r>
          </a:p>
          <a:p>
            <a:pPr algn="just" rtl="1"/>
            <a:r>
              <a:rPr lang="ar-MA" sz="6000" dirty="0">
                <a:solidFill>
                  <a:schemeClr val="bg1"/>
                </a:solidFill>
                <a:latin typeface="Microsoft Uighur" panose="02000000000000000000" pitchFamily="2" charset="-78"/>
                <a:cs typeface="Microsoft Uighur" panose="02000000000000000000" pitchFamily="2" charset="-78"/>
              </a:rPr>
              <a:t>كَمْ بَيْضَةً اسْتَعْمَلَتِ الْأُمُّ لِإِعْدادِ الْفَطورِ؟</a:t>
            </a:r>
          </a:p>
        </p:txBody>
      </p:sp>
    </p:spTree>
    <p:extLst>
      <p:ext uri="{BB962C8B-B14F-4D97-AF65-F5344CB8AC3E}">
        <p14:creationId xmlns:p14="http://schemas.microsoft.com/office/powerpoint/2010/main" val="72242778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28E75-9A5E-C4A4-A67C-89555DE56DD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A5F752B-F016-F41F-90B9-7DA979FEA436}"/>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245C1D9-73CD-E1E8-11C6-200658F52258}"/>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0499A1C9-0B44-8FE3-309B-CB18AB5ACEBD}"/>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BF6857DD-67B9-4D48-8998-4043852CC9CB}"/>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 ما ذا علي أن أفعل؟ </a:t>
            </a:r>
            <a:r>
              <a:rPr lang="ar-MA" sz="3200" dirty="0">
                <a:solidFill>
                  <a:prstClr val="white">
                    <a:lumMod val="65000"/>
                  </a:prstClr>
                </a:solidFill>
                <a:latin typeface="Microsoft Uighur" panose="02000000000000000000" pitchFamily="2" charset="-78"/>
                <a:cs typeface="Microsoft Uighur" panose="02000000000000000000" pitchFamily="2" charset="-78"/>
              </a:rPr>
              <a:t>لماذا؟</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89280AB0-93F9-BB49-9359-E195B29A218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475BD1DB-D7F0-16DF-3511-1DB33FFAB41F}"/>
              </a:ext>
            </a:extLst>
          </p:cNvPr>
          <p:cNvGraphicFramePr>
            <a:graphicFrameLocks noGrp="1"/>
          </p:cNvGraphicFramePr>
          <p:nvPr>
            <p:extLst>
              <p:ext uri="{D42A27DB-BD31-4B8C-83A1-F6EECF244321}">
                <p14:modId xmlns:p14="http://schemas.microsoft.com/office/powerpoint/2010/main" val="4014860341"/>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121FEF18-C2CB-BCAC-5EF5-BAC97B349304}"/>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ماذا عليّ أن أفعل؟ ولماذا؟</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C6C7A0D8-C905-A2EB-F0F1-2D677A74B22C}"/>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429187" y="4205028"/>
            <a:ext cx="6942254" cy="5156370"/>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CFEAE238-E531-FC01-75D5-37E7AEAEF68D}"/>
              </a:ext>
            </a:extLst>
          </p:cNvPr>
          <p:cNvSpPr txBox="1"/>
          <p:nvPr/>
        </p:nvSpPr>
        <p:spPr>
          <a:xfrm>
            <a:off x="230985" y="4521770"/>
            <a:ext cx="7140455" cy="2308324"/>
          </a:xfrm>
          <a:prstGeom prst="rect">
            <a:avLst/>
          </a:prstGeom>
          <a:noFill/>
        </p:spPr>
        <p:txBody>
          <a:bodyPr wrap="square" rtlCol="0">
            <a:spAutoFit/>
          </a:bodyPr>
          <a:lstStyle/>
          <a:p>
            <a:pPr marL="914400" indent="-914400" algn="r" rtl="1">
              <a:buFont typeface="+mj-lt"/>
              <a:buAutoNum type="arabicPeriod"/>
            </a:pPr>
            <a:r>
              <a:rPr lang="ar-MA" sz="4800" b="1" dirty="0">
                <a:latin typeface="Microsoft Uighur" panose="02000000000000000000" pitchFamily="2" charset="-78"/>
                <a:cs typeface="Microsoft Uighur" panose="02000000000000000000" pitchFamily="2" charset="-78"/>
              </a:rPr>
              <a:t>حَضَّرَتِ الْأُمُّ 11 بَيْضَةً مَقْلِيَّةً.</a:t>
            </a:r>
          </a:p>
          <a:p>
            <a:pPr marL="914400" indent="-914400" algn="r" rtl="1">
              <a:buFont typeface="+mj-lt"/>
              <a:buAutoNum type="arabicPeriod"/>
            </a:pPr>
            <a:r>
              <a:rPr lang="ar-MA" sz="4800" b="1" dirty="0">
                <a:latin typeface="Microsoft Uighur" panose="02000000000000000000" pitchFamily="2" charset="-78"/>
                <a:cs typeface="Microsoft Uighur" panose="02000000000000000000" pitchFamily="2" charset="-78"/>
              </a:rPr>
              <a:t> وَ 13 بَيْضَةً مَسْلوقَةً. </a:t>
            </a:r>
          </a:p>
          <a:p>
            <a:pPr marL="914400" indent="-914400" algn="r" rtl="1">
              <a:buFont typeface="+mj-lt"/>
              <a:buAutoNum type="arabicPeriod"/>
            </a:pPr>
            <a:r>
              <a:rPr lang="ar-MA" sz="4800" b="1" dirty="0">
                <a:latin typeface="Microsoft Uighur" panose="02000000000000000000" pitchFamily="2" charset="-78"/>
                <a:cs typeface="Microsoft Uighur" panose="02000000000000000000" pitchFamily="2" charset="-78"/>
              </a:rPr>
              <a:t>كَمْ بَيْضَةً اسْتَعْمَلَتِ الْأُمُّ لِإِعْدادِ الْفَطورِ؟</a:t>
            </a:r>
          </a:p>
        </p:txBody>
      </p:sp>
      <p:sp>
        <p:nvSpPr>
          <p:cNvPr id="4" name="ZoneTexte 3">
            <a:extLst>
              <a:ext uri="{FF2B5EF4-FFF2-40B4-BE49-F238E27FC236}">
                <a16:creationId xmlns:a16="http://schemas.microsoft.com/office/drawing/2014/main" id="{B297B74F-1BDB-AC11-DF49-E566B62321DD}"/>
              </a:ext>
            </a:extLst>
          </p:cNvPr>
          <p:cNvSpPr txBox="1"/>
          <p:nvPr/>
        </p:nvSpPr>
        <p:spPr>
          <a:xfrm>
            <a:off x="2057400" y="7471201"/>
            <a:ext cx="4190999" cy="830997"/>
          </a:xfrm>
          <a:prstGeom prst="rect">
            <a:avLst/>
          </a:prstGeom>
          <a:noFill/>
        </p:spPr>
        <p:txBody>
          <a:bodyPr wrap="square" rtlCol="0">
            <a:spAutoFit/>
          </a:bodyPr>
          <a:lstStyle/>
          <a:p>
            <a:pPr algn="ctr" rtl="1"/>
            <a:r>
              <a:rPr lang="ar-SA" sz="4800" b="1" dirty="0">
                <a:solidFill>
                  <a:srgbClr val="C00000"/>
                </a:solidFill>
                <a:latin typeface="Microsoft Uighur" panose="02000000000000000000" pitchFamily="2" charset="-78"/>
                <a:cs typeface="Microsoft Uighur" panose="02000000000000000000" pitchFamily="2" charset="-78"/>
              </a:rPr>
              <a:t>س</a:t>
            </a:r>
            <a:r>
              <a:rPr lang="ar-MA" sz="4800" b="1" dirty="0">
                <a:solidFill>
                  <a:srgbClr val="C00000"/>
                </a:solidFill>
                <a:latin typeface="Microsoft Uighur" panose="02000000000000000000" pitchFamily="2" charset="-78"/>
                <a:cs typeface="Microsoft Uighur" panose="02000000000000000000" pitchFamily="2" charset="-78"/>
              </a:rPr>
              <a:t>َ</a:t>
            </a:r>
            <a:r>
              <a:rPr lang="ar-SA" sz="4800" b="1" dirty="0">
                <a:solidFill>
                  <a:srgbClr val="C00000"/>
                </a:solidFill>
                <a:latin typeface="Microsoft Uighur" panose="02000000000000000000" pitchFamily="2" charset="-78"/>
                <a:cs typeface="Microsoft Uighur" panose="02000000000000000000" pitchFamily="2" charset="-78"/>
              </a:rPr>
              <a:t>ن</a:t>
            </a:r>
            <a:r>
              <a:rPr lang="ar-MA" sz="4800" b="1" dirty="0">
                <a:solidFill>
                  <a:srgbClr val="C00000"/>
                </a:solidFill>
                <a:latin typeface="Microsoft Uighur" panose="02000000000000000000" pitchFamily="2" charset="-78"/>
                <a:cs typeface="Microsoft Uighur" panose="02000000000000000000" pitchFamily="2" charset="-78"/>
              </a:rPr>
              <a:t>َ</a:t>
            </a:r>
            <a:r>
              <a:rPr lang="ar-SA" sz="4800" b="1" dirty="0">
                <a:solidFill>
                  <a:srgbClr val="C00000"/>
                </a:solidFill>
                <a:latin typeface="Microsoft Uighur" panose="02000000000000000000" pitchFamily="2" charset="-78"/>
                <a:cs typeface="Microsoft Uighur" panose="02000000000000000000" pitchFamily="2" charset="-78"/>
              </a:rPr>
              <a:t>قوم</a:t>
            </a:r>
            <a:r>
              <a:rPr lang="ar-MA" sz="4800" b="1" dirty="0">
                <a:solidFill>
                  <a:srgbClr val="C00000"/>
                </a:solidFill>
                <a:latin typeface="Microsoft Uighur" panose="02000000000000000000" pitchFamily="2" charset="-78"/>
                <a:cs typeface="Microsoft Uighur" panose="02000000000000000000" pitchFamily="2" charset="-78"/>
              </a:rPr>
              <a:t>ُ</a:t>
            </a:r>
            <a:r>
              <a:rPr lang="ar-SA" sz="4800" b="1" dirty="0">
                <a:solidFill>
                  <a:srgbClr val="C00000"/>
                </a:solidFill>
                <a:latin typeface="Microsoft Uighur" panose="02000000000000000000" pitchFamily="2" charset="-78"/>
                <a:cs typeface="Microsoft Uighur" panose="02000000000000000000" pitchFamily="2" charset="-78"/>
              </a:rPr>
              <a:t> ب</a:t>
            </a:r>
            <a:r>
              <a:rPr lang="ar-MA" sz="4800" b="1" dirty="0">
                <a:solidFill>
                  <a:srgbClr val="C00000"/>
                </a:solidFill>
                <a:latin typeface="Microsoft Uighur" panose="02000000000000000000" pitchFamily="2" charset="-78"/>
                <a:cs typeface="Microsoft Uighur" panose="02000000000000000000" pitchFamily="2" charset="-78"/>
              </a:rPr>
              <a:t>ِ</a:t>
            </a:r>
            <a:r>
              <a:rPr lang="ar-SA" sz="4800" b="1" dirty="0">
                <a:solidFill>
                  <a:srgbClr val="C00000"/>
                </a:solidFill>
                <a:latin typeface="Microsoft Uighur" panose="02000000000000000000" pitchFamily="2" charset="-78"/>
                <a:cs typeface="Microsoft Uighur" panose="02000000000000000000" pitchFamily="2" charset="-78"/>
              </a:rPr>
              <a:t>ع</a:t>
            </a:r>
            <a:r>
              <a:rPr lang="ar-MA" sz="4800" b="1" dirty="0">
                <a:solidFill>
                  <a:srgbClr val="C00000"/>
                </a:solidFill>
                <a:latin typeface="Microsoft Uighur" panose="02000000000000000000" pitchFamily="2" charset="-78"/>
                <a:cs typeface="Microsoft Uighur" panose="02000000000000000000" pitchFamily="2" charset="-78"/>
              </a:rPr>
              <a:t>َ</a:t>
            </a:r>
            <a:r>
              <a:rPr lang="ar-SA" sz="4800" b="1" dirty="0">
                <a:solidFill>
                  <a:srgbClr val="C00000"/>
                </a:solidFill>
                <a:latin typeface="Microsoft Uighur" panose="02000000000000000000" pitchFamily="2" charset="-78"/>
                <a:cs typeface="Microsoft Uighur" panose="02000000000000000000" pitchFamily="2" charset="-78"/>
              </a:rPr>
              <a:t>م</a:t>
            </a:r>
            <a:r>
              <a:rPr lang="ar-MA" sz="4800" b="1" dirty="0">
                <a:solidFill>
                  <a:srgbClr val="C00000"/>
                </a:solidFill>
                <a:latin typeface="Microsoft Uighur" panose="02000000000000000000" pitchFamily="2" charset="-78"/>
                <a:cs typeface="Microsoft Uighur" panose="02000000000000000000" pitchFamily="2" charset="-78"/>
              </a:rPr>
              <a:t>َ</a:t>
            </a:r>
            <a:r>
              <a:rPr lang="ar-SA" sz="4800" b="1" dirty="0">
                <a:solidFill>
                  <a:srgbClr val="C00000"/>
                </a:solidFill>
                <a:latin typeface="Microsoft Uighur" panose="02000000000000000000" pitchFamily="2" charset="-78"/>
                <a:cs typeface="Microsoft Uighur" panose="02000000000000000000" pitchFamily="2" charset="-78"/>
              </a:rPr>
              <a:t>ل</a:t>
            </a:r>
            <a:r>
              <a:rPr lang="ar-MA" sz="4800" b="1" dirty="0">
                <a:solidFill>
                  <a:srgbClr val="C00000"/>
                </a:solidFill>
                <a:latin typeface="Microsoft Uighur" panose="02000000000000000000" pitchFamily="2" charset="-78"/>
                <a:cs typeface="Microsoft Uighur" panose="02000000000000000000" pitchFamily="2" charset="-78"/>
              </a:rPr>
              <a:t>ِ</a:t>
            </a:r>
            <a:r>
              <a:rPr lang="ar-SA" sz="4800" b="1" dirty="0">
                <a:solidFill>
                  <a:srgbClr val="C00000"/>
                </a:solidFill>
                <a:latin typeface="Microsoft Uighur" panose="02000000000000000000" pitchFamily="2" charset="-78"/>
                <a:cs typeface="Microsoft Uighur" panose="02000000000000000000" pitchFamily="2" charset="-78"/>
              </a:rPr>
              <a:t>ي</a:t>
            </a:r>
            <a:r>
              <a:rPr lang="ar-MA" sz="4800" b="1" dirty="0">
                <a:solidFill>
                  <a:srgbClr val="C00000"/>
                </a:solidFill>
                <a:latin typeface="Microsoft Uighur" panose="02000000000000000000" pitchFamily="2" charset="-78"/>
                <a:cs typeface="Microsoft Uighur" panose="02000000000000000000" pitchFamily="2" charset="-78"/>
              </a:rPr>
              <a:t>َّ</a:t>
            </a:r>
            <a:r>
              <a:rPr lang="ar-SA" sz="4800" b="1" dirty="0">
                <a:solidFill>
                  <a:srgbClr val="C00000"/>
                </a:solidFill>
                <a:latin typeface="Microsoft Uighur" panose="02000000000000000000" pitchFamily="2" charset="-78"/>
                <a:cs typeface="Microsoft Uighur" panose="02000000000000000000" pitchFamily="2" charset="-78"/>
              </a:rPr>
              <a:t>ة</a:t>
            </a:r>
            <a:r>
              <a:rPr lang="ar-MA" sz="4800" b="1" dirty="0">
                <a:solidFill>
                  <a:srgbClr val="C00000"/>
                </a:solidFill>
                <a:latin typeface="Microsoft Uighur" panose="02000000000000000000" pitchFamily="2" charset="-78"/>
                <a:cs typeface="Microsoft Uighur" panose="02000000000000000000" pitchFamily="2" charset="-78"/>
              </a:rPr>
              <a:t>ِ</a:t>
            </a:r>
            <a:r>
              <a:rPr lang="ar-SA" sz="4800" b="1" dirty="0">
                <a:solidFill>
                  <a:srgbClr val="C00000"/>
                </a:solidFill>
                <a:latin typeface="Microsoft Uighur" panose="02000000000000000000" pitchFamily="2" charset="-78"/>
                <a:cs typeface="Microsoft Uighur" panose="02000000000000000000" pitchFamily="2" charset="-78"/>
              </a:rPr>
              <a:t> ال</a:t>
            </a:r>
            <a:r>
              <a:rPr lang="ar-MA" sz="4800" b="1" dirty="0">
                <a:solidFill>
                  <a:srgbClr val="C00000"/>
                </a:solidFill>
                <a:latin typeface="Microsoft Uighur" panose="02000000000000000000" pitchFamily="2" charset="-78"/>
                <a:cs typeface="Microsoft Uighur" panose="02000000000000000000" pitchFamily="2" charset="-78"/>
              </a:rPr>
              <a:t>ْ</a:t>
            </a:r>
            <a:r>
              <a:rPr lang="ar-SA" sz="4800" b="1" dirty="0">
                <a:solidFill>
                  <a:srgbClr val="C00000"/>
                </a:solidFill>
                <a:latin typeface="Microsoft Uighur" panose="02000000000000000000" pitchFamily="2" charset="-78"/>
                <a:cs typeface="Microsoft Uighur" panose="02000000000000000000" pitchFamily="2" charset="-78"/>
              </a:rPr>
              <a:t>ج</a:t>
            </a:r>
            <a:r>
              <a:rPr lang="ar-MA" sz="4800" b="1" dirty="0">
                <a:solidFill>
                  <a:srgbClr val="C00000"/>
                </a:solidFill>
                <a:latin typeface="Microsoft Uighur" panose="02000000000000000000" pitchFamily="2" charset="-78"/>
                <a:cs typeface="Microsoft Uighur" panose="02000000000000000000" pitchFamily="2" charset="-78"/>
              </a:rPr>
              <a:t>َ</a:t>
            </a:r>
            <a:r>
              <a:rPr lang="ar-SA" sz="4800" b="1" dirty="0">
                <a:solidFill>
                  <a:srgbClr val="C00000"/>
                </a:solidFill>
                <a:latin typeface="Microsoft Uighur" panose="02000000000000000000" pitchFamily="2" charset="-78"/>
                <a:cs typeface="Microsoft Uighur" panose="02000000000000000000" pitchFamily="2" charset="-78"/>
              </a:rPr>
              <a:t>م</a:t>
            </a:r>
            <a:r>
              <a:rPr lang="ar-MA" sz="4800" b="1" dirty="0">
                <a:solidFill>
                  <a:srgbClr val="C00000"/>
                </a:solidFill>
                <a:latin typeface="Microsoft Uighur" panose="02000000000000000000" pitchFamily="2" charset="-78"/>
                <a:cs typeface="Microsoft Uighur" panose="02000000000000000000" pitchFamily="2" charset="-78"/>
              </a:rPr>
              <a:t>ْ</a:t>
            </a:r>
            <a:r>
              <a:rPr lang="ar-SA" sz="4800" b="1" dirty="0">
                <a:solidFill>
                  <a:srgbClr val="C00000"/>
                </a:solidFill>
                <a:latin typeface="Microsoft Uighur" panose="02000000000000000000" pitchFamily="2" charset="-78"/>
                <a:cs typeface="Microsoft Uighur" panose="02000000000000000000" pitchFamily="2" charset="-78"/>
              </a:rPr>
              <a:t>ع</a:t>
            </a:r>
            <a:r>
              <a:rPr lang="ar-MA" sz="4800" b="1" dirty="0">
                <a:solidFill>
                  <a:srgbClr val="C00000"/>
                </a:solidFill>
                <a:latin typeface="Microsoft Uighur" panose="02000000000000000000" pitchFamily="2" charset="-78"/>
                <a:cs typeface="Microsoft Uighur" panose="02000000000000000000" pitchFamily="2" charset="-78"/>
              </a:rPr>
              <a:t>ِ</a:t>
            </a:r>
            <a:endParaRPr lang="fr-FR" sz="4800" b="1" dirty="0">
              <a:solidFill>
                <a:srgbClr val="C00000"/>
              </a:solidFill>
              <a:latin typeface="Microsoft Uighur" panose="02000000000000000000" pitchFamily="2" charset="-78"/>
              <a:cs typeface="Microsoft Uighur" panose="02000000000000000000" pitchFamily="2" charset="-78"/>
            </a:endParaRPr>
          </a:p>
        </p:txBody>
      </p:sp>
      <p:sp>
        <p:nvSpPr>
          <p:cNvPr id="7" name="Rectangle : coins arrondis 4">
            <a:extLst>
              <a:ext uri="{FF2B5EF4-FFF2-40B4-BE49-F238E27FC236}">
                <a16:creationId xmlns:a16="http://schemas.microsoft.com/office/drawing/2014/main" id="{21BD651E-88EA-AA11-E45F-DA4F68EFA259}"/>
              </a:ext>
            </a:extLst>
          </p:cNvPr>
          <p:cNvSpPr/>
          <p:nvPr/>
        </p:nvSpPr>
        <p:spPr>
          <a:xfrm>
            <a:off x="7569643" y="3018293"/>
            <a:ext cx="5672302" cy="6011407"/>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just" rtl="1"/>
            <a:r>
              <a:rPr lang="ar-MA" sz="6000" dirty="0">
                <a:solidFill>
                  <a:schemeClr val="bg1"/>
                </a:solidFill>
                <a:latin typeface="Microsoft Uighur" panose="02000000000000000000" pitchFamily="2" charset="-78"/>
                <a:cs typeface="Microsoft Uighur" panose="02000000000000000000" pitchFamily="2" charset="-78"/>
              </a:rPr>
              <a:t>حَضَّرَتِ الْأُمُّ 11 بَيْضَةً مَقْلِيَّةً وَ 13 بَيْضَةً مَسْلوقَةً لِوَجْبَةِ الْفَطورِ.</a:t>
            </a:r>
          </a:p>
          <a:p>
            <a:pPr algn="just" rtl="1"/>
            <a:r>
              <a:rPr lang="ar-MA" sz="6000" dirty="0">
                <a:solidFill>
                  <a:schemeClr val="bg1"/>
                </a:solidFill>
                <a:latin typeface="Microsoft Uighur" panose="02000000000000000000" pitchFamily="2" charset="-78"/>
                <a:cs typeface="Microsoft Uighur" panose="02000000000000000000" pitchFamily="2" charset="-78"/>
              </a:rPr>
              <a:t>كَمْ بَيْضَةً اسْتَعْمَلَتِ الْأُمُّ لِإِعْدادِ الْفَطورِ؟</a:t>
            </a:r>
          </a:p>
        </p:txBody>
      </p:sp>
    </p:spTree>
    <p:extLst>
      <p:ext uri="{BB962C8B-B14F-4D97-AF65-F5344CB8AC3E}">
        <p14:creationId xmlns:p14="http://schemas.microsoft.com/office/powerpoint/2010/main" val="1842214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E3F13-3199-65BD-6E3D-20BB1429043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E8D6C03-0D77-2FE8-BA0C-629F2C564D65}"/>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4E94366-57DA-540C-8CD3-E06AD68196EA}"/>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800C298-D6B9-091C-2E87-4F86864848B2}"/>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C0DA01C2-DEB2-9836-8D76-AEC47158FD35}"/>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ت</a:t>
            </a:r>
            <a:r>
              <a:rPr lang="ar-MA" sz="3200" dirty="0" err="1">
                <a:solidFill>
                  <a:prstClr val="white">
                    <a:lumMod val="65000"/>
                  </a:prstClr>
                </a:solidFill>
                <a:latin typeface="Microsoft Uighur" panose="02000000000000000000" pitchFamily="2" charset="-78"/>
                <a:cs typeface="Microsoft Uighur" panose="02000000000000000000" pitchFamily="2" charset="-78"/>
              </a:rPr>
              <a:t>مث</a:t>
            </a:r>
            <a:r>
              <a:rPr lang="ar-SA" sz="3200" dirty="0">
                <a:solidFill>
                  <a:prstClr val="white">
                    <a:lumMod val="65000"/>
                  </a:prstClr>
                </a:solidFill>
                <a:latin typeface="Microsoft Uighur" panose="02000000000000000000" pitchFamily="2" charset="-78"/>
                <a:cs typeface="Microsoft Uighur" panose="02000000000000000000" pitchFamily="2" charset="-78"/>
              </a:rPr>
              <a:t>يل العملية</a:t>
            </a:r>
            <a:r>
              <a:rPr lang="ar-MA" sz="3200" dirty="0">
                <a:solidFill>
                  <a:prstClr val="white">
                    <a:lumMod val="65000"/>
                  </a:prstClr>
                </a:solidFill>
                <a:latin typeface="Microsoft Uighur" panose="02000000000000000000" pitchFamily="2" charset="-78"/>
                <a:cs typeface="Microsoft Uighur" panose="02000000000000000000" pitchFamily="2" charset="-78"/>
              </a:rPr>
              <a:t>.</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4480D423-9065-F953-0B6E-E35B387F901C}"/>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23752732-A4D0-5434-C8DD-C5845C5E5745}"/>
              </a:ext>
            </a:extLst>
          </p:cNvPr>
          <p:cNvGraphicFramePr>
            <a:graphicFrameLocks noGrp="1"/>
          </p:cNvGraphicFramePr>
          <p:nvPr>
            <p:extLst>
              <p:ext uri="{D42A27DB-BD31-4B8C-83A1-F6EECF244321}">
                <p14:modId xmlns:p14="http://schemas.microsoft.com/office/powerpoint/2010/main" val="2902133934"/>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7" name="Rectangle : coins arrondis 4">
            <a:extLst>
              <a:ext uri="{FF2B5EF4-FFF2-40B4-BE49-F238E27FC236}">
                <a16:creationId xmlns:a16="http://schemas.microsoft.com/office/drawing/2014/main" id="{89507A1F-75DC-EA21-5F60-1C8CA34A81FA}"/>
              </a:ext>
            </a:extLst>
          </p:cNvPr>
          <p:cNvSpPr/>
          <p:nvPr/>
        </p:nvSpPr>
        <p:spPr>
          <a:xfrm>
            <a:off x="5132967" y="4838700"/>
            <a:ext cx="3068644" cy="2783298"/>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rtl="1"/>
            <a:r>
              <a:rPr lang="ar-SA" sz="4800" dirty="0">
                <a:solidFill>
                  <a:schemeClr val="tx1"/>
                </a:solidFill>
                <a:latin typeface="Microsoft Uighur" panose="02000000000000000000" pitchFamily="2" charset="-78"/>
                <a:cs typeface="Microsoft Uighur" panose="02000000000000000000" pitchFamily="2" charset="-78"/>
              </a:rPr>
              <a:t>كَمْ </a:t>
            </a:r>
            <a:r>
              <a:rPr lang="ar-MA" sz="4800" dirty="0">
                <a:solidFill>
                  <a:schemeClr val="tx1"/>
                </a:solidFill>
                <a:latin typeface="Microsoft Uighur" panose="02000000000000000000" pitchFamily="2" charset="-78"/>
                <a:cs typeface="Microsoft Uighur" panose="02000000000000000000" pitchFamily="2" charset="-78"/>
              </a:rPr>
              <a:t>شَجَرَةً غَرَسَ طارِقٌ في السَّنَةِ الْماضِيَةِ</a:t>
            </a:r>
            <a:r>
              <a:rPr lang="ar-SA" sz="4800" dirty="0">
                <a:solidFill>
                  <a:schemeClr val="tx1"/>
                </a:solidFill>
                <a:latin typeface="Microsoft Uighur" panose="02000000000000000000" pitchFamily="2" charset="-78"/>
                <a:cs typeface="Microsoft Uighur" panose="02000000000000000000" pitchFamily="2" charset="-78"/>
              </a:rPr>
              <a:t>؟</a:t>
            </a:r>
            <a:endParaRPr lang="ar-MA" sz="5400" dirty="0">
              <a:solidFill>
                <a:schemeClr val="tx1"/>
              </a:solidFill>
              <a:latin typeface="Microsoft Uighur" panose="02000000000000000000" pitchFamily="2" charset="-78"/>
              <a:cs typeface="Microsoft Uighur" panose="02000000000000000000" pitchFamily="2" charset="-78"/>
            </a:endParaRPr>
          </a:p>
        </p:txBody>
      </p:sp>
      <p:sp>
        <p:nvSpPr>
          <p:cNvPr id="6" name="Rectangle : coins arrondis 4">
            <a:extLst>
              <a:ext uri="{FF2B5EF4-FFF2-40B4-BE49-F238E27FC236}">
                <a16:creationId xmlns:a16="http://schemas.microsoft.com/office/drawing/2014/main" id="{99474349-DAF7-8FA8-C807-051A9AC7D8B3}"/>
              </a:ext>
            </a:extLst>
          </p:cNvPr>
          <p:cNvSpPr/>
          <p:nvPr/>
        </p:nvSpPr>
        <p:spPr>
          <a:xfrm>
            <a:off x="457200" y="4838700"/>
            <a:ext cx="3351420" cy="2783298"/>
          </a:xfrm>
          <a:prstGeom prst="roundRect">
            <a:avLst/>
          </a:prstGeom>
          <a:ln/>
        </p:spPr>
        <p:style>
          <a:lnRef idx="1">
            <a:schemeClr val="accent6"/>
          </a:lnRef>
          <a:fillRef idx="3">
            <a:schemeClr val="accent6"/>
          </a:fillRef>
          <a:effectRef idx="2">
            <a:schemeClr val="accent6"/>
          </a:effectRef>
          <a:fontRef idx="minor">
            <a:schemeClr val="lt1"/>
          </a:fontRef>
        </p:style>
        <p:txBody>
          <a:bodyPr rtlCol="0" anchor="ctr"/>
          <a:lstStyle/>
          <a:p>
            <a:pPr algn="ctr" rtl="1"/>
            <a:r>
              <a:rPr lang="ar-SA" sz="4800" dirty="0">
                <a:solidFill>
                  <a:schemeClr val="tx1"/>
                </a:solidFill>
                <a:latin typeface="Microsoft Uighur" panose="02000000000000000000" pitchFamily="2" charset="-78"/>
                <a:cs typeface="Microsoft Uighur" panose="02000000000000000000" pitchFamily="2" charset="-78"/>
              </a:rPr>
              <a:t>كَمْ </a:t>
            </a:r>
            <a:r>
              <a:rPr lang="ar-MA" sz="4800" dirty="0">
                <a:solidFill>
                  <a:schemeClr val="tx1"/>
                </a:solidFill>
                <a:latin typeface="Microsoft Uighur" panose="02000000000000000000" pitchFamily="2" charset="-78"/>
                <a:cs typeface="Microsoft Uighur" panose="02000000000000000000" pitchFamily="2" charset="-78"/>
              </a:rPr>
              <a:t>شَجَرَةً غَرَسَ طارِقٌ هَذِهِ السَّنَةَ؟</a:t>
            </a:r>
            <a:endParaRPr lang="ar-MA" sz="5400" dirty="0">
              <a:solidFill>
                <a:schemeClr val="tx1"/>
              </a:solidFill>
              <a:latin typeface="Microsoft Uighur" panose="02000000000000000000" pitchFamily="2" charset="-78"/>
              <a:cs typeface="Microsoft Uighur" panose="02000000000000000000" pitchFamily="2" charset="-78"/>
            </a:endParaRPr>
          </a:p>
        </p:txBody>
      </p:sp>
      <p:sp>
        <p:nvSpPr>
          <p:cNvPr id="9" name="Rectangle : coins arrondis 4">
            <a:extLst>
              <a:ext uri="{FF2B5EF4-FFF2-40B4-BE49-F238E27FC236}">
                <a16:creationId xmlns:a16="http://schemas.microsoft.com/office/drawing/2014/main" id="{334C26C0-57D3-000A-567C-30084EA5E54F}"/>
              </a:ext>
            </a:extLst>
          </p:cNvPr>
          <p:cNvSpPr/>
          <p:nvPr/>
        </p:nvSpPr>
        <p:spPr>
          <a:xfrm>
            <a:off x="9864314" y="4838700"/>
            <a:ext cx="3165885" cy="2783298"/>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rtl="1"/>
            <a:r>
              <a:rPr lang="ar-MA" sz="5400" dirty="0">
                <a:solidFill>
                  <a:schemeClr val="tx1"/>
                </a:solidFill>
                <a:latin typeface="Microsoft Uighur" panose="02000000000000000000" pitchFamily="2" charset="-78"/>
                <a:cs typeface="Microsoft Uighur" panose="02000000000000000000" pitchFamily="2" charset="-78"/>
              </a:rPr>
              <a:t>كَمْ شَجَرَةً غَرَسَ طارِقٌ</a:t>
            </a:r>
            <a:r>
              <a:rPr lang="ar-SA" sz="5400" dirty="0">
                <a:solidFill>
                  <a:schemeClr val="tx1"/>
                </a:solidFill>
                <a:latin typeface="Microsoft Uighur" panose="02000000000000000000" pitchFamily="2" charset="-78"/>
                <a:cs typeface="Microsoft Uighur" panose="02000000000000000000" pitchFamily="2" charset="-78"/>
              </a:rPr>
              <a:t>؟</a:t>
            </a:r>
            <a:endParaRPr lang="ar-MA" sz="5400" dirty="0">
              <a:solidFill>
                <a:schemeClr val="tx1"/>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398B1E6E-7A25-E02A-D06E-BCFE88245077}"/>
              </a:ext>
            </a:extLst>
          </p:cNvPr>
          <p:cNvSpPr txBox="1"/>
          <p:nvPr/>
        </p:nvSpPr>
        <p:spPr>
          <a:xfrm>
            <a:off x="3808620" y="4960832"/>
            <a:ext cx="1324347" cy="2646878"/>
          </a:xfrm>
          <a:prstGeom prst="rect">
            <a:avLst/>
          </a:prstGeom>
          <a:noFill/>
        </p:spPr>
        <p:txBody>
          <a:bodyPr wrap="square" rtlCol="0">
            <a:spAutoFit/>
          </a:bodyPr>
          <a:lstStyle/>
          <a:p>
            <a:r>
              <a:rPr lang="ar-SA" sz="16600" dirty="0"/>
              <a:t>+</a:t>
            </a:r>
            <a:endParaRPr lang="fr-FR" sz="16600" dirty="0"/>
          </a:p>
        </p:txBody>
      </p:sp>
      <p:sp>
        <p:nvSpPr>
          <p:cNvPr id="11" name="ZoneTexte 10">
            <a:extLst>
              <a:ext uri="{FF2B5EF4-FFF2-40B4-BE49-F238E27FC236}">
                <a16:creationId xmlns:a16="http://schemas.microsoft.com/office/drawing/2014/main" id="{D0246FD8-E232-D8DA-BA82-80D8C32BCB37}"/>
              </a:ext>
            </a:extLst>
          </p:cNvPr>
          <p:cNvSpPr txBox="1"/>
          <p:nvPr/>
        </p:nvSpPr>
        <p:spPr>
          <a:xfrm>
            <a:off x="8201611" y="4906910"/>
            <a:ext cx="1324347" cy="2646878"/>
          </a:xfrm>
          <a:prstGeom prst="rect">
            <a:avLst/>
          </a:prstGeom>
          <a:noFill/>
        </p:spPr>
        <p:txBody>
          <a:bodyPr wrap="square" rtlCol="0">
            <a:spAutoFit/>
          </a:bodyPr>
          <a:lstStyle/>
          <a:p>
            <a:r>
              <a:rPr lang="ar-SA" sz="16600" dirty="0"/>
              <a:t>=</a:t>
            </a:r>
            <a:endParaRPr lang="fr-FR" sz="16600" dirty="0"/>
          </a:p>
        </p:txBody>
      </p:sp>
    </p:spTree>
    <p:extLst>
      <p:ext uri="{BB962C8B-B14F-4D97-AF65-F5344CB8AC3E}">
        <p14:creationId xmlns:p14="http://schemas.microsoft.com/office/powerpoint/2010/main" val="140241147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EC21FB-B672-B7DA-932F-D8D90E2BC9E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29E5252-F8A0-D1D0-73C6-B6A7BAA2895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F199E3B-D9BB-8B14-5C74-027F468F9C10}"/>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E4AC312-6E0F-C758-87D7-172515235327}"/>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6D2526C-13C0-BA6F-D715-376D98F5A1F6}"/>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الآن قوم</a:t>
            </a:r>
            <a:r>
              <a:rPr lang="ar-MA" sz="3200" dirty="0" err="1">
                <a:solidFill>
                  <a:prstClr val="white">
                    <a:lumMod val="65000"/>
                  </a:prstClr>
                </a:solidFill>
                <a:latin typeface="Microsoft Uighur" panose="02000000000000000000" pitchFamily="2" charset="-78"/>
                <a:cs typeface="Microsoft Uighur" panose="02000000000000000000" pitchFamily="2" charset="-78"/>
              </a:rPr>
              <a:t>وا</a:t>
            </a:r>
            <a:r>
              <a:rPr lang="ar-SA" sz="3200" dirty="0">
                <a:solidFill>
                  <a:prstClr val="white">
                    <a:lumMod val="65000"/>
                  </a:prstClr>
                </a:solidFill>
                <a:latin typeface="Microsoft Uighur" panose="02000000000000000000" pitchFamily="2" charset="-78"/>
                <a:cs typeface="Microsoft Uighur" panose="02000000000000000000" pitchFamily="2" charset="-78"/>
              </a:rPr>
              <a:t> ب</a:t>
            </a:r>
            <a:r>
              <a:rPr lang="ar-MA" sz="3200" dirty="0">
                <a:solidFill>
                  <a:prstClr val="white">
                    <a:lumMod val="65000"/>
                  </a:prstClr>
                </a:solidFill>
                <a:latin typeface="Microsoft Uighur" panose="02000000000000000000" pitchFamily="2" charset="-78"/>
                <a:cs typeface="Microsoft Uighur" panose="02000000000000000000" pitchFamily="2" charset="-78"/>
              </a:rPr>
              <a:t>إجراء </a:t>
            </a:r>
            <a:r>
              <a:rPr lang="ar-MA" sz="3200" dirty="0" err="1">
                <a:solidFill>
                  <a:prstClr val="white">
                    <a:lumMod val="65000"/>
                  </a:prstClr>
                </a:solidFill>
                <a:latin typeface="Microsoft Uighur" panose="02000000000000000000" pitchFamily="2" charset="-78"/>
                <a:cs typeface="Microsoft Uighur" panose="02000000000000000000" pitchFamily="2" charset="-78"/>
              </a:rPr>
              <a:t>العملبة</a:t>
            </a:r>
            <a:r>
              <a:rPr lang="ar-MA" sz="3200" dirty="0">
                <a:solidFill>
                  <a:prstClr val="white">
                    <a:lumMod val="65000"/>
                  </a:prstClr>
                </a:solidFill>
                <a:latin typeface="Microsoft Uighur" panose="02000000000000000000" pitchFamily="2" charset="-78"/>
                <a:cs typeface="Microsoft Uighur" panose="02000000000000000000" pitchFamily="2" charset="-78"/>
              </a:rPr>
              <a:t> المطلوبة.</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51F3161B-C60A-5F07-B77C-43C8EF17D1D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F491AC2B-9BF3-B4E8-FB72-557C3F8A72AB}"/>
              </a:ext>
            </a:extLst>
          </p:cNvPr>
          <p:cNvGraphicFramePr>
            <a:graphicFrameLocks noGrp="1"/>
          </p:cNvGraphicFramePr>
          <p:nvPr>
            <p:extLst>
              <p:ext uri="{D42A27DB-BD31-4B8C-83A1-F6EECF244321}">
                <p14:modId xmlns:p14="http://schemas.microsoft.com/office/powerpoint/2010/main" val="315578584"/>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93FDB0FE-B454-E7A5-AB5B-40A049B3C813}"/>
              </a:ext>
            </a:extLst>
          </p:cNvPr>
          <p:cNvSpPr/>
          <p:nvPr/>
        </p:nvSpPr>
        <p:spPr>
          <a:xfrm>
            <a:off x="474055" y="3211656"/>
            <a:ext cx="6897385"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4000" dirty="0">
                <a:solidFill>
                  <a:schemeClr val="tx1"/>
                </a:solidFill>
                <a:latin typeface="Microsoft Uighur" panose="02000000000000000000" pitchFamily="2" charset="-78"/>
                <a:cs typeface="Microsoft Uighur" panose="02000000000000000000" pitchFamily="2" charset="-78"/>
              </a:rPr>
              <a:t>ما هُوَ عَدَدُ الْبَيْضاتِ الَّتي اسْتَعْمَلَتْها الْأُمُّ لِإِعْدادِ الْفَطورِ؟</a:t>
            </a:r>
          </a:p>
        </p:txBody>
      </p:sp>
      <p:pic>
        <p:nvPicPr>
          <p:cNvPr id="5" name="Image 4" descr="Une image contenant texte&#10;&#10;Le contenu généré par l’IA peut être incorrect.">
            <a:extLst>
              <a:ext uri="{FF2B5EF4-FFF2-40B4-BE49-F238E27FC236}">
                <a16:creationId xmlns:a16="http://schemas.microsoft.com/office/drawing/2014/main" id="{8D8DC509-D1F0-E64E-6007-9C9F751A34DE}"/>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19078" y="4019999"/>
            <a:ext cx="6186141"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CCA494FA-7D87-F607-D9FE-6A507EDBD8E8}"/>
              </a:ext>
            </a:extLst>
          </p:cNvPr>
          <p:cNvSpPr txBox="1"/>
          <p:nvPr/>
        </p:nvSpPr>
        <p:spPr>
          <a:xfrm>
            <a:off x="819078" y="4285322"/>
            <a:ext cx="5810321" cy="3046988"/>
          </a:xfrm>
          <a:prstGeom prst="rect">
            <a:avLst/>
          </a:prstGeom>
          <a:noFill/>
        </p:spPr>
        <p:txBody>
          <a:bodyPr wrap="square" rtlCol="0">
            <a:spAutoFit/>
          </a:bodyPr>
          <a:lstStyle/>
          <a:p>
            <a:pPr algn="r" rtl="1"/>
            <a:r>
              <a:rPr lang="ar-SA" sz="4800" b="1" dirty="0">
                <a:latin typeface="Microsoft Uighur" panose="02000000000000000000" pitchFamily="2" charset="-78"/>
                <a:cs typeface="Microsoft Uighur" panose="02000000000000000000" pitchFamily="2" charset="-78"/>
              </a:rPr>
              <a:t>عَدَدُ الْبَيْضاتِ الَّتي اسْتَعْمَلَتْها الْأُمُّ لِإِعْدادِ الْفَطورِ</a:t>
            </a:r>
            <a:r>
              <a:rPr lang="ar-MA" sz="4800" b="1" dirty="0">
                <a:latin typeface="Microsoft Uighur" panose="02000000000000000000" pitchFamily="2" charset="-78"/>
                <a:cs typeface="Microsoft Uighur" panose="02000000000000000000" pitchFamily="2" charset="-78"/>
              </a:rPr>
              <a:t> هُوَ: </a:t>
            </a:r>
          </a:p>
          <a:p>
            <a:pPr algn="ctr"/>
            <a:r>
              <a:rPr lang="ar-MA" sz="9600" b="1" dirty="0">
                <a:solidFill>
                  <a:srgbClr val="C00000"/>
                </a:solidFill>
                <a:latin typeface="Microsoft Uighur" panose="02000000000000000000" pitchFamily="2" charset="-78"/>
                <a:cs typeface="Microsoft Uighur" panose="02000000000000000000" pitchFamily="2" charset="-78"/>
              </a:rPr>
              <a:t>  11 </a:t>
            </a:r>
            <a:r>
              <a:rPr lang="fr-FR" sz="9600" b="1" dirty="0">
                <a:solidFill>
                  <a:srgbClr val="C00000"/>
                </a:solidFill>
                <a:latin typeface="Microsoft Uighur" panose="02000000000000000000" pitchFamily="2" charset="-78"/>
                <a:cs typeface="Microsoft Uighur" panose="02000000000000000000" pitchFamily="2" charset="-78"/>
              </a:rPr>
              <a:t>+</a:t>
            </a:r>
            <a:r>
              <a:rPr lang="ar-MA" sz="9600" b="1" dirty="0">
                <a:solidFill>
                  <a:srgbClr val="C00000"/>
                </a:solidFill>
                <a:latin typeface="Microsoft Uighur" panose="02000000000000000000" pitchFamily="2" charset="-78"/>
                <a:cs typeface="Microsoft Uighur" panose="02000000000000000000" pitchFamily="2" charset="-78"/>
              </a:rPr>
              <a:t> 13   </a:t>
            </a:r>
            <a:r>
              <a:rPr lang="fr-FR" sz="9600" b="1" dirty="0">
                <a:solidFill>
                  <a:srgbClr val="C00000"/>
                </a:solidFill>
                <a:latin typeface="Microsoft Uighur" panose="02000000000000000000" pitchFamily="2" charset="-78"/>
                <a:cs typeface="Microsoft Uighur" panose="02000000000000000000" pitchFamily="2" charset="-78"/>
              </a:rPr>
              <a:t>=</a:t>
            </a:r>
            <a:r>
              <a:rPr lang="ar-MA" sz="9600" b="1" dirty="0">
                <a:solidFill>
                  <a:srgbClr val="C00000"/>
                </a:solidFill>
                <a:latin typeface="Microsoft Uighur" panose="02000000000000000000" pitchFamily="2" charset="-78"/>
                <a:cs typeface="Microsoft Uighur" panose="02000000000000000000" pitchFamily="2" charset="-78"/>
              </a:rPr>
              <a:t> .. </a:t>
            </a:r>
            <a:endParaRPr lang="ar-SA" sz="9600" b="1" dirty="0">
              <a:solidFill>
                <a:srgbClr val="C00000"/>
              </a:solidFill>
              <a:latin typeface="Microsoft Uighur" panose="02000000000000000000" pitchFamily="2" charset="-78"/>
              <a:cs typeface="Microsoft Uighur" panose="02000000000000000000" pitchFamily="2" charset="-78"/>
            </a:endParaRPr>
          </a:p>
        </p:txBody>
      </p:sp>
      <p:sp>
        <p:nvSpPr>
          <p:cNvPr id="4" name="Rectangle : coins arrondis 4">
            <a:extLst>
              <a:ext uri="{FF2B5EF4-FFF2-40B4-BE49-F238E27FC236}">
                <a16:creationId xmlns:a16="http://schemas.microsoft.com/office/drawing/2014/main" id="{FB1D1944-526A-960E-8D2B-998852D983A9}"/>
              </a:ext>
            </a:extLst>
          </p:cNvPr>
          <p:cNvSpPr/>
          <p:nvPr/>
        </p:nvSpPr>
        <p:spPr>
          <a:xfrm>
            <a:off x="7569643" y="2907663"/>
            <a:ext cx="5672302" cy="6011407"/>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just" rtl="1"/>
            <a:r>
              <a:rPr lang="ar-MA" sz="6000" dirty="0">
                <a:solidFill>
                  <a:schemeClr val="bg1"/>
                </a:solidFill>
                <a:latin typeface="Microsoft Uighur" panose="02000000000000000000" pitchFamily="2" charset="-78"/>
                <a:cs typeface="Microsoft Uighur" panose="02000000000000000000" pitchFamily="2" charset="-78"/>
              </a:rPr>
              <a:t>حَضَّرَتِ الْأُمُّ 11 بَيْضَةً مَقْلِيَّةً وَ 13 بَيْضَةً مَسْلوقَةً لِوَجْبَةِ الْفَطورِ.</a:t>
            </a:r>
          </a:p>
          <a:p>
            <a:pPr algn="just" rtl="1"/>
            <a:r>
              <a:rPr lang="ar-MA" sz="6000" dirty="0">
                <a:solidFill>
                  <a:schemeClr val="bg1"/>
                </a:solidFill>
                <a:latin typeface="Microsoft Uighur" panose="02000000000000000000" pitchFamily="2" charset="-78"/>
                <a:cs typeface="Microsoft Uighur" panose="02000000000000000000" pitchFamily="2" charset="-78"/>
              </a:rPr>
              <a:t>كَمْ بَيْضَةً اسْتَعْمَلَتِ الْأُمُّ لِإِعْدادِ الْفَطورِ؟</a:t>
            </a:r>
          </a:p>
        </p:txBody>
      </p:sp>
      <p:sp>
        <p:nvSpPr>
          <p:cNvPr id="14" name="Rectangle : coins arrondis 13">
            <a:extLst>
              <a:ext uri="{FF2B5EF4-FFF2-40B4-BE49-F238E27FC236}">
                <a16:creationId xmlns:a16="http://schemas.microsoft.com/office/drawing/2014/main" id="{397F577A-651A-B163-B356-47C79624B86E}"/>
              </a:ext>
            </a:extLst>
          </p:cNvPr>
          <p:cNvSpPr/>
          <p:nvPr/>
        </p:nvSpPr>
        <p:spPr>
          <a:xfrm>
            <a:off x="2819400" y="6286500"/>
            <a:ext cx="609600" cy="609600"/>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4000" b="1" dirty="0">
                <a:solidFill>
                  <a:srgbClr val="C00000"/>
                </a:solidFill>
              </a:rPr>
              <a:t>+</a:t>
            </a:r>
            <a:endParaRPr lang="fr-FR" sz="4000" b="1" dirty="0">
              <a:solidFill>
                <a:srgbClr val="C00000"/>
              </a:solidFill>
            </a:endParaRPr>
          </a:p>
        </p:txBody>
      </p:sp>
    </p:spTree>
    <p:extLst>
      <p:ext uri="{BB962C8B-B14F-4D97-AF65-F5344CB8AC3E}">
        <p14:creationId xmlns:p14="http://schemas.microsoft.com/office/powerpoint/2010/main" val="277134579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436DFB-2F37-1399-8154-EA48C19C029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3B1F54F-223F-9135-F6ED-FC46B4C61DF7}"/>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66E3BD0-9E36-0672-A818-5EB5873249A5}"/>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3455DE2-57E0-AA4D-E5B0-DC1D1E4FC4EF}"/>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4CA8FC1-F4DF-0AC6-13FD-CEC5B61E1608}"/>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الآن قوم</a:t>
            </a:r>
            <a:r>
              <a:rPr lang="ar-MA" sz="3200" dirty="0" err="1">
                <a:solidFill>
                  <a:prstClr val="white">
                    <a:lumMod val="65000"/>
                  </a:prstClr>
                </a:solidFill>
                <a:latin typeface="Microsoft Uighur" panose="02000000000000000000" pitchFamily="2" charset="-78"/>
                <a:cs typeface="Microsoft Uighur" panose="02000000000000000000" pitchFamily="2" charset="-78"/>
              </a:rPr>
              <a:t>وا</a:t>
            </a:r>
            <a:r>
              <a:rPr lang="ar-SA" sz="3200" dirty="0">
                <a:solidFill>
                  <a:prstClr val="white">
                    <a:lumMod val="65000"/>
                  </a:prstClr>
                </a:solidFill>
                <a:latin typeface="Microsoft Uighur" panose="02000000000000000000" pitchFamily="2" charset="-78"/>
                <a:cs typeface="Microsoft Uighur" panose="02000000000000000000" pitchFamily="2" charset="-78"/>
              </a:rPr>
              <a:t> ب</a:t>
            </a:r>
            <a:r>
              <a:rPr lang="ar-MA" sz="3200" dirty="0">
                <a:solidFill>
                  <a:prstClr val="white">
                    <a:lumMod val="65000"/>
                  </a:prstClr>
                </a:solidFill>
                <a:latin typeface="Microsoft Uighur" panose="02000000000000000000" pitchFamily="2" charset="-78"/>
                <a:cs typeface="Microsoft Uighur" panose="02000000000000000000" pitchFamily="2" charset="-78"/>
              </a:rPr>
              <a:t>إجراء </a:t>
            </a:r>
            <a:r>
              <a:rPr lang="ar-MA" sz="3200" dirty="0" err="1">
                <a:solidFill>
                  <a:prstClr val="white">
                    <a:lumMod val="65000"/>
                  </a:prstClr>
                </a:solidFill>
                <a:latin typeface="Microsoft Uighur" panose="02000000000000000000" pitchFamily="2" charset="-78"/>
                <a:cs typeface="Microsoft Uighur" panose="02000000000000000000" pitchFamily="2" charset="-78"/>
              </a:rPr>
              <a:t>العملبة</a:t>
            </a:r>
            <a:r>
              <a:rPr lang="ar-MA" sz="3200" dirty="0">
                <a:solidFill>
                  <a:prstClr val="white">
                    <a:lumMod val="65000"/>
                  </a:prstClr>
                </a:solidFill>
                <a:latin typeface="Microsoft Uighur" panose="02000000000000000000" pitchFamily="2" charset="-78"/>
                <a:cs typeface="Microsoft Uighur" panose="02000000000000000000" pitchFamily="2" charset="-78"/>
              </a:rPr>
              <a:t> المطلوبة.</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38C10529-318F-7ADA-3E8F-4E28C27D4625}"/>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B7998752-9887-B35E-EC53-4EEA06E8E86F}"/>
              </a:ext>
            </a:extLst>
          </p:cNvPr>
          <p:cNvGraphicFramePr>
            <a:graphicFrameLocks noGrp="1"/>
          </p:cNvGraphicFramePr>
          <p:nvPr>
            <p:extLst>
              <p:ext uri="{D42A27DB-BD31-4B8C-83A1-F6EECF244321}">
                <p14:modId xmlns:p14="http://schemas.microsoft.com/office/powerpoint/2010/main" val="248497715"/>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C6E5360C-029D-C95B-A45C-B5BA70A955DD}"/>
              </a:ext>
            </a:extLst>
          </p:cNvPr>
          <p:cNvSpPr/>
          <p:nvPr/>
        </p:nvSpPr>
        <p:spPr>
          <a:xfrm>
            <a:off x="423301" y="3157930"/>
            <a:ext cx="6870489"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4000" dirty="0">
                <a:solidFill>
                  <a:schemeClr val="tx1"/>
                </a:solidFill>
                <a:latin typeface="Microsoft Uighur" panose="02000000000000000000" pitchFamily="2" charset="-78"/>
                <a:cs typeface="Microsoft Uighur" panose="02000000000000000000" pitchFamily="2" charset="-78"/>
              </a:rPr>
              <a:t>ما هُوَ عَدَدُ الْبَيْضاتِ الَّتي اسْتَعْمَلَتْها الْأُمُّ لِإِعْدادِ الْفَطورِ؟</a:t>
            </a:r>
          </a:p>
        </p:txBody>
      </p:sp>
      <p:pic>
        <p:nvPicPr>
          <p:cNvPr id="5" name="Image 4" descr="Une image contenant texte&#10;&#10;Le contenu généré par l’IA peut être incorrect.">
            <a:extLst>
              <a:ext uri="{FF2B5EF4-FFF2-40B4-BE49-F238E27FC236}">
                <a16:creationId xmlns:a16="http://schemas.microsoft.com/office/drawing/2014/main" id="{BD974F0C-213A-4127-0D76-C397EEA10AC7}"/>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19078" y="4019999"/>
            <a:ext cx="6186141"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A7F9DB9A-D3B9-6D1F-82CF-7BD379E180D9}"/>
              </a:ext>
            </a:extLst>
          </p:cNvPr>
          <p:cNvSpPr txBox="1"/>
          <p:nvPr/>
        </p:nvSpPr>
        <p:spPr>
          <a:xfrm>
            <a:off x="651902" y="4285322"/>
            <a:ext cx="6206098" cy="3339376"/>
          </a:xfrm>
          <a:prstGeom prst="rect">
            <a:avLst/>
          </a:prstGeom>
          <a:noFill/>
        </p:spPr>
        <p:txBody>
          <a:bodyPr wrap="square" rtlCol="0">
            <a:spAutoFit/>
          </a:bodyPr>
          <a:lstStyle/>
          <a:p>
            <a:pPr algn="r" rtl="1"/>
            <a:r>
              <a:rPr lang="ar-SA" sz="4800" b="1" dirty="0">
                <a:latin typeface="Microsoft Uighur" panose="02000000000000000000" pitchFamily="2" charset="-78"/>
                <a:cs typeface="Microsoft Uighur" panose="02000000000000000000" pitchFamily="2" charset="-78"/>
              </a:rPr>
              <a:t>عَدَدُ الْبَيْضاتِ الَّتي اسْتَعْمَلَتْها الْأُمُّ لِإِعْدادِ الْفَطورِ</a:t>
            </a:r>
            <a:r>
              <a:rPr lang="ar-MA" sz="4800" b="1" dirty="0">
                <a:latin typeface="Microsoft Uighur" panose="02000000000000000000" pitchFamily="2" charset="-78"/>
                <a:cs typeface="Microsoft Uighur" panose="02000000000000000000" pitchFamily="2" charset="-78"/>
              </a:rPr>
              <a:t> </a:t>
            </a:r>
            <a:r>
              <a:rPr lang="ar-SA" sz="4800" b="1" dirty="0">
                <a:latin typeface="Microsoft Uighur" panose="02000000000000000000" pitchFamily="2" charset="-78"/>
                <a:cs typeface="Microsoft Uighur" panose="02000000000000000000" pitchFamily="2" charset="-78"/>
              </a:rPr>
              <a:t>هُوَ: </a:t>
            </a:r>
          </a:p>
          <a:p>
            <a:pPr algn="ctr"/>
            <a:r>
              <a:rPr lang="ar-MA" sz="11500" b="1" dirty="0">
                <a:solidFill>
                  <a:srgbClr val="C00000"/>
                </a:solidFill>
                <a:latin typeface="Microsoft Uighur" panose="02000000000000000000" pitchFamily="2" charset="-78"/>
                <a:cs typeface="Microsoft Uighur" panose="02000000000000000000" pitchFamily="2" charset="-78"/>
              </a:rPr>
              <a:t> </a:t>
            </a:r>
            <a:endParaRPr lang="ar-SA" sz="11500" b="1" dirty="0">
              <a:solidFill>
                <a:srgbClr val="C00000"/>
              </a:solidFill>
              <a:latin typeface="Microsoft Uighur" panose="02000000000000000000" pitchFamily="2" charset="-78"/>
              <a:cs typeface="Microsoft Uighur" panose="02000000000000000000" pitchFamily="2" charset="-78"/>
            </a:endParaRPr>
          </a:p>
        </p:txBody>
      </p:sp>
      <p:sp>
        <p:nvSpPr>
          <p:cNvPr id="4" name="Rectangle : coins arrondis 4">
            <a:extLst>
              <a:ext uri="{FF2B5EF4-FFF2-40B4-BE49-F238E27FC236}">
                <a16:creationId xmlns:a16="http://schemas.microsoft.com/office/drawing/2014/main" id="{59AA0304-8059-E1D9-383F-0DEC27CE4727}"/>
              </a:ext>
            </a:extLst>
          </p:cNvPr>
          <p:cNvSpPr/>
          <p:nvPr/>
        </p:nvSpPr>
        <p:spPr>
          <a:xfrm>
            <a:off x="7569643" y="2907663"/>
            <a:ext cx="5672302" cy="6011407"/>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just" rtl="1"/>
            <a:r>
              <a:rPr lang="ar-MA" sz="6000" dirty="0">
                <a:solidFill>
                  <a:schemeClr val="bg1"/>
                </a:solidFill>
                <a:latin typeface="Microsoft Uighur" panose="02000000000000000000" pitchFamily="2" charset="-78"/>
                <a:cs typeface="Microsoft Uighur" panose="02000000000000000000" pitchFamily="2" charset="-78"/>
              </a:rPr>
              <a:t>حَضَّرَتِ الْأُمُّ 11 بَيْضَةً مَقْلِيَّةً وَ 13 بَيْضَةً مَسْلوقَةً لِوَجْبَةِ الْفَطورِ.</a:t>
            </a:r>
          </a:p>
          <a:p>
            <a:pPr algn="just" rtl="1"/>
            <a:r>
              <a:rPr lang="ar-MA" sz="6000" dirty="0">
                <a:solidFill>
                  <a:schemeClr val="bg1"/>
                </a:solidFill>
                <a:latin typeface="Microsoft Uighur" panose="02000000000000000000" pitchFamily="2" charset="-78"/>
                <a:cs typeface="Microsoft Uighur" panose="02000000000000000000" pitchFamily="2" charset="-78"/>
              </a:rPr>
              <a:t>كَمْ بَيْضَةً اسْتَعْمَلَتِ الْأُمُّ لِإِعْدادِ الْفَطورِ؟</a:t>
            </a:r>
          </a:p>
        </p:txBody>
      </p:sp>
      <p:sp>
        <p:nvSpPr>
          <p:cNvPr id="10" name="ZoneTexte 9">
            <a:extLst>
              <a:ext uri="{FF2B5EF4-FFF2-40B4-BE49-F238E27FC236}">
                <a16:creationId xmlns:a16="http://schemas.microsoft.com/office/drawing/2014/main" id="{F9445CEF-78FE-E421-C88D-6BAFCDD222F1}"/>
              </a:ext>
            </a:extLst>
          </p:cNvPr>
          <p:cNvSpPr txBox="1"/>
          <p:nvPr/>
        </p:nvSpPr>
        <p:spPr>
          <a:xfrm>
            <a:off x="1241494" y="5570467"/>
            <a:ext cx="4136557" cy="1862048"/>
          </a:xfrm>
          <a:prstGeom prst="rect">
            <a:avLst/>
          </a:prstGeom>
          <a:noFill/>
        </p:spPr>
        <p:txBody>
          <a:bodyPr wrap="square" rtlCol="0">
            <a:spAutoFit/>
          </a:bodyPr>
          <a:lstStyle/>
          <a:p>
            <a:r>
              <a:rPr lang="ar-MA" sz="11500" b="1" dirty="0">
                <a:solidFill>
                  <a:srgbClr val="C00000"/>
                </a:solidFill>
                <a:latin typeface="Microsoft Uighur" panose="02000000000000000000" pitchFamily="2" charset="-78"/>
                <a:cs typeface="Microsoft Uighur" panose="02000000000000000000" pitchFamily="2" charset="-78"/>
              </a:rPr>
              <a:t>= </a:t>
            </a:r>
            <a:r>
              <a:rPr lang="ar-MA" sz="9600" b="1" dirty="0">
                <a:solidFill>
                  <a:srgbClr val="C00000"/>
                </a:solidFill>
                <a:latin typeface="Microsoft Uighur" panose="02000000000000000000" pitchFamily="2" charset="-78"/>
                <a:cs typeface="Microsoft Uighur" panose="02000000000000000000" pitchFamily="2" charset="-78"/>
              </a:rPr>
              <a:t>13</a:t>
            </a:r>
            <a:r>
              <a:rPr lang="ar-MA" sz="11500" b="1" dirty="0">
                <a:solidFill>
                  <a:srgbClr val="C00000"/>
                </a:solidFill>
                <a:latin typeface="Microsoft Uighur" panose="02000000000000000000" pitchFamily="2" charset="-78"/>
                <a:cs typeface="Microsoft Uighur" panose="02000000000000000000" pitchFamily="2" charset="-78"/>
              </a:rPr>
              <a:t> + </a:t>
            </a:r>
            <a:r>
              <a:rPr lang="ar-MA" sz="9600" b="1" dirty="0">
                <a:solidFill>
                  <a:srgbClr val="C00000"/>
                </a:solidFill>
                <a:latin typeface="Microsoft Uighur" panose="02000000000000000000" pitchFamily="2" charset="-78"/>
                <a:cs typeface="Microsoft Uighur" panose="02000000000000000000" pitchFamily="2" charset="-78"/>
              </a:rPr>
              <a:t>11</a:t>
            </a:r>
            <a:endParaRPr lang="fr-FR" sz="11500" b="1" dirty="0">
              <a:solidFill>
                <a:srgbClr val="C00000"/>
              </a:solidFill>
              <a:latin typeface="Microsoft Uighur" panose="02000000000000000000" pitchFamily="2" charset="-78"/>
              <a:cs typeface="Microsoft Uighur" panose="02000000000000000000" pitchFamily="2" charset="-78"/>
            </a:endParaRPr>
          </a:p>
        </p:txBody>
      </p:sp>
      <p:sp>
        <p:nvSpPr>
          <p:cNvPr id="11" name="ZoneTexte 10">
            <a:extLst>
              <a:ext uri="{FF2B5EF4-FFF2-40B4-BE49-F238E27FC236}">
                <a16:creationId xmlns:a16="http://schemas.microsoft.com/office/drawing/2014/main" id="{507CA8B5-4BE5-7EBB-E541-25647C07A62C}"/>
              </a:ext>
            </a:extLst>
          </p:cNvPr>
          <p:cNvSpPr txBox="1"/>
          <p:nvPr/>
        </p:nvSpPr>
        <p:spPr>
          <a:xfrm>
            <a:off x="4934358" y="5705526"/>
            <a:ext cx="1393357" cy="1569660"/>
          </a:xfrm>
          <a:prstGeom prst="rect">
            <a:avLst/>
          </a:prstGeom>
          <a:noFill/>
        </p:spPr>
        <p:txBody>
          <a:bodyPr wrap="square" rtlCol="0">
            <a:spAutoFit/>
          </a:bodyPr>
          <a:lstStyle/>
          <a:p>
            <a:r>
              <a:rPr lang="ar-MA" sz="9600" b="1" dirty="0">
                <a:solidFill>
                  <a:srgbClr val="C00000"/>
                </a:solidFill>
                <a:latin typeface="Microsoft Uighur" panose="02000000000000000000" pitchFamily="2" charset="-78"/>
                <a:cs typeface="Microsoft Uighur" panose="02000000000000000000" pitchFamily="2" charset="-78"/>
              </a:rPr>
              <a:t>24</a:t>
            </a:r>
            <a:endParaRPr lang="fr-FR" sz="11500" b="1" dirty="0">
              <a:solidFill>
                <a:srgbClr val="C00000"/>
              </a:solidFill>
              <a:latin typeface="Microsoft Uighur" panose="02000000000000000000" pitchFamily="2" charset="-78"/>
              <a:cs typeface="Microsoft Uighur" panose="02000000000000000000" pitchFamily="2" charset="-78"/>
            </a:endParaRPr>
          </a:p>
        </p:txBody>
      </p:sp>
      <p:sp>
        <p:nvSpPr>
          <p:cNvPr id="12" name="Rectangle : coins arrondis 11">
            <a:extLst>
              <a:ext uri="{FF2B5EF4-FFF2-40B4-BE49-F238E27FC236}">
                <a16:creationId xmlns:a16="http://schemas.microsoft.com/office/drawing/2014/main" id="{3E8610E8-2466-7223-16C1-706045E6DC75}"/>
              </a:ext>
            </a:extLst>
          </p:cNvPr>
          <p:cNvSpPr/>
          <p:nvPr/>
        </p:nvSpPr>
        <p:spPr>
          <a:xfrm>
            <a:off x="2429635" y="6242314"/>
            <a:ext cx="609600" cy="609600"/>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4000" b="1" dirty="0">
                <a:solidFill>
                  <a:srgbClr val="C00000"/>
                </a:solidFill>
              </a:rPr>
              <a:t>+</a:t>
            </a:r>
            <a:endParaRPr lang="fr-FR" sz="4000" b="1" dirty="0">
              <a:solidFill>
                <a:srgbClr val="C00000"/>
              </a:solidFill>
            </a:endParaRPr>
          </a:p>
        </p:txBody>
      </p:sp>
    </p:spTree>
    <p:extLst>
      <p:ext uri="{BB962C8B-B14F-4D97-AF65-F5344CB8AC3E}">
        <p14:creationId xmlns:p14="http://schemas.microsoft.com/office/powerpoint/2010/main" val="3757611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7C109445-F55E-DE60-7D27-858E1DB22C9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defRPr/>
            </a:pPr>
            <a:endParaRPr lang="fr-MA" sz="1350" dirty="0">
              <a:solidFill>
                <a:prstClr val="black"/>
              </a:solidFill>
              <a:latin typeface="Dosis" pitchFamily="2" charset="0"/>
            </a:endParaRPr>
          </a:p>
        </p:txBody>
      </p:sp>
      <p:grpSp>
        <p:nvGrpSpPr>
          <p:cNvPr id="12" name="Group 3">
            <a:extLst>
              <a:ext uri="{FF2B5EF4-FFF2-40B4-BE49-F238E27FC236}">
                <a16:creationId xmlns:a16="http://schemas.microsoft.com/office/drawing/2014/main" id="{C6D6A489-F406-3292-97C0-95DDE4EF465D}"/>
              </a:ext>
            </a:extLst>
          </p:cNvPr>
          <p:cNvGrpSpPr/>
          <p:nvPr/>
        </p:nvGrpSpPr>
        <p:grpSpPr>
          <a:xfrm>
            <a:off x="857250" y="1180449"/>
            <a:ext cx="12001500" cy="7926101"/>
            <a:chOff x="0" y="0"/>
            <a:chExt cx="3895412" cy="2555175"/>
          </a:xfrm>
        </p:grpSpPr>
        <p:sp>
          <p:nvSpPr>
            <p:cNvPr id="13" name="Freeform 4">
              <a:extLst>
                <a:ext uri="{FF2B5EF4-FFF2-40B4-BE49-F238E27FC236}">
                  <a16:creationId xmlns:a16="http://schemas.microsoft.com/office/drawing/2014/main" id="{A1BA34FA-79AF-67A8-87D2-D7B97195C3F6}"/>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5" name="TextBox 5">
              <a:extLst>
                <a:ext uri="{FF2B5EF4-FFF2-40B4-BE49-F238E27FC236}">
                  <a16:creationId xmlns:a16="http://schemas.microsoft.com/office/drawing/2014/main" id="{861A9722-8353-9D8F-0B17-E4548BBF22FB}"/>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24" name="Freeform 7">
            <a:extLst>
              <a:ext uri="{FF2B5EF4-FFF2-40B4-BE49-F238E27FC236}">
                <a16:creationId xmlns:a16="http://schemas.microsoft.com/office/drawing/2014/main" id="{8B9C7CEF-D288-3ACF-5EFB-1E516A7EA05C}"/>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21" name="TextBox 10">
            <a:extLst>
              <a:ext uri="{FF2B5EF4-FFF2-40B4-BE49-F238E27FC236}">
                <a16:creationId xmlns:a16="http://schemas.microsoft.com/office/drawing/2014/main" id="{520975FF-C4E0-5D86-270B-BF29A19BF229}"/>
              </a:ext>
            </a:extLst>
          </p:cNvPr>
          <p:cNvSpPr txBox="1"/>
          <p:nvPr/>
        </p:nvSpPr>
        <p:spPr>
          <a:xfrm>
            <a:off x="1457379" y="3699359"/>
            <a:ext cx="4079744" cy="384721"/>
          </a:xfrm>
          <a:prstGeom prst="rect">
            <a:avLst/>
          </a:prstGeom>
        </p:spPr>
        <p:txBody>
          <a:bodyPr lIns="0" tIns="0" rIns="0" bIns="0" rtlCol="0" anchor="t">
            <a:spAutoFit/>
          </a:bodyPr>
          <a:lstStyle/>
          <a:p>
            <a:pPr defTabSz="685800">
              <a:lnSpc>
                <a:spcPts val="3026"/>
              </a:lnSpc>
              <a:defRPr/>
            </a:pPr>
            <a:r>
              <a:rPr lang="en-US" sz="2400" dirty="0">
                <a:solidFill>
                  <a:srgbClr val="8DC63F"/>
                </a:solidFill>
                <a:latin typeface="Carelia"/>
              </a:rPr>
              <a:t>   </a:t>
            </a:r>
            <a:endParaRPr lang="en-US" sz="2400" dirty="0">
              <a:solidFill>
                <a:srgbClr val="106585"/>
              </a:solidFill>
              <a:latin typeface="Carelia"/>
            </a:endParaRPr>
          </a:p>
        </p:txBody>
      </p:sp>
      <p:sp>
        <p:nvSpPr>
          <p:cNvPr id="25" name="TextBox 10">
            <a:extLst>
              <a:ext uri="{FF2B5EF4-FFF2-40B4-BE49-F238E27FC236}">
                <a16:creationId xmlns:a16="http://schemas.microsoft.com/office/drawing/2014/main" id="{37F3FF47-A181-13AB-6870-33D6FABA820F}"/>
              </a:ext>
            </a:extLst>
          </p:cNvPr>
          <p:cNvSpPr txBox="1"/>
          <p:nvPr/>
        </p:nvSpPr>
        <p:spPr>
          <a:xfrm>
            <a:off x="5105400" y="4883162"/>
            <a:ext cx="6010007" cy="1165704"/>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3 -العمليات وحل المسائل</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وضع وإنجاز عمليات جمع بدون احتفاظ باستخدام الحزم </a:t>
            </a:r>
            <a:r>
              <a:rPr lang="ar-MA" sz="2800" dirty="0" err="1">
                <a:latin typeface="Microsoft Uighur" panose="02000000000000000000" pitchFamily="2" charset="-78"/>
                <a:cs typeface="Microsoft Uighur" panose="02000000000000000000" pitchFamily="2" charset="-78"/>
              </a:rPr>
              <a:t>والخشيبات</a:t>
            </a:r>
            <a:endParaRPr lang="ar-MA" sz="2800" dirty="0">
              <a:latin typeface="Microsoft Uighur" panose="02000000000000000000" pitchFamily="2" charset="-78"/>
              <a:cs typeface="Microsoft Uighur" panose="02000000000000000000" pitchFamily="2" charset="-78"/>
            </a:endParaRP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الاستئناس بالخطوات الأربعة لحل مسألة</a:t>
            </a:r>
            <a:endParaRPr lang="en-US" sz="2800" dirty="0">
              <a:latin typeface="Microsoft Uighur" panose="02000000000000000000" pitchFamily="2" charset="-78"/>
              <a:cs typeface="Microsoft Uighur" panose="02000000000000000000" pitchFamily="2" charset="-78"/>
            </a:endParaRPr>
          </a:p>
        </p:txBody>
      </p:sp>
      <p:sp>
        <p:nvSpPr>
          <p:cNvPr id="31" name="TextBox 10">
            <a:extLst>
              <a:ext uri="{FF2B5EF4-FFF2-40B4-BE49-F238E27FC236}">
                <a16:creationId xmlns:a16="http://schemas.microsoft.com/office/drawing/2014/main" id="{4AF3FD13-297A-5F5E-8640-C6FB5BC52446}"/>
              </a:ext>
            </a:extLst>
          </p:cNvPr>
          <p:cNvSpPr txBox="1"/>
          <p:nvPr/>
        </p:nvSpPr>
        <p:spPr>
          <a:xfrm>
            <a:off x="4185836" y="7996437"/>
            <a:ext cx="6943726" cy="780983"/>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5 –لعبة</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مفكرة الأعداد – المعداد الورقي</a:t>
            </a:r>
            <a:endParaRPr lang="en-US" sz="2800" dirty="0">
              <a:latin typeface="Microsoft Uighur" panose="02000000000000000000" pitchFamily="2" charset="-78"/>
              <a:cs typeface="Microsoft Uighur" panose="02000000000000000000" pitchFamily="2" charset="-78"/>
            </a:endParaRPr>
          </a:p>
        </p:txBody>
      </p:sp>
      <p:sp>
        <p:nvSpPr>
          <p:cNvPr id="8" name="TextBox 10">
            <a:extLst>
              <a:ext uri="{FF2B5EF4-FFF2-40B4-BE49-F238E27FC236}">
                <a16:creationId xmlns:a16="http://schemas.microsoft.com/office/drawing/2014/main" id="{AE6C1C41-DB0E-EB18-709F-86830A881F23}"/>
              </a:ext>
            </a:extLst>
          </p:cNvPr>
          <p:cNvSpPr txBox="1"/>
          <p:nvPr/>
        </p:nvSpPr>
        <p:spPr>
          <a:xfrm>
            <a:off x="6988960" y="2628900"/>
            <a:ext cx="4079744" cy="811761"/>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1 - حساب ذهني</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الجمع والطرح شفهيا</a:t>
            </a:r>
            <a:endParaRPr lang="en-US" sz="2800" dirty="0">
              <a:latin typeface="Microsoft Uighur" panose="02000000000000000000" pitchFamily="2" charset="-78"/>
              <a:cs typeface="Microsoft Uighur" panose="02000000000000000000" pitchFamily="2" charset="-78"/>
            </a:endParaRPr>
          </a:p>
        </p:txBody>
      </p:sp>
      <p:grpSp>
        <p:nvGrpSpPr>
          <p:cNvPr id="27" name="Groupe 26">
            <a:extLst>
              <a:ext uri="{FF2B5EF4-FFF2-40B4-BE49-F238E27FC236}">
                <a16:creationId xmlns:a16="http://schemas.microsoft.com/office/drawing/2014/main" id="{BF30825B-BC58-435B-A42C-8221948DEC05}"/>
              </a:ext>
            </a:extLst>
          </p:cNvPr>
          <p:cNvGrpSpPr/>
          <p:nvPr/>
        </p:nvGrpSpPr>
        <p:grpSpPr>
          <a:xfrm>
            <a:off x="1718667" y="2762313"/>
            <a:ext cx="1066274" cy="385540"/>
            <a:chOff x="3663231" y="3540342"/>
            <a:chExt cx="1066274" cy="385540"/>
          </a:xfrm>
        </p:grpSpPr>
        <p:sp>
          <p:nvSpPr>
            <p:cNvPr id="14" name="Rectangle : coins arrondis 13">
              <a:extLst>
                <a:ext uri="{FF2B5EF4-FFF2-40B4-BE49-F238E27FC236}">
                  <a16:creationId xmlns:a16="http://schemas.microsoft.com/office/drawing/2014/main" id="{3B94B07B-2099-8DE4-4396-997AB11F99A6}"/>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16" name="Picture 2">
              <a:extLst>
                <a:ext uri="{FF2B5EF4-FFF2-40B4-BE49-F238E27FC236}">
                  <a16:creationId xmlns:a16="http://schemas.microsoft.com/office/drawing/2014/main" id="{751C334E-9D7C-EFC5-6038-42F03FAD9AD9}"/>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17" name="ZoneTexte 16">
              <a:extLst>
                <a:ext uri="{FF2B5EF4-FFF2-40B4-BE49-F238E27FC236}">
                  <a16:creationId xmlns:a16="http://schemas.microsoft.com/office/drawing/2014/main" id="{BE08A98F-D854-3397-0154-55F80662A1A3}"/>
                </a:ext>
              </a:extLst>
            </p:cNvPr>
            <p:cNvSpPr txBox="1"/>
            <p:nvPr/>
          </p:nvSpPr>
          <p:spPr>
            <a:xfrm>
              <a:off x="3981318" y="3619032"/>
              <a:ext cx="748187" cy="300082"/>
            </a:xfrm>
            <a:prstGeom prst="rect">
              <a:avLst/>
            </a:prstGeom>
            <a:noFill/>
          </p:spPr>
          <p:txBody>
            <a:bodyPr wrap="square" rtlCol="0">
              <a:spAutoFit/>
            </a:bodyPr>
            <a:lstStyle/>
            <a:p>
              <a:pPr defTabSz="685800">
                <a:defRPr/>
              </a:pPr>
              <a:r>
                <a:rPr lang="ar-MA" sz="1350" b="1" dirty="0">
                  <a:solidFill>
                    <a:srgbClr val="106585"/>
                  </a:solidFill>
                  <a:latin typeface="Dosis" pitchFamily="2" charset="0"/>
                </a:rPr>
                <a:t>10</a:t>
              </a:r>
              <a:r>
                <a:rPr lang="fr-MA" sz="1350" b="1" dirty="0">
                  <a:solidFill>
                    <a:srgbClr val="106585"/>
                  </a:solidFill>
                  <a:latin typeface="Dosis" pitchFamily="2" charset="0"/>
                </a:rPr>
                <a:t> min</a:t>
              </a:r>
            </a:p>
          </p:txBody>
        </p:sp>
      </p:grpSp>
      <p:sp>
        <p:nvSpPr>
          <p:cNvPr id="33" name="TextBox 12">
            <a:extLst>
              <a:ext uri="{FF2B5EF4-FFF2-40B4-BE49-F238E27FC236}">
                <a16:creationId xmlns:a16="http://schemas.microsoft.com/office/drawing/2014/main" id="{62D5657B-BE79-BE5F-8DF7-DAFA860B9E8D}"/>
              </a:ext>
            </a:extLst>
          </p:cNvPr>
          <p:cNvSpPr txBox="1"/>
          <p:nvPr/>
        </p:nvSpPr>
        <p:spPr>
          <a:xfrm>
            <a:off x="1692101" y="5167660"/>
            <a:ext cx="10157725" cy="294953"/>
          </a:xfrm>
          <a:prstGeom prst="rect">
            <a:avLst/>
          </a:prstGeom>
        </p:spPr>
        <p:txBody>
          <a:bodyPr wrap="square" lIns="0" tIns="0" rIns="0" bIns="0" rtlCol="0" anchor="t">
            <a:spAutoFit/>
          </a:bodyPr>
          <a:lstStyle/>
          <a:p>
            <a:pPr marL="176690" lvl="1" defTabSz="685800">
              <a:lnSpc>
                <a:spcPts val="2291"/>
              </a:lnSpc>
              <a:spcAft>
                <a:spcPts val="450"/>
              </a:spcAft>
              <a:defRPr/>
            </a:pPr>
            <a:r>
              <a:rPr lang="pt-BR" sz="2400" dirty="0">
                <a:solidFill>
                  <a:prstClr val="black">
                    <a:lumMod val="75000"/>
                    <a:lumOff val="25000"/>
                  </a:prstClr>
                </a:solidFill>
                <a:latin typeface="Dosis" pitchFamily="2" charset="0"/>
                <a:ea typeface="Cambria" panose="02040503050406030204" pitchFamily="18" charset="0"/>
              </a:rPr>
              <a:t>   </a:t>
            </a:r>
            <a:endParaRPr lang="en-US" sz="2550" dirty="0">
              <a:solidFill>
                <a:prstClr val="black">
                  <a:lumMod val="75000"/>
                  <a:lumOff val="25000"/>
                </a:prstClr>
              </a:solidFill>
              <a:latin typeface="Dosis" pitchFamily="2" charset="0"/>
            </a:endParaRPr>
          </a:p>
        </p:txBody>
      </p:sp>
      <p:sp>
        <p:nvSpPr>
          <p:cNvPr id="34" name="TextBox 10">
            <a:extLst>
              <a:ext uri="{FF2B5EF4-FFF2-40B4-BE49-F238E27FC236}">
                <a16:creationId xmlns:a16="http://schemas.microsoft.com/office/drawing/2014/main" id="{D7802530-3095-C792-91F3-9A931590EAAC}"/>
              </a:ext>
            </a:extLst>
          </p:cNvPr>
          <p:cNvSpPr txBox="1"/>
          <p:nvPr/>
        </p:nvSpPr>
        <p:spPr>
          <a:xfrm>
            <a:off x="5257800" y="3724185"/>
            <a:ext cx="5871761" cy="780983"/>
          </a:xfrm>
          <a:prstGeom prst="rect">
            <a:avLst/>
          </a:prstGeom>
        </p:spPr>
        <p:txBody>
          <a:bodyPr wrap="square" lIns="0" tIns="0" rIns="0" bIns="0" rtlCol="0" anchor="t">
            <a:spAutoFit/>
          </a:bodyPr>
          <a:lstStyle/>
          <a:p>
            <a:pPr algn="r" defTabSz="685800" rtl="1">
              <a:lnSpc>
                <a:spcPts val="3026"/>
              </a:lnSpc>
              <a:defRPr/>
            </a:pPr>
            <a:r>
              <a:rPr lang="ar-SA" sz="4800" dirty="0">
                <a:solidFill>
                  <a:srgbClr val="106585"/>
                </a:solidFill>
                <a:latin typeface="Microsoft Uighur" panose="02000000000000000000" pitchFamily="2" charset="-78"/>
                <a:cs typeface="Microsoft Uighur" panose="02000000000000000000" pitchFamily="2" charset="-78"/>
              </a:rPr>
              <a:t>2</a:t>
            </a:r>
            <a:r>
              <a:rPr lang="ar-MA" sz="4800" dirty="0">
                <a:solidFill>
                  <a:srgbClr val="106585"/>
                </a:solidFill>
                <a:latin typeface="Microsoft Uighur" panose="02000000000000000000" pitchFamily="2" charset="-78"/>
                <a:cs typeface="Microsoft Uighur" panose="02000000000000000000" pitchFamily="2" charset="-78"/>
              </a:rPr>
              <a:t> - الأعداد</a:t>
            </a:r>
            <a:r>
              <a:rPr lang="en-US" sz="4800" dirty="0">
                <a:solidFill>
                  <a:srgbClr val="106585"/>
                </a:solidFill>
                <a:latin typeface="Microsoft Uighur" panose="02000000000000000000" pitchFamily="2" charset="-78"/>
                <a:cs typeface="Microsoft Uighur" panose="02000000000000000000" pitchFamily="2" charset="-78"/>
              </a:rPr>
              <a:t> </a:t>
            </a:r>
            <a:endParaRPr lang="ar-SA" sz="4800" dirty="0">
              <a:solidFill>
                <a:srgbClr val="106585"/>
              </a:solidFill>
              <a:latin typeface="Microsoft Uighur" panose="02000000000000000000" pitchFamily="2" charset="-78"/>
              <a:cs typeface="Microsoft Uighur" panose="02000000000000000000" pitchFamily="2" charset="-78"/>
            </a:endParaRPr>
          </a:p>
          <a:p>
            <a:pPr algn="r" defTabSz="685800" rtl="1">
              <a:lnSpc>
                <a:spcPts val="3026"/>
              </a:lnSpc>
              <a:defRPr/>
            </a:pPr>
            <a:r>
              <a:rPr lang="ar-SA" sz="2800" dirty="0">
                <a:latin typeface="Microsoft Uighur" panose="02000000000000000000" pitchFamily="2" charset="-78"/>
                <a:cs typeface="Microsoft Uighur" panose="02000000000000000000" pitchFamily="2" charset="-78"/>
              </a:rPr>
              <a:t>نشاط </a:t>
            </a:r>
            <a:r>
              <a:rPr lang="ar-MA" sz="2800" dirty="0">
                <a:latin typeface="Microsoft Uighur" panose="02000000000000000000" pitchFamily="2" charset="-78"/>
                <a:cs typeface="Microsoft Uighur" panose="02000000000000000000" pitchFamily="2" charset="-78"/>
              </a:rPr>
              <a:t>ا</a:t>
            </a:r>
            <a:r>
              <a:rPr lang="ar-SA" sz="2800" dirty="0">
                <a:latin typeface="Microsoft Uighur" panose="02000000000000000000" pitchFamily="2" charset="-78"/>
                <a:cs typeface="Microsoft Uighur" panose="02000000000000000000" pitchFamily="2" charset="-78"/>
              </a:rPr>
              <a:t>لتعرف على ال</a:t>
            </a:r>
            <a:r>
              <a:rPr lang="ar-MA" sz="2800" dirty="0">
                <a:latin typeface="Microsoft Uighur" panose="02000000000000000000" pitchFamily="2" charset="-78"/>
                <a:cs typeface="Microsoft Uighur" panose="02000000000000000000" pitchFamily="2" charset="-78"/>
              </a:rPr>
              <a:t>أ</a:t>
            </a:r>
            <a:r>
              <a:rPr lang="ar-SA" sz="2800" dirty="0">
                <a:latin typeface="Microsoft Uighur" panose="02000000000000000000" pitchFamily="2" charset="-78"/>
                <a:cs typeface="Microsoft Uighur" panose="02000000000000000000" pitchFamily="2" charset="-78"/>
              </a:rPr>
              <a:t>عد</a:t>
            </a:r>
            <a:r>
              <a:rPr lang="ar-MA" sz="2800" dirty="0">
                <a:latin typeface="Microsoft Uighur" panose="02000000000000000000" pitchFamily="2" charset="-78"/>
                <a:cs typeface="Microsoft Uighur" panose="02000000000000000000" pitchFamily="2" charset="-78"/>
              </a:rPr>
              <a:t>ا</a:t>
            </a:r>
            <a:r>
              <a:rPr lang="ar-SA" sz="2800" dirty="0">
                <a:latin typeface="Microsoft Uighur" panose="02000000000000000000" pitchFamily="2" charset="-78"/>
                <a:cs typeface="Microsoft Uighur" panose="02000000000000000000" pitchFamily="2" charset="-78"/>
              </a:rPr>
              <a:t>د </a:t>
            </a:r>
            <a:r>
              <a:rPr lang="ar-MA" sz="2800" dirty="0">
                <a:latin typeface="Microsoft Uighur" panose="02000000000000000000" pitchFamily="2" charset="-78"/>
                <a:cs typeface="Microsoft Uighur" panose="02000000000000000000" pitchFamily="2" charset="-78"/>
              </a:rPr>
              <a:t>من 0 إلى 99</a:t>
            </a:r>
            <a:endParaRPr lang="en-US" sz="2800" dirty="0">
              <a:latin typeface="Microsoft Uighur" panose="02000000000000000000" pitchFamily="2" charset="-78"/>
              <a:cs typeface="Microsoft Uighur" panose="02000000000000000000" pitchFamily="2" charset="-78"/>
            </a:endParaRPr>
          </a:p>
        </p:txBody>
      </p:sp>
      <p:grpSp>
        <p:nvGrpSpPr>
          <p:cNvPr id="28" name="Groupe 27">
            <a:extLst>
              <a:ext uri="{FF2B5EF4-FFF2-40B4-BE49-F238E27FC236}">
                <a16:creationId xmlns:a16="http://schemas.microsoft.com/office/drawing/2014/main" id="{C4521164-A2FD-8D2B-D4A5-FF2E764A9A15}"/>
              </a:ext>
            </a:extLst>
          </p:cNvPr>
          <p:cNvGrpSpPr/>
          <p:nvPr/>
        </p:nvGrpSpPr>
        <p:grpSpPr>
          <a:xfrm>
            <a:off x="1646204" y="4101054"/>
            <a:ext cx="1066274" cy="385540"/>
            <a:chOff x="3663231" y="3540342"/>
            <a:chExt cx="1066274" cy="385540"/>
          </a:xfrm>
        </p:grpSpPr>
        <p:sp>
          <p:nvSpPr>
            <p:cNvPr id="29" name="Rectangle : coins arrondis 28">
              <a:extLst>
                <a:ext uri="{FF2B5EF4-FFF2-40B4-BE49-F238E27FC236}">
                  <a16:creationId xmlns:a16="http://schemas.microsoft.com/office/drawing/2014/main" id="{9BBE4190-561A-03D5-2A63-E7B6CED0FA52}"/>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32" name="Picture 2">
              <a:extLst>
                <a:ext uri="{FF2B5EF4-FFF2-40B4-BE49-F238E27FC236}">
                  <a16:creationId xmlns:a16="http://schemas.microsoft.com/office/drawing/2014/main" id="{0ABDA485-719C-3687-AD72-08D8D655C7E8}"/>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9" name="ZoneTexte 38">
              <a:extLst>
                <a:ext uri="{FF2B5EF4-FFF2-40B4-BE49-F238E27FC236}">
                  <a16:creationId xmlns:a16="http://schemas.microsoft.com/office/drawing/2014/main" id="{CB5163D5-14BF-04D3-F638-825272526121}"/>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40" name="Groupe 39">
            <a:extLst>
              <a:ext uri="{FF2B5EF4-FFF2-40B4-BE49-F238E27FC236}">
                <a16:creationId xmlns:a16="http://schemas.microsoft.com/office/drawing/2014/main" id="{807B4ADF-C780-7462-A727-331FD3E00C18}"/>
              </a:ext>
            </a:extLst>
          </p:cNvPr>
          <p:cNvGrpSpPr/>
          <p:nvPr/>
        </p:nvGrpSpPr>
        <p:grpSpPr>
          <a:xfrm>
            <a:off x="1672770" y="5393432"/>
            <a:ext cx="1066274" cy="385540"/>
            <a:chOff x="3663231" y="3540342"/>
            <a:chExt cx="1066274" cy="385540"/>
          </a:xfrm>
        </p:grpSpPr>
        <p:sp>
          <p:nvSpPr>
            <p:cNvPr id="41" name="Rectangle : coins arrondis 40">
              <a:extLst>
                <a:ext uri="{FF2B5EF4-FFF2-40B4-BE49-F238E27FC236}">
                  <a16:creationId xmlns:a16="http://schemas.microsoft.com/office/drawing/2014/main" id="{E493E1C9-3ACF-FEF4-DB39-1C1213188388}"/>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2" name="Picture 2">
              <a:extLst>
                <a:ext uri="{FF2B5EF4-FFF2-40B4-BE49-F238E27FC236}">
                  <a16:creationId xmlns:a16="http://schemas.microsoft.com/office/drawing/2014/main" id="{45050003-A2E3-0DBF-F2BA-0A8E4A91DF20}"/>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3" name="ZoneTexte 42">
              <a:extLst>
                <a:ext uri="{FF2B5EF4-FFF2-40B4-BE49-F238E27FC236}">
                  <a16:creationId xmlns:a16="http://schemas.microsoft.com/office/drawing/2014/main" id="{BBE38300-019C-5884-9F28-434784545A0F}"/>
                </a:ext>
              </a:extLst>
            </p:cNvPr>
            <p:cNvSpPr txBox="1"/>
            <p:nvPr/>
          </p:nvSpPr>
          <p:spPr>
            <a:xfrm>
              <a:off x="3981318" y="3619032"/>
              <a:ext cx="748187" cy="300082"/>
            </a:xfrm>
            <a:prstGeom prst="rect">
              <a:avLst/>
            </a:prstGeom>
            <a:noFill/>
          </p:spPr>
          <p:txBody>
            <a:bodyPr wrap="square" rtlCol="0">
              <a:spAutoFit/>
            </a:bodyPr>
            <a:lstStyle/>
            <a:p>
              <a:pPr defTabSz="685800">
                <a:defRPr/>
              </a:pPr>
              <a:r>
                <a:rPr lang="ar-MA" sz="1350" b="1" dirty="0">
                  <a:solidFill>
                    <a:srgbClr val="106585"/>
                  </a:solidFill>
                  <a:latin typeface="Dosis" pitchFamily="2" charset="0"/>
                </a:rPr>
                <a:t>20</a:t>
              </a:r>
              <a:r>
                <a:rPr lang="fr-MA" sz="1350" b="1" dirty="0">
                  <a:solidFill>
                    <a:srgbClr val="106585"/>
                  </a:solidFill>
                  <a:latin typeface="Dosis" pitchFamily="2" charset="0"/>
                </a:rPr>
                <a:t> </a:t>
              </a:r>
              <a:r>
                <a:rPr lang="fr-FR" sz="1350" b="1" dirty="0">
                  <a:solidFill>
                    <a:srgbClr val="106585"/>
                  </a:solidFill>
                  <a:latin typeface="Dosis" pitchFamily="2" charset="0"/>
                </a:rPr>
                <a:t>min</a:t>
              </a:r>
              <a:endParaRPr lang="fr-MA" sz="1350" b="1" dirty="0">
                <a:solidFill>
                  <a:srgbClr val="106585"/>
                </a:solidFill>
                <a:latin typeface="Dosis" pitchFamily="2" charset="0"/>
              </a:endParaRPr>
            </a:p>
          </p:txBody>
        </p:sp>
      </p:grpSp>
      <p:grpSp>
        <p:nvGrpSpPr>
          <p:cNvPr id="44" name="Groupe 43">
            <a:extLst>
              <a:ext uri="{FF2B5EF4-FFF2-40B4-BE49-F238E27FC236}">
                <a16:creationId xmlns:a16="http://schemas.microsoft.com/office/drawing/2014/main" id="{425A953D-5BAB-CEAE-7EF7-38554CFD59A5}"/>
              </a:ext>
            </a:extLst>
          </p:cNvPr>
          <p:cNvGrpSpPr/>
          <p:nvPr/>
        </p:nvGrpSpPr>
        <p:grpSpPr>
          <a:xfrm>
            <a:off x="1652518" y="8053861"/>
            <a:ext cx="1066274" cy="385540"/>
            <a:chOff x="3663231" y="3540342"/>
            <a:chExt cx="1066274" cy="385540"/>
          </a:xfrm>
        </p:grpSpPr>
        <p:sp>
          <p:nvSpPr>
            <p:cNvPr id="45" name="Rectangle : coins arrondis 44">
              <a:extLst>
                <a:ext uri="{FF2B5EF4-FFF2-40B4-BE49-F238E27FC236}">
                  <a16:creationId xmlns:a16="http://schemas.microsoft.com/office/drawing/2014/main" id="{4EE3FD4A-90D2-522B-DA3A-CA7B11DA6F32}"/>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6" name="Picture 2">
              <a:extLst>
                <a:ext uri="{FF2B5EF4-FFF2-40B4-BE49-F238E27FC236}">
                  <a16:creationId xmlns:a16="http://schemas.microsoft.com/office/drawing/2014/main" id="{A140DA6C-6155-4545-8065-1143C136A867}"/>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7" name="ZoneTexte 46">
              <a:extLst>
                <a:ext uri="{FF2B5EF4-FFF2-40B4-BE49-F238E27FC236}">
                  <a16:creationId xmlns:a16="http://schemas.microsoft.com/office/drawing/2014/main" id="{E05C92E3-AEDA-664A-1912-112C7D4A53AA}"/>
                </a:ext>
              </a:extLst>
            </p:cNvPr>
            <p:cNvSpPr txBox="1"/>
            <p:nvPr/>
          </p:nvSpPr>
          <p:spPr>
            <a:xfrm>
              <a:off x="3981318" y="3619032"/>
              <a:ext cx="748187" cy="300082"/>
            </a:xfrm>
            <a:prstGeom prst="rect">
              <a:avLst/>
            </a:prstGeom>
            <a:noFill/>
          </p:spPr>
          <p:txBody>
            <a:bodyPr wrap="square" rtlCol="0">
              <a:spAutoFit/>
            </a:bodyPr>
            <a:lstStyle/>
            <a:p>
              <a:pPr defTabSz="685800">
                <a:defRPr/>
              </a:pPr>
              <a:r>
                <a:rPr lang="ar-MA" sz="1350" b="1" dirty="0">
                  <a:solidFill>
                    <a:srgbClr val="106585"/>
                  </a:solidFill>
                  <a:latin typeface="Dosis" pitchFamily="2" charset="0"/>
                </a:rPr>
                <a:t>10</a:t>
              </a:r>
              <a:r>
                <a:rPr lang="fr-MA" sz="1350" b="1" dirty="0">
                  <a:solidFill>
                    <a:srgbClr val="106585"/>
                  </a:solidFill>
                  <a:latin typeface="Dosis" pitchFamily="2" charset="0"/>
                </a:rPr>
                <a:t> min</a:t>
              </a:r>
            </a:p>
          </p:txBody>
        </p:sp>
      </p:grpSp>
      <p:sp>
        <p:nvSpPr>
          <p:cNvPr id="2" name="Rectangle : coins arrondis 1">
            <a:extLst>
              <a:ext uri="{FF2B5EF4-FFF2-40B4-BE49-F238E27FC236}">
                <a16:creationId xmlns:a16="http://schemas.microsoft.com/office/drawing/2014/main" id="{D85AAE1A-A8C6-126F-9983-61FED9037F7A}"/>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هيكلة الحصة</a:t>
            </a:r>
            <a:endParaRPr lang="fr-FR" sz="4000" b="1" dirty="0">
              <a:solidFill>
                <a:srgbClr val="FFC000"/>
              </a:solidFill>
              <a:latin typeface="Microsoft Uighur" panose="02000000000000000000" pitchFamily="2" charset="-78"/>
              <a:cs typeface="Microsoft Uighur" panose="02000000000000000000" pitchFamily="2" charset="-78"/>
            </a:endParaRPr>
          </a:p>
        </p:txBody>
      </p:sp>
      <p:sp>
        <p:nvSpPr>
          <p:cNvPr id="3" name="TextBox 10">
            <a:extLst>
              <a:ext uri="{FF2B5EF4-FFF2-40B4-BE49-F238E27FC236}">
                <a16:creationId xmlns:a16="http://schemas.microsoft.com/office/drawing/2014/main" id="{891BCC64-26D6-3BAE-26F7-BE2DDF146B24}"/>
              </a:ext>
            </a:extLst>
          </p:cNvPr>
          <p:cNvSpPr txBox="1"/>
          <p:nvPr/>
        </p:nvSpPr>
        <p:spPr>
          <a:xfrm>
            <a:off x="7049818" y="6459702"/>
            <a:ext cx="4079744" cy="780983"/>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4 –عمل فردي على الكراسة</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الإنجاز - التصحيح</a:t>
            </a:r>
            <a:endParaRPr lang="en-US" sz="2800" dirty="0">
              <a:latin typeface="Microsoft Uighur" panose="02000000000000000000" pitchFamily="2" charset="-78"/>
              <a:cs typeface="Microsoft Uighur" panose="02000000000000000000" pitchFamily="2" charset="-78"/>
            </a:endParaRPr>
          </a:p>
        </p:txBody>
      </p:sp>
      <p:grpSp>
        <p:nvGrpSpPr>
          <p:cNvPr id="4" name="Groupe 3">
            <a:extLst>
              <a:ext uri="{FF2B5EF4-FFF2-40B4-BE49-F238E27FC236}">
                <a16:creationId xmlns:a16="http://schemas.microsoft.com/office/drawing/2014/main" id="{12516948-91BA-1BB3-053F-D53DB5044059}"/>
              </a:ext>
            </a:extLst>
          </p:cNvPr>
          <p:cNvGrpSpPr/>
          <p:nvPr/>
        </p:nvGrpSpPr>
        <p:grpSpPr>
          <a:xfrm>
            <a:off x="1718667" y="6849784"/>
            <a:ext cx="1066274" cy="385540"/>
            <a:chOff x="3663231" y="3540342"/>
            <a:chExt cx="1066274" cy="385540"/>
          </a:xfrm>
        </p:grpSpPr>
        <p:sp>
          <p:nvSpPr>
            <p:cNvPr id="5" name="Rectangle : coins arrondis 4">
              <a:extLst>
                <a:ext uri="{FF2B5EF4-FFF2-40B4-BE49-F238E27FC236}">
                  <a16:creationId xmlns:a16="http://schemas.microsoft.com/office/drawing/2014/main" id="{BDDB88E0-DF0F-62F3-E6AE-6CD5E4162D65}"/>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6" name="Picture 2">
              <a:extLst>
                <a:ext uri="{FF2B5EF4-FFF2-40B4-BE49-F238E27FC236}">
                  <a16:creationId xmlns:a16="http://schemas.microsoft.com/office/drawing/2014/main" id="{26C5DF46-F72C-CAAC-27DB-AD2CBF6A2BD2}"/>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37D5DEC2-0C8B-107B-6041-E058BE77FC68}"/>
                </a:ext>
              </a:extLst>
            </p:cNvPr>
            <p:cNvSpPr txBox="1"/>
            <p:nvPr/>
          </p:nvSpPr>
          <p:spPr>
            <a:xfrm>
              <a:off x="3981318" y="3619032"/>
              <a:ext cx="748187" cy="300082"/>
            </a:xfrm>
            <a:prstGeom prst="rect">
              <a:avLst/>
            </a:prstGeom>
            <a:noFill/>
          </p:spPr>
          <p:txBody>
            <a:bodyPr wrap="square" rtlCol="0">
              <a:spAutoFit/>
            </a:bodyPr>
            <a:lstStyle/>
            <a:p>
              <a:pPr defTabSz="685800">
                <a:defRPr/>
              </a:pPr>
              <a:r>
                <a:rPr lang="ar-MA" sz="1350" b="1" dirty="0">
                  <a:solidFill>
                    <a:srgbClr val="106585"/>
                  </a:solidFill>
                  <a:latin typeface="Dosis" pitchFamily="2" charset="0"/>
                </a:rPr>
                <a:t>10</a:t>
              </a:r>
              <a:r>
                <a:rPr lang="fr-MA" sz="1350" b="1" dirty="0">
                  <a:solidFill>
                    <a:srgbClr val="106585"/>
                  </a:solidFill>
                  <a:latin typeface="Dosis" pitchFamily="2" charset="0"/>
                </a:rPr>
                <a:t> </a:t>
              </a:r>
              <a:r>
                <a:rPr lang="fr-FR" sz="1350" b="1" dirty="0">
                  <a:solidFill>
                    <a:srgbClr val="106585"/>
                  </a:solidFill>
                  <a:latin typeface="Dosis" pitchFamily="2" charset="0"/>
                </a:rPr>
                <a:t>min</a:t>
              </a:r>
              <a:endParaRPr lang="fr-MA" sz="1350" b="1" dirty="0">
                <a:solidFill>
                  <a:srgbClr val="106585"/>
                </a:solidFill>
                <a:latin typeface="Dosis" pitchFamily="2" charset="0"/>
              </a:endParaRPr>
            </a:p>
          </p:txBody>
        </p:sp>
      </p:grpSp>
    </p:spTree>
    <p:extLst>
      <p:ext uri="{BB962C8B-B14F-4D97-AF65-F5344CB8AC3E}">
        <p14:creationId xmlns:p14="http://schemas.microsoft.com/office/powerpoint/2010/main" val="9690778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10E2A9-A1A2-0B8F-3B70-1F219DAD084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5259484-6A0A-C281-11B4-07A0AC145F2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67369732-1AEB-7799-05C8-632422C7DD89}"/>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A34600F2-5D7D-F0B2-38BC-0A2F2CFBB560}"/>
              </a:ext>
            </a:extLst>
          </p:cNvPr>
          <p:cNvSpPr txBox="1"/>
          <p:nvPr/>
        </p:nvSpPr>
        <p:spPr>
          <a:xfrm>
            <a:off x="4101799" y="3970780"/>
            <a:ext cx="5688882" cy="1275349"/>
          </a:xfrm>
          <a:prstGeom prst="rect">
            <a:avLst/>
          </a:prstGeom>
        </p:spPr>
        <p:txBody>
          <a:bodyPr wrap="square" lIns="0" tIns="0" rIns="0" bIns="0" rtlCol="0" anchor="t">
            <a:spAutoFit/>
          </a:bodyPr>
          <a:lstStyle/>
          <a:p>
            <a:pPr algn="ctr" defTabSz="685834" rtl="1">
              <a:lnSpc>
                <a:spcPts val="11099"/>
              </a:lnSpc>
            </a:pPr>
            <a:r>
              <a:rPr lang="ar-MA" sz="5400" dirty="0">
                <a:solidFill>
                  <a:srgbClr val="01070A"/>
                </a:solidFill>
                <a:latin typeface="Microsoft Uighur" panose="02000000000000000000" pitchFamily="2" charset="-78"/>
                <a:cs typeface="Microsoft Uighur" panose="02000000000000000000" pitchFamily="2" charset="-78"/>
              </a:rPr>
              <a:t>تمارين على الكراسة</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61F05C72-DE2A-BB74-A7DB-2A397123F7C6}"/>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عمل فردي على الكراسة</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280F0BFE-CAB5-5EA4-3012-3BC8C1C6C7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53D9CF05-E468-1BE7-23D1-FA2D35F571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Tree>
    <p:extLst>
      <p:ext uri="{BB962C8B-B14F-4D97-AF65-F5344CB8AC3E}">
        <p14:creationId xmlns:p14="http://schemas.microsoft.com/office/powerpoint/2010/main" val="323758689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16235-62CC-8356-5047-8D3EDD3813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722271D-CA23-C6A2-BAB2-A2F91D0E327C}"/>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4E6DA83-84A4-FA92-26EE-8A97B53ACCC7}"/>
              </a:ext>
            </a:extLst>
          </p:cNvPr>
          <p:cNvSpPr/>
          <p:nvPr/>
        </p:nvSpPr>
        <p:spPr>
          <a:xfrm>
            <a:off x="275852" y="2301693"/>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A42B843-A752-D53F-3A44-B3131144FD52}"/>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B7397A43-1438-7CA3-BB9E-9C1267C52C58}"/>
              </a:ext>
            </a:extLst>
          </p:cNvPr>
          <p:cNvSpPr txBox="1"/>
          <p:nvPr/>
        </p:nvSpPr>
        <p:spPr>
          <a:xfrm>
            <a:off x="4724400" y="976263"/>
            <a:ext cx="7791417" cy="1246495"/>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خ</a:t>
            </a:r>
            <a:r>
              <a:rPr lang="ar-MA" sz="3200" dirty="0">
                <a:solidFill>
                  <a:prstClr val="white">
                    <a:lumMod val="65000"/>
                  </a:prstClr>
                </a:solidFill>
                <a:latin typeface="Microsoft Uighur" panose="02000000000000000000" pitchFamily="2" charset="-78"/>
                <a:cs typeface="Microsoft Uighur" panose="02000000000000000000" pitchFamily="2" charset="-78"/>
              </a:rPr>
              <a:t>ذ</a:t>
            </a:r>
            <a:r>
              <a:rPr lang="ar-SA" sz="3200" dirty="0" err="1">
                <a:solidFill>
                  <a:prstClr val="white">
                    <a:lumMod val="65000"/>
                  </a:prstClr>
                </a:solidFill>
                <a:latin typeface="Microsoft Uighur" panose="02000000000000000000" pitchFamily="2" charset="-78"/>
                <a:cs typeface="Microsoft Uighur" panose="02000000000000000000" pitchFamily="2" charset="-78"/>
              </a:rPr>
              <a:t>وا</a:t>
            </a:r>
            <a:r>
              <a:rPr lang="ar-SA" sz="3200" dirty="0">
                <a:solidFill>
                  <a:prstClr val="white">
                    <a:lumMod val="65000"/>
                  </a:prstClr>
                </a:solidFill>
                <a:latin typeface="Microsoft Uighur" panose="02000000000000000000" pitchFamily="2" charset="-78"/>
                <a:cs typeface="Microsoft Uighur" panose="02000000000000000000" pitchFamily="2" charset="-78"/>
              </a:rPr>
              <a:t> كراساتكم سننجز التمارين الصفحة</a:t>
            </a:r>
            <a:r>
              <a:rPr lang="ar-MA" sz="3200" dirty="0">
                <a:solidFill>
                  <a:prstClr val="white">
                    <a:lumMod val="65000"/>
                  </a:prstClr>
                </a:solidFill>
                <a:latin typeface="Microsoft Uighur" panose="02000000000000000000" pitchFamily="2" charset="-78"/>
                <a:cs typeface="Microsoft Uighur" panose="02000000000000000000" pitchFamily="2" charset="-78"/>
              </a:rPr>
              <a:t> 14.</a:t>
            </a:r>
            <a:r>
              <a:rPr lang="ar-SA" sz="3200" dirty="0">
                <a:solidFill>
                  <a:prstClr val="white">
                    <a:lumMod val="65000"/>
                  </a:prstClr>
                </a:solidFill>
                <a:latin typeface="Microsoft Uighur" panose="02000000000000000000" pitchFamily="2" charset="-78"/>
                <a:cs typeface="Microsoft Uighur" panose="02000000000000000000" pitchFamily="2" charset="-78"/>
              </a:rPr>
              <a:t> </a:t>
            </a:r>
          </a:p>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أ</a:t>
            </a:r>
            <a:r>
              <a:rPr lang="ar-SA" sz="3200" dirty="0">
                <a:solidFill>
                  <a:prstClr val="white">
                    <a:lumMod val="65000"/>
                  </a:prstClr>
                </a:solidFill>
                <a:latin typeface="Microsoft Uighur" panose="02000000000000000000" pitchFamily="2" charset="-78"/>
                <a:cs typeface="Microsoft Uighur" panose="02000000000000000000" pitchFamily="2" charset="-78"/>
              </a:rPr>
              <a:t>نجزوا </a:t>
            </a:r>
            <a:r>
              <a:rPr lang="ar-MA" sz="3200" dirty="0">
                <a:solidFill>
                  <a:prstClr val="white">
                    <a:lumMod val="65000"/>
                  </a:prstClr>
                </a:solidFill>
                <a:latin typeface="Microsoft Uighur" panose="02000000000000000000" pitchFamily="2" charset="-78"/>
                <a:cs typeface="Microsoft Uighur" panose="02000000000000000000" pitchFamily="2" charset="-78"/>
              </a:rPr>
              <a:t>الأمثلة المبينة في الإطار الأحمر من </a:t>
            </a:r>
            <a:r>
              <a:rPr lang="ar-SA" sz="3200" dirty="0">
                <a:solidFill>
                  <a:prstClr val="white">
                    <a:lumMod val="65000"/>
                  </a:prstClr>
                </a:solidFill>
                <a:latin typeface="Microsoft Uighur" panose="02000000000000000000" pitchFamily="2" charset="-78"/>
                <a:cs typeface="Microsoft Uighur" panose="02000000000000000000" pitchFamily="2" charset="-78"/>
              </a:rPr>
              <a:t>التمرين رقم 1</a:t>
            </a:r>
            <a:r>
              <a:rPr lang="ar-MA" sz="3200" dirty="0">
                <a:solidFill>
                  <a:prstClr val="white">
                    <a:lumMod val="65000"/>
                  </a:prstClr>
                </a:solidFill>
                <a:latin typeface="Microsoft Uighur" panose="02000000000000000000" pitchFamily="2" charset="-78"/>
                <a:cs typeface="Microsoft Uighur" panose="02000000000000000000" pitchFamily="2" charset="-78"/>
              </a:rPr>
              <a:t> (دقيقة واحدة).</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SA"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E00C0211-88E5-D848-F057-787FB5A7E45C}"/>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99E854BC-7434-D784-1DE6-17D6DCA26FA6}"/>
              </a:ext>
            </a:extLst>
          </p:cNvPr>
          <p:cNvGraphicFramePr>
            <a:graphicFrameLocks noGrp="1"/>
          </p:cNvGraphicFramePr>
          <p:nvPr>
            <p:extLst>
              <p:ext uri="{D42A27DB-BD31-4B8C-83A1-F6EECF244321}">
                <p14:modId xmlns:p14="http://schemas.microsoft.com/office/powerpoint/2010/main" val="3176071422"/>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A876A3B5-D535-07C9-03EA-12676E0DA9EA}"/>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81083" y="802632"/>
            <a:ext cx="942792" cy="828778"/>
          </a:xfrm>
          <a:prstGeom prst="rect">
            <a:avLst/>
          </a:prstGeom>
          <a:ln>
            <a:noFill/>
          </a:ln>
          <a:effectLst/>
        </p:spPr>
      </p:pic>
      <p:pic>
        <p:nvPicPr>
          <p:cNvPr id="6" name="Image 5">
            <a:extLst>
              <a:ext uri="{FF2B5EF4-FFF2-40B4-BE49-F238E27FC236}">
                <a16:creationId xmlns:a16="http://schemas.microsoft.com/office/drawing/2014/main" id="{8B716608-607F-7D39-5705-02AF55594B3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7161" y="4403646"/>
            <a:ext cx="12509906" cy="2968703"/>
          </a:xfrm>
          <a:prstGeom prst="rect">
            <a:avLst/>
          </a:prstGeom>
        </p:spPr>
      </p:pic>
      <p:sp>
        <p:nvSpPr>
          <p:cNvPr id="9" name="Rectangle 8">
            <a:extLst>
              <a:ext uri="{FF2B5EF4-FFF2-40B4-BE49-F238E27FC236}">
                <a16:creationId xmlns:a16="http://schemas.microsoft.com/office/drawing/2014/main" id="{031EF7EE-CF94-2E0B-134E-2905661EC69C}"/>
              </a:ext>
            </a:extLst>
          </p:cNvPr>
          <p:cNvSpPr/>
          <p:nvPr/>
        </p:nvSpPr>
        <p:spPr>
          <a:xfrm>
            <a:off x="838200" y="5357965"/>
            <a:ext cx="7315200" cy="19812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Tree>
    <p:extLst>
      <p:ext uri="{BB962C8B-B14F-4D97-AF65-F5344CB8AC3E}">
        <p14:creationId xmlns:p14="http://schemas.microsoft.com/office/powerpoint/2010/main" val="429021146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6120A0-F59A-A0BB-D31B-EE6EDCF1E69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47FC5A4-5B2B-C396-542E-27ECEC20E234}"/>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66489FC-678B-80AB-C913-40DA5BD8AA43}"/>
              </a:ext>
            </a:extLst>
          </p:cNvPr>
          <p:cNvSpPr/>
          <p:nvPr/>
        </p:nvSpPr>
        <p:spPr>
          <a:xfrm>
            <a:off x="275852" y="2357825"/>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CD4CB38F-47AC-4A06-9A23-6A8C76C55C12}"/>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11E6947-2B29-C7FE-7C2C-73F9BBF94C62}"/>
              </a:ext>
            </a:extLst>
          </p:cNvPr>
          <p:cNvSpPr txBox="1"/>
          <p:nvPr/>
        </p:nvSpPr>
        <p:spPr>
          <a:xfrm>
            <a:off x="4724400" y="976263"/>
            <a:ext cx="7791417" cy="86177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صححوا.</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SA"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90716F16-8308-CD3C-70EC-1F2AAB1A5178}"/>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35C7F1B1-F58E-CBE6-E45A-48939AE6D79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E47E7FD8-097E-F139-46AF-33756F82D477}"/>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81083" y="802632"/>
            <a:ext cx="942792" cy="828778"/>
          </a:xfrm>
          <a:prstGeom prst="rect">
            <a:avLst/>
          </a:prstGeom>
          <a:ln>
            <a:noFill/>
          </a:ln>
          <a:effectLst/>
        </p:spPr>
      </p:pic>
      <p:pic>
        <p:nvPicPr>
          <p:cNvPr id="11" name="Image 10">
            <a:extLst>
              <a:ext uri="{FF2B5EF4-FFF2-40B4-BE49-F238E27FC236}">
                <a16:creationId xmlns:a16="http://schemas.microsoft.com/office/drawing/2014/main" id="{BEC4139F-9F22-E346-3D28-9D91F5956DD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7161" y="4403646"/>
            <a:ext cx="12509906" cy="2968703"/>
          </a:xfrm>
          <a:prstGeom prst="rect">
            <a:avLst/>
          </a:prstGeom>
        </p:spPr>
      </p:pic>
      <p:sp>
        <p:nvSpPr>
          <p:cNvPr id="12" name="Rectangle 11">
            <a:extLst>
              <a:ext uri="{FF2B5EF4-FFF2-40B4-BE49-F238E27FC236}">
                <a16:creationId xmlns:a16="http://schemas.microsoft.com/office/drawing/2014/main" id="{A0300A17-0D8C-172B-B705-0A5FF6663C83}"/>
              </a:ext>
            </a:extLst>
          </p:cNvPr>
          <p:cNvSpPr/>
          <p:nvPr/>
        </p:nvSpPr>
        <p:spPr>
          <a:xfrm>
            <a:off x="990600" y="5376565"/>
            <a:ext cx="7010400" cy="19812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3" name="ZoneTexte 12">
            <a:extLst>
              <a:ext uri="{FF2B5EF4-FFF2-40B4-BE49-F238E27FC236}">
                <a16:creationId xmlns:a16="http://schemas.microsoft.com/office/drawing/2014/main" id="{993A9AA1-DFE9-697C-288E-88149D8760CC}"/>
              </a:ext>
            </a:extLst>
          </p:cNvPr>
          <p:cNvSpPr txBox="1"/>
          <p:nvPr/>
        </p:nvSpPr>
        <p:spPr>
          <a:xfrm>
            <a:off x="4876800" y="5756147"/>
            <a:ext cx="685800" cy="461665"/>
          </a:xfrm>
          <a:prstGeom prst="rect">
            <a:avLst/>
          </a:prstGeom>
          <a:noFill/>
        </p:spPr>
        <p:txBody>
          <a:bodyPr wrap="square" rtlCol="0">
            <a:spAutoFit/>
          </a:bodyPr>
          <a:lstStyle/>
          <a:p>
            <a:r>
              <a:rPr lang="ar-MA" sz="2400" b="1" dirty="0">
                <a:solidFill>
                  <a:srgbClr val="FF0000"/>
                </a:solidFill>
              </a:rPr>
              <a:t>10</a:t>
            </a:r>
            <a:endParaRPr lang="fr-FR" sz="2800" b="1" dirty="0">
              <a:solidFill>
                <a:srgbClr val="FF0000"/>
              </a:solidFill>
            </a:endParaRPr>
          </a:p>
        </p:txBody>
      </p:sp>
      <p:sp>
        <p:nvSpPr>
          <p:cNvPr id="14" name="ZoneTexte 13">
            <a:extLst>
              <a:ext uri="{FF2B5EF4-FFF2-40B4-BE49-F238E27FC236}">
                <a16:creationId xmlns:a16="http://schemas.microsoft.com/office/drawing/2014/main" id="{1B0EF61C-8801-9D95-9305-8ED355C398A3}"/>
              </a:ext>
            </a:extLst>
          </p:cNvPr>
          <p:cNvSpPr txBox="1"/>
          <p:nvPr/>
        </p:nvSpPr>
        <p:spPr>
          <a:xfrm>
            <a:off x="4953000" y="6515100"/>
            <a:ext cx="685800" cy="461665"/>
          </a:xfrm>
          <a:prstGeom prst="rect">
            <a:avLst/>
          </a:prstGeom>
          <a:noFill/>
        </p:spPr>
        <p:txBody>
          <a:bodyPr wrap="square" rtlCol="0">
            <a:spAutoFit/>
          </a:bodyPr>
          <a:lstStyle/>
          <a:p>
            <a:r>
              <a:rPr lang="ar-MA" sz="2400" b="1" dirty="0">
                <a:solidFill>
                  <a:srgbClr val="FF0000"/>
                </a:solidFill>
              </a:rPr>
              <a:t>9</a:t>
            </a:r>
            <a:endParaRPr lang="fr-FR" sz="2800" b="1" dirty="0">
              <a:solidFill>
                <a:srgbClr val="FF0000"/>
              </a:solidFill>
            </a:endParaRPr>
          </a:p>
        </p:txBody>
      </p:sp>
      <p:sp>
        <p:nvSpPr>
          <p:cNvPr id="16" name="ZoneTexte 15">
            <a:extLst>
              <a:ext uri="{FF2B5EF4-FFF2-40B4-BE49-F238E27FC236}">
                <a16:creationId xmlns:a16="http://schemas.microsoft.com/office/drawing/2014/main" id="{06F2F245-73D7-F5F6-036B-3F5101075150}"/>
              </a:ext>
            </a:extLst>
          </p:cNvPr>
          <p:cNvSpPr txBox="1"/>
          <p:nvPr/>
        </p:nvSpPr>
        <p:spPr>
          <a:xfrm>
            <a:off x="2438400" y="6515100"/>
            <a:ext cx="685800" cy="461665"/>
          </a:xfrm>
          <a:prstGeom prst="rect">
            <a:avLst/>
          </a:prstGeom>
          <a:noFill/>
        </p:spPr>
        <p:txBody>
          <a:bodyPr wrap="square" rtlCol="0">
            <a:spAutoFit/>
          </a:bodyPr>
          <a:lstStyle/>
          <a:p>
            <a:r>
              <a:rPr lang="ar-MA" sz="2400" b="1" dirty="0">
                <a:solidFill>
                  <a:srgbClr val="FF0000"/>
                </a:solidFill>
              </a:rPr>
              <a:t>7</a:t>
            </a:r>
            <a:endParaRPr lang="fr-FR" sz="2800" b="1" dirty="0">
              <a:solidFill>
                <a:srgbClr val="FF0000"/>
              </a:solidFill>
            </a:endParaRPr>
          </a:p>
        </p:txBody>
      </p:sp>
      <p:sp>
        <p:nvSpPr>
          <p:cNvPr id="17" name="ZoneTexte 16">
            <a:extLst>
              <a:ext uri="{FF2B5EF4-FFF2-40B4-BE49-F238E27FC236}">
                <a16:creationId xmlns:a16="http://schemas.microsoft.com/office/drawing/2014/main" id="{FDF2CBF0-F505-DF1C-2CD1-BBADEEBAEAC1}"/>
              </a:ext>
            </a:extLst>
          </p:cNvPr>
          <p:cNvSpPr txBox="1"/>
          <p:nvPr/>
        </p:nvSpPr>
        <p:spPr>
          <a:xfrm>
            <a:off x="7239000" y="5753100"/>
            <a:ext cx="685800" cy="461665"/>
          </a:xfrm>
          <a:prstGeom prst="rect">
            <a:avLst/>
          </a:prstGeom>
          <a:noFill/>
        </p:spPr>
        <p:txBody>
          <a:bodyPr wrap="square" rtlCol="0">
            <a:spAutoFit/>
          </a:bodyPr>
          <a:lstStyle/>
          <a:p>
            <a:r>
              <a:rPr lang="ar-MA" sz="2400" b="1" dirty="0">
                <a:solidFill>
                  <a:srgbClr val="FF0000"/>
                </a:solidFill>
              </a:rPr>
              <a:t>4</a:t>
            </a:r>
            <a:endParaRPr lang="fr-FR" sz="2800" b="1" dirty="0">
              <a:solidFill>
                <a:srgbClr val="FF0000"/>
              </a:solidFill>
            </a:endParaRPr>
          </a:p>
        </p:txBody>
      </p:sp>
      <p:sp>
        <p:nvSpPr>
          <p:cNvPr id="18" name="ZoneTexte 17">
            <a:extLst>
              <a:ext uri="{FF2B5EF4-FFF2-40B4-BE49-F238E27FC236}">
                <a16:creationId xmlns:a16="http://schemas.microsoft.com/office/drawing/2014/main" id="{235C1E4D-404F-7220-0C89-A943D8CDE8C8}"/>
              </a:ext>
            </a:extLst>
          </p:cNvPr>
          <p:cNvSpPr txBox="1"/>
          <p:nvPr/>
        </p:nvSpPr>
        <p:spPr>
          <a:xfrm>
            <a:off x="7239000" y="6515100"/>
            <a:ext cx="685800" cy="461665"/>
          </a:xfrm>
          <a:prstGeom prst="rect">
            <a:avLst/>
          </a:prstGeom>
          <a:noFill/>
        </p:spPr>
        <p:txBody>
          <a:bodyPr wrap="square" rtlCol="0">
            <a:spAutoFit/>
          </a:bodyPr>
          <a:lstStyle/>
          <a:p>
            <a:r>
              <a:rPr lang="ar-MA" sz="2400" b="1" dirty="0">
                <a:solidFill>
                  <a:srgbClr val="FF0000"/>
                </a:solidFill>
              </a:rPr>
              <a:t>5</a:t>
            </a:r>
            <a:endParaRPr lang="fr-FR" sz="2800" b="1" dirty="0">
              <a:solidFill>
                <a:srgbClr val="FF0000"/>
              </a:solidFill>
            </a:endParaRPr>
          </a:p>
        </p:txBody>
      </p:sp>
    </p:spTree>
    <p:extLst>
      <p:ext uri="{BB962C8B-B14F-4D97-AF65-F5344CB8AC3E}">
        <p14:creationId xmlns:p14="http://schemas.microsoft.com/office/powerpoint/2010/main" val="308421466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B88F77-5DBD-43CD-B5B3-6C0DB5B4571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4489466-7C2C-F10F-359B-A4CD0254D87A}"/>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010874A-2B17-7F98-549D-A3016C1FF28A}"/>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ED8A2517-DA8F-2E37-49F3-E084817519DF}"/>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40DE0EB3-037D-28E2-C9C4-76306F3CFB48}"/>
              </a:ext>
            </a:extLst>
          </p:cNvPr>
          <p:cNvSpPr txBox="1"/>
          <p:nvPr/>
        </p:nvSpPr>
        <p:spPr>
          <a:xfrm>
            <a:off x="4724400" y="976263"/>
            <a:ext cx="7791417" cy="88870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أ</a:t>
            </a:r>
            <a:r>
              <a:rPr lang="ar-SA" sz="3200" dirty="0">
                <a:solidFill>
                  <a:prstClr val="white">
                    <a:lumMod val="65000"/>
                  </a:prstClr>
                </a:solidFill>
                <a:latin typeface="Microsoft Uighur" panose="02000000000000000000" pitchFamily="2" charset="-78"/>
                <a:cs typeface="Microsoft Uighur" panose="02000000000000000000" pitchFamily="2" charset="-78"/>
              </a:rPr>
              <a:t>نجزوا </a:t>
            </a:r>
            <a:r>
              <a:rPr lang="ar-MA" sz="3200" dirty="0">
                <a:solidFill>
                  <a:prstClr val="white">
                    <a:lumMod val="65000"/>
                  </a:prstClr>
                </a:solidFill>
                <a:latin typeface="Microsoft Uighur" panose="02000000000000000000" pitchFamily="2" charset="-78"/>
                <a:cs typeface="Microsoft Uighur" panose="02000000000000000000" pitchFamily="2" charset="-78"/>
              </a:rPr>
              <a:t>الأمثلة المُشار إليها من </a:t>
            </a:r>
            <a:r>
              <a:rPr lang="ar-SA" sz="3200" dirty="0">
                <a:solidFill>
                  <a:prstClr val="white">
                    <a:lumMod val="65000"/>
                  </a:prstClr>
                </a:solidFill>
                <a:latin typeface="Microsoft Uighur" panose="02000000000000000000" pitchFamily="2" charset="-78"/>
                <a:cs typeface="Microsoft Uighur" panose="02000000000000000000" pitchFamily="2" charset="-78"/>
              </a:rPr>
              <a:t>التمرين رقم </a:t>
            </a:r>
            <a:r>
              <a:rPr lang="ar-MA" sz="3200" dirty="0">
                <a:solidFill>
                  <a:prstClr val="white">
                    <a:lumMod val="65000"/>
                  </a:prstClr>
                </a:solidFill>
                <a:latin typeface="Microsoft Uighur" panose="02000000000000000000" pitchFamily="2" charset="-78"/>
                <a:cs typeface="Microsoft Uighur" panose="02000000000000000000" pitchFamily="2" charset="-78"/>
              </a:rPr>
              <a:t>2 (دقيقة واحدة).</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1C74150F-92F1-4051-CE80-EE21D955C2AC}"/>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FE08AB70-0031-2D83-1D0C-32F476A47A58}"/>
              </a:ext>
            </a:extLst>
          </p:cNvPr>
          <p:cNvGraphicFramePr>
            <a:graphicFrameLocks noGrp="1"/>
          </p:cNvGraphicFramePr>
          <p:nvPr>
            <p:extLst>
              <p:ext uri="{D42A27DB-BD31-4B8C-83A1-F6EECF244321}">
                <p14:modId xmlns:p14="http://schemas.microsoft.com/office/powerpoint/2010/main" val="2842407575"/>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1078729C-E951-38CB-13CF-0341640E15BA}"/>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81083" y="802632"/>
            <a:ext cx="942792" cy="828778"/>
          </a:xfrm>
          <a:prstGeom prst="rect">
            <a:avLst/>
          </a:prstGeom>
          <a:ln>
            <a:noFill/>
          </a:ln>
          <a:effectLst/>
        </p:spPr>
      </p:pic>
      <p:pic>
        <p:nvPicPr>
          <p:cNvPr id="7" name="Image 6">
            <a:extLst>
              <a:ext uri="{FF2B5EF4-FFF2-40B4-BE49-F238E27FC236}">
                <a16:creationId xmlns:a16="http://schemas.microsoft.com/office/drawing/2014/main" id="{C9496BE0-8C52-FCBE-25E1-E52BA14C19C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6985" y="3978608"/>
            <a:ext cx="12484495" cy="4466118"/>
          </a:xfrm>
          <a:prstGeom prst="rect">
            <a:avLst/>
          </a:prstGeom>
        </p:spPr>
      </p:pic>
      <p:sp>
        <p:nvSpPr>
          <p:cNvPr id="10" name="Flèche : gauche 9">
            <a:extLst>
              <a:ext uri="{FF2B5EF4-FFF2-40B4-BE49-F238E27FC236}">
                <a16:creationId xmlns:a16="http://schemas.microsoft.com/office/drawing/2014/main" id="{89625C2C-8B26-6A1D-7AF3-35D36371AF0F}"/>
              </a:ext>
            </a:extLst>
          </p:cNvPr>
          <p:cNvSpPr/>
          <p:nvPr/>
        </p:nvSpPr>
        <p:spPr>
          <a:xfrm>
            <a:off x="12077766" y="5753100"/>
            <a:ext cx="628617" cy="228600"/>
          </a:xfrm>
          <a:prstGeom prst="lef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Flèche : gauche 11">
            <a:extLst>
              <a:ext uri="{FF2B5EF4-FFF2-40B4-BE49-F238E27FC236}">
                <a16:creationId xmlns:a16="http://schemas.microsoft.com/office/drawing/2014/main" id="{6C07D5F0-38A5-FB71-3416-C037B29CB5BE}"/>
              </a:ext>
            </a:extLst>
          </p:cNvPr>
          <p:cNvSpPr/>
          <p:nvPr/>
        </p:nvSpPr>
        <p:spPr>
          <a:xfrm>
            <a:off x="12096783" y="6286500"/>
            <a:ext cx="628617" cy="228600"/>
          </a:xfrm>
          <a:prstGeom prst="lef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Flèche : gauche 12">
            <a:extLst>
              <a:ext uri="{FF2B5EF4-FFF2-40B4-BE49-F238E27FC236}">
                <a16:creationId xmlns:a16="http://schemas.microsoft.com/office/drawing/2014/main" id="{E22AA26C-6166-2800-5FEB-9460156B8BDA}"/>
              </a:ext>
            </a:extLst>
          </p:cNvPr>
          <p:cNvSpPr/>
          <p:nvPr/>
        </p:nvSpPr>
        <p:spPr>
          <a:xfrm>
            <a:off x="12115800" y="6819900"/>
            <a:ext cx="628617" cy="228600"/>
          </a:xfrm>
          <a:prstGeom prst="lef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2111378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4EBFDC-B8C5-9B6E-353F-4D8C02D8F00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FCADED3-B174-02EA-8735-38ED0BFCE26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3E853F0-6565-5CD3-B3B2-C7DCC729204F}"/>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BADCF3AF-480E-BC6E-A05B-94B4F5971A93}"/>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3A0E0D13-C3A3-4DE2-5399-0A392EBA480D}"/>
              </a:ext>
            </a:extLst>
          </p:cNvPr>
          <p:cNvSpPr txBox="1"/>
          <p:nvPr/>
        </p:nvSpPr>
        <p:spPr>
          <a:xfrm>
            <a:off x="4724400" y="976263"/>
            <a:ext cx="7791417" cy="88870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صححوا.</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75C71E73-1CA6-D82F-9C76-5B90AABD52EB}"/>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A05BCD97-E08E-C417-54D7-80CBF4481ED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22B21938-334F-0AA1-B119-9BAA80629C49}"/>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81083" y="802632"/>
            <a:ext cx="942792" cy="828778"/>
          </a:xfrm>
          <a:prstGeom prst="rect">
            <a:avLst/>
          </a:prstGeom>
          <a:ln>
            <a:noFill/>
          </a:ln>
          <a:effectLst/>
        </p:spPr>
      </p:pic>
      <p:pic>
        <p:nvPicPr>
          <p:cNvPr id="5" name="Image 4">
            <a:extLst>
              <a:ext uri="{FF2B5EF4-FFF2-40B4-BE49-F238E27FC236}">
                <a16:creationId xmlns:a16="http://schemas.microsoft.com/office/drawing/2014/main" id="{EBBE8017-7BE3-583F-565B-EA0805D699C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6985" y="3978608"/>
            <a:ext cx="12484495" cy="4466118"/>
          </a:xfrm>
          <a:prstGeom prst="rect">
            <a:avLst/>
          </a:prstGeom>
        </p:spPr>
      </p:pic>
      <p:sp>
        <p:nvSpPr>
          <p:cNvPr id="10" name="Flèche : gauche 9">
            <a:extLst>
              <a:ext uri="{FF2B5EF4-FFF2-40B4-BE49-F238E27FC236}">
                <a16:creationId xmlns:a16="http://schemas.microsoft.com/office/drawing/2014/main" id="{73287520-2ABE-9F21-0D23-220C6BC47986}"/>
              </a:ext>
            </a:extLst>
          </p:cNvPr>
          <p:cNvSpPr/>
          <p:nvPr/>
        </p:nvSpPr>
        <p:spPr>
          <a:xfrm>
            <a:off x="12077766" y="5753100"/>
            <a:ext cx="628617" cy="228600"/>
          </a:xfrm>
          <a:prstGeom prst="lef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Flèche : gauche 11">
            <a:extLst>
              <a:ext uri="{FF2B5EF4-FFF2-40B4-BE49-F238E27FC236}">
                <a16:creationId xmlns:a16="http://schemas.microsoft.com/office/drawing/2014/main" id="{E0497250-A90B-3EBA-C640-E34135C71155}"/>
              </a:ext>
            </a:extLst>
          </p:cNvPr>
          <p:cNvSpPr/>
          <p:nvPr/>
        </p:nvSpPr>
        <p:spPr>
          <a:xfrm>
            <a:off x="12096783" y="6286500"/>
            <a:ext cx="628617" cy="228600"/>
          </a:xfrm>
          <a:prstGeom prst="lef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a:extLst>
              <a:ext uri="{FF2B5EF4-FFF2-40B4-BE49-F238E27FC236}">
                <a16:creationId xmlns:a16="http://schemas.microsoft.com/office/drawing/2014/main" id="{EB1F33F9-FA1B-3229-FA5B-F0D67A8803A4}"/>
              </a:ext>
            </a:extLst>
          </p:cNvPr>
          <p:cNvSpPr txBox="1"/>
          <p:nvPr/>
        </p:nvSpPr>
        <p:spPr>
          <a:xfrm>
            <a:off x="10896600" y="5596235"/>
            <a:ext cx="685800" cy="461665"/>
          </a:xfrm>
          <a:prstGeom prst="rect">
            <a:avLst/>
          </a:prstGeom>
          <a:noFill/>
        </p:spPr>
        <p:txBody>
          <a:bodyPr wrap="square" rtlCol="0">
            <a:spAutoFit/>
          </a:bodyPr>
          <a:lstStyle/>
          <a:p>
            <a:r>
              <a:rPr lang="ar-MA" sz="2400" b="1" dirty="0">
                <a:solidFill>
                  <a:srgbClr val="FF0000"/>
                </a:solidFill>
              </a:rPr>
              <a:t>5</a:t>
            </a:r>
            <a:endParaRPr lang="fr-FR" sz="2800" b="1" dirty="0">
              <a:solidFill>
                <a:srgbClr val="FF0000"/>
              </a:solidFill>
            </a:endParaRPr>
          </a:p>
        </p:txBody>
      </p:sp>
      <p:sp>
        <p:nvSpPr>
          <p:cNvPr id="16" name="ZoneTexte 15">
            <a:extLst>
              <a:ext uri="{FF2B5EF4-FFF2-40B4-BE49-F238E27FC236}">
                <a16:creationId xmlns:a16="http://schemas.microsoft.com/office/drawing/2014/main" id="{C5248ADA-EE65-8079-77D6-876E5C0E1D57}"/>
              </a:ext>
            </a:extLst>
          </p:cNvPr>
          <p:cNvSpPr txBox="1"/>
          <p:nvPr/>
        </p:nvSpPr>
        <p:spPr>
          <a:xfrm>
            <a:off x="9448800" y="5600700"/>
            <a:ext cx="685800" cy="461665"/>
          </a:xfrm>
          <a:prstGeom prst="rect">
            <a:avLst/>
          </a:prstGeom>
          <a:noFill/>
        </p:spPr>
        <p:txBody>
          <a:bodyPr wrap="square" rtlCol="0">
            <a:spAutoFit/>
          </a:bodyPr>
          <a:lstStyle/>
          <a:p>
            <a:r>
              <a:rPr lang="ar-MA" sz="2400" b="1" dirty="0">
                <a:solidFill>
                  <a:srgbClr val="FF0000"/>
                </a:solidFill>
              </a:rPr>
              <a:t>5</a:t>
            </a:r>
            <a:endParaRPr lang="fr-FR" sz="2800" b="1" dirty="0">
              <a:solidFill>
                <a:srgbClr val="FF0000"/>
              </a:solidFill>
            </a:endParaRPr>
          </a:p>
        </p:txBody>
      </p:sp>
      <p:sp>
        <p:nvSpPr>
          <p:cNvPr id="17" name="ZoneTexte 16">
            <a:extLst>
              <a:ext uri="{FF2B5EF4-FFF2-40B4-BE49-F238E27FC236}">
                <a16:creationId xmlns:a16="http://schemas.microsoft.com/office/drawing/2014/main" id="{E608EBEC-2DF7-58A7-7948-32B37A058A97}"/>
              </a:ext>
            </a:extLst>
          </p:cNvPr>
          <p:cNvSpPr txBox="1"/>
          <p:nvPr/>
        </p:nvSpPr>
        <p:spPr>
          <a:xfrm>
            <a:off x="10896600" y="6129635"/>
            <a:ext cx="685800" cy="461665"/>
          </a:xfrm>
          <a:prstGeom prst="rect">
            <a:avLst/>
          </a:prstGeom>
          <a:noFill/>
        </p:spPr>
        <p:txBody>
          <a:bodyPr wrap="square" rtlCol="0">
            <a:spAutoFit/>
          </a:bodyPr>
          <a:lstStyle/>
          <a:p>
            <a:r>
              <a:rPr lang="ar-MA" sz="2400" b="1" dirty="0">
                <a:solidFill>
                  <a:srgbClr val="FF0000"/>
                </a:solidFill>
              </a:rPr>
              <a:t>3</a:t>
            </a:r>
            <a:endParaRPr lang="fr-FR" sz="2800" b="1" dirty="0">
              <a:solidFill>
                <a:srgbClr val="FF0000"/>
              </a:solidFill>
            </a:endParaRPr>
          </a:p>
        </p:txBody>
      </p:sp>
      <p:sp>
        <p:nvSpPr>
          <p:cNvPr id="20" name="ZoneTexte 19">
            <a:extLst>
              <a:ext uri="{FF2B5EF4-FFF2-40B4-BE49-F238E27FC236}">
                <a16:creationId xmlns:a16="http://schemas.microsoft.com/office/drawing/2014/main" id="{8E4CECA8-9CFB-640A-8F72-42BA0373C30C}"/>
              </a:ext>
            </a:extLst>
          </p:cNvPr>
          <p:cNvSpPr txBox="1"/>
          <p:nvPr/>
        </p:nvSpPr>
        <p:spPr>
          <a:xfrm>
            <a:off x="9448800" y="6129635"/>
            <a:ext cx="685800" cy="461665"/>
          </a:xfrm>
          <a:prstGeom prst="rect">
            <a:avLst/>
          </a:prstGeom>
          <a:noFill/>
        </p:spPr>
        <p:txBody>
          <a:bodyPr wrap="square" rtlCol="0">
            <a:spAutoFit/>
          </a:bodyPr>
          <a:lstStyle/>
          <a:p>
            <a:r>
              <a:rPr lang="ar-MA" sz="2400" b="1" dirty="0">
                <a:solidFill>
                  <a:srgbClr val="FF0000"/>
                </a:solidFill>
              </a:rPr>
              <a:t>4</a:t>
            </a:r>
            <a:endParaRPr lang="fr-FR" sz="2800" b="1" dirty="0">
              <a:solidFill>
                <a:srgbClr val="FF0000"/>
              </a:solidFill>
            </a:endParaRPr>
          </a:p>
        </p:txBody>
      </p:sp>
      <p:sp>
        <p:nvSpPr>
          <p:cNvPr id="21" name="ZoneTexte 20">
            <a:extLst>
              <a:ext uri="{FF2B5EF4-FFF2-40B4-BE49-F238E27FC236}">
                <a16:creationId xmlns:a16="http://schemas.microsoft.com/office/drawing/2014/main" id="{909A66EA-D1CC-605A-5220-5A1C1ABAE29F}"/>
              </a:ext>
            </a:extLst>
          </p:cNvPr>
          <p:cNvSpPr txBox="1"/>
          <p:nvPr/>
        </p:nvSpPr>
        <p:spPr>
          <a:xfrm>
            <a:off x="6477000" y="5524500"/>
            <a:ext cx="685800" cy="461665"/>
          </a:xfrm>
          <a:prstGeom prst="rect">
            <a:avLst/>
          </a:prstGeom>
          <a:noFill/>
        </p:spPr>
        <p:txBody>
          <a:bodyPr wrap="square" rtlCol="0">
            <a:spAutoFit/>
          </a:bodyPr>
          <a:lstStyle/>
          <a:p>
            <a:r>
              <a:rPr lang="ar-MA" sz="2400" b="1" dirty="0">
                <a:solidFill>
                  <a:srgbClr val="FF0000"/>
                </a:solidFill>
              </a:rPr>
              <a:t>55</a:t>
            </a:r>
            <a:endParaRPr lang="fr-FR" sz="2800" b="1" dirty="0">
              <a:solidFill>
                <a:srgbClr val="FF0000"/>
              </a:solidFill>
            </a:endParaRPr>
          </a:p>
        </p:txBody>
      </p:sp>
      <p:sp>
        <p:nvSpPr>
          <p:cNvPr id="22" name="ZoneTexte 21">
            <a:extLst>
              <a:ext uri="{FF2B5EF4-FFF2-40B4-BE49-F238E27FC236}">
                <a16:creationId xmlns:a16="http://schemas.microsoft.com/office/drawing/2014/main" id="{D7EBFF8E-CDDE-573B-5A69-0B675E8FB615}"/>
              </a:ext>
            </a:extLst>
          </p:cNvPr>
          <p:cNvSpPr txBox="1"/>
          <p:nvPr/>
        </p:nvSpPr>
        <p:spPr>
          <a:xfrm>
            <a:off x="2819400" y="6134100"/>
            <a:ext cx="1981200" cy="461665"/>
          </a:xfrm>
          <a:prstGeom prst="rect">
            <a:avLst/>
          </a:prstGeom>
          <a:noFill/>
        </p:spPr>
        <p:txBody>
          <a:bodyPr wrap="square" rtlCol="0">
            <a:spAutoFit/>
          </a:bodyPr>
          <a:lstStyle/>
          <a:p>
            <a:pPr algn="ctr" rtl="1"/>
            <a:r>
              <a:rPr lang="ar-MA" sz="2400" b="1" dirty="0">
                <a:solidFill>
                  <a:srgbClr val="FF0000"/>
                </a:solidFill>
              </a:rPr>
              <a:t>ثَلاثَةٌ وَأَرْبَعونَ</a:t>
            </a:r>
            <a:endParaRPr lang="fr-FR" sz="2800" b="1" dirty="0">
              <a:solidFill>
                <a:srgbClr val="FF0000"/>
              </a:solidFill>
            </a:endParaRPr>
          </a:p>
        </p:txBody>
      </p:sp>
      <p:sp>
        <p:nvSpPr>
          <p:cNvPr id="24" name="Flèche : gauche 23">
            <a:extLst>
              <a:ext uri="{FF2B5EF4-FFF2-40B4-BE49-F238E27FC236}">
                <a16:creationId xmlns:a16="http://schemas.microsoft.com/office/drawing/2014/main" id="{0BDFC821-F412-D0B0-14C3-BA19147FCBCA}"/>
              </a:ext>
            </a:extLst>
          </p:cNvPr>
          <p:cNvSpPr/>
          <p:nvPr/>
        </p:nvSpPr>
        <p:spPr>
          <a:xfrm>
            <a:off x="12096783" y="6819900"/>
            <a:ext cx="628617" cy="228600"/>
          </a:xfrm>
          <a:prstGeom prst="lef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ZoneTexte 24">
            <a:extLst>
              <a:ext uri="{FF2B5EF4-FFF2-40B4-BE49-F238E27FC236}">
                <a16:creationId xmlns:a16="http://schemas.microsoft.com/office/drawing/2014/main" id="{97B3751D-3B72-10A3-A259-A5E70CAE06D6}"/>
              </a:ext>
            </a:extLst>
          </p:cNvPr>
          <p:cNvSpPr txBox="1"/>
          <p:nvPr/>
        </p:nvSpPr>
        <p:spPr>
          <a:xfrm>
            <a:off x="2743200" y="6663035"/>
            <a:ext cx="1981200" cy="461665"/>
          </a:xfrm>
          <a:prstGeom prst="rect">
            <a:avLst/>
          </a:prstGeom>
          <a:noFill/>
        </p:spPr>
        <p:txBody>
          <a:bodyPr wrap="square" rtlCol="0">
            <a:spAutoFit/>
          </a:bodyPr>
          <a:lstStyle/>
          <a:p>
            <a:pPr algn="ctr" rtl="1"/>
            <a:r>
              <a:rPr lang="ar-MA" sz="2400" b="1" dirty="0">
                <a:solidFill>
                  <a:srgbClr val="FF0000"/>
                </a:solidFill>
              </a:rPr>
              <a:t>ثَمانِيَةٌ وَعِشْرونَ</a:t>
            </a:r>
            <a:endParaRPr lang="fr-FR" sz="2800" b="1" dirty="0">
              <a:solidFill>
                <a:srgbClr val="FF0000"/>
              </a:solidFill>
            </a:endParaRPr>
          </a:p>
        </p:txBody>
      </p:sp>
      <p:sp>
        <p:nvSpPr>
          <p:cNvPr id="26" name="ZoneTexte 25">
            <a:extLst>
              <a:ext uri="{FF2B5EF4-FFF2-40B4-BE49-F238E27FC236}">
                <a16:creationId xmlns:a16="http://schemas.microsoft.com/office/drawing/2014/main" id="{02036AE1-A879-7A03-025D-04FB6789E886}"/>
              </a:ext>
            </a:extLst>
          </p:cNvPr>
          <p:cNvSpPr txBox="1"/>
          <p:nvPr/>
        </p:nvSpPr>
        <p:spPr>
          <a:xfrm>
            <a:off x="6477000" y="6591300"/>
            <a:ext cx="685800" cy="461665"/>
          </a:xfrm>
          <a:prstGeom prst="rect">
            <a:avLst/>
          </a:prstGeom>
          <a:noFill/>
        </p:spPr>
        <p:txBody>
          <a:bodyPr wrap="square" rtlCol="0">
            <a:spAutoFit/>
          </a:bodyPr>
          <a:lstStyle/>
          <a:p>
            <a:r>
              <a:rPr lang="ar-MA" sz="2400" b="1" dirty="0">
                <a:solidFill>
                  <a:srgbClr val="FF0000"/>
                </a:solidFill>
              </a:rPr>
              <a:t>28</a:t>
            </a:r>
            <a:endParaRPr lang="fr-FR" sz="2800" b="1" dirty="0">
              <a:solidFill>
                <a:srgbClr val="FF0000"/>
              </a:solidFill>
            </a:endParaRPr>
          </a:p>
        </p:txBody>
      </p:sp>
    </p:spTree>
    <p:extLst>
      <p:ext uri="{BB962C8B-B14F-4D97-AF65-F5344CB8AC3E}">
        <p14:creationId xmlns:p14="http://schemas.microsoft.com/office/powerpoint/2010/main" val="16703254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A1BD8-4240-737B-6EE2-9AE3C63CDA3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AEF51E2-1E3F-B9DB-9432-78D62A0F4371}"/>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CA8DAEC-B73C-387B-8E27-8FB92F6AE26E}"/>
              </a:ext>
            </a:extLst>
          </p:cNvPr>
          <p:cNvSpPr/>
          <p:nvPr/>
        </p:nvSpPr>
        <p:spPr>
          <a:xfrm>
            <a:off x="221844" y="2321365"/>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AD35D2B-A913-7D44-D2F7-A4CBA5708319}"/>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4A63366-4AC5-BDD7-0130-DCA8E72C7EB3}"/>
              </a:ext>
            </a:extLst>
          </p:cNvPr>
          <p:cNvSpPr txBox="1"/>
          <p:nvPr/>
        </p:nvSpPr>
        <p:spPr>
          <a:xfrm>
            <a:off x="4724400" y="976263"/>
            <a:ext cx="7791417" cy="88870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أ</a:t>
            </a:r>
            <a:r>
              <a:rPr lang="ar-SA" sz="3200" dirty="0">
                <a:solidFill>
                  <a:prstClr val="white">
                    <a:lumMod val="65000"/>
                  </a:prstClr>
                </a:solidFill>
                <a:latin typeface="Microsoft Uighur" panose="02000000000000000000" pitchFamily="2" charset="-78"/>
                <a:cs typeface="Microsoft Uighur" panose="02000000000000000000" pitchFamily="2" charset="-78"/>
              </a:rPr>
              <a:t>نجزوا </a:t>
            </a:r>
            <a:r>
              <a:rPr lang="ar-MA" sz="3200" dirty="0">
                <a:solidFill>
                  <a:prstClr val="white">
                    <a:lumMod val="65000"/>
                  </a:prstClr>
                </a:solidFill>
                <a:latin typeface="Microsoft Uighur" panose="02000000000000000000" pitchFamily="2" charset="-78"/>
                <a:cs typeface="Microsoft Uighur" panose="02000000000000000000" pitchFamily="2" charset="-78"/>
              </a:rPr>
              <a:t>الأمثلة المبينة في الإطار الأحمر من </a:t>
            </a:r>
            <a:r>
              <a:rPr lang="ar-SA" sz="3200" dirty="0">
                <a:solidFill>
                  <a:prstClr val="white">
                    <a:lumMod val="65000"/>
                  </a:prstClr>
                </a:solidFill>
                <a:latin typeface="Microsoft Uighur" panose="02000000000000000000" pitchFamily="2" charset="-78"/>
                <a:cs typeface="Microsoft Uighur" panose="02000000000000000000" pitchFamily="2" charset="-78"/>
              </a:rPr>
              <a:t>التمرين رقم </a:t>
            </a:r>
            <a:r>
              <a:rPr lang="ar-MA" sz="3200" dirty="0">
                <a:solidFill>
                  <a:prstClr val="white">
                    <a:lumMod val="65000"/>
                  </a:prstClr>
                </a:solidFill>
                <a:latin typeface="Microsoft Uighur" panose="02000000000000000000" pitchFamily="2" charset="-78"/>
                <a:cs typeface="Microsoft Uighur" panose="02000000000000000000" pitchFamily="2" charset="-78"/>
              </a:rPr>
              <a:t>3 (دقيقة واحدة).</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82D082C7-FE32-7716-5F64-C41871A287C2}"/>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F992F3CD-6BA7-FB63-C3EB-442163395EAC}"/>
              </a:ext>
            </a:extLst>
          </p:cNvPr>
          <p:cNvGraphicFramePr>
            <a:graphicFrameLocks noGrp="1"/>
          </p:cNvGraphicFramePr>
          <p:nvPr>
            <p:extLst>
              <p:ext uri="{D42A27DB-BD31-4B8C-83A1-F6EECF244321}">
                <p14:modId xmlns:p14="http://schemas.microsoft.com/office/powerpoint/2010/main" val="2541339326"/>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3F118D39-0EFB-230B-9990-00D03A32DC21}"/>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81083" y="802632"/>
            <a:ext cx="942792" cy="828778"/>
          </a:xfrm>
          <a:prstGeom prst="rect">
            <a:avLst/>
          </a:prstGeom>
          <a:ln>
            <a:noFill/>
          </a:ln>
          <a:effectLst/>
        </p:spPr>
      </p:pic>
      <p:pic>
        <p:nvPicPr>
          <p:cNvPr id="6" name="Image 5">
            <a:extLst>
              <a:ext uri="{FF2B5EF4-FFF2-40B4-BE49-F238E27FC236}">
                <a16:creationId xmlns:a16="http://schemas.microsoft.com/office/drawing/2014/main" id="{E6DA1CF6-FCA3-686A-6B64-C54D4192319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3400" y="4016691"/>
            <a:ext cx="12745948" cy="3967380"/>
          </a:xfrm>
          <a:prstGeom prst="rect">
            <a:avLst/>
          </a:prstGeom>
        </p:spPr>
      </p:pic>
      <p:sp>
        <p:nvSpPr>
          <p:cNvPr id="7" name="Rectangle 6">
            <a:extLst>
              <a:ext uri="{FF2B5EF4-FFF2-40B4-BE49-F238E27FC236}">
                <a16:creationId xmlns:a16="http://schemas.microsoft.com/office/drawing/2014/main" id="{C972AF0F-42A2-75DB-B75F-93EB7378EE38}"/>
              </a:ext>
            </a:extLst>
          </p:cNvPr>
          <p:cNvSpPr/>
          <p:nvPr/>
        </p:nvSpPr>
        <p:spPr>
          <a:xfrm>
            <a:off x="838200" y="5112088"/>
            <a:ext cx="7162800" cy="284466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Tree>
    <p:extLst>
      <p:ext uri="{BB962C8B-B14F-4D97-AF65-F5344CB8AC3E}">
        <p14:creationId xmlns:p14="http://schemas.microsoft.com/office/powerpoint/2010/main" val="18996564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305A9C-CB26-3AE0-B18F-C99EF9F0616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6E81E10-DBAD-E81C-11E9-298C3EF6B4A1}"/>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356B476-0E22-2E35-04B1-9C64277F3927}"/>
              </a:ext>
            </a:extLst>
          </p:cNvPr>
          <p:cNvSpPr/>
          <p:nvPr/>
        </p:nvSpPr>
        <p:spPr>
          <a:xfrm>
            <a:off x="246907" y="2398489"/>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D65B7133-8E5F-6887-8B74-F29295F8020C}"/>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4C8141C-D13A-D022-E744-C9F916A7D658}"/>
              </a:ext>
            </a:extLst>
          </p:cNvPr>
          <p:cNvSpPr txBox="1"/>
          <p:nvPr/>
        </p:nvSpPr>
        <p:spPr>
          <a:xfrm>
            <a:off x="4724400" y="976263"/>
            <a:ext cx="7791417" cy="88870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صححوا.</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6E1A03D6-E4F8-A191-14DF-F9F628EF6DE1}"/>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6B5004BF-67E9-8360-A8F3-A37D17015BA2}"/>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BB272F4A-EA29-E253-DB89-4420BF9EEECE}"/>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81083" y="802632"/>
            <a:ext cx="942792" cy="828778"/>
          </a:xfrm>
          <a:prstGeom prst="rect">
            <a:avLst/>
          </a:prstGeom>
          <a:ln>
            <a:noFill/>
          </a:ln>
          <a:effectLst/>
        </p:spPr>
      </p:pic>
      <p:pic>
        <p:nvPicPr>
          <p:cNvPr id="22" name="Image 21">
            <a:extLst>
              <a:ext uri="{FF2B5EF4-FFF2-40B4-BE49-F238E27FC236}">
                <a16:creationId xmlns:a16="http://schemas.microsoft.com/office/drawing/2014/main" id="{65D37F06-EEBB-6ECA-225F-703D5E8512D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3400" y="4016691"/>
            <a:ext cx="12745948" cy="3967380"/>
          </a:xfrm>
          <a:prstGeom prst="rect">
            <a:avLst/>
          </a:prstGeom>
        </p:spPr>
      </p:pic>
      <p:sp>
        <p:nvSpPr>
          <p:cNvPr id="24" name="Rectangle 23">
            <a:extLst>
              <a:ext uri="{FF2B5EF4-FFF2-40B4-BE49-F238E27FC236}">
                <a16:creationId xmlns:a16="http://schemas.microsoft.com/office/drawing/2014/main" id="{CB5CDB62-B4D8-DCA4-BBDD-320CFCCD9B90}"/>
              </a:ext>
            </a:extLst>
          </p:cNvPr>
          <p:cNvSpPr/>
          <p:nvPr/>
        </p:nvSpPr>
        <p:spPr>
          <a:xfrm>
            <a:off x="838200" y="5112088"/>
            <a:ext cx="7162800" cy="284466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25" name="ZoneTexte 24">
            <a:extLst>
              <a:ext uri="{FF2B5EF4-FFF2-40B4-BE49-F238E27FC236}">
                <a16:creationId xmlns:a16="http://schemas.microsoft.com/office/drawing/2014/main" id="{5B3D7C1F-87A7-F024-D3DF-6B2082FFC658}"/>
              </a:ext>
            </a:extLst>
          </p:cNvPr>
          <p:cNvSpPr txBox="1"/>
          <p:nvPr/>
        </p:nvSpPr>
        <p:spPr>
          <a:xfrm>
            <a:off x="4610885" y="6068080"/>
            <a:ext cx="418315" cy="523220"/>
          </a:xfrm>
          <a:prstGeom prst="rect">
            <a:avLst/>
          </a:prstGeom>
          <a:noFill/>
        </p:spPr>
        <p:txBody>
          <a:bodyPr wrap="square" rtlCol="0">
            <a:spAutoFit/>
          </a:bodyPr>
          <a:lstStyle/>
          <a:p>
            <a:r>
              <a:rPr lang="ar-MA" sz="2800" b="1" dirty="0">
                <a:solidFill>
                  <a:srgbClr val="FF0000"/>
                </a:solidFill>
              </a:rPr>
              <a:t>1</a:t>
            </a:r>
            <a:endParaRPr lang="fr-FR" b="1" dirty="0">
              <a:solidFill>
                <a:srgbClr val="FF0000"/>
              </a:solidFill>
            </a:endParaRPr>
          </a:p>
        </p:txBody>
      </p:sp>
      <p:sp>
        <p:nvSpPr>
          <p:cNvPr id="26" name="ZoneTexte 25">
            <a:extLst>
              <a:ext uri="{FF2B5EF4-FFF2-40B4-BE49-F238E27FC236}">
                <a16:creationId xmlns:a16="http://schemas.microsoft.com/office/drawing/2014/main" id="{26050AEC-2471-7A2D-2FD4-426280AB609F}"/>
              </a:ext>
            </a:extLst>
          </p:cNvPr>
          <p:cNvSpPr txBox="1"/>
          <p:nvPr/>
        </p:nvSpPr>
        <p:spPr>
          <a:xfrm>
            <a:off x="4267200" y="6068080"/>
            <a:ext cx="418315" cy="523220"/>
          </a:xfrm>
          <a:prstGeom prst="rect">
            <a:avLst/>
          </a:prstGeom>
          <a:noFill/>
        </p:spPr>
        <p:txBody>
          <a:bodyPr wrap="square" rtlCol="0">
            <a:spAutoFit/>
          </a:bodyPr>
          <a:lstStyle/>
          <a:p>
            <a:r>
              <a:rPr lang="ar-MA" sz="2800" b="1" dirty="0">
                <a:solidFill>
                  <a:srgbClr val="FF0000"/>
                </a:solidFill>
              </a:rPr>
              <a:t>3</a:t>
            </a:r>
            <a:endParaRPr lang="fr-FR" b="1" dirty="0">
              <a:solidFill>
                <a:srgbClr val="FF0000"/>
              </a:solidFill>
            </a:endParaRPr>
          </a:p>
        </p:txBody>
      </p:sp>
      <p:sp>
        <p:nvSpPr>
          <p:cNvPr id="28" name="ZoneTexte 27">
            <a:extLst>
              <a:ext uri="{FF2B5EF4-FFF2-40B4-BE49-F238E27FC236}">
                <a16:creationId xmlns:a16="http://schemas.microsoft.com/office/drawing/2014/main" id="{B53B2DAB-6C7F-08A6-3B66-A02F6B5D9004}"/>
              </a:ext>
            </a:extLst>
          </p:cNvPr>
          <p:cNvSpPr txBox="1"/>
          <p:nvPr/>
        </p:nvSpPr>
        <p:spPr>
          <a:xfrm>
            <a:off x="4610885" y="6601480"/>
            <a:ext cx="418315" cy="523220"/>
          </a:xfrm>
          <a:prstGeom prst="rect">
            <a:avLst/>
          </a:prstGeom>
          <a:noFill/>
        </p:spPr>
        <p:txBody>
          <a:bodyPr wrap="square" rtlCol="0">
            <a:spAutoFit/>
          </a:bodyPr>
          <a:lstStyle/>
          <a:p>
            <a:r>
              <a:rPr lang="ar-MA" sz="2800" b="1" dirty="0">
                <a:solidFill>
                  <a:srgbClr val="FF0000"/>
                </a:solidFill>
              </a:rPr>
              <a:t>7</a:t>
            </a:r>
            <a:endParaRPr lang="fr-FR" b="1" dirty="0">
              <a:solidFill>
                <a:srgbClr val="FF0000"/>
              </a:solidFill>
            </a:endParaRPr>
          </a:p>
        </p:txBody>
      </p:sp>
      <p:sp>
        <p:nvSpPr>
          <p:cNvPr id="29" name="ZoneTexte 28">
            <a:extLst>
              <a:ext uri="{FF2B5EF4-FFF2-40B4-BE49-F238E27FC236}">
                <a16:creationId xmlns:a16="http://schemas.microsoft.com/office/drawing/2014/main" id="{9AF034AA-4457-CF16-21D6-BA1C306C9150}"/>
              </a:ext>
            </a:extLst>
          </p:cNvPr>
          <p:cNvSpPr txBox="1"/>
          <p:nvPr/>
        </p:nvSpPr>
        <p:spPr>
          <a:xfrm>
            <a:off x="4267200" y="6601480"/>
            <a:ext cx="418315" cy="523220"/>
          </a:xfrm>
          <a:prstGeom prst="rect">
            <a:avLst/>
          </a:prstGeom>
          <a:noFill/>
        </p:spPr>
        <p:txBody>
          <a:bodyPr wrap="square" rtlCol="0">
            <a:spAutoFit/>
          </a:bodyPr>
          <a:lstStyle/>
          <a:p>
            <a:r>
              <a:rPr lang="ar-MA" sz="2800" b="1" dirty="0">
                <a:solidFill>
                  <a:srgbClr val="FF0000"/>
                </a:solidFill>
              </a:rPr>
              <a:t>2</a:t>
            </a:r>
            <a:endParaRPr lang="fr-FR" b="1" dirty="0">
              <a:solidFill>
                <a:srgbClr val="FF0000"/>
              </a:solidFill>
            </a:endParaRPr>
          </a:p>
        </p:txBody>
      </p:sp>
      <p:sp>
        <p:nvSpPr>
          <p:cNvPr id="30" name="ZoneTexte 29">
            <a:extLst>
              <a:ext uri="{FF2B5EF4-FFF2-40B4-BE49-F238E27FC236}">
                <a16:creationId xmlns:a16="http://schemas.microsoft.com/office/drawing/2014/main" id="{E6EE9545-E122-8888-7C65-0390C17F17CC}"/>
              </a:ext>
            </a:extLst>
          </p:cNvPr>
          <p:cNvSpPr txBox="1"/>
          <p:nvPr/>
        </p:nvSpPr>
        <p:spPr>
          <a:xfrm>
            <a:off x="4648200" y="7211080"/>
            <a:ext cx="418315" cy="523220"/>
          </a:xfrm>
          <a:prstGeom prst="rect">
            <a:avLst/>
          </a:prstGeom>
          <a:noFill/>
        </p:spPr>
        <p:txBody>
          <a:bodyPr wrap="square" rtlCol="0">
            <a:spAutoFit/>
          </a:bodyPr>
          <a:lstStyle/>
          <a:p>
            <a:r>
              <a:rPr lang="ar-MA" sz="2800" b="1" dirty="0">
                <a:solidFill>
                  <a:srgbClr val="FF0000"/>
                </a:solidFill>
              </a:rPr>
              <a:t>8</a:t>
            </a:r>
            <a:endParaRPr lang="fr-FR" b="1" dirty="0">
              <a:solidFill>
                <a:srgbClr val="FF0000"/>
              </a:solidFill>
            </a:endParaRPr>
          </a:p>
        </p:txBody>
      </p:sp>
      <p:sp>
        <p:nvSpPr>
          <p:cNvPr id="31" name="ZoneTexte 30">
            <a:extLst>
              <a:ext uri="{FF2B5EF4-FFF2-40B4-BE49-F238E27FC236}">
                <a16:creationId xmlns:a16="http://schemas.microsoft.com/office/drawing/2014/main" id="{483E4627-EED5-3CDA-713A-63727C50C0C4}"/>
              </a:ext>
            </a:extLst>
          </p:cNvPr>
          <p:cNvSpPr txBox="1"/>
          <p:nvPr/>
        </p:nvSpPr>
        <p:spPr>
          <a:xfrm>
            <a:off x="4267200" y="7211080"/>
            <a:ext cx="418315" cy="523220"/>
          </a:xfrm>
          <a:prstGeom prst="rect">
            <a:avLst/>
          </a:prstGeom>
          <a:noFill/>
        </p:spPr>
        <p:txBody>
          <a:bodyPr wrap="square" rtlCol="0">
            <a:spAutoFit/>
          </a:bodyPr>
          <a:lstStyle/>
          <a:p>
            <a:r>
              <a:rPr lang="ar-MA" sz="2800" b="1" dirty="0">
                <a:solidFill>
                  <a:srgbClr val="FF0000"/>
                </a:solidFill>
              </a:rPr>
              <a:t>5</a:t>
            </a:r>
            <a:endParaRPr lang="fr-FR" b="1" dirty="0">
              <a:solidFill>
                <a:srgbClr val="FF0000"/>
              </a:solidFill>
            </a:endParaRPr>
          </a:p>
        </p:txBody>
      </p:sp>
      <p:sp>
        <p:nvSpPr>
          <p:cNvPr id="32" name="ZoneTexte 31">
            <a:extLst>
              <a:ext uri="{FF2B5EF4-FFF2-40B4-BE49-F238E27FC236}">
                <a16:creationId xmlns:a16="http://schemas.microsoft.com/office/drawing/2014/main" id="{4BEC38B6-8134-85B6-772B-CE762284CD8D}"/>
              </a:ext>
            </a:extLst>
          </p:cNvPr>
          <p:cNvSpPr txBox="1"/>
          <p:nvPr/>
        </p:nvSpPr>
        <p:spPr>
          <a:xfrm>
            <a:off x="6744485" y="7200900"/>
            <a:ext cx="418315" cy="523220"/>
          </a:xfrm>
          <a:prstGeom prst="rect">
            <a:avLst/>
          </a:prstGeom>
          <a:noFill/>
        </p:spPr>
        <p:txBody>
          <a:bodyPr wrap="square" rtlCol="0">
            <a:spAutoFit/>
          </a:bodyPr>
          <a:lstStyle/>
          <a:p>
            <a:r>
              <a:rPr lang="ar-MA" sz="2800" b="1" dirty="0">
                <a:solidFill>
                  <a:srgbClr val="FF0000"/>
                </a:solidFill>
              </a:rPr>
              <a:t>4</a:t>
            </a:r>
            <a:endParaRPr lang="fr-FR" b="1" dirty="0">
              <a:solidFill>
                <a:srgbClr val="FF0000"/>
              </a:solidFill>
            </a:endParaRPr>
          </a:p>
        </p:txBody>
      </p:sp>
      <p:sp>
        <p:nvSpPr>
          <p:cNvPr id="33" name="ZoneTexte 32">
            <a:extLst>
              <a:ext uri="{FF2B5EF4-FFF2-40B4-BE49-F238E27FC236}">
                <a16:creationId xmlns:a16="http://schemas.microsoft.com/office/drawing/2014/main" id="{F4C93F13-45C2-5975-C477-719ADB3A9B52}"/>
              </a:ext>
            </a:extLst>
          </p:cNvPr>
          <p:cNvSpPr txBox="1"/>
          <p:nvPr/>
        </p:nvSpPr>
        <p:spPr>
          <a:xfrm>
            <a:off x="7086600" y="7200900"/>
            <a:ext cx="418315" cy="523220"/>
          </a:xfrm>
          <a:prstGeom prst="rect">
            <a:avLst/>
          </a:prstGeom>
          <a:noFill/>
        </p:spPr>
        <p:txBody>
          <a:bodyPr wrap="square" rtlCol="0">
            <a:spAutoFit/>
          </a:bodyPr>
          <a:lstStyle/>
          <a:p>
            <a:r>
              <a:rPr lang="ar-MA" sz="2800" b="1" dirty="0">
                <a:solidFill>
                  <a:srgbClr val="FF0000"/>
                </a:solidFill>
              </a:rPr>
              <a:t>7</a:t>
            </a:r>
            <a:endParaRPr lang="fr-FR" b="1" dirty="0">
              <a:solidFill>
                <a:srgbClr val="FF0000"/>
              </a:solidFill>
            </a:endParaRPr>
          </a:p>
        </p:txBody>
      </p:sp>
      <p:sp>
        <p:nvSpPr>
          <p:cNvPr id="34" name="ZoneTexte 33">
            <a:extLst>
              <a:ext uri="{FF2B5EF4-FFF2-40B4-BE49-F238E27FC236}">
                <a16:creationId xmlns:a16="http://schemas.microsoft.com/office/drawing/2014/main" id="{F472607C-8803-14D9-B8B6-83ABC8D6051F}"/>
              </a:ext>
            </a:extLst>
          </p:cNvPr>
          <p:cNvSpPr txBox="1"/>
          <p:nvPr/>
        </p:nvSpPr>
        <p:spPr>
          <a:xfrm>
            <a:off x="7125485" y="6667500"/>
            <a:ext cx="418315" cy="523220"/>
          </a:xfrm>
          <a:prstGeom prst="rect">
            <a:avLst/>
          </a:prstGeom>
          <a:noFill/>
        </p:spPr>
        <p:txBody>
          <a:bodyPr wrap="square" rtlCol="0">
            <a:spAutoFit/>
          </a:bodyPr>
          <a:lstStyle/>
          <a:p>
            <a:r>
              <a:rPr lang="ar-MA" sz="2800" b="1" dirty="0">
                <a:solidFill>
                  <a:srgbClr val="FF0000"/>
                </a:solidFill>
              </a:rPr>
              <a:t>5</a:t>
            </a:r>
            <a:endParaRPr lang="fr-FR" b="1" dirty="0">
              <a:solidFill>
                <a:srgbClr val="FF0000"/>
              </a:solidFill>
            </a:endParaRPr>
          </a:p>
        </p:txBody>
      </p:sp>
      <p:sp>
        <p:nvSpPr>
          <p:cNvPr id="35" name="ZoneTexte 34">
            <a:extLst>
              <a:ext uri="{FF2B5EF4-FFF2-40B4-BE49-F238E27FC236}">
                <a16:creationId xmlns:a16="http://schemas.microsoft.com/office/drawing/2014/main" id="{3B4CE70D-2C01-7F37-1F87-EB8A920558FB}"/>
              </a:ext>
            </a:extLst>
          </p:cNvPr>
          <p:cNvSpPr txBox="1"/>
          <p:nvPr/>
        </p:nvSpPr>
        <p:spPr>
          <a:xfrm>
            <a:off x="6744485" y="6057900"/>
            <a:ext cx="418315" cy="523220"/>
          </a:xfrm>
          <a:prstGeom prst="rect">
            <a:avLst/>
          </a:prstGeom>
          <a:noFill/>
        </p:spPr>
        <p:txBody>
          <a:bodyPr wrap="square" rtlCol="0">
            <a:spAutoFit/>
          </a:bodyPr>
          <a:lstStyle/>
          <a:p>
            <a:r>
              <a:rPr lang="ar-MA" sz="2800" b="1" dirty="0">
                <a:solidFill>
                  <a:srgbClr val="FF0000"/>
                </a:solidFill>
              </a:rPr>
              <a:t>4</a:t>
            </a:r>
            <a:endParaRPr lang="fr-FR" b="1" dirty="0">
              <a:solidFill>
                <a:srgbClr val="FF0000"/>
              </a:solidFill>
            </a:endParaRPr>
          </a:p>
        </p:txBody>
      </p:sp>
      <p:sp>
        <p:nvSpPr>
          <p:cNvPr id="36" name="ZoneTexte 35">
            <a:extLst>
              <a:ext uri="{FF2B5EF4-FFF2-40B4-BE49-F238E27FC236}">
                <a16:creationId xmlns:a16="http://schemas.microsoft.com/office/drawing/2014/main" id="{3E1DFDB1-33A7-3872-D9A0-0F69CEC8EE81}"/>
              </a:ext>
            </a:extLst>
          </p:cNvPr>
          <p:cNvSpPr txBox="1"/>
          <p:nvPr/>
        </p:nvSpPr>
        <p:spPr>
          <a:xfrm>
            <a:off x="7125485" y="6057900"/>
            <a:ext cx="418315" cy="523220"/>
          </a:xfrm>
          <a:prstGeom prst="rect">
            <a:avLst/>
          </a:prstGeom>
          <a:noFill/>
        </p:spPr>
        <p:txBody>
          <a:bodyPr wrap="square" rtlCol="0">
            <a:spAutoFit/>
          </a:bodyPr>
          <a:lstStyle/>
          <a:p>
            <a:r>
              <a:rPr lang="ar-MA" sz="2800" b="1" dirty="0">
                <a:solidFill>
                  <a:srgbClr val="FF0000"/>
                </a:solidFill>
              </a:rPr>
              <a:t>2</a:t>
            </a:r>
            <a:endParaRPr lang="fr-FR" b="1" dirty="0">
              <a:solidFill>
                <a:srgbClr val="FF0000"/>
              </a:solidFill>
            </a:endParaRPr>
          </a:p>
        </p:txBody>
      </p:sp>
    </p:spTree>
    <p:extLst>
      <p:ext uri="{BB962C8B-B14F-4D97-AF65-F5344CB8AC3E}">
        <p14:creationId xmlns:p14="http://schemas.microsoft.com/office/powerpoint/2010/main" val="410718672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CCB23-2C6A-28B2-816C-1948391122C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86B34CD-0761-4F0F-8A13-EFC8DB3E6DA9}"/>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DC36178-029D-1032-B1A7-9F33AD0DF9DD}"/>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0DB0E17-4B12-CAC8-AD20-8063B953EB1A}"/>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83C3A350-2994-0002-814E-A4307F7CE818}"/>
              </a:ext>
            </a:extLst>
          </p:cNvPr>
          <p:cNvSpPr txBox="1"/>
          <p:nvPr/>
        </p:nvSpPr>
        <p:spPr>
          <a:xfrm>
            <a:off x="2514600" y="976263"/>
            <a:ext cx="10001217" cy="88870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الآن سنمر إلى المسألة.</a:t>
            </a:r>
          </a:p>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انتبهوا سأقرأ المسألة مرتين وستعملون على تلوين العملية المناسبة. </a:t>
            </a:r>
          </a:p>
        </p:txBody>
      </p:sp>
      <p:sp>
        <p:nvSpPr>
          <p:cNvPr id="3" name="Freeform 8">
            <a:extLst>
              <a:ext uri="{FF2B5EF4-FFF2-40B4-BE49-F238E27FC236}">
                <a16:creationId xmlns:a16="http://schemas.microsoft.com/office/drawing/2014/main" id="{894E1E6F-C2A7-0BF4-10F5-1B3C3F259ADE}"/>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75946BC5-FAB6-D842-87C3-38FE61F3F509}"/>
              </a:ext>
            </a:extLst>
          </p:cNvPr>
          <p:cNvGraphicFramePr>
            <a:graphicFrameLocks noGrp="1"/>
          </p:cNvGraphicFramePr>
          <p:nvPr>
            <p:extLst>
              <p:ext uri="{D42A27DB-BD31-4B8C-83A1-F6EECF244321}">
                <p14:modId xmlns:p14="http://schemas.microsoft.com/office/powerpoint/2010/main" val="1352854192"/>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5E5AEAC7-9917-336E-8AB7-90C40A803483}"/>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81083" y="802632"/>
            <a:ext cx="942792" cy="828778"/>
          </a:xfrm>
          <a:prstGeom prst="rect">
            <a:avLst/>
          </a:prstGeom>
          <a:ln>
            <a:noFill/>
          </a:ln>
          <a:effectLst/>
        </p:spPr>
      </p:pic>
      <p:pic>
        <p:nvPicPr>
          <p:cNvPr id="10" name="Image 9">
            <a:extLst>
              <a:ext uri="{FF2B5EF4-FFF2-40B4-BE49-F238E27FC236}">
                <a16:creationId xmlns:a16="http://schemas.microsoft.com/office/drawing/2014/main" id="{6B7732CD-4967-14CE-F8D9-CC1C1BF13A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9283" y="4762500"/>
            <a:ext cx="12807551" cy="2994728"/>
          </a:xfrm>
          <a:prstGeom prst="rect">
            <a:avLst/>
          </a:prstGeom>
        </p:spPr>
      </p:pic>
    </p:spTree>
    <p:extLst>
      <p:ext uri="{BB962C8B-B14F-4D97-AF65-F5344CB8AC3E}">
        <p14:creationId xmlns:p14="http://schemas.microsoft.com/office/powerpoint/2010/main" val="98741570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C19B58-CB30-478B-D6E9-EABFD629172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88BBD0A-88F4-E534-0737-0A8A46761CBB}"/>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11F5265-FF09-0D29-C1C9-1E6A896E234D}"/>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655BCB8-D4E1-5574-D6D4-4FCFA1E701F8}"/>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A8CCBB19-CDF2-802E-82A2-9D9B154DBD58}"/>
              </a:ext>
            </a:extLst>
          </p:cNvPr>
          <p:cNvSpPr txBox="1"/>
          <p:nvPr/>
        </p:nvSpPr>
        <p:spPr>
          <a:xfrm>
            <a:off x="2514600" y="976263"/>
            <a:ext cx="100012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صححوا.</a:t>
            </a:r>
          </a:p>
        </p:txBody>
      </p:sp>
      <p:sp>
        <p:nvSpPr>
          <p:cNvPr id="3" name="Freeform 8">
            <a:extLst>
              <a:ext uri="{FF2B5EF4-FFF2-40B4-BE49-F238E27FC236}">
                <a16:creationId xmlns:a16="http://schemas.microsoft.com/office/drawing/2014/main" id="{4FE77A6E-4926-F747-21B0-A2B92344F804}"/>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2B01FBB8-C451-5FDF-E01D-124FF1ECD2E7}"/>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8E12DAB8-3512-F188-F838-6D77CF5FBA74}"/>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81083" y="802632"/>
            <a:ext cx="942792" cy="828778"/>
          </a:xfrm>
          <a:prstGeom prst="rect">
            <a:avLst/>
          </a:prstGeom>
          <a:ln>
            <a:noFill/>
          </a:ln>
          <a:effectLst/>
        </p:spPr>
      </p:pic>
      <p:pic>
        <p:nvPicPr>
          <p:cNvPr id="6" name="Image 5">
            <a:extLst>
              <a:ext uri="{FF2B5EF4-FFF2-40B4-BE49-F238E27FC236}">
                <a16:creationId xmlns:a16="http://schemas.microsoft.com/office/drawing/2014/main" id="{33C6F5EA-867D-607F-D3D8-9CD4EB738A0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9283" y="4762500"/>
            <a:ext cx="12807551" cy="2994728"/>
          </a:xfrm>
          <a:prstGeom prst="rect">
            <a:avLst/>
          </a:prstGeom>
        </p:spPr>
      </p:pic>
      <p:sp>
        <p:nvSpPr>
          <p:cNvPr id="9" name="Rectangle : coins arrondis 8">
            <a:extLst>
              <a:ext uri="{FF2B5EF4-FFF2-40B4-BE49-F238E27FC236}">
                <a16:creationId xmlns:a16="http://schemas.microsoft.com/office/drawing/2014/main" id="{B8E65F50-348E-7EF2-7C31-35FEE8480E37}"/>
              </a:ext>
            </a:extLst>
          </p:cNvPr>
          <p:cNvSpPr/>
          <p:nvPr/>
        </p:nvSpPr>
        <p:spPr>
          <a:xfrm>
            <a:off x="1123875" y="6972300"/>
            <a:ext cx="1882809" cy="457200"/>
          </a:xfrm>
          <a:prstGeom prst="round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800" b="1" dirty="0">
                <a:solidFill>
                  <a:schemeClr val="bg1"/>
                </a:solidFill>
              </a:rPr>
              <a:t>6 + 12</a:t>
            </a:r>
            <a:endParaRPr lang="fr-FR" sz="2800" b="1" dirty="0">
              <a:solidFill>
                <a:schemeClr val="bg1"/>
              </a:solidFill>
            </a:endParaRPr>
          </a:p>
        </p:txBody>
      </p:sp>
    </p:spTree>
    <p:extLst>
      <p:ext uri="{BB962C8B-B14F-4D97-AF65-F5344CB8AC3E}">
        <p14:creationId xmlns:p14="http://schemas.microsoft.com/office/powerpoint/2010/main" val="213473438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D3766-B66F-AD9A-5982-78FC7AE56B9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E2AC35F-F345-1062-5C2D-FDBB3F54EA3C}"/>
              </a:ext>
            </a:extLst>
          </p:cNvPr>
          <p:cNvSpPr/>
          <p:nvPr/>
        </p:nvSpPr>
        <p:spPr>
          <a:xfrm>
            <a:off x="160885" y="-10391"/>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F900E4C5-362F-2FBE-1553-35E877A5810D}"/>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9539F363-66EA-18B4-861A-55EB11320F5D}"/>
              </a:ext>
            </a:extLst>
          </p:cNvPr>
          <p:cNvSpPr txBox="1"/>
          <p:nvPr/>
        </p:nvSpPr>
        <p:spPr>
          <a:xfrm>
            <a:off x="1676400" y="3970418"/>
            <a:ext cx="9220200" cy="1354217"/>
          </a:xfrm>
          <a:prstGeom prst="rect">
            <a:avLst/>
          </a:prstGeom>
        </p:spPr>
        <p:txBody>
          <a:bodyPr wrap="square" lIns="0" tIns="0" rIns="0" bIns="0" rtlCol="0" anchor="t">
            <a:spAutoFit/>
          </a:bodyPr>
          <a:lstStyle/>
          <a:p>
            <a:pPr algn="ctr" defTabSz="685834" rtl="1"/>
            <a:r>
              <a:rPr lang="ar-MA" sz="4400" dirty="0">
                <a:solidFill>
                  <a:srgbClr val="01070A"/>
                </a:solidFill>
                <a:latin typeface="Microsoft Uighur" panose="02000000000000000000" pitchFamily="2" charset="-78"/>
                <a:cs typeface="Microsoft Uighur" panose="02000000000000000000" pitchFamily="2" charset="-78"/>
              </a:rPr>
              <a:t>تعرف الأعداد من(1-99) مع تحديد القيمة المكانية لكل رقم باستخدام المعداد.</a:t>
            </a:r>
          </a:p>
        </p:txBody>
      </p:sp>
      <p:sp>
        <p:nvSpPr>
          <p:cNvPr id="6" name="TextBox 6">
            <a:extLst>
              <a:ext uri="{FF2B5EF4-FFF2-40B4-BE49-F238E27FC236}">
                <a16:creationId xmlns:a16="http://schemas.microsoft.com/office/drawing/2014/main" id="{2E43F0AD-CA5A-B1DB-02B9-B61E3B041261}"/>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لعبة</a:t>
            </a:r>
            <a:r>
              <a:rPr lang="ar-MA" sz="7200" dirty="0">
                <a:solidFill>
                  <a:srgbClr val="01070A"/>
                </a:solidFill>
                <a:latin typeface="Microsoft Uighur" panose="02000000000000000000" pitchFamily="2" charset="-78"/>
                <a:cs typeface="Microsoft Uighur" panose="02000000000000000000" pitchFamily="2" charset="-78"/>
              </a:rPr>
              <a:t>:المعداد الورقي</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47B32BC9-3E23-9FD3-FE82-DDCA22010E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8438497B-B8C9-9F3B-904B-3AB7C83732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Tree>
    <p:extLst>
      <p:ext uri="{BB962C8B-B14F-4D97-AF65-F5344CB8AC3E}">
        <p14:creationId xmlns:p14="http://schemas.microsoft.com/office/powerpoint/2010/main" val="2437054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8A8B7-3179-0954-DF17-1372A18E93B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D6B6399-8788-D42D-F09B-92E90B14A310}"/>
              </a:ext>
            </a:extLst>
          </p:cNvPr>
          <p:cNvSpPr/>
          <p:nvPr/>
        </p:nvSpPr>
        <p:spPr>
          <a:xfrm>
            <a:off x="-1" y="1537966"/>
            <a:ext cx="13716001" cy="874903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27DA220-6C5D-D624-EC6B-99B753F6D720}"/>
              </a:ext>
            </a:extLst>
          </p:cNvPr>
          <p:cNvSpPr/>
          <p:nvPr/>
        </p:nvSpPr>
        <p:spPr>
          <a:xfrm>
            <a:off x="275852" y="1943100"/>
            <a:ext cx="13164293" cy="804608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CDAE197-8064-9081-2BAA-3F019F97BC12}"/>
              </a:ext>
            </a:extLst>
          </p:cNvPr>
          <p:cNvSpPr/>
          <p:nvPr/>
        </p:nvSpPr>
        <p:spPr>
          <a:xfrm>
            <a:off x="-1" y="644346"/>
            <a:ext cx="13716001" cy="1146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93148507-C776-FE5A-0749-63194EB3F1C7}"/>
              </a:ext>
            </a:extLst>
          </p:cNvPr>
          <p:cNvSpPr txBox="1"/>
          <p:nvPr/>
        </p:nvSpPr>
        <p:spPr>
          <a:xfrm>
            <a:off x="2102122" y="781618"/>
            <a:ext cx="10534617" cy="584775"/>
          </a:xfrm>
          <a:prstGeom prst="rect">
            <a:avLst/>
          </a:prstGeom>
          <a:noFill/>
        </p:spPr>
        <p:txBody>
          <a:bodyPr wrap="square" rtlCol="0">
            <a:spAutoFit/>
          </a:bodyPr>
          <a:lstStyle/>
          <a:p>
            <a:pPr algn="r" defTabSz="685834" rtl="1"/>
            <a:r>
              <a:rPr lang="ar-MA" sz="3200" dirty="0">
                <a:solidFill>
                  <a:prstClr val="white">
                    <a:lumMod val="65000"/>
                  </a:prstClr>
                </a:solidFill>
                <a:latin typeface="Microsoft Uighur" panose="02000000000000000000" pitchFamily="2" charset="-78"/>
                <a:cs typeface="Microsoft Uighur" panose="02000000000000000000" pitchFamily="2" charset="-78"/>
              </a:rPr>
              <a:t>خذوا واجباتكم المنزلية. سأراقب ما قمتم به.</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A6F32937-C723-4F04-8957-F5782ADFF691}"/>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14" name="Tableau 13">
            <a:extLst>
              <a:ext uri="{FF2B5EF4-FFF2-40B4-BE49-F238E27FC236}">
                <a16:creationId xmlns:a16="http://schemas.microsoft.com/office/drawing/2014/main" id="{60BB4764-DB97-9BAC-AF2D-945426E6397E}"/>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pic>
        <p:nvPicPr>
          <p:cNvPr id="2" name="Image 1">
            <a:extLst>
              <a:ext uri="{FF2B5EF4-FFF2-40B4-BE49-F238E27FC236}">
                <a16:creationId xmlns:a16="http://schemas.microsoft.com/office/drawing/2014/main" id="{8DF92CF0-3F30-E026-723D-BE43F13A3940}"/>
              </a:ext>
            </a:extLst>
          </p:cNvPr>
          <p:cNvPicPr>
            <a:picLocks noChangeAspect="1"/>
          </p:cNvPicPr>
          <p:nvPr/>
        </p:nvPicPr>
        <p:blipFill>
          <a:blip r:embed="rId4"/>
          <a:stretch>
            <a:fillRect/>
          </a:stretch>
        </p:blipFill>
        <p:spPr>
          <a:xfrm>
            <a:off x="76200" y="781182"/>
            <a:ext cx="1295400" cy="1009518"/>
          </a:xfrm>
          <a:prstGeom prst="rect">
            <a:avLst/>
          </a:prstGeom>
        </p:spPr>
      </p:pic>
      <p:pic>
        <p:nvPicPr>
          <p:cNvPr id="4" name="Image 3">
            <a:extLst>
              <a:ext uri="{FF2B5EF4-FFF2-40B4-BE49-F238E27FC236}">
                <a16:creationId xmlns:a16="http://schemas.microsoft.com/office/drawing/2014/main" id="{89B30440-70A6-A49C-97A1-9DE2331EF77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65110" y="2909942"/>
            <a:ext cx="4785775" cy="6005080"/>
          </a:xfrm>
          <a:prstGeom prst="rect">
            <a:avLst/>
          </a:prstGeom>
        </p:spPr>
      </p:pic>
    </p:spTree>
    <p:extLst>
      <p:ext uri="{BB962C8B-B14F-4D97-AF65-F5344CB8AC3E}">
        <p14:creationId xmlns:p14="http://schemas.microsoft.com/office/powerpoint/2010/main" val="255523825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9C3923-C340-F692-2E02-49EFEC257FD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3F5EB95-6D95-495B-1E4D-6B04BED77EC0}"/>
              </a:ext>
            </a:extLst>
          </p:cNvPr>
          <p:cNvSpPr/>
          <p:nvPr/>
        </p:nvSpPr>
        <p:spPr>
          <a:xfrm>
            <a:off x="-1" y="2182636"/>
            <a:ext cx="13716001" cy="8104364"/>
          </a:xfrm>
          <a:prstGeom prst="rect">
            <a:avLst/>
          </a:prstGeom>
          <a:solidFill>
            <a:srgbClr val="4AC2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747519B-C2CF-EA76-6395-12C8804EC69B}"/>
              </a:ext>
            </a:extLst>
          </p:cNvPr>
          <p:cNvSpPr/>
          <p:nvPr/>
        </p:nvSpPr>
        <p:spPr>
          <a:xfrm>
            <a:off x="275852" y="2350238"/>
            <a:ext cx="13164293" cy="749093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r>
              <a:rPr lang="ar-MA" sz="1350" dirty="0">
                <a:solidFill>
                  <a:prstClr val="white"/>
                </a:solidFill>
                <a:latin typeface="Dosis" pitchFamily="2" charset="0"/>
              </a:rPr>
              <a:t>ٍٍ</a:t>
            </a:r>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81E15E4-F842-8D5E-9AA3-5AB05D1D399C}"/>
              </a:ext>
            </a:extLst>
          </p:cNvPr>
          <p:cNvSpPr/>
          <p:nvPr/>
        </p:nvSpPr>
        <p:spPr>
          <a:xfrm>
            <a:off x="-1" y="644346"/>
            <a:ext cx="13716001" cy="1538289"/>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DC0D26C-561F-34B9-EFD0-668D8DD66100}"/>
              </a:ext>
            </a:extLst>
          </p:cNvPr>
          <p:cNvSpPr txBox="1"/>
          <p:nvPr/>
        </p:nvSpPr>
        <p:spPr>
          <a:xfrm>
            <a:off x="152400" y="863027"/>
            <a:ext cx="12504004" cy="124649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 الآن خدوا معدادكم الورقي. سأملي عليكم أعدادا وستقومون بتمثيلها.</a:t>
            </a:r>
          </a:p>
          <a:p>
            <a:pPr marL="342900" lvl="1" indent="-342900" algn="r" defTabSz="685834" rtl="1">
              <a:lnSpc>
                <a:spcPts val="3017"/>
              </a:lnSpc>
              <a:spcBef>
                <a:spcPct val="0"/>
              </a:spcBef>
              <a:buFont typeface="Arial" panose="020B0604020202020204" pitchFamily="34" charset="0"/>
              <a:buChar cha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يملي الأستاذ(ة)  أعدادا </a:t>
            </a:r>
            <a:r>
              <a:rPr lang="ar-MA" sz="2400" dirty="0">
                <a:solidFill>
                  <a:prstClr val="white">
                    <a:lumMod val="65000"/>
                  </a:prstClr>
                </a:solidFill>
                <a:latin typeface="Microsoft Uighur" panose="02000000000000000000" pitchFamily="2" charset="-78"/>
                <a:cs typeface="Microsoft Uighur" panose="02000000000000000000" pitchFamily="2" charset="-78"/>
              </a:rPr>
              <a:t>في حدود 99 ويقدم التغذية الراجعة.</a:t>
            </a:r>
          </a:p>
          <a:p>
            <a:pPr marL="342900" lvl="1" indent="-3429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يشجع الأستاذ(ة) المشاركات ويعطي الأولوية للمتعلمين المتعثرين في قراءة وتمثيل الأعداد من 0 إلى 99.</a:t>
            </a:r>
          </a:p>
        </p:txBody>
      </p:sp>
      <p:sp>
        <p:nvSpPr>
          <p:cNvPr id="3" name="Freeform 8">
            <a:extLst>
              <a:ext uri="{FF2B5EF4-FFF2-40B4-BE49-F238E27FC236}">
                <a16:creationId xmlns:a16="http://schemas.microsoft.com/office/drawing/2014/main" id="{9F12BC84-50C5-E314-8FE1-A58D25347B29}"/>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3BA20B1E-4BA2-A8A2-3EAD-F58ED948C283}"/>
              </a:ext>
            </a:extLst>
          </p:cNvPr>
          <p:cNvGraphicFramePr>
            <a:graphicFrameLocks noGrp="1"/>
          </p:cNvGraphicFramePr>
          <p:nvPr>
            <p:extLst>
              <p:ext uri="{D42A27DB-BD31-4B8C-83A1-F6EECF244321}">
                <p14:modId xmlns:p14="http://schemas.microsoft.com/office/powerpoint/2010/main" val="143644221"/>
              </p:ext>
            </p:extLst>
          </p:nvPr>
        </p:nvGraphicFramePr>
        <p:xfrm>
          <a:off x="0" y="0"/>
          <a:ext cx="13716000" cy="712299"/>
        </p:xfrm>
        <a:graphic>
          <a:graphicData uri="http://schemas.openxmlformats.org/drawingml/2006/table">
            <a:tbl>
              <a:tblPr firstRow="1" bandRow="1">
                <a:tableStyleId>{5C22544A-7EE6-4342-B048-85BDC9FD1C3A}</a:tableStyleId>
              </a:tblPr>
              <a:tblGrid>
                <a:gridCol w="39624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2514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ألعاب</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AC283"/>
                    </a:solid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kern="1200" dirty="0">
                          <a:solidFill>
                            <a:schemeClr val="bg1">
                              <a:lumMod val="7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7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7" name="Image 2">
            <a:extLst>
              <a:ext uri="{FF2B5EF4-FFF2-40B4-BE49-F238E27FC236}">
                <a16:creationId xmlns:a16="http://schemas.microsoft.com/office/drawing/2014/main" id="{0A5CEEA4-506A-7158-20E7-144D53DF6B3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924940" y="4434356"/>
            <a:ext cx="4896291" cy="2918944"/>
          </a:xfrm>
          <a:prstGeom prst="rect">
            <a:avLst/>
          </a:prstGeom>
        </p:spPr>
      </p:pic>
      <p:pic>
        <p:nvPicPr>
          <p:cNvPr id="9" name="Picture 9">
            <a:extLst>
              <a:ext uri="{FF2B5EF4-FFF2-40B4-BE49-F238E27FC236}">
                <a16:creationId xmlns:a16="http://schemas.microsoft.com/office/drawing/2014/main" id="{EB82A87A-0BC4-D94A-D794-9E8E86A34018}"/>
              </a:ext>
            </a:extLst>
          </p:cNvPr>
          <p:cNvPicPr>
            <a:picLocks noChangeAspect="1"/>
          </p:cNvPicPr>
          <p:nvPr/>
        </p:nvPicPr>
        <p:blipFill rotWithShape="1">
          <a:blip r:embed="rId5"/>
          <a:srcRect t="3696"/>
          <a:stretch/>
        </p:blipFill>
        <p:spPr>
          <a:xfrm>
            <a:off x="8001000" y="4563412"/>
            <a:ext cx="3810000" cy="258066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09696525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B82884-467D-AE10-D1C0-E1A8766DCF9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5A9224B-FA8B-4BAC-CA9D-953567641E53}"/>
              </a:ext>
            </a:extLst>
          </p:cNvPr>
          <p:cNvSpPr/>
          <p:nvPr/>
        </p:nvSpPr>
        <p:spPr>
          <a:xfrm>
            <a:off x="-1" y="2182636"/>
            <a:ext cx="13716001" cy="8104364"/>
          </a:xfrm>
          <a:prstGeom prst="rect">
            <a:avLst/>
          </a:prstGeom>
          <a:solidFill>
            <a:srgbClr val="4AC2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30CD3D6-3123-9419-717F-887583A743FD}"/>
              </a:ext>
            </a:extLst>
          </p:cNvPr>
          <p:cNvSpPr/>
          <p:nvPr/>
        </p:nvSpPr>
        <p:spPr>
          <a:xfrm>
            <a:off x="275852" y="2350238"/>
            <a:ext cx="13164293" cy="749093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r>
              <a:rPr lang="ar-MA" sz="1350" dirty="0">
                <a:solidFill>
                  <a:prstClr val="white"/>
                </a:solidFill>
                <a:latin typeface="Dosis" pitchFamily="2" charset="0"/>
              </a:rPr>
              <a:t>ٍٍ</a:t>
            </a:r>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397DBE83-25EF-862E-F164-671B4545CE72}"/>
              </a:ext>
            </a:extLst>
          </p:cNvPr>
          <p:cNvSpPr/>
          <p:nvPr/>
        </p:nvSpPr>
        <p:spPr>
          <a:xfrm>
            <a:off x="-1" y="644346"/>
            <a:ext cx="13716001" cy="1538289"/>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ADF883C3-04BF-036F-E5E2-80DB0FCE6D72}"/>
              </a:ext>
            </a:extLst>
          </p:cNvPr>
          <p:cNvSpPr txBox="1"/>
          <p:nvPr/>
        </p:nvSpPr>
        <p:spPr>
          <a:xfrm>
            <a:off x="152400" y="863027"/>
            <a:ext cx="12504004"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في المنزل تتممون ما تبقى من تمارين الصفحة 14.</a:t>
            </a:r>
          </a:p>
        </p:txBody>
      </p:sp>
      <p:sp>
        <p:nvSpPr>
          <p:cNvPr id="3" name="Freeform 8">
            <a:extLst>
              <a:ext uri="{FF2B5EF4-FFF2-40B4-BE49-F238E27FC236}">
                <a16:creationId xmlns:a16="http://schemas.microsoft.com/office/drawing/2014/main" id="{D1C76A02-ECDB-8A72-AD1A-56D4E0CAAD69}"/>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85635A9C-8282-E886-5417-92CEFEF3F95A}"/>
              </a:ext>
            </a:extLst>
          </p:cNvPr>
          <p:cNvGraphicFramePr>
            <a:graphicFrameLocks noGrp="1"/>
          </p:cNvGraphicFramePr>
          <p:nvPr>
            <p:extLst>
              <p:ext uri="{D42A27DB-BD31-4B8C-83A1-F6EECF244321}">
                <p14:modId xmlns:p14="http://schemas.microsoft.com/office/powerpoint/2010/main" val="918601407"/>
              </p:ext>
            </p:extLst>
          </p:nvPr>
        </p:nvGraphicFramePr>
        <p:xfrm>
          <a:off x="0" y="0"/>
          <a:ext cx="13716000" cy="712299"/>
        </p:xfrm>
        <a:graphic>
          <a:graphicData uri="http://schemas.openxmlformats.org/drawingml/2006/table">
            <a:tbl>
              <a:tblPr firstRow="1" bandRow="1">
                <a:tableStyleId>{5C22544A-7EE6-4342-B048-85BDC9FD1C3A}</a:tableStyleId>
              </a:tblPr>
              <a:tblGrid>
                <a:gridCol w="2590800">
                  <a:extLst>
                    <a:ext uri="{9D8B030D-6E8A-4147-A177-3AD203B41FA5}">
                      <a16:colId xmlns:a16="http://schemas.microsoft.com/office/drawing/2014/main" val="1291277174"/>
                    </a:ext>
                  </a:extLst>
                </a:gridCol>
                <a:gridCol w="31242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667000">
                  <a:extLst>
                    <a:ext uri="{9D8B030D-6E8A-4147-A177-3AD203B41FA5}">
                      <a16:colId xmlns:a16="http://schemas.microsoft.com/office/drawing/2014/main" val="3853007050"/>
                    </a:ext>
                  </a:extLst>
                </a:gridCol>
                <a:gridCol w="24384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kern="1200" dirty="0">
                          <a:solidFill>
                            <a:schemeClr val="bg1">
                              <a:lumMod val="75000"/>
                            </a:schemeClr>
                          </a:solidFill>
                          <a:latin typeface="Microsoft Uighur" panose="02000000000000000000" pitchFamily="2" charset="-78"/>
                          <a:ea typeface="+mn-ea"/>
                          <a:cs typeface="Microsoft Uighur" panose="02000000000000000000" pitchFamily="2" charset="-78"/>
                        </a:rPr>
                        <a:t>ألعاب</a:t>
                      </a:r>
                      <a:endParaRPr lang="fr-FR" sz="2800" b="1" i="0" kern="1200" dirty="0">
                        <a:solidFill>
                          <a:schemeClr val="bg1">
                            <a:lumMod val="7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kern="1200" dirty="0">
                          <a:solidFill>
                            <a:schemeClr val="bg1">
                              <a:lumMod val="7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7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Image 4">
            <a:extLst>
              <a:ext uri="{FF2B5EF4-FFF2-40B4-BE49-F238E27FC236}">
                <a16:creationId xmlns:a16="http://schemas.microsoft.com/office/drawing/2014/main" id="{3FFB493E-2712-051E-8551-EB0CFB5E82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68696" y="3106342"/>
            <a:ext cx="5782482" cy="5963482"/>
          </a:xfrm>
          <a:prstGeom prst="rect">
            <a:avLst/>
          </a:prstGeom>
        </p:spPr>
      </p:pic>
      <p:pic>
        <p:nvPicPr>
          <p:cNvPr id="7" name="Image 6">
            <a:extLst>
              <a:ext uri="{FF2B5EF4-FFF2-40B4-BE49-F238E27FC236}">
                <a16:creationId xmlns:a16="http://schemas.microsoft.com/office/drawing/2014/main" id="{2B9BDEDD-29E6-0067-870B-73560E2DBC4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96200" y="3295111"/>
            <a:ext cx="4496190" cy="5585944"/>
          </a:xfrm>
          <a:prstGeom prst="rect">
            <a:avLst/>
          </a:prstGeom>
        </p:spPr>
      </p:pic>
    </p:spTree>
    <p:extLst>
      <p:ext uri="{BB962C8B-B14F-4D97-AF65-F5344CB8AC3E}">
        <p14:creationId xmlns:p14="http://schemas.microsoft.com/office/powerpoint/2010/main" val="347275303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C2595-CF05-AFAA-3EBF-89E2ABBBB56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579275CD-BE76-C129-E3F5-ECB13EC4847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C06F595D-1BB5-BBD4-B929-F8BF86EB2E1F}"/>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9357944A-0D76-69AC-CAB1-79C2F3A8F5B0}"/>
              </a:ext>
            </a:extLst>
          </p:cNvPr>
          <p:cNvSpPr txBox="1"/>
          <p:nvPr/>
        </p:nvSpPr>
        <p:spPr>
          <a:xfrm>
            <a:off x="1676400" y="3978360"/>
            <a:ext cx="8297893" cy="929100"/>
          </a:xfrm>
          <a:prstGeom prst="rect">
            <a:avLst/>
          </a:prstGeom>
        </p:spPr>
        <p:txBody>
          <a:bodyPr wrap="square" lIns="0" tIns="0" rIns="0" bIns="0" rtlCol="0" anchor="t">
            <a:spAutoFit/>
          </a:bodyPr>
          <a:lstStyle/>
          <a:p>
            <a:pPr algn="ctr" defTabSz="685834">
              <a:lnSpc>
                <a:spcPts val="7868"/>
              </a:lnSpc>
            </a:pPr>
            <a:r>
              <a:rPr lang="ar-MA" sz="4400" b="1" dirty="0">
                <a:solidFill>
                  <a:srgbClr val="01070A"/>
                </a:solidFill>
                <a:latin typeface="Microsoft Uighur" panose="02000000000000000000" pitchFamily="2" charset="-78"/>
                <a:cs typeface="Microsoft Uighur" panose="02000000000000000000" pitchFamily="2" charset="-78"/>
              </a:rPr>
              <a:t>- تسجيل الملاحظات حول سير الحصة على المذكرة اليومية؛</a:t>
            </a:r>
          </a:p>
        </p:txBody>
      </p:sp>
      <p:sp>
        <p:nvSpPr>
          <p:cNvPr id="6" name="TextBox 6">
            <a:extLst>
              <a:ext uri="{FF2B5EF4-FFF2-40B4-BE49-F238E27FC236}">
                <a16:creationId xmlns:a16="http://schemas.microsoft.com/office/drawing/2014/main" id="{BA5B9F4C-350F-6A1A-20A9-1D4B495BB4F5}"/>
              </a:ext>
            </a:extLst>
          </p:cNvPr>
          <p:cNvSpPr txBox="1"/>
          <p:nvPr/>
        </p:nvSpPr>
        <p:spPr>
          <a:xfrm>
            <a:off x="3914776" y="2906907"/>
            <a:ext cx="5886448" cy="1054135"/>
          </a:xfrm>
          <a:prstGeom prst="rect">
            <a:avLst/>
          </a:prstGeom>
        </p:spPr>
        <p:txBody>
          <a:bodyPr wrap="square" lIns="0" tIns="0" rIns="0" bIns="0" rtlCol="0" anchor="t">
            <a:spAutoFit/>
          </a:bodyPr>
          <a:lstStyle/>
          <a:p>
            <a:pPr algn="ctr" defTabSz="685834">
              <a:lnSpc>
                <a:spcPts val="7868"/>
              </a:lnSpc>
            </a:pPr>
            <a:r>
              <a:rPr lang="ar-MA" sz="7200" b="1" dirty="0">
                <a:solidFill>
                  <a:srgbClr val="01070A"/>
                </a:solidFill>
                <a:latin typeface="Microsoft Uighur" panose="02000000000000000000" pitchFamily="2" charset="-78"/>
                <a:cs typeface="Microsoft Uighur" panose="02000000000000000000" pitchFamily="2" charset="-78"/>
              </a:rPr>
              <a:t>تبصر الحصة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DF77D1F2-879F-99D9-93CA-BA8ED52EA7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908F9161-27D3-703D-BB3E-9831D8A6DF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
        <p:nvSpPr>
          <p:cNvPr id="7" name="TextBox 6">
            <a:extLst>
              <a:ext uri="{FF2B5EF4-FFF2-40B4-BE49-F238E27FC236}">
                <a16:creationId xmlns:a16="http://schemas.microsoft.com/office/drawing/2014/main" id="{E5E53BE1-2960-F37B-7679-944CCD490B60}"/>
              </a:ext>
            </a:extLst>
          </p:cNvPr>
          <p:cNvSpPr txBox="1"/>
          <p:nvPr/>
        </p:nvSpPr>
        <p:spPr>
          <a:xfrm>
            <a:off x="1600200" y="4976400"/>
            <a:ext cx="8297893" cy="929100"/>
          </a:xfrm>
          <a:prstGeom prst="rect">
            <a:avLst/>
          </a:prstGeom>
        </p:spPr>
        <p:txBody>
          <a:bodyPr wrap="square" lIns="0" tIns="0" rIns="0" bIns="0" rtlCol="0" anchor="t">
            <a:spAutoFit/>
          </a:bodyPr>
          <a:lstStyle/>
          <a:p>
            <a:pPr algn="r" defTabSz="685834" rtl="1">
              <a:lnSpc>
                <a:spcPts val="7868"/>
              </a:lnSpc>
            </a:pPr>
            <a:r>
              <a:rPr lang="ar-MA" sz="4400" b="1" dirty="0">
                <a:solidFill>
                  <a:srgbClr val="01070A"/>
                </a:solidFill>
                <a:latin typeface="Microsoft Uighur" panose="02000000000000000000" pitchFamily="2" charset="-78"/>
                <a:cs typeface="Microsoft Uighur" panose="02000000000000000000" pitchFamily="2" charset="-78"/>
              </a:rPr>
              <a:t>- تسجيل نسبة التحكم التقديرية من أهداف الحصة.</a:t>
            </a:r>
          </a:p>
        </p:txBody>
      </p:sp>
    </p:spTree>
    <p:extLst>
      <p:ext uri="{BB962C8B-B14F-4D97-AF65-F5344CB8AC3E}">
        <p14:creationId xmlns:p14="http://schemas.microsoft.com/office/powerpoint/2010/main" val="366420141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AD981A-0ABD-3ABC-9D43-4F94E711E5A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F3C2E41-3673-979C-7D5C-EFCE02FF377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1A2C26CC-1AF8-8FD2-2A44-14BED52C33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72367054-FFCC-3024-E752-2363F1DD84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
        <p:nvSpPr>
          <p:cNvPr id="8" name="Rectangle : coins arrondis 7">
            <a:extLst>
              <a:ext uri="{FF2B5EF4-FFF2-40B4-BE49-F238E27FC236}">
                <a16:creationId xmlns:a16="http://schemas.microsoft.com/office/drawing/2014/main" id="{818D624F-9ACD-0EBB-529C-8A3C8DC2C61B}"/>
              </a:ext>
            </a:extLst>
          </p:cNvPr>
          <p:cNvSpPr/>
          <p:nvPr/>
        </p:nvSpPr>
        <p:spPr>
          <a:xfrm>
            <a:off x="3697297" y="2919680"/>
            <a:ext cx="6321405" cy="1157866"/>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9" name="ZoneTexte 8">
            <a:extLst>
              <a:ext uri="{FF2B5EF4-FFF2-40B4-BE49-F238E27FC236}">
                <a16:creationId xmlns:a16="http://schemas.microsoft.com/office/drawing/2014/main" id="{550F6584-048A-6444-C651-E6E5BEBA1BCB}"/>
              </a:ext>
            </a:extLst>
          </p:cNvPr>
          <p:cNvSpPr txBox="1"/>
          <p:nvPr/>
        </p:nvSpPr>
        <p:spPr>
          <a:xfrm>
            <a:off x="4876799" y="2877217"/>
            <a:ext cx="3962400" cy="1200329"/>
          </a:xfrm>
          <a:prstGeom prst="rect">
            <a:avLst/>
          </a:prstGeom>
          <a:noFill/>
        </p:spPr>
        <p:txBody>
          <a:bodyPr wrap="square" rtlCol="0">
            <a:spAutoFit/>
          </a:bodyPr>
          <a:lstStyle/>
          <a:p>
            <a:pPr algn="ctr"/>
            <a:r>
              <a:rPr lang="ar-MA" sz="7200" b="1" dirty="0">
                <a:solidFill>
                  <a:srgbClr val="01070A"/>
                </a:solidFill>
                <a:latin typeface="Microsoft Uighur" panose="02000000000000000000" pitchFamily="2" charset="-78"/>
                <a:cs typeface="Microsoft Uighur" panose="02000000000000000000" pitchFamily="2" charset="-78"/>
              </a:rPr>
              <a:t>الملحق1</a:t>
            </a:r>
            <a:endParaRPr lang="fr-FR" sz="7200" b="1" dirty="0">
              <a:solidFill>
                <a:srgbClr val="01070A"/>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397768924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6320D8-B9E3-F515-E9A9-0EB1818B7488}"/>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F3421245-BEED-B917-11C5-7FE324A5BB21}"/>
              </a:ext>
            </a:extLst>
          </p:cNvPr>
          <p:cNvSpPr/>
          <p:nvPr/>
        </p:nvSpPr>
        <p:spPr>
          <a:xfrm>
            <a:off x="0" y="1285875"/>
            <a:ext cx="13716000" cy="7715250"/>
          </a:xfrm>
          <a:prstGeom prst="rect">
            <a:avLst/>
          </a:prstGeom>
          <a:solidFill>
            <a:srgbClr val="EFF1F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025"/>
          </a:p>
        </p:txBody>
      </p:sp>
      <p:sp>
        <p:nvSpPr>
          <p:cNvPr id="8" name="ZoneTexte 7">
            <a:extLst>
              <a:ext uri="{FF2B5EF4-FFF2-40B4-BE49-F238E27FC236}">
                <a16:creationId xmlns:a16="http://schemas.microsoft.com/office/drawing/2014/main" id="{01BC8200-A87F-DBD6-FC80-91C88E14B8DB}"/>
              </a:ext>
            </a:extLst>
          </p:cNvPr>
          <p:cNvSpPr txBox="1"/>
          <p:nvPr/>
        </p:nvSpPr>
        <p:spPr>
          <a:xfrm>
            <a:off x="448053" y="1772385"/>
            <a:ext cx="12819896" cy="784830"/>
          </a:xfrm>
          <a:prstGeom prst="rect">
            <a:avLst/>
          </a:prstGeom>
          <a:noFill/>
        </p:spPr>
        <p:txBody>
          <a:bodyPr wrap="square">
            <a:spAutoFit/>
          </a:bodyPr>
          <a:lstStyle/>
          <a:p>
            <a:pPr algn="ctr"/>
            <a:r>
              <a:rPr lang="ar-MA" sz="4500" b="1" dirty="0">
                <a:solidFill>
                  <a:srgbClr val="6D624F"/>
                </a:solidFill>
                <a:latin typeface="Microsoft Uighur" panose="02000000000000000000" pitchFamily="2" charset="-78"/>
                <a:cs typeface="Microsoft Uighur" panose="02000000000000000000" pitchFamily="2" charset="-78"/>
              </a:rPr>
              <a:t>النمذجة</a:t>
            </a:r>
          </a:p>
        </p:txBody>
      </p:sp>
      <p:sp>
        <p:nvSpPr>
          <p:cNvPr id="20" name="Forme libre : forme 19">
            <a:extLst>
              <a:ext uri="{FF2B5EF4-FFF2-40B4-BE49-F238E27FC236}">
                <a16:creationId xmlns:a16="http://schemas.microsoft.com/office/drawing/2014/main" id="{4AA91D7B-07D7-5FE0-FD66-C87BACF82A80}"/>
              </a:ext>
            </a:extLst>
          </p:cNvPr>
          <p:cNvSpPr/>
          <p:nvPr/>
        </p:nvSpPr>
        <p:spPr>
          <a:xfrm rot="21239963" flipH="1">
            <a:off x="827438" y="2694389"/>
            <a:ext cx="11822424" cy="5541024"/>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 name="connsiteX0" fmla="*/ 138545 w 2978405"/>
              <a:gd name="connsiteY0" fmla="*/ 125008 h 657219"/>
              <a:gd name="connsiteX1" fmla="*/ 2706255 w 2978405"/>
              <a:gd name="connsiteY1" fmla="*/ 317 h 657219"/>
              <a:gd name="connsiteX2" fmla="*/ 2890982 w 2978405"/>
              <a:gd name="connsiteY2" fmla="*/ 78826 h 657219"/>
              <a:gd name="connsiteX3" fmla="*/ 2969491 w 2978405"/>
              <a:gd name="connsiteY3" fmla="*/ 258935 h 657219"/>
              <a:gd name="connsiteX4" fmla="*/ 2906327 w 2978405"/>
              <a:gd name="connsiteY4" fmla="*/ 524415 h 657219"/>
              <a:gd name="connsiteX5" fmla="*/ 170873 w 2978405"/>
              <a:gd name="connsiteY5" fmla="*/ 651481 h 657219"/>
              <a:gd name="connsiteX6" fmla="*/ 9236 w 2978405"/>
              <a:gd name="connsiteY6" fmla="*/ 531408 h 657219"/>
              <a:gd name="connsiteX7" fmla="*/ 0 w 2978405"/>
              <a:gd name="connsiteY7" fmla="*/ 208135 h 657219"/>
              <a:gd name="connsiteX8" fmla="*/ 138545 w 2978405"/>
              <a:gd name="connsiteY8" fmla="*/ 125008 h 657219"/>
              <a:gd name="connsiteX0" fmla="*/ 138545 w 2978405"/>
              <a:gd name="connsiteY0" fmla="*/ 125008 h 657219"/>
              <a:gd name="connsiteX1" fmla="*/ 2706255 w 2978405"/>
              <a:gd name="connsiteY1" fmla="*/ 317 h 657219"/>
              <a:gd name="connsiteX2" fmla="*/ 2890982 w 2978405"/>
              <a:gd name="connsiteY2" fmla="*/ 78826 h 657219"/>
              <a:gd name="connsiteX3" fmla="*/ 2969491 w 2978405"/>
              <a:gd name="connsiteY3" fmla="*/ 258935 h 657219"/>
              <a:gd name="connsiteX4" fmla="*/ 2906327 w 2978405"/>
              <a:gd name="connsiteY4" fmla="*/ 524415 h 657219"/>
              <a:gd name="connsiteX5" fmla="*/ 170873 w 2978405"/>
              <a:gd name="connsiteY5" fmla="*/ 651481 h 657219"/>
              <a:gd name="connsiteX6" fmla="*/ 9236 w 2978405"/>
              <a:gd name="connsiteY6" fmla="*/ 531408 h 657219"/>
              <a:gd name="connsiteX7" fmla="*/ 0 w 2978405"/>
              <a:gd name="connsiteY7" fmla="*/ 208135 h 657219"/>
              <a:gd name="connsiteX8" fmla="*/ 138545 w 2978405"/>
              <a:gd name="connsiteY8" fmla="*/ 125008 h 657219"/>
              <a:gd name="connsiteX0" fmla="*/ 138545 w 2978405"/>
              <a:gd name="connsiteY0" fmla="*/ 125008 h 651481"/>
              <a:gd name="connsiteX1" fmla="*/ 2706255 w 2978405"/>
              <a:gd name="connsiteY1" fmla="*/ 317 h 651481"/>
              <a:gd name="connsiteX2" fmla="*/ 2890982 w 2978405"/>
              <a:gd name="connsiteY2" fmla="*/ 78826 h 651481"/>
              <a:gd name="connsiteX3" fmla="*/ 2969491 w 2978405"/>
              <a:gd name="connsiteY3" fmla="*/ 258935 h 651481"/>
              <a:gd name="connsiteX4" fmla="*/ 2906327 w 2978405"/>
              <a:gd name="connsiteY4" fmla="*/ 524415 h 651481"/>
              <a:gd name="connsiteX5" fmla="*/ 170873 w 2978405"/>
              <a:gd name="connsiteY5" fmla="*/ 651481 h 651481"/>
              <a:gd name="connsiteX6" fmla="*/ 9236 w 2978405"/>
              <a:gd name="connsiteY6" fmla="*/ 531408 h 651481"/>
              <a:gd name="connsiteX7" fmla="*/ 0 w 2978405"/>
              <a:gd name="connsiteY7" fmla="*/ 208135 h 651481"/>
              <a:gd name="connsiteX8" fmla="*/ 138545 w 2978405"/>
              <a:gd name="connsiteY8" fmla="*/ 125008 h 651481"/>
              <a:gd name="connsiteX0" fmla="*/ 138545 w 2978405"/>
              <a:gd name="connsiteY0" fmla="*/ 125008 h 651532"/>
              <a:gd name="connsiteX1" fmla="*/ 2706255 w 2978405"/>
              <a:gd name="connsiteY1" fmla="*/ 317 h 651532"/>
              <a:gd name="connsiteX2" fmla="*/ 2890982 w 2978405"/>
              <a:gd name="connsiteY2" fmla="*/ 78826 h 651532"/>
              <a:gd name="connsiteX3" fmla="*/ 2969491 w 2978405"/>
              <a:gd name="connsiteY3" fmla="*/ 258935 h 651532"/>
              <a:gd name="connsiteX4" fmla="*/ 2906327 w 2978405"/>
              <a:gd name="connsiteY4" fmla="*/ 524415 h 651532"/>
              <a:gd name="connsiteX5" fmla="*/ 170873 w 2978405"/>
              <a:gd name="connsiteY5" fmla="*/ 651481 h 651532"/>
              <a:gd name="connsiteX6" fmla="*/ 9236 w 2978405"/>
              <a:gd name="connsiteY6" fmla="*/ 531408 h 651532"/>
              <a:gd name="connsiteX7" fmla="*/ 0 w 2978405"/>
              <a:gd name="connsiteY7" fmla="*/ 208135 h 651532"/>
              <a:gd name="connsiteX8" fmla="*/ 138545 w 2978405"/>
              <a:gd name="connsiteY8" fmla="*/ 125008 h 651532"/>
              <a:gd name="connsiteX0" fmla="*/ 138545 w 2978405"/>
              <a:gd name="connsiteY0" fmla="*/ 125008 h 651481"/>
              <a:gd name="connsiteX1" fmla="*/ 2706255 w 2978405"/>
              <a:gd name="connsiteY1" fmla="*/ 317 h 651481"/>
              <a:gd name="connsiteX2" fmla="*/ 2890982 w 2978405"/>
              <a:gd name="connsiteY2" fmla="*/ 78826 h 651481"/>
              <a:gd name="connsiteX3" fmla="*/ 2969491 w 2978405"/>
              <a:gd name="connsiteY3" fmla="*/ 258935 h 651481"/>
              <a:gd name="connsiteX4" fmla="*/ 2906327 w 2978405"/>
              <a:gd name="connsiteY4" fmla="*/ 524415 h 651481"/>
              <a:gd name="connsiteX5" fmla="*/ 170873 w 2978405"/>
              <a:gd name="connsiteY5" fmla="*/ 651481 h 651481"/>
              <a:gd name="connsiteX6" fmla="*/ 9236 w 2978405"/>
              <a:gd name="connsiteY6" fmla="*/ 531408 h 651481"/>
              <a:gd name="connsiteX7" fmla="*/ 0 w 2978405"/>
              <a:gd name="connsiteY7" fmla="*/ 208135 h 651481"/>
              <a:gd name="connsiteX8" fmla="*/ 138545 w 2978405"/>
              <a:gd name="connsiteY8" fmla="*/ 125008 h 651481"/>
              <a:gd name="connsiteX0" fmla="*/ 138545 w 2978405"/>
              <a:gd name="connsiteY0" fmla="*/ 125008 h 652149"/>
              <a:gd name="connsiteX1" fmla="*/ 2706255 w 2978405"/>
              <a:gd name="connsiteY1" fmla="*/ 317 h 652149"/>
              <a:gd name="connsiteX2" fmla="*/ 2890982 w 2978405"/>
              <a:gd name="connsiteY2" fmla="*/ 78826 h 652149"/>
              <a:gd name="connsiteX3" fmla="*/ 2969491 w 2978405"/>
              <a:gd name="connsiteY3" fmla="*/ 258935 h 652149"/>
              <a:gd name="connsiteX4" fmla="*/ 2906327 w 2978405"/>
              <a:gd name="connsiteY4" fmla="*/ 524415 h 652149"/>
              <a:gd name="connsiteX5" fmla="*/ 170873 w 2978405"/>
              <a:gd name="connsiteY5" fmla="*/ 651481 h 652149"/>
              <a:gd name="connsiteX6" fmla="*/ 9236 w 2978405"/>
              <a:gd name="connsiteY6" fmla="*/ 531408 h 652149"/>
              <a:gd name="connsiteX7" fmla="*/ 0 w 2978405"/>
              <a:gd name="connsiteY7" fmla="*/ 208135 h 652149"/>
              <a:gd name="connsiteX8" fmla="*/ 138545 w 2978405"/>
              <a:gd name="connsiteY8" fmla="*/ 125008 h 652149"/>
              <a:gd name="connsiteX0" fmla="*/ 138545 w 2985636"/>
              <a:gd name="connsiteY0" fmla="*/ 125008 h 652149"/>
              <a:gd name="connsiteX1" fmla="*/ 2706255 w 2985636"/>
              <a:gd name="connsiteY1" fmla="*/ 317 h 652149"/>
              <a:gd name="connsiteX2" fmla="*/ 2890982 w 2985636"/>
              <a:gd name="connsiteY2" fmla="*/ 78826 h 652149"/>
              <a:gd name="connsiteX3" fmla="*/ 2969491 w 2985636"/>
              <a:gd name="connsiteY3" fmla="*/ 258935 h 652149"/>
              <a:gd name="connsiteX4" fmla="*/ 2906327 w 2985636"/>
              <a:gd name="connsiteY4" fmla="*/ 524415 h 652149"/>
              <a:gd name="connsiteX5" fmla="*/ 170873 w 2985636"/>
              <a:gd name="connsiteY5" fmla="*/ 651481 h 652149"/>
              <a:gd name="connsiteX6" fmla="*/ 9236 w 2985636"/>
              <a:gd name="connsiteY6" fmla="*/ 531408 h 652149"/>
              <a:gd name="connsiteX7" fmla="*/ 0 w 2985636"/>
              <a:gd name="connsiteY7" fmla="*/ 208135 h 652149"/>
              <a:gd name="connsiteX8" fmla="*/ 138545 w 2985636"/>
              <a:gd name="connsiteY8" fmla="*/ 125008 h 652149"/>
              <a:gd name="connsiteX0" fmla="*/ 138545 w 2995501"/>
              <a:gd name="connsiteY0" fmla="*/ 125008 h 652149"/>
              <a:gd name="connsiteX1" fmla="*/ 2706255 w 2995501"/>
              <a:gd name="connsiteY1" fmla="*/ 317 h 652149"/>
              <a:gd name="connsiteX2" fmla="*/ 2890982 w 2995501"/>
              <a:gd name="connsiteY2" fmla="*/ 78826 h 652149"/>
              <a:gd name="connsiteX3" fmla="*/ 2969491 w 2995501"/>
              <a:gd name="connsiteY3" fmla="*/ 258935 h 652149"/>
              <a:gd name="connsiteX4" fmla="*/ 2906327 w 2995501"/>
              <a:gd name="connsiteY4" fmla="*/ 524415 h 652149"/>
              <a:gd name="connsiteX5" fmla="*/ 170873 w 2995501"/>
              <a:gd name="connsiteY5" fmla="*/ 651481 h 652149"/>
              <a:gd name="connsiteX6" fmla="*/ 9236 w 2995501"/>
              <a:gd name="connsiteY6" fmla="*/ 531408 h 652149"/>
              <a:gd name="connsiteX7" fmla="*/ 0 w 2995501"/>
              <a:gd name="connsiteY7" fmla="*/ 208135 h 652149"/>
              <a:gd name="connsiteX8" fmla="*/ 138545 w 2995501"/>
              <a:gd name="connsiteY8" fmla="*/ 125008 h 652149"/>
              <a:gd name="connsiteX0" fmla="*/ 138545 w 2995501"/>
              <a:gd name="connsiteY0" fmla="*/ 125008 h 652149"/>
              <a:gd name="connsiteX1" fmla="*/ 2706255 w 2995501"/>
              <a:gd name="connsiteY1" fmla="*/ 317 h 652149"/>
              <a:gd name="connsiteX2" fmla="*/ 2890982 w 2995501"/>
              <a:gd name="connsiteY2" fmla="*/ 78826 h 652149"/>
              <a:gd name="connsiteX3" fmla="*/ 2969491 w 2995501"/>
              <a:gd name="connsiteY3" fmla="*/ 258935 h 652149"/>
              <a:gd name="connsiteX4" fmla="*/ 2906327 w 2995501"/>
              <a:gd name="connsiteY4" fmla="*/ 524415 h 652149"/>
              <a:gd name="connsiteX5" fmla="*/ 170873 w 2995501"/>
              <a:gd name="connsiteY5" fmla="*/ 651481 h 652149"/>
              <a:gd name="connsiteX6" fmla="*/ 9236 w 2995501"/>
              <a:gd name="connsiteY6" fmla="*/ 531408 h 652149"/>
              <a:gd name="connsiteX7" fmla="*/ 0 w 2995501"/>
              <a:gd name="connsiteY7" fmla="*/ 208135 h 652149"/>
              <a:gd name="connsiteX8" fmla="*/ 138545 w 2995501"/>
              <a:gd name="connsiteY8" fmla="*/ 125008 h 652149"/>
              <a:gd name="connsiteX0" fmla="*/ 138545 w 3017251"/>
              <a:gd name="connsiteY0" fmla="*/ 125008 h 652149"/>
              <a:gd name="connsiteX1" fmla="*/ 2706255 w 3017251"/>
              <a:gd name="connsiteY1" fmla="*/ 317 h 652149"/>
              <a:gd name="connsiteX2" fmla="*/ 2890982 w 3017251"/>
              <a:gd name="connsiteY2" fmla="*/ 78826 h 652149"/>
              <a:gd name="connsiteX3" fmla="*/ 3000601 w 3017251"/>
              <a:gd name="connsiteY3" fmla="*/ 397241 h 652149"/>
              <a:gd name="connsiteX4" fmla="*/ 2906327 w 3017251"/>
              <a:gd name="connsiteY4" fmla="*/ 524415 h 652149"/>
              <a:gd name="connsiteX5" fmla="*/ 170873 w 3017251"/>
              <a:gd name="connsiteY5" fmla="*/ 651481 h 652149"/>
              <a:gd name="connsiteX6" fmla="*/ 9236 w 3017251"/>
              <a:gd name="connsiteY6" fmla="*/ 531408 h 652149"/>
              <a:gd name="connsiteX7" fmla="*/ 0 w 3017251"/>
              <a:gd name="connsiteY7" fmla="*/ 208135 h 652149"/>
              <a:gd name="connsiteX8" fmla="*/ 138545 w 3017251"/>
              <a:gd name="connsiteY8" fmla="*/ 125008 h 652149"/>
              <a:gd name="connsiteX0" fmla="*/ 138545 w 3022183"/>
              <a:gd name="connsiteY0" fmla="*/ 125008 h 652149"/>
              <a:gd name="connsiteX1" fmla="*/ 2706255 w 3022183"/>
              <a:gd name="connsiteY1" fmla="*/ 317 h 652149"/>
              <a:gd name="connsiteX2" fmla="*/ 2890982 w 3022183"/>
              <a:gd name="connsiteY2" fmla="*/ 78826 h 652149"/>
              <a:gd name="connsiteX3" fmla="*/ 3000601 w 3022183"/>
              <a:gd name="connsiteY3" fmla="*/ 397241 h 652149"/>
              <a:gd name="connsiteX4" fmla="*/ 2906327 w 3022183"/>
              <a:gd name="connsiteY4" fmla="*/ 524415 h 652149"/>
              <a:gd name="connsiteX5" fmla="*/ 170873 w 3022183"/>
              <a:gd name="connsiteY5" fmla="*/ 651481 h 652149"/>
              <a:gd name="connsiteX6" fmla="*/ 9236 w 3022183"/>
              <a:gd name="connsiteY6" fmla="*/ 531408 h 652149"/>
              <a:gd name="connsiteX7" fmla="*/ 0 w 3022183"/>
              <a:gd name="connsiteY7" fmla="*/ 208135 h 652149"/>
              <a:gd name="connsiteX8" fmla="*/ 138545 w 3022183"/>
              <a:gd name="connsiteY8" fmla="*/ 125008 h 652149"/>
              <a:gd name="connsiteX0" fmla="*/ 138545 w 3022183"/>
              <a:gd name="connsiteY0" fmla="*/ 125008 h 652149"/>
              <a:gd name="connsiteX1" fmla="*/ 2706255 w 3022183"/>
              <a:gd name="connsiteY1" fmla="*/ 317 h 652149"/>
              <a:gd name="connsiteX2" fmla="*/ 2890982 w 3022183"/>
              <a:gd name="connsiteY2" fmla="*/ 78826 h 652149"/>
              <a:gd name="connsiteX3" fmla="*/ 3000601 w 3022183"/>
              <a:gd name="connsiteY3" fmla="*/ 397241 h 652149"/>
              <a:gd name="connsiteX4" fmla="*/ 2906327 w 3022183"/>
              <a:gd name="connsiteY4" fmla="*/ 524415 h 652149"/>
              <a:gd name="connsiteX5" fmla="*/ 170873 w 3022183"/>
              <a:gd name="connsiteY5" fmla="*/ 651481 h 652149"/>
              <a:gd name="connsiteX6" fmla="*/ 9236 w 3022183"/>
              <a:gd name="connsiteY6" fmla="*/ 531408 h 652149"/>
              <a:gd name="connsiteX7" fmla="*/ 0 w 3022183"/>
              <a:gd name="connsiteY7" fmla="*/ 208135 h 652149"/>
              <a:gd name="connsiteX8" fmla="*/ 138545 w 3022183"/>
              <a:gd name="connsiteY8" fmla="*/ 125008 h 652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22183" h="652149">
                <a:moveTo>
                  <a:pt x="138545" y="125008"/>
                </a:moveTo>
                <a:lnTo>
                  <a:pt x="2706255" y="317"/>
                </a:lnTo>
                <a:cubicBezTo>
                  <a:pt x="2828121" y="-3658"/>
                  <a:pt x="2867087" y="30047"/>
                  <a:pt x="2890982" y="78826"/>
                </a:cubicBezTo>
                <a:lnTo>
                  <a:pt x="3000601" y="397241"/>
                </a:lnTo>
                <a:cubicBezTo>
                  <a:pt x="3034851" y="478257"/>
                  <a:pt x="3044117" y="504626"/>
                  <a:pt x="2906327" y="524415"/>
                </a:cubicBezTo>
                <a:cubicBezTo>
                  <a:pt x="1976335" y="578044"/>
                  <a:pt x="1085112" y="624910"/>
                  <a:pt x="170873" y="651481"/>
                </a:cubicBezTo>
                <a:cubicBezTo>
                  <a:pt x="85499" y="654681"/>
                  <a:pt x="21371" y="651062"/>
                  <a:pt x="9236" y="531408"/>
                </a:cubicBezTo>
                <a:lnTo>
                  <a:pt x="0" y="208135"/>
                </a:lnTo>
                <a:cubicBezTo>
                  <a:pt x="26085" y="152793"/>
                  <a:pt x="37097" y="137645"/>
                  <a:pt x="138545" y="125008"/>
                </a:cubicBezTo>
                <a:close/>
              </a:path>
            </a:pathLst>
          </a:custGeom>
          <a:solidFill>
            <a:srgbClr val="D1FFE6"/>
          </a:solidFill>
          <a:ln>
            <a:solidFill>
              <a:srgbClr val="00B050"/>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025" dirty="0"/>
          </a:p>
        </p:txBody>
      </p:sp>
      <p:sp>
        <p:nvSpPr>
          <p:cNvPr id="18" name="ZoneTexte 17">
            <a:extLst>
              <a:ext uri="{FF2B5EF4-FFF2-40B4-BE49-F238E27FC236}">
                <a16:creationId xmlns:a16="http://schemas.microsoft.com/office/drawing/2014/main" id="{BE67B410-C282-E42C-10C0-8E791DFB9D85}"/>
              </a:ext>
            </a:extLst>
          </p:cNvPr>
          <p:cNvSpPr txBox="1"/>
          <p:nvPr/>
        </p:nvSpPr>
        <p:spPr>
          <a:xfrm>
            <a:off x="1371601" y="3597552"/>
            <a:ext cx="10924354" cy="3970318"/>
          </a:xfrm>
          <a:prstGeom prst="rect">
            <a:avLst/>
          </a:prstGeom>
          <a:noFill/>
        </p:spPr>
        <p:txBody>
          <a:bodyPr wrap="square">
            <a:spAutoFit/>
          </a:bodyPr>
          <a:lstStyle/>
          <a:p>
            <a:pPr marL="514350" indent="-514350" algn="just" rtl="1">
              <a:buClr>
                <a:srgbClr val="00B050"/>
              </a:buClr>
              <a:buFont typeface="Wingdings" panose="05000000000000000000" pitchFamily="2" charset="2"/>
              <a:buChar char="ü"/>
            </a:pPr>
            <a:r>
              <a:rPr lang="ar-MA" sz="3150" dirty="0">
                <a:solidFill>
                  <a:srgbClr val="002060"/>
                </a:solidFill>
                <a:latin typeface="Microsoft Uighur" panose="02000000000000000000" pitchFamily="2" charset="-78"/>
                <a:cs typeface="Microsoft Uighur" panose="02000000000000000000" pitchFamily="2" charset="-78"/>
              </a:rPr>
              <a:t>إظهار السلوك المنتظر من التلاميذ خلال النمذجة: يجب الاصغاء جيدا دون مقاطعة الأستاذ(ة). "انظروا واستمعوا إلى كيفية أدائي. ستقومون بنفس الشيء بعد ذلك"؛</a:t>
            </a:r>
          </a:p>
          <a:p>
            <a:pPr marL="514350" indent="-514350" algn="just" rtl="1">
              <a:buClr>
                <a:srgbClr val="00B050"/>
              </a:buClr>
              <a:buFont typeface="Wingdings" panose="05000000000000000000" pitchFamily="2" charset="2"/>
              <a:buChar char="ü"/>
            </a:pPr>
            <a:r>
              <a:rPr lang="ar-MA" sz="3150" b="1" dirty="0">
                <a:solidFill>
                  <a:srgbClr val="002060"/>
                </a:solidFill>
                <a:latin typeface="Microsoft Uighur" panose="02000000000000000000" pitchFamily="2" charset="-78"/>
                <a:cs typeface="Microsoft Uighur" panose="02000000000000000000" pitchFamily="2" charset="-78"/>
              </a:rPr>
              <a:t>نمذجة موجزة </a:t>
            </a:r>
            <a:r>
              <a:rPr lang="ar-MA" sz="3150" dirty="0">
                <a:solidFill>
                  <a:srgbClr val="002060"/>
                </a:solidFill>
                <a:latin typeface="Microsoft Uighur" panose="02000000000000000000" pitchFamily="2" charset="-78"/>
                <a:cs typeface="Microsoft Uighur" panose="02000000000000000000" pitchFamily="2" charset="-78"/>
              </a:rPr>
              <a:t>تتجه مباشرة نحو الهدف (بضع دقائق)، دون استطراد، باستخدام لغة واضحة؛</a:t>
            </a:r>
          </a:p>
          <a:p>
            <a:pPr marL="514350" indent="-514350" algn="just" rtl="1">
              <a:buClr>
                <a:srgbClr val="00B050"/>
              </a:buClr>
              <a:buFont typeface="Wingdings" panose="05000000000000000000" pitchFamily="2" charset="2"/>
              <a:buChar char="ü"/>
            </a:pPr>
            <a:r>
              <a:rPr lang="ar-MA" sz="3150" b="1" dirty="0">
                <a:solidFill>
                  <a:srgbClr val="002060"/>
                </a:solidFill>
                <a:latin typeface="Microsoft Uighur" panose="02000000000000000000" pitchFamily="2" charset="-78"/>
                <a:cs typeface="Microsoft Uighur" panose="02000000000000000000" pitchFamily="2" charset="-78"/>
              </a:rPr>
              <a:t>عدم إشراك التلاميذ أثناء النمذجة. </a:t>
            </a:r>
            <a:r>
              <a:rPr lang="ar-MA" sz="3150" dirty="0">
                <a:solidFill>
                  <a:srgbClr val="002060"/>
                </a:solidFill>
                <a:latin typeface="Microsoft Uighur" panose="02000000000000000000" pitchFamily="2" charset="-78"/>
                <a:cs typeface="Microsoft Uighur" panose="02000000000000000000" pitchFamily="2" charset="-78"/>
              </a:rPr>
              <a:t>عليهم الإصغاء للأستاذ(ة) والانتباه لما يفعله ويقوله؛</a:t>
            </a:r>
          </a:p>
          <a:p>
            <a:pPr marL="514350" indent="-514350" algn="just" rtl="1">
              <a:buClr>
                <a:srgbClr val="00B050"/>
              </a:buClr>
              <a:buFont typeface="Wingdings" panose="05000000000000000000" pitchFamily="2" charset="2"/>
              <a:buChar char="ü"/>
            </a:pPr>
            <a:r>
              <a:rPr lang="ar-MA" sz="3150" b="1" dirty="0">
                <a:solidFill>
                  <a:srgbClr val="002060"/>
                </a:solidFill>
                <a:latin typeface="Microsoft Uighur" panose="02000000000000000000" pitchFamily="2" charset="-78"/>
                <a:cs typeface="Microsoft Uighur" panose="02000000000000000000" pitchFamily="2" charset="-78"/>
              </a:rPr>
              <a:t>التصريح شفهيا بطريقة تفكير الأستاذ(ة)، </a:t>
            </a:r>
            <a:r>
              <a:rPr lang="ar-MA" sz="3150" dirty="0">
                <a:solidFill>
                  <a:srgbClr val="002060"/>
                </a:solidFill>
                <a:latin typeface="Microsoft Uighur" panose="02000000000000000000" pitchFamily="2" charset="-78"/>
                <a:cs typeface="Microsoft Uighur" panose="02000000000000000000" pitchFamily="2" charset="-78"/>
              </a:rPr>
              <a:t>يطرح الأسئلة ويجيب عنها على شكل "مونولوج": ما الذي طُلب مني؟ بماذا سأبدأ؟ كيف سأفعل ذلك؟ هل يجب أن أقوم بهذه الخطوة أم تلك؟</a:t>
            </a:r>
          </a:p>
          <a:p>
            <a:pPr marL="514350" indent="-514350" algn="just" rtl="1">
              <a:buClr>
                <a:srgbClr val="00B050"/>
              </a:buClr>
              <a:buFont typeface="Wingdings" panose="05000000000000000000" pitchFamily="2" charset="2"/>
              <a:buChar char="ü"/>
            </a:pPr>
            <a:r>
              <a:rPr lang="ar-MA" sz="3150" b="1" dirty="0">
                <a:solidFill>
                  <a:srgbClr val="002060"/>
                </a:solidFill>
                <a:latin typeface="Microsoft Uighur" panose="02000000000000000000" pitchFamily="2" charset="-78"/>
                <a:cs typeface="Microsoft Uighur" panose="02000000000000000000" pitchFamily="2" charset="-78"/>
              </a:rPr>
              <a:t>تعزيز الشرح بأمثلة مضادة </a:t>
            </a:r>
            <a:r>
              <a:rPr lang="ar-MA" sz="3150" dirty="0">
                <a:solidFill>
                  <a:srgbClr val="002060"/>
                </a:solidFill>
                <a:latin typeface="Microsoft Uighur" panose="02000000000000000000" pitchFamily="2" charset="-78"/>
                <a:cs typeface="Microsoft Uighur" panose="02000000000000000000" pitchFamily="2" charset="-78"/>
              </a:rPr>
              <a:t>لاستباق الأخطاء المُحتملة: هل يجب أن أفعل هذا؟ لا، يجب علي أن...</a:t>
            </a:r>
          </a:p>
          <a:p>
            <a:pPr marL="514350" indent="-514350" algn="just" rtl="1">
              <a:buClr>
                <a:srgbClr val="00B050"/>
              </a:buClr>
              <a:buFont typeface="Wingdings" panose="05000000000000000000" pitchFamily="2" charset="2"/>
              <a:buChar char="ü"/>
            </a:pPr>
            <a:r>
              <a:rPr lang="ar-MA" sz="3150" dirty="0">
                <a:solidFill>
                  <a:srgbClr val="002060"/>
                </a:solidFill>
                <a:latin typeface="Microsoft Uighur" panose="02000000000000000000" pitchFamily="2" charset="-78"/>
                <a:cs typeface="Microsoft Uighur" panose="02000000000000000000" pitchFamily="2" charset="-78"/>
              </a:rPr>
              <a:t>تتم النمذجة الأولى عادةً على الشرائح، في احترام تام لتوجيهات الشريط الديدكتيكي.</a:t>
            </a:r>
          </a:p>
        </p:txBody>
      </p:sp>
      <p:grpSp>
        <p:nvGrpSpPr>
          <p:cNvPr id="9" name="Groupe 8">
            <a:extLst>
              <a:ext uri="{FF2B5EF4-FFF2-40B4-BE49-F238E27FC236}">
                <a16:creationId xmlns:a16="http://schemas.microsoft.com/office/drawing/2014/main" id="{0058B9C1-F70B-8833-43A3-3E54403ACCF9}"/>
              </a:ext>
            </a:extLst>
          </p:cNvPr>
          <p:cNvGrpSpPr/>
          <p:nvPr/>
        </p:nvGrpSpPr>
        <p:grpSpPr>
          <a:xfrm>
            <a:off x="5315231" y="2738343"/>
            <a:ext cx="2831783" cy="966360"/>
            <a:chOff x="4724650" y="1291082"/>
            <a:chExt cx="2517140" cy="858987"/>
          </a:xfrm>
        </p:grpSpPr>
        <p:sp>
          <p:nvSpPr>
            <p:cNvPr id="2" name="Forme libre : forme 1">
              <a:extLst>
                <a:ext uri="{FF2B5EF4-FFF2-40B4-BE49-F238E27FC236}">
                  <a16:creationId xmlns:a16="http://schemas.microsoft.com/office/drawing/2014/main" id="{3389DC6F-1BD5-03A0-A512-907A4AA09F31}"/>
                </a:ext>
              </a:extLst>
            </p:cNvPr>
            <p:cNvSpPr/>
            <p:nvPr/>
          </p:nvSpPr>
          <p:spPr>
            <a:xfrm rot="21239963" flipH="1">
              <a:off x="4953445" y="1291082"/>
              <a:ext cx="2059551" cy="858987"/>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 name="connsiteX0" fmla="*/ 138545 w 2978405"/>
                <a:gd name="connsiteY0" fmla="*/ 125008 h 657219"/>
                <a:gd name="connsiteX1" fmla="*/ 2706255 w 2978405"/>
                <a:gd name="connsiteY1" fmla="*/ 317 h 657219"/>
                <a:gd name="connsiteX2" fmla="*/ 2890982 w 2978405"/>
                <a:gd name="connsiteY2" fmla="*/ 78826 h 657219"/>
                <a:gd name="connsiteX3" fmla="*/ 2969491 w 2978405"/>
                <a:gd name="connsiteY3" fmla="*/ 258935 h 657219"/>
                <a:gd name="connsiteX4" fmla="*/ 2906327 w 2978405"/>
                <a:gd name="connsiteY4" fmla="*/ 524415 h 657219"/>
                <a:gd name="connsiteX5" fmla="*/ 170873 w 2978405"/>
                <a:gd name="connsiteY5" fmla="*/ 651481 h 657219"/>
                <a:gd name="connsiteX6" fmla="*/ 9236 w 2978405"/>
                <a:gd name="connsiteY6" fmla="*/ 531408 h 657219"/>
                <a:gd name="connsiteX7" fmla="*/ 0 w 2978405"/>
                <a:gd name="connsiteY7" fmla="*/ 208135 h 657219"/>
                <a:gd name="connsiteX8" fmla="*/ 138545 w 2978405"/>
                <a:gd name="connsiteY8" fmla="*/ 125008 h 657219"/>
                <a:gd name="connsiteX0" fmla="*/ 138545 w 2978405"/>
                <a:gd name="connsiteY0" fmla="*/ 125008 h 657219"/>
                <a:gd name="connsiteX1" fmla="*/ 2706255 w 2978405"/>
                <a:gd name="connsiteY1" fmla="*/ 317 h 657219"/>
                <a:gd name="connsiteX2" fmla="*/ 2890982 w 2978405"/>
                <a:gd name="connsiteY2" fmla="*/ 78826 h 657219"/>
                <a:gd name="connsiteX3" fmla="*/ 2969491 w 2978405"/>
                <a:gd name="connsiteY3" fmla="*/ 258935 h 657219"/>
                <a:gd name="connsiteX4" fmla="*/ 2906327 w 2978405"/>
                <a:gd name="connsiteY4" fmla="*/ 524415 h 657219"/>
                <a:gd name="connsiteX5" fmla="*/ 170873 w 2978405"/>
                <a:gd name="connsiteY5" fmla="*/ 651481 h 657219"/>
                <a:gd name="connsiteX6" fmla="*/ 9236 w 2978405"/>
                <a:gd name="connsiteY6" fmla="*/ 531408 h 657219"/>
                <a:gd name="connsiteX7" fmla="*/ 0 w 2978405"/>
                <a:gd name="connsiteY7" fmla="*/ 208135 h 657219"/>
                <a:gd name="connsiteX8" fmla="*/ 138545 w 2978405"/>
                <a:gd name="connsiteY8" fmla="*/ 125008 h 657219"/>
                <a:gd name="connsiteX0" fmla="*/ 138545 w 2978405"/>
                <a:gd name="connsiteY0" fmla="*/ 125008 h 651481"/>
                <a:gd name="connsiteX1" fmla="*/ 2706255 w 2978405"/>
                <a:gd name="connsiteY1" fmla="*/ 317 h 651481"/>
                <a:gd name="connsiteX2" fmla="*/ 2890982 w 2978405"/>
                <a:gd name="connsiteY2" fmla="*/ 78826 h 651481"/>
                <a:gd name="connsiteX3" fmla="*/ 2969491 w 2978405"/>
                <a:gd name="connsiteY3" fmla="*/ 258935 h 651481"/>
                <a:gd name="connsiteX4" fmla="*/ 2906327 w 2978405"/>
                <a:gd name="connsiteY4" fmla="*/ 524415 h 651481"/>
                <a:gd name="connsiteX5" fmla="*/ 170873 w 2978405"/>
                <a:gd name="connsiteY5" fmla="*/ 651481 h 651481"/>
                <a:gd name="connsiteX6" fmla="*/ 9236 w 2978405"/>
                <a:gd name="connsiteY6" fmla="*/ 531408 h 651481"/>
                <a:gd name="connsiteX7" fmla="*/ 0 w 2978405"/>
                <a:gd name="connsiteY7" fmla="*/ 208135 h 651481"/>
                <a:gd name="connsiteX8" fmla="*/ 138545 w 2978405"/>
                <a:gd name="connsiteY8" fmla="*/ 125008 h 651481"/>
                <a:gd name="connsiteX0" fmla="*/ 138545 w 2978405"/>
                <a:gd name="connsiteY0" fmla="*/ 125008 h 651532"/>
                <a:gd name="connsiteX1" fmla="*/ 2706255 w 2978405"/>
                <a:gd name="connsiteY1" fmla="*/ 317 h 651532"/>
                <a:gd name="connsiteX2" fmla="*/ 2890982 w 2978405"/>
                <a:gd name="connsiteY2" fmla="*/ 78826 h 651532"/>
                <a:gd name="connsiteX3" fmla="*/ 2969491 w 2978405"/>
                <a:gd name="connsiteY3" fmla="*/ 258935 h 651532"/>
                <a:gd name="connsiteX4" fmla="*/ 2906327 w 2978405"/>
                <a:gd name="connsiteY4" fmla="*/ 524415 h 651532"/>
                <a:gd name="connsiteX5" fmla="*/ 170873 w 2978405"/>
                <a:gd name="connsiteY5" fmla="*/ 651481 h 651532"/>
                <a:gd name="connsiteX6" fmla="*/ 9236 w 2978405"/>
                <a:gd name="connsiteY6" fmla="*/ 531408 h 651532"/>
                <a:gd name="connsiteX7" fmla="*/ 0 w 2978405"/>
                <a:gd name="connsiteY7" fmla="*/ 208135 h 651532"/>
                <a:gd name="connsiteX8" fmla="*/ 138545 w 2978405"/>
                <a:gd name="connsiteY8" fmla="*/ 125008 h 651532"/>
                <a:gd name="connsiteX0" fmla="*/ 138545 w 2978405"/>
                <a:gd name="connsiteY0" fmla="*/ 125008 h 651481"/>
                <a:gd name="connsiteX1" fmla="*/ 2706255 w 2978405"/>
                <a:gd name="connsiteY1" fmla="*/ 317 h 651481"/>
                <a:gd name="connsiteX2" fmla="*/ 2890982 w 2978405"/>
                <a:gd name="connsiteY2" fmla="*/ 78826 h 651481"/>
                <a:gd name="connsiteX3" fmla="*/ 2969491 w 2978405"/>
                <a:gd name="connsiteY3" fmla="*/ 258935 h 651481"/>
                <a:gd name="connsiteX4" fmla="*/ 2906327 w 2978405"/>
                <a:gd name="connsiteY4" fmla="*/ 524415 h 651481"/>
                <a:gd name="connsiteX5" fmla="*/ 170873 w 2978405"/>
                <a:gd name="connsiteY5" fmla="*/ 651481 h 651481"/>
                <a:gd name="connsiteX6" fmla="*/ 9236 w 2978405"/>
                <a:gd name="connsiteY6" fmla="*/ 531408 h 651481"/>
                <a:gd name="connsiteX7" fmla="*/ 0 w 2978405"/>
                <a:gd name="connsiteY7" fmla="*/ 208135 h 651481"/>
                <a:gd name="connsiteX8" fmla="*/ 138545 w 2978405"/>
                <a:gd name="connsiteY8" fmla="*/ 125008 h 651481"/>
                <a:gd name="connsiteX0" fmla="*/ 138545 w 2978405"/>
                <a:gd name="connsiteY0" fmla="*/ 125008 h 652149"/>
                <a:gd name="connsiteX1" fmla="*/ 2706255 w 2978405"/>
                <a:gd name="connsiteY1" fmla="*/ 317 h 652149"/>
                <a:gd name="connsiteX2" fmla="*/ 2890982 w 2978405"/>
                <a:gd name="connsiteY2" fmla="*/ 78826 h 652149"/>
                <a:gd name="connsiteX3" fmla="*/ 2969491 w 2978405"/>
                <a:gd name="connsiteY3" fmla="*/ 258935 h 652149"/>
                <a:gd name="connsiteX4" fmla="*/ 2906327 w 2978405"/>
                <a:gd name="connsiteY4" fmla="*/ 524415 h 652149"/>
                <a:gd name="connsiteX5" fmla="*/ 170873 w 2978405"/>
                <a:gd name="connsiteY5" fmla="*/ 651481 h 652149"/>
                <a:gd name="connsiteX6" fmla="*/ 9236 w 2978405"/>
                <a:gd name="connsiteY6" fmla="*/ 531408 h 652149"/>
                <a:gd name="connsiteX7" fmla="*/ 0 w 2978405"/>
                <a:gd name="connsiteY7" fmla="*/ 208135 h 652149"/>
                <a:gd name="connsiteX8" fmla="*/ 138545 w 2978405"/>
                <a:gd name="connsiteY8" fmla="*/ 125008 h 652149"/>
                <a:gd name="connsiteX0" fmla="*/ 138545 w 2985636"/>
                <a:gd name="connsiteY0" fmla="*/ 125008 h 652149"/>
                <a:gd name="connsiteX1" fmla="*/ 2706255 w 2985636"/>
                <a:gd name="connsiteY1" fmla="*/ 317 h 652149"/>
                <a:gd name="connsiteX2" fmla="*/ 2890982 w 2985636"/>
                <a:gd name="connsiteY2" fmla="*/ 78826 h 652149"/>
                <a:gd name="connsiteX3" fmla="*/ 2969491 w 2985636"/>
                <a:gd name="connsiteY3" fmla="*/ 258935 h 652149"/>
                <a:gd name="connsiteX4" fmla="*/ 2906327 w 2985636"/>
                <a:gd name="connsiteY4" fmla="*/ 524415 h 652149"/>
                <a:gd name="connsiteX5" fmla="*/ 170873 w 2985636"/>
                <a:gd name="connsiteY5" fmla="*/ 651481 h 652149"/>
                <a:gd name="connsiteX6" fmla="*/ 9236 w 2985636"/>
                <a:gd name="connsiteY6" fmla="*/ 531408 h 652149"/>
                <a:gd name="connsiteX7" fmla="*/ 0 w 2985636"/>
                <a:gd name="connsiteY7" fmla="*/ 208135 h 652149"/>
                <a:gd name="connsiteX8" fmla="*/ 138545 w 2985636"/>
                <a:gd name="connsiteY8" fmla="*/ 125008 h 652149"/>
                <a:gd name="connsiteX0" fmla="*/ 138545 w 2995501"/>
                <a:gd name="connsiteY0" fmla="*/ 125008 h 652149"/>
                <a:gd name="connsiteX1" fmla="*/ 2706255 w 2995501"/>
                <a:gd name="connsiteY1" fmla="*/ 317 h 652149"/>
                <a:gd name="connsiteX2" fmla="*/ 2890982 w 2995501"/>
                <a:gd name="connsiteY2" fmla="*/ 78826 h 652149"/>
                <a:gd name="connsiteX3" fmla="*/ 2969491 w 2995501"/>
                <a:gd name="connsiteY3" fmla="*/ 258935 h 652149"/>
                <a:gd name="connsiteX4" fmla="*/ 2906327 w 2995501"/>
                <a:gd name="connsiteY4" fmla="*/ 524415 h 652149"/>
                <a:gd name="connsiteX5" fmla="*/ 170873 w 2995501"/>
                <a:gd name="connsiteY5" fmla="*/ 651481 h 652149"/>
                <a:gd name="connsiteX6" fmla="*/ 9236 w 2995501"/>
                <a:gd name="connsiteY6" fmla="*/ 531408 h 652149"/>
                <a:gd name="connsiteX7" fmla="*/ 0 w 2995501"/>
                <a:gd name="connsiteY7" fmla="*/ 208135 h 652149"/>
                <a:gd name="connsiteX8" fmla="*/ 138545 w 2995501"/>
                <a:gd name="connsiteY8" fmla="*/ 125008 h 652149"/>
                <a:gd name="connsiteX0" fmla="*/ 138545 w 2995501"/>
                <a:gd name="connsiteY0" fmla="*/ 125008 h 652149"/>
                <a:gd name="connsiteX1" fmla="*/ 2706255 w 2995501"/>
                <a:gd name="connsiteY1" fmla="*/ 317 h 652149"/>
                <a:gd name="connsiteX2" fmla="*/ 2890982 w 2995501"/>
                <a:gd name="connsiteY2" fmla="*/ 78826 h 652149"/>
                <a:gd name="connsiteX3" fmla="*/ 2969491 w 2995501"/>
                <a:gd name="connsiteY3" fmla="*/ 258935 h 652149"/>
                <a:gd name="connsiteX4" fmla="*/ 2906327 w 2995501"/>
                <a:gd name="connsiteY4" fmla="*/ 524415 h 652149"/>
                <a:gd name="connsiteX5" fmla="*/ 170873 w 2995501"/>
                <a:gd name="connsiteY5" fmla="*/ 651481 h 652149"/>
                <a:gd name="connsiteX6" fmla="*/ 9236 w 2995501"/>
                <a:gd name="connsiteY6" fmla="*/ 531408 h 652149"/>
                <a:gd name="connsiteX7" fmla="*/ 0 w 2995501"/>
                <a:gd name="connsiteY7" fmla="*/ 208135 h 652149"/>
                <a:gd name="connsiteX8" fmla="*/ 138545 w 2995501"/>
                <a:gd name="connsiteY8" fmla="*/ 125008 h 652149"/>
                <a:gd name="connsiteX0" fmla="*/ 138545 w 3017251"/>
                <a:gd name="connsiteY0" fmla="*/ 125008 h 652149"/>
                <a:gd name="connsiteX1" fmla="*/ 2706255 w 3017251"/>
                <a:gd name="connsiteY1" fmla="*/ 317 h 652149"/>
                <a:gd name="connsiteX2" fmla="*/ 2890982 w 3017251"/>
                <a:gd name="connsiteY2" fmla="*/ 78826 h 652149"/>
                <a:gd name="connsiteX3" fmla="*/ 3000601 w 3017251"/>
                <a:gd name="connsiteY3" fmla="*/ 397241 h 652149"/>
                <a:gd name="connsiteX4" fmla="*/ 2906327 w 3017251"/>
                <a:gd name="connsiteY4" fmla="*/ 524415 h 652149"/>
                <a:gd name="connsiteX5" fmla="*/ 170873 w 3017251"/>
                <a:gd name="connsiteY5" fmla="*/ 651481 h 652149"/>
                <a:gd name="connsiteX6" fmla="*/ 9236 w 3017251"/>
                <a:gd name="connsiteY6" fmla="*/ 531408 h 652149"/>
                <a:gd name="connsiteX7" fmla="*/ 0 w 3017251"/>
                <a:gd name="connsiteY7" fmla="*/ 208135 h 652149"/>
                <a:gd name="connsiteX8" fmla="*/ 138545 w 3017251"/>
                <a:gd name="connsiteY8" fmla="*/ 125008 h 652149"/>
                <a:gd name="connsiteX0" fmla="*/ 138545 w 3022183"/>
                <a:gd name="connsiteY0" fmla="*/ 125008 h 652149"/>
                <a:gd name="connsiteX1" fmla="*/ 2706255 w 3022183"/>
                <a:gd name="connsiteY1" fmla="*/ 317 h 652149"/>
                <a:gd name="connsiteX2" fmla="*/ 2890982 w 3022183"/>
                <a:gd name="connsiteY2" fmla="*/ 78826 h 652149"/>
                <a:gd name="connsiteX3" fmla="*/ 3000601 w 3022183"/>
                <a:gd name="connsiteY3" fmla="*/ 397241 h 652149"/>
                <a:gd name="connsiteX4" fmla="*/ 2906327 w 3022183"/>
                <a:gd name="connsiteY4" fmla="*/ 524415 h 652149"/>
                <a:gd name="connsiteX5" fmla="*/ 170873 w 3022183"/>
                <a:gd name="connsiteY5" fmla="*/ 651481 h 652149"/>
                <a:gd name="connsiteX6" fmla="*/ 9236 w 3022183"/>
                <a:gd name="connsiteY6" fmla="*/ 531408 h 652149"/>
                <a:gd name="connsiteX7" fmla="*/ 0 w 3022183"/>
                <a:gd name="connsiteY7" fmla="*/ 208135 h 652149"/>
                <a:gd name="connsiteX8" fmla="*/ 138545 w 3022183"/>
                <a:gd name="connsiteY8" fmla="*/ 125008 h 652149"/>
                <a:gd name="connsiteX0" fmla="*/ 138545 w 3022183"/>
                <a:gd name="connsiteY0" fmla="*/ 125008 h 652149"/>
                <a:gd name="connsiteX1" fmla="*/ 2706255 w 3022183"/>
                <a:gd name="connsiteY1" fmla="*/ 317 h 652149"/>
                <a:gd name="connsiteX2" fmla="*/ 2890982 w 3022183"/>
                <a:gd name="connsiteY2" fmla="*/ 78826 h 652149"/>
                <a:gd name="connsiteX3" fmla="*/ 3000601 w 3022183"/>
                <a:gd name="connsiteY3" fmla="*/ 397241 h 652149"/>
                <a:gd name="connsiteX4" fmla="*/ 2906327 w 3022183"/>
                <a:gd name="connsiteY4" fmla="*/ 524415 h 652149"/>
                <a:gd name="connsiteX5" fmla="*/ 170873 w 3022183"/>
                <a:gd name="connsiteY5" fmla="*/ 651481 h 652149"/>
                <a:gd name="connsiteX6" fmla="*/ 9236 w 3022183"/>
                <a:gd name="connsiteY6" fmla="*/ 531408 h 652149"/>
                <a:gd name="connsiteX7" fmla="*/ 0 w 3022183"/>
                <a:gd name="connsiteY7" fmla="*/ 208135 h 652149"/>
                <a:gd name="connsiteX8" fmla="*/ 138545 w 3022183"/>
                <a:gd name="connsiteY8" fmla="*/ 125008 h 652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22183" h="652149">
                  <a:moveTo>
                    <a:pt x="138545" y="125008"/>
                  </a:moveTo>
                  <a:lnTo>
                    <a:pt x="2706255" y="317"/>
                  </a:lnTo>
                  <a:cubicBezTo>
                    <a:pt x="2828121" y="-3658"/>
                    <a:pt x="2867087" y="30047"/>
                    <a:pt x="2890982" y="78826"/>
                  </a:cubicBezTo>
                  <a:lnTo>
                    <a:pt x="3000601" y="397241"/>
                  </a:lnTo>
                  <a:cubicBezTo>
                    <a:pt x="3034851" y="478257"/>
                    <a:pt x="3044117" y="504626"/>
                    <a:pt x="2906327" y="524415"/>
                  </a:cubicBezTo>
                  <a:cubicBezTo>
                    <a:pt x="1976335" y="578044"/>
                    <a:pt x="1085112" y="624910"/>
                    <a:pt x="170873" y="651481"/>
                  </a:cubicBezTo>
                  <a:cubicBezTo>
                    <a:pt x="85499" y="654681"/>
                    <a:pt x="21371" y="651062"/>
                    <a:pt x="9236" y="531408"/>
                  </a:cubicBezTo>
                  <a:lnTo>
                    <a:pt x="0" y="208135"/>
                  </a:lnTo>
                  <a:cubicBezTo>
                    <a:pt x="26085" y="152793"/>
                    <a:pt x="37097" y="137645"/>
                    <a:pt x="138545" y="125008"/>
                  </a:cubicBezTo>
                  <a:close/>
                </a:path>
              </a:pathLst>
            </a:custGeom>
            <a:solidFill>
              <a:srgbClr val="00B050"/>
            </a:solidFill>
            <a:ln>
              <a:solidFill>
                <a:srgbClr val="00B050"/>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250" dirty="0"/>
            </a:p>
          </p:txBody>
        </p:sp>
        <p:sp>
          <p:nvSpPr>
            <p:cNvPr id="7" name="ZoneTexte 6">
              <a:extLst>
                <a:ext uri="{FF2B5EF4-FFF2-40B4-BE49-F238E27FC236}">
                  <a16:creationId xmlns:a16="http://schemas.microsoft.com/office/drawing/2014/main" id="{52ED3D1B-AE49-36CC-E477-0F6A4F663A3A}"/>
                </a:ext>
              </a:extLst>
            </p:cNvPr>
            <p:cNvSpPr txBox="1"/>
            <p:nvPr/>
          </p:nvSpPr>
          <p:spPr>
            <a:xfrm>
              <a:off x="4724650" y="1437148"/>
              <a:ext cx="2517140" cy="574517"/>
            </a:xfrm>
            <a:prstGeom prst="rect">
              <a:avLst/>
            </a:prstGeom>
            <a:noFill/>
          </p:spPr>
          <p:txBody>
            <a:bodyPr wrap="square">
              <a:spAutoFit/>
            </a:bodyPr>
            <a:lstStyle/>
            <a:p>
              <a:pPr algn="ctr" rtl="1">
                <a:spcAft>
                  <a:spcPts val="675"/>
                </a:spcAft>
              </a:pPr>
              <a:r>
                <a:rPr lang="ar-MA"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ما ينبغي القيام به:</a:t>
              </a:r>
              <a:endPar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pic>
        <p:nvPicPr>
          <p:cNvPr id="17" name="Image 16" descr="Une image contenant Dessin animé, dessin humoristique, habits, garçon&#10;&#10;Le contenu généré par l’IA peut être incorrect.">
            <a:extLst>
              <a:ext uri="{FF2B5EF4-FFF2-40B4-BE49-F238E27FC236}">
                <a16:creationId xmlns:a16="http://schemas.microsoft.com/office/drawing/2014/main" id="{C9CFE9F9-E7EF-3B48-DA0C-8EF94022B0F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4302" y="1226038"/>
            <a:ext cx="2930251" cy="1953500"/>
          </a:xfrm>
          <a:prstGeom prst="rect">
            <a:avLst/>
          </a:prstGeom>
        </p:spPr>
      </p:pic>
    </p:spTree>
    <p:extLst>
      <p:ext uri="{BB962C8B-B14F-4D97-AF65-F5344CB8AC3E}">
        <p14:creationId xmlns:p14="http://schemas.microsoft.com/office/powerpoint/2010/main" val="19683290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7E0E19-DF1A-E142-C25F-1CCFB88E31D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C551211-FF96-FAA3-24A9-95FD3290E7F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CC80AA78-D778-A05F-8A0F-A14D12BE5D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6906EFEE-768A-4034-4E05-14B3891E50A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
        <p:nvSpPr>
          <p:cNvPr id="8" name="Rectangle : coins arrondis 7">
            <a:extLst>
              <a:ext uri="{FF2B5EF4-FFF2-40B4-BE49-F238E27FC236}">
                <a16:creationId xmlns:a16="http://schemas.microsoft.com/office/drawing/2014/main" id="{BD1F222E-CE0F-9B9F-8DA8-19E3AD8D04A5}"/>
              </a:ext>
            </a:extLst>
          </p:cNvPr>
          <p:cNvSpPr/>
          <p:nvPr/>
        </p:nvSpPr>
        <p:spPr>
          <a:xfrm>
            <a:off x="3697297" y="2919680"/>
            <a:ext cx="6321405" cy="1157866"/>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9" name="ZoneTexte 8">
            <a:extLst>
              <a:ext uri="{FF2B5EF4-FFF2-40B4-BE49-F238E27FC236}">
                <a16:creationId xmlns:a16="http://schemas.microsoft.com/office/drawing/2014/main" id="{B18318A7-300F-C314-2A6B-21DFACA34EFB}"/>
              </a:ext>
            </a:extLst>
          </p:cNvPr>
          <p:cNvSpPr txBox="1"/>
          <p:nvPr/>
        </p:nvSpPr>
        <p:spPr>
          <a:xfrm>
            <a:off x="4876799" y="2877217"/>
            <a:ext cx="3962400" cy="1200329"/>
          </a:xfrm>
          <a:prstGeom prst="rect">
            <a:avLst/>
          </a:prstGeom>
          <a:noFill/>
        </p:spPr>
        <p:txBody>
          <a:bodyPr wrap="square" rtlCol="0">
            <a:spAutoFit/>
          </a:bodyPr>
          <a:lstStyle/>
          <a:p>
            <a:pPr algn="ctr"/>
            <a:r>
              <a:rPr lang="ar-MA" sz="7200" b="1" dirty="0">
                <a:solidFill>
                  <a:srgbClr val="01070A"/>
                </a:solidFill>
                <a:latin typeface="Microsoft Uighur" panose="02000000000000000000" pitchFamily="2" charset="-78"/>
                <a:cs typeface="Microsoft Uighur" panose="02000000000000000000" pitchFamily="2" charset="-78"/>
              </a:rPr>
              <a:t>الملحق2</a:t>
            </a:r>
            <a:endParaRPr lang="fr-FR" sz="7200" b="1" dirty="0">
              <a:solidFill>
                <a:srgbClr val="01070A"/>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218326696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2" name="Image 1">
            <a:extLst>
              <a:ext uri="{FF2B5EF4-FFF2-40B4-BE49-F238E27FC236}">
                <a16:creationId xmlns:a16="http://schemas.microsoft.com/office/drawing/2014/main" id="{B516431A-8340-6396-EDFE-9FC47BD4FA01}"/>
              </a:ext>
            </a:extLst>
          </p:cNvPr>
          <p:cNvPicPr>
            <a:picLocks noChangeAspect="1"/>
          </p:cNvPicPr>
          <p:nvPr/>
        </p:nvPicPr>
        <p:blipFill rotWithShape="1">
          <a:blip r:embed="rId3"/>
          <a:srcRect t="3067" b="13512"/>
          <a:stretch/>
        </p:blipFill>
        <p:spPr>
          <a:xfrm>
            <a:off x="0" y="1285876"/>
            <a:ext cx="13716000" cy="7739848"/>
          </a:xfrm>
          <a:prstGeom prst="rect">
            <a:avLst/>
          </a:prstGeom>
        </p:spPr>
      </p:pic>
      <p:grpSp>
        <p:nvGrpSpPr>
          <p:cNvPr id="5" name="Groupe 2">
            <a:extLst>
              <a:ext uri="{FF2B5EF4-FFF2-40B4-BE49-F238E27FC236}">
                <a16:creationId xmlns:a16="http://schemas.microsoft.com/office/drawing/2014/main" id="{7E6C89B3-7D51-F4E1-035B-0E3F87903908}"/>
              </a:ext>
            </a:extLst>
          </p:cNvPr>
          <p:cNvGrpSpPr/>
          <p:nvPr/>
        </p:nvGrpSpPr>
        <p:grpSpPr>
          <a:xfrm>
            <a:off x="1" y="1283604"/>
            <a:ext cx="13716001" cy="810000"/>
            <a:chOff x="-1" y="-7018"/>
            <a:chExt cx="12192001" cy="720000"/>
          </a:xfrm>
        </p:grpSpPr>
        <p:sp>
          <p:nvSpPr>
            <p:cNvPr id="9" name="Google Shape;146;p4">
              <a:extLst>
                <a:ext uri="{FF2B5EF4-FFF2-40B4-BE49-F238E27FC236}">
                  <a16:creationId xmlns:a16="http://schemas.microsoft.com/office/drawing/2014/main" id="{361C4EDF-AB31-6B50-18F8-903086D1177F}"/>
                </a:ext>
              </a:extLst>
            </p:cNvPr>
            <p:cNvSpPr txBox="1">
              <a:spLocks/>
            </p:cNvSpPr>
            <p:nvPr/>
          </p:nvSpPr>
          <p:spPr>
            <a:xfrm>
              <a:off x="-1" y="-7018"/>
              <a:ext cx="8380073" cy="72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500" b="1" dirty="0">
                  <a:solidFill>
                    <a:prstClr val="black"/>
                  </a:solidFill>
                  <a:latin typeface="MadaniArabic-Light" panose="00000400000000000000" pitchFamily="2" charset="-78"/>
                  <a:cs typeface="MadaniArabic-Light" panose="00000400000000000000" pitchFamily="2" charset="-78"/>
                  <a:sym typeface="Arial Black"/>
                </a:rPr>
                <a:t> الجمع والطرح شفهيا</a:t>
              </a:r>
            </a:p>
          </p:txBody>
        </p:sp>
        <p:sp>
          <p:nvSpPr>
            <p:cNvPr id="11" name="Google Shape;146;p4">
              <a:extLst>
                <a:ext uri="{FF2B5EF4-FFF2-40B4-BE49-F238E27FC236}">
                  <a16:creationId xmlns:a16="http://schemas.microsoft.com/office/drawing/2014/main" id="{8CC06152-6CAD-1F8D-C8FD-3F5E50531B45}"/>
                </a:ext>
              </a:extLst>
            </p:cNvPr>
            <p:cNvSpPr txBox="1">
              <a:spLocks/>
            </p:cNvSpPr>
            <p:nvPr/>
          </p:nvSpPr>
          <p:spPr>
            <a:xfrm>
              <a:off x="8380072" y="-7018"/>
              <a:ext cx="3811928" cy="720000"/>
            </a:xfrm>
            <a:prstGeom prst="rect">
              <a:avLst/>
            </a:prstGeom>
            <a:solidFill>
              <a:schemeClr val="accent5"/>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lnSpc>
                  <a:spcPct val="120000"/>
                </a:lnSpc>
                <a:buClr>
                  <a:prstClr val="black"/>
                </a:buClr>
                <a:buSzPts val="4200"/>
                <a:defRPr/>
              </a:pPr>
              <a:r>
                <a:rPr lang="ar-MA" sz="3600" b="1" dirty="0">
                  <a:solidFill>
                    <a:schemeClr val="bg1"/>
                  </a:solidFill>
                  <a:latin typeface="MadaniArabic-Light" panose="00000400000000000000" pitchFamily="2" charset="-78"/>
                  <a:ea typeface="Arial Black"/>
                  <a:cs typeface="MadaniArabic-Light" panose="00000400000000000000" pitchFamily="2" charset="-78"/>
                  <a:sym typeface="Arial Black"/>
                </a:rPr>
                <a:t>مجال الحساب الذهني</a:t>
              </a:r>
            </a:p>
          </p:txBody>
        </p:sp>
      </p:grpSp>
      <p:sp>
        <p:nvSpPr>
          <p:cNvPr id="6" name="Rectangle 5">
            <a:extLst>
              <a:ext uri="{FF2B5EF4-FFF2-40B4-BE49-F238E27FC236}">
                <a16:creationId xmlns:a16="http://schemas.microsoft.com/office/drawing/2014/main" id="{F9FC9272-CBB5-63E9-A7E7-EF414AAA6C93}"/>
              </a:ext>
            </a:extLst>
          </p:cNvPr>
          <p:cNvSpPr/>
          <p:nvPr/>
        </p:nvSpPr>
        <p:spPr>
          <a:xfrm>
            <a:off x="0" y="1285875"/>
            <a:ext cx="13716000" cy="7715250"/>
          </a:xfrm>
          <a:prstGeom prst="rect">
            <a:avLst/>
          </a:prstGeom>
          <a:noFill/>
          <a:ln w="57150">
            <a:noFill/>
          </a:ln>
        </p:spPr>
        <p:style>
          <a:lnRef idx="2">
            <a:schemeClr val="accent1"/>
          </a:lnRef>
          <a:fillRef idx="1">
            <a:schemeClr val="lt1"/>
          </a:fillRef>
          <a:effectRef idx="0">
            <a:schemeClr val="accent1"/>
          </a:effectRef>
          <a:fontRef idx="minor">
            <a:schemeClr val="dk1"/>
          </a:fontRef>
        </p:style>
        <p:txBody>
          <a:bodyPr rtlCol="0" anchor="ctr"/>
          <a:lstStyle/>
          <a:p>
            <a:pPr algn="ctr" defTabSz="1028700">
              <a:defRPr/>
            </a:pPr>
            <a:endParaRPr lang="fr-MA" sz="2025">
              <a:solidFill>
                <a:prstClr val="black"/>
              </a:solidFill>
              <a:latin typeface="Calibri" panose="020F0502020204030204"/>
            </a:endParaRPr>
          </a:p>
        </p:txBody>
      </p:sp>
      <p:sp>
        <p:nvSpPr>
          <p:cNvPr id="13" name="Rectangle 12">
            <a:extLst>
              <a:ext uri="{FF2B5EF4-FFF2-40B4-BE49-F238E27FC236}">
                <a16:creationId xmlns:a16="http://schemas.microsoft.com/office/drawing/2014/main" id="{3EB8CC41-135A-435C-FAC2-3A8700D7009D}"/>
              </a:ext>
            </a:extLst>
          </p:cNvPr>
          <p:cNvSpPr/>
          <p:nvPr/>
        </p:nvSpPr>
        <p:spPr>
          <a:xfrm>
            <a:off x="0" y="2238375"/>
            <a:ext cx="13716000" cy="7715250"/>
          </a:xfrm>
          <a:prstGeom prst="rect">
            <a:avLst/>
          </a:prstGeom>
          <a:noFill/>
          <a:ln w="57150">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fr-MA" sz="2025"/>
          </a:p>
        </p:txBody>
      </p:sp>
      <p:graphicFrame>
        <p:nvGraphicFramePr>
          <p:cNvPr id="14" name="Tableau 4">
            <a:extLst>
              <a:ext uri="{FF2B5EF4-FFF2-40B4-BE49-F238E27FC236}">
                <a16:creationId xmlns:a16="http://schemas.microsoft.com/office/drawing/2014/main" id="{0EA91A25-6E91-FD32-DBC2-5D7C9DB0D7E5}"/>
              </a:ext>
            </a:extLst>
          </p:cNvPr>
          <p:cNvGraphicFramePr>
            <a:graphicFrameLocks noGrp="1"/>
          </p:cNvGraphicFramePr>
          <p:nvPr/>
        </p:nvGraphicFramePr>
        <p:xfrm>
          <a:off x="221501" y="3110520"/>
          <a:ext cx="13272998" cy="4451462"/>
        </p:xfrm>
        <a:graphic>
          <a:graphicData uri="http://schemas.openxmlformats.org/drawingml/2006/table">
            <a:tbl>
              <a:tblPr firstRow="1" bandRow="1">
                <a:tableStyleId>{5940675A-B579-460E-94D1-54222C63F5DA}</a:tableStyleId>
              </a:tblPr>
              <a:tblGrid>
                <a:gridCol w="9243923">
                  <a:extLst>
                    <a:ext uri="{9D8B030D-6E8A-4147-A177-3AD203B41FA5}">
                      <a16:colId xmlns:a16="http://schemas.microsoft.com/office/drawing/2014/main" val="2904711255"/>
                    </a:ext>
                  </a:extLst>
                </a:gridCol>
                <a:gridCol w="4029075">
                  <a:extLst>
                    <a:ext uri="{9D8B030D-6E8A-4147-A177-3AD203B41FA5}">
                      <a16:colId xmlns:a16="http://schemas.microsoft.com/office/drawing/2014/main" val="3971960171"/>
                    </a:ext>
                  </a:extLst>
                </a:gridCol>
              </a:tblGrid>
              <a:tr h="1549456">
                <a:tc>
                  <a:txBody>
                    <a:bodyPr/>
                    <a:lstStyle/>
                    <a:p>
                      <a:pPr marL="342900" lvl="0" indent="-342900" algn="r" rtl="1">
                        <a:spcBef>
                          <a:spcPts val="220"/>
                        </a:spcBef>
                        <a:spcAft>
                          <a:spcPts val="0"/>
                        </a:spcAft>
                        <a:buFont typeface="Calibri" panose="020F0502020204030204" pitchFamily="34" charset="0"/>
                        <a:buChar char="-"/>
                      </a:pPr>
                      <a:r>
                        <a:rPr lang="ar-SA" sz="2700" b="1" dirty="0">
                          <a:solidFill>
                            <a:srgbClr val="151616"/>
                          </a:solidFill>
                          <a:latin typeface="MadaniArabic-Light" panose="00000400000000000000" pitchFamily="2" charset="-78"/>
                          <a:cs typeface="MadaniArabic-Light" panose="00000400000000000000" pitchFamily="2" charset="-78"/>
                        </a:rPr>
                        <a:t>اكساب القدرة على الجمع شفويا لعددين من رقم واحد؛</a:t>
                      </a:r>
                      <a:endParaRPr lang="fr-FR" sz="2700" b="1" dirty="0">
                        <a:solidFill>
                          <a:srgbClr val="151616"/>
                        </a:solidFill>
                        <a:latin typeface="MadaniArabic-Light" panose="00000400000000000000" pitchFamily="2" charset="-78"/>
                        <a:cs typeface="+mj-cs"/>
                      </a:endParaRPr>
                    </a:p>
                    <a:p>
                      <a:pPr marL="342900" lvl="0" indent="-342900" algn="r" rtl="1">
                        <a:spcBef>
                          <a:spcPts val="220"/>
                        </a:spcBef>
                        <a:spcAft>
                          <a:spcPts val="0"/>
                        </a:spcAft>
                        <a:buFont typeface="Calibri" panose="020F0502020204030204" pitchFamily="34" charset="0"/>
                        <a:buChar char="-"/>
                      </a:pPr>
                      <a:r>
                        <a:rPr lang="ar-SA" sz="2700" b="1" dirty="0">
                          <a:solidFill>
                            <a:srgbClr val="151616"/>
                          </a:solidFill>
                          <a:latin typeface="MadaniArabic-Light" panose="00000400000000000000" pitchFamily="2" charset="-78"/>
                          <a:cs typeface="MadaniArabic-Light" panose="00000400000000000000" pitchFamily="2" charset="-78"/>
                        </a:rPr>
                        <a:t>اكساب القدرة على الطرح شفويا لعدد مكون من رقمين أو رقم واحد، يكون الفرق محصورا بين 0 و18؛</a:t>
                      </a:r>
                      <a:endParaRPr lang="fr-FR" sz="2700" b="1" dirty="0">
                        <a:solidFill>
                          <a:srgbClr val="151616"/>
                        </a:solidFill>
                        <a:latin typeface="MadaniArabic-Light" panose="00000400000000000000" pitchFamily="2" charset="-78"/>
                        <a:cs typeface="+mj-cs"/>
                      </a:endParaRP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rtl="1"/>
                      <a:r>
                        <a:rPr lang="ar-MA" sz="4100" b="1" dirty="0">
                          <a:solidFill>
                            <a:schemeClr val="bg1"/>
                          </a:solidFill>
                          <a:latin typeface="29LT Bukra Bold" panose="020B0604020202020204" charset="-78"/>
                          <a:cs typeface="MadaniArabic-Light" panose="00000400000000000000" pitchFamily="2" charset="-78"/>
                        </a:rPr>
                        <a:t>أهداف النشاط</a:t>
                      </a:r>
                      <a:endParaRPr lang="fr-MA" sz="4100" b="1" dirty="0">
                        <a:solidFill>
                          <a:schemeClr val="bg1"/>
                        </a:solidFill>
                        <a:latin typeface="29LT Bukra Bold" panose="020B0604020202020204" charset="-78"/>
                        <a:cs typeface="+mj-cs"/>
                      </a:endParaRP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5"/>
                    </a:solidFill>
                  </a:tcPr>
                </a:tc>
                <a:extLst>
                  <a:ext uri="{0D108BD9-81ED-4DB2-BD59-A6C34878D82A}">
                    <a16:rowId xmlns:a16="http://schemas.microsoft.com/office/drawing/2014/main" val="3445012868"/>
                  </a:ext>
                </a:extLst>
              </a:tr>
              <a:tr h="1337310">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2700" b="1" dirty="0">
                          <a:solidFill>
                            <a:srgbClr val="151616"/>
                          </a:solidFill>
                          <a:latin typeface="MadaniArabic-Light" panose="00000400000000000000" pitchFamily="2" charset="-78"/>
                          <a:cs typeface="MadaniArabic-Light" panose="00000400000000000000" pitchFamily="2" charset="-78"/>
                        </a:rPr>
                        <a:t>جداول الجمع والطرح</a:t>
                      </a: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rtl="1"/>
                      <a:r>
                        <a:rPr lang="ar-MA" sz="4100" b="1" dirty="0">
                          <a:solidFill>
                            <a:schemeClr val="bg1"/>
                          </a:solidFill>
                          <a:latin typeface="29LT Bukra Bold" panose="020B0604020202020204" charset="-78"/>
                          <a:cs typeface="MadaniArabic-Light" panose="00000400000000000000" pitchFamily="2" charset="-78"/>
                        </a:rPr>
                        <a:t>المعينات الديداكتيكية</a:t>
                      </a:r>
                      <a:endParaRPr lang="fr-MA" sz="4100" b="1" dirty="0">
                        <a:solidFill>
                          <a:schemeClr val="bg1"/>
                        </a:solidFill>
                        <a:latin typeface="29LT Bukra Bold" panose="020B0604020202020204" charset="-78"/>
                        <a:cs typeface="+mj-cs"/>
                      </a:endParaRP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5"/>
                    </a:solidFill>
                  </a:tcPr>
                </a:tc>
                <a:extLst>
                  <a:ext uri="{0D108BD9-81ED-4DB2-BD59-A6C34878D82A}">
                    <a16:rowId xmlns:a16="http://schemas.microsoft.com/office/drawing/2014/main" val="1502884860"/>
                  </a:ext>
                </a:extLst>
              </a:tr>
              <a:tr h="1549456">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600" b="1" kern="1200" dirty="0">
                          <a:solidFill>
                            <a:schemeClr val="tx1"/>
                          </a:solidFill>
                          <a:latin typeface="MadaniArabic-Light" panose="00000400000000000000" pitchFamily="2" charset="-78"/>
                          <a:ea typeface="+mn-ea"/>
                          <a:cs typeface="MadaniArabic-Light" panose="00000400000000000000" pitchFamily="2" charset="-78"/>
                        </a:rPr>
                        <a:t>20 دقيقة  اليوم الأول لتقديم النشاط بعدها يصبح نشاطا اعتياديا من 5 إلى 7 دقائق</a:t>
                      </a: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rtl="1"/>
                      <a:r>
                        <a:rPr lang="ar-MA" sz="4100" b="1" dirty="0">
                          <a:solidFill>
                            <a:schemeClr val="bg1"/>
                          </a:solidFill>
                          <a:latin typeface="29LT Bukra Bold" panose="020B0604020202020204" charset="-78"/>
                          <a:cs typeface="MadaniArabic-Light" panose="00000400000000000000" pitchFamily="2" charset="-78"/>
                        </a:rPr>
                        <a:t>المدة الزمنية</a:t>
                      </a:r>
                      <a:endParaRPr lang="fr-MA" sz="4100" b="1" dirty="0">
                        <a:solidFill>
                          <a:schemeClr val="bg1"/>
                        </a:solidFill>
                        <a:latin typeface="29LT Bukra Bold" panose="020B0604020202020204" charset="-78"/>
                        <a:cs typeface="+mj-cs"/>
                      </a:endParaRP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5"/>
                    </a:solidFill>
                  </a:tcPr>
                </a:tc>
                <a:extLst>
                  <a:ext uri="{0D108BD9-81ED-4DB2-BD59-A6C34878D82A}">
                    <a16:rowId xmlns:a16="http://schemas.microsoft.com/office/drawing/2014/main" val="3089371680"/>
                  </a:ext>
                </a:extLst>
              </a:tr>
            </a:tbl>
          </a:graphicData>
        </a:graphic>
      </p:graphicFrame>
    </p:spTree>
    <p:extLst>
      <p:ext uri="{BB962C8B-B14F-4D97-AF65-F5344CB8AC3E}">
        <p14:creationId xmlns:p14="http://schemas.microsoft.com/office/powerpoint/2010/main" val="412883465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9" name="Image 8">
            <a:extLst>
              <a:ext uri="{FF2B5EF4-FFF2-40B4-BE49-F238E27FC236}">
                <a16:creationId xmlns:a16="http://schemas.microsoft.com/office/drawing/2014/main" id="{65F552A0-C193-2536-9BA3-BC1AC983BD20}"/>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50019" y="2234489"/>
          <a:ext cx="13415962" cy="6937491"/>
        </p:xfrm>
        <a:graphic>
          <a:graphicData uri="http://schemas.openxmlformats.org/drawingml/2006/table">
            <a:tbl>
              <a:tblPr firstRow="1" bandRow="1">
                <a:tableStyleId>{5940675A-B579-460E-94D1-54222C63F5DA}</a:tableStyleId>
              </a:tblPr>
              <a:tblGrid>
                <a:gridCol w="11708606">
                  <a:extLst>
                    <a:ext uri="{9D8B030D-6E8A-4147-A177-3AD203B41FA5}">
                      <a16:colId xmlns:a16="http://schemas.microsoft.com/office/drawing/2014/main" val="2904711255"/>
                    </a:ext>
                  </a:extLst>
                </a:gridCol>
                <a:gridCol w="1707356">
                  <a:extLst>
                    <a:ext uri="{9D8B030D-6E8A-4147-A177-3AD203B41FA5}">
                      <a16:colId xmlns:a16="http://schemas.microsoft.com/office/drawing/2014/main" val="288616010"/>
                    </a:ext>
                  </a:extLst>
                </a:gridCol>
              </a:tblGrid>
              <a:tr h="765887">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adaniArabic-Light" panose="00000400000000000000" pitchFamily="2" charset="-78"/>
                        </a:rPr>
                        <a:t>سيرورة الإنجاز</a:t>
                      </a:r>
                      <a:endParaRPr lang="fr-MA" sz="3200" b="1" kern="1200" dirty="0">
                        <a:solidFill>
                          <a:schemeClr val="tx1"/>
                        </a:solidFill>
                        <a:latin typeface="+mn-lt"/>
                        <a:ea typeface="+mn-ea"/>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endParaRPr lang="fr-MA"/>
                    </a:p>
                  </a:txBody>
                  <a:tcPr/>
                </a:tc>
                <a:extLst>
                  <a:ext uri="{0D108BD9-81ED-4DB2-BD59-A6C34878D82A}">
                    <a16:rowId xmlns:a16="http://schemas.microsoft.com/office/drawing/2014/main" val="1947249939"/>
                  </a:ext>
                </a:extLst>
              </a:tr>
              <a:tr h="925830">
                <a:tc>
                  <a:txBody>
                    <a:bodyPr/>
                    <a:lstStyle/>
                    <a:p>
                      <a:pPr algn="ctr" rtl="1"/>
                      <a:r>
                        <a:rPr lang="ar-MA" sz="2700" b="1" dirty="0">
                          <a:latin typeface="MadaniArabic-Light" panose="00000400000000000000" pitchFamily="2" charset="-78"/>
                          <a:cs typeface="MadaniArabic-Light" panose="00000400000000000000" pitchFamily="2" charset="-78"/>
                        </a:rPr>
                        <a:t>تنظيم وإعداد الفضاء؛ تحضير المعينات الديداكتيكية؛ جذب انتباه المتعلمين؛ التصريح بأهداف النشاط.</a:t>
                      </a:r>
                      <a:endParaRPr lang="fr-MA" sz="2700" b="1" dirty="0">
                        <a:latin typeface="MadaniArabic-Light" panose="00000400000000000000" pitchFamily="2"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rtl="1"/>
                      <a:r>
                        <a:rPr lang="ar-MA" sz="2700" b="1" dirty="0">
                          <a:latin typeface="MadaniArabic-Light" panose="00000400000000000000" pitchFamily="2" charset="-78"/>
                          <a:cs typeface="MadaniArabic-Light" panose="00000400000000000000" pitchFamily="2" charset="-78"/>
                        </a:rPr>
                        <a:t>التهيئة</a:t>
                      </a:r>
                      <a:endParaRPr lang="fr-MA" sz="1500" b="1" dirty="0">
                        <a:latin typeface="MadaniArabic-Light" panose="00000400000000000000" pitchFamily="2"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469867186"/>
                  </a:ext>
                </a:extLst>
              </a:tr>
              <a:tr h="662554">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adaniArabic-Light" panose="00000400000000000000" pitchFamily="2" charset="-78"/>
                        </a:rPr>
                        <a:t>1) النمذجة</a:t>
                      </a:r>
                      <a:endParaRPr lang="fr-MA" sz="3200" b="1" kern="1200" dirty="0">
                        <a:solidFill>
                          <a:schemeClr val="tx1"/>
                        </a:solidFill>
                        <a:latin typeface="+mn-lt"/>
                        <a:ea typeface="+mn-ea"/>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pPr algn="r" rtl="1"/>
                      <a:endParaRPr lang="fr-MA" b="1" dirty="0">
                        <a:latin typeface="Dubai" panose="020B0503030403030204" pitchFamily="34" charset="-78"/>
                        <a:cs typeface="Dubai" panose="020B0503030403030204" pitchFamily="34" charset="-78"/>
                      </a:endParaRPr>
                    </a:p>
                  </a:txBody>
                  <a:tcPr/>
                </a:tc>
                <a:extLst>
                  <a:ext uri="{0D108BD9-81ED-4DB2-BD59-A6C34878D82A}">
                    <a16:rowId xmlns:a16="http://schemas.microsoft.com/office/drawing/2014/main" val="3642685650"/>
                  </a:ext>
                </a:extLst>
              </a:tr>
              <a:tr h="4583220">
                <a:tc gridSpan="2">
                  <a:txBody>
                    <a:bodyPr/>
                    <a:lstStyle/>
                    <a:p>
                      <a:pPr algn="just" rtl="1">
                        <a:lnSpc>
                          <a:spcPct val="150000"/>
                        </a:lnSpc>
                      </a:pPr>
                      <a:endParaRPr lang="ar-MA" sz="2700" kern="1200" dirty="0">
                        <a:solidFill>
                          <a:schemeClr val="tx1"/>
                        </a:solidFill>
                        <a:latin typeface="MadaniArabic-Light" panose="00000400000000000000" pitchFamily="2" charset="-78"/>
                        <a:ea typeface="+mn-ea"/>
                        <a:cs typeface="MadaniArabic-Light" panose="00000400000000000000" pitchFamily="2" charset="-78"/>
                      </a:endParaRPr>
                    </a:p>
                  </a:txBody>
                  <a:tcPr marL="102870" marR="102870" marT="51435" marB="51435">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val="2784916015"/>
                  </a:ext>
                </a:extLst>
              </a:tr>
            </a:tbl>
          </a:graphicData>
        </a:graphic>
      </p:graphicFrame>
      <p:sp>
        <p:nvSpPr>
          <p:cNvPr id="6" name="Rectangle 5">
            <a:extLst>
              <a:ext uri="{FF2B5EF4-FFF2-40B4-BE49-F238E27FC236}">
                <a16:creationId xmlns:a16="http://schemas.microsoft.com/office/drawing/2014/main" id="{F9FC9272-CBB5-63E9-A7E7-EF414AAA6C93}"/>
              </a:ext>
            </a:extLst>
          </p:cNvPr>
          <p:cNvSpPr/>
          <p:nvPr/>
        </p:nvSpPr>
        <p:spPr>
          <a:xfrm>
            <a:off x="0" y="1252017"/>
            <a:ext cx="13716000" cy="7715250"/>
          </a:xfrm>
          <a:prstGeom prst="rect">
            <a:avLst/>
          </a:prstGeom>
          <a:noFill/>
          <a:ln w="57150">
            <a:noFill/>
          </a:ln>
        </p:spPr>
        <p:style>
          <a:lnRef idx="2">
            <a:schemeClr val="accent1"/>
          </a:lnRef>
          <a:fillRef idx="1">
            <a:schemeClr val="lt1"/>
          </a:fillRef>
          <a:effectRef idx="0">
            <a:schemeClr val="accent1"/>
          </a:effectRef>
          <a:fontRef idx="minor">
            <a:schemeClr val="dk1"/>
          </a:fontRef>
        </p:style>
        <p:txBody>
          <a:bodyPr rtlCol="0" anchor="ctr"/>
          <a:lstStyle/>
          <a:p>
            <a:pPr algn="ctr" defTabSz="1028700">
              <a:defRPr/>
            </a:pPr>
            <a:endParaRPr lang="fr-MA" sz="2025">
              <a:solidFill>
                <a:prstClr val="black"/>
              </a:solidFill>
              <a:latin typeface="Calibri" panose="020F0502020204030204"/>
            </a:endParaRPr>
          </a:p>
        </p:txBody>
      </p:sp>
      <p:sp>
        <p:nvSpPr>
          <p:cNvPr id="3" name="TextBox 1">
            <a:extLst>
              <a:ext uri="{FF2B5EF4-FFF2-40B4-BE49-F238E27FC236}">
                <a16:creationId xmlns:a16="http://schemas.microsoft.com/office/drawing/2014/main" id="{83661E66-D2BE-A474-C148-DB2B1218BB55}"/>
              </a:ext>
            </a:extLst>
          </p:cNvPr>
          <p:cNvSpPr txBox="1"/>
          <p:nvPr/>
        </p:nvSpPr>
        <p:spPr>
          <a:xfrm>
            <a:off x="4267200" y="4686300"/>
            <a:ext cx="9187011" cy="4374274"/>
          </a:xfrm>
          <a:prstGeom prst="rect">
            <a:avLst/>
          </a:prstGeom>
          <a:noFill/>
        </p:spPr>
        <p:txBody>
          <a:bodyPr wrap="square" rtlCol="0">
            <a:spAutoFit/>
          </a:bodyPr>
          <a:lstStyle/>
          <a:p>
            <a:pPr marL="385763" indent="-385763" algn="just" rtl="1">
              <a:spcBef>
                <a:spcPts val="248"/>
              </a:spcBef>
              <a:buFont typeface="Cambria,Serif"/>
              <a:buChar char="◾"/>
            </a:pPr>
            <a:r>
              <a:rPr lang="ar-MA" sz="2025" dirty="0">
                <a:solidFill>
                  <a:srgbClr val="151616"/>
                </a:solidFill>
                <a:cs typeface="MadaniArabic-Light" panose="00000400000000000000" pitchFamily="2" charset="-78"/>
              </a:rPr>
              <a:t>يرسم الميسر</a:t>
            </a:r>
            <a:r>
              <a:rPr lang="ar-SA" sz="2025" dirty="0">
                <a:solidFill>
                  <a:srgbClr val="151616"/>
                </a:solidFill>
                <a:cs typeface="MadaniArabic-Light" panose="00000400000000000000" pitchFamily="2" charset="-78"/>
              </a:rPr>
              <a:t> جدول</a:t>
            </a:r>
            <a:r>
              <a:rPr lang="ar-MA" sz="2025" dirty="0">
                <a:solidFill>
                  <a:srgbClr val="151616"/>
                </a:solidFill>
                <a:cs typeface="MadaniArabic-Light" panose="00000400000000000000" pitchFamily="2" charset="-78"/>
              </a:rPr>
              <a:t>ا</a:t>
            </a:r>
            <a:r>
              <a:rPr lang="ar-SA" sz="2025" dirty="0">
                <a:solidFill>
                  <a:srgbClr val="151616"/>
                </a:solidFill>
                <a:cs typeface="MadaniArabic-Light" panose="00000400000000000000" pitchFamily="2" charset="-78"/>
              </a:rPr>
              <a:t> فارغ</a:t>
            </a:r>
            <a:r>
              <a:rPr lang="ar-MA" sz="2025" dirty="0">
                <a:solidFill>
                  <a:srgbClr val="151616"/>
                </a:solidFill>
                <a:cs typeface="MadaniArabic-Light" panose="00000400000000000000" pitchFamily="2" charset="-78"/>
              </a:rPr>
              <a:t>ا</a:t>
            </a:r>
            <a:r>
              <a:rPr lang="ar-SA" sz="2025" dirty="0">
                <a:solidFill>
                  <a:srgbClr val="151616"/>
                </a:solidFill>
                <a:cs typeface="MadaniArabic-Light" panose="00000400000000000000" pitchFamily="2" charset="-78"/>
              </a:rPr>
              <a:t> للجمع </a:t>
            </a:r>
            <a:r>
              <a:rPr lang="ar-MA" sz="2025" dirty="0">
                <a:solidFill>
                  <a:srgbClr val="151616"/>
                </a:solidFill>
                <a:cs typeface="MadaniArabic-Light" panose="00000400000000000000" pitchFamily="2" charset="-78"/>
              </a:rPr>
              <a:t>أ</a:t>
            </a:r>
            <a:r>
              <a:rPr lang="ar-SA" sz="2025" dirty="0">
                <a:solidFill>
                  <a:srgbClr val="151616"/>
                </a:solidFill>
                <a:cs typeface="MadaniArabic-Light" panose="00000400000000000000" pitchFamily="2" charset="-78"/>
              </a:rPr>
              <a:t>والطرح على السبورة.</a:t>
            </a:r>
            <a:r>
              <a:rPr lang="ar-MA" sz="2025" dirty="0">
                <a:solidFill>
                  <a:srgbClr val="151616"/>
                </a:solidFill>
                <a:cs typeface="MadaniArabic-Light" panose="00000400000000000000" pitchFamily="2" charset="-78"/>
              </a:rPr>
              <a:t> ( يبدأ بجدول الجمع وبعد التحكم فيه يمر إلى تقديم جدول الطرح بنفس الطريقة )؛ </a:t>
            </a:r>
            <a:endParaRPr lang="fr-FR" sz="2025" dirty="0">
              <a:solidFill>
                <a:srgbClr val="151616"/>
              </a:solidFill>
              <a:cs typeface="+mj-cs"/>
            </a:endParaRPr>
          </a:p>
          <a:p>
            <a:pPr marL="385763" indent="-385763" algn="just" rtl="1">
              <a:spcBef>
                <a:spcPts val="248"/>
              </a:spcBef>
              <a:buFont typeface="Cambria,Serif"/>
              <a:buChar char="◾"/>
            </a:pPr>
            <a:r>
              <a:rPr lang="ar-MA" sz="2025" dirty="0">
                <a:solidFill>
                  <a:srgbClr val="151616"/>
                </a:solidFill>
                <a:cs typeface="MadaniArabic-Light" panose="00000400000000000000" pitchFamily="2" charset="-78"/>
              </a:rPr>
              <a:t>يتم الاشتغال على جدول واحد </a:t>
            </a:r>
            <a:r>
              <a:rPr lang="ar-SA" sz="2025" dirty="0">
                <a:solidFill>
                  <a:srgbClr val="151616"/>
                </a:solidFill>
                <a:cs typeface="MadaniArabic-Light" panose="00000400000000000000" pitchFamily="2" charset="-78"/>
              </a:rPr>
              <a:t>في كل </a:t>
            </a:r>
            <a:r>
              <a:rPr lang="ar-MA" sz="2025" dirty="0">
                <a:solidFill>
                  <a:srgbClr val="151616"/>
                </a:solidFill>
                <a:cs typeface="MadaniArabic-Light" panose="00000400000000000000" pitchFamily="2" charset="-78"/>
              </a:rPr>
              <a:t>مرحلة</a:t>
            </a:r>
            <a:r>
              <a:rPr lang="ar-SA" sz="2025" dirty="0">
                <a:solidFill>
                  <a:srgbClr val="151616"/>
                </a:solidFill>
                <a:cs typeface="MadaniArabic-Light" panose="00000400000000000000" pitchFamily="2" charset="-78"/>
              </a:rPr>
              <a:t>؛</a:t>
            </a:r>
            <a:endParaRPr lang="fr-FR" sz="2025" dirty="0">
              <a:solidFill>
                <a:srgbClr val="151616"/>
              </a:solidFill>
              <a:cs typeface="+mj-cs"/>
            </a:endParaRPr>
          </a:p>
          <a:p>
            <a:pPr marL="385763" indent="-385763" algn="just" rtl="1">
              <a:spcBef>
                <a:spcPts val="248"/>
              </a:spcBef>
              <a:buFont typeface="Cambria,Serif"/>
              <a:buChar char="◾"/>
            </a:pPr>
            <a:r>
              <a:rPr lang="ar-MA" sz="2025" dirty="0">
                <a:solidFill>
                  <a:srgbClr val="151616"/>
                </a:solidFill>
                <a:cs typeface="MadaniArabic-Light" panose="00000400000000000000" pitchFamily="2" charset="-78"/>
              </a:rPr>
              <a:t>يطلب من</a:t>
            </a:r>
            <a:r>
              <a:rPr lang="ar-SA" sz="2025" dirty="0">
                <a:solidFill>
                  <a:srgbClr val="151616"/>
                </a:solidFill>
                <a:cs typeface="MadaniArabic-Light" panose="00000400000000000000" pitchFamily="2" charset="-78"/>
              </a:rPr>
              <a:t> المتعلمين رسم نفس الجدول</a:t>
            </a:r>
            <a:r>
              <a:rPr lang="ar-MA" sz="2025" dirty="0">
                <a:solidFill>
                  <a:srgbClr val="151616"/>
                </a:solidFill>
                <a:cs typeface="MadaniArabic-Light" panose="00000400000000000000" pitchFamily="2" charset="-78"/>
              </a:rPr>
              <a:t> على دفاترهم.</a:t>
            </a:r>
            <a:endParaRPr lang="fr-FR" sz="2025" dirty="0">
              <a:solidFill>
                <a:srgbClr val="151616"/>
              </a:solidFill>
              <a:cs typeface="+mj-cs"/>
            </a:endParaRPr>
          </a:p>
          <a:p>
            <a:pPr marL="385763" indent="-385763" algn="just" rtl="1">
              <a:spcBef>
                <a:spcPts val="248"/>
              </a:spcBef>
              <a:buFont typeface="Cambria,Serif"/>
              <a:buChar char="◾"/>
            </a:pPr>
            <a:r>
              <a:rPr lang="ar-MA" sz="2025" dirty="0">
                <a:solidFill>
                  <a:srgbClr val="151616"/>
                </a:solidFill>
                <a:cs typeface="MadaniArabic-Light" panose="00000400000000000000" pitchFamily="2" charset="-78"/>
              </a:rPr>
              <a:t>يقدم الميسر</a:t>
            </a:r>
            <a:r>
              <a:rPr lang="ar-SA" sz="2025" dirty="0">
                <a:solidFill>
                  <a:srgbClr val="151616"/>
                </a:solidFill>
                <a:cs typeface="MadaniArabic-Light" panose="00000400000000000000" pitchFamily="2" charset="-78"/>
              </a:rPr>
              <a:t> كيفية تعبئة </a:t>
            </a:r>
            <a:r>
              <a:rPr lang="ar-MA" sz="2025" dirty="0">
                <a:solidFill>
                  <a:srgbClr val="151616"/>
                </a:solidFill>
                <a:cs typeface="MadaniArabic-Light" panose="00000400000000000000" pitchFamily="2" charset="-78"/>
              </a:rPr>
              <a:t>الجدول </a:t>
            </a:r>
            <a:r>
              <a:rPr lang="ar-SA" sz="2025" dirty="0">
                <a:solidFill>
                  <a:srgbClr val="151616"/>
                </a:solidFill>
                <a:cs typeface="MadaniArabic-Light" panose="00000400000000000000" pitchFamily="2" charset="-78"/>
              </a:rPr>
              <a:t> </a:t>
            </a:r>
            <a:r>
              <a:rPr lang="ar-MA" sz="2025" dirty="0">
                <a:solidFill>
                  <a:srgbClr val="151616"/>
                </a:solidFill>
                <a:cs typeface="MadaniArabic-Light" panose="00000400000000000000" pitchFamily="2" charset="-78"/>
              </a:rPr>
              <a:t>لسطر أو سطرين</a:t>
            </a:r>
            <a:r>
              <a:rPr lang="ar-SA" sz="2025" dirty="0">
                <a:solidFill>
                  <a:srgbClr val="151616"/>
                </a:solidFill>
                <a:cs typeface="MadaniArabic-Light" panose="00000400000000000000" pitchFamily="2" charset="-78"/>
              </a:rPr>
              <a:t>.</a:t>
            </a:r>
            <a:r>
              <a:rPr lang="ar-MA" sz="2025" dirty="0">
                <a:solidFill>
                  <a:srgbClr val="151616"/>
                </a:solidFill>
                <a:cs typeface="MadaniArabic-Light" panose="00000400000000000000" pitchFamily="2" charset="-78"/>
              </a:rPr>
              <a:t> ( تتم التعبئة بطريقة تصاعدية ) </a:t>
            </a:r>
            <a:endParaRPr lang="fr-FR" sz="2025" dirty="0">
              <a:solidFill>
                <a:srgbClr val="151616"/>
              </a:solidFill>
              <a:cs typeface="+mj-cs"/>
            </a:endParaRPr>
          </a:p>
          <a:p>
            <a:pPr marL="385763" indent="-385763" algn="just" rtl="1">
              <a:spcBef>
                <a:spcPts val="248"/>
              </a:spcBef>
              <a:buFont typeface="Cambria,Serif"/>
              <a:buChar char="◾"/>
            </a:pPr>
            <a:r>
              <a:rPr lang="ar-SA" sz="2025" dirty="0">
                <a:solidFill>
                  <a:srgbClr val="151616"/>
                </a:solidFill>
                <a:cs typeface="MadaniArabic-Light" panose="00000400000000000000" pitchFamily="2" charset="-78"/>
              </a:rPr>
              <a:t> </a:t>
            </a:r>
            <a:r>
              <a:rPr lang="ar-MA" sz="2025" dirty="0">
                <a:solidFill>
                  <a:srgbClr val="151616"/>
                </a:solidFill>
                <a:cs typeface="MadaniArabic-Light" panose="00000400000000000000" pitchFamily="2" charset="-78"/>
              </a:rPr>
              <a:t>يطلب من أحد المتعلمين المتطوعين </a:t>
            </a:r>
            <a:r>
              <a:rPr lang="ar-SA" sz="2025" dirty="0">
                <a:solidFill>
                  <a:srgbClr val="151616"/>
                </a:solidFill>
                <a:cs typeface="MadaniArabic-Light" panose="00000400000000000000" pitchFamily="2" charset="-78"/>
              </a:rPr>
              <a:t>التقدم أمام الزملاء وملء الجدول بسرعة بعد تقسيمه إلى قسمين</a:t>
            </a:r>
            <a:r>
              <a:rPr lang="ar-MA" sz="2025" dirty="0">
                <a:solidFill>
                  <a:srgbClr val="151616"/>
                </a:solidFill>
                <a:cs typeface="MadaniArabic-Light" panose="00000400000000000000" pitchFamily="2" charset="-78"/>
              </a:rPr>
              <a:t>؛</a:t>
            </a:r>
            <a:r>
              <a:rPr lang="ar-SA" sz="2025" dirty="0">
                <a:solidFill>
                  <a:srgbClr val="151616"/>
                </a:solidFill>
                <a:cs typeface="MadaniArabic-Light" panose="00000400000000000000" pitchFamily="2" charset="-78"/>
              </a:rPr>
              <a:t> </a:t>
            </a:r>
            <a:endParaRPr lang="ar-MA" sz="2025" dirty="0">
              <a:solidFill>
                <a:srgbClr val="151616"/>
              </a:solidFill>
              <a:cs typeface="MadaniArabic-Light" panose="00000400000000000000" pitchFamily="2" charset="-78"/>
            </a:endParaRPr>
          </a:p>
          <a:p>
            <a:pPr marL="385763" indent="-385763" algn="just" rtl="1">
              <a:spcBef>
                <a:spcPts val="248"/>
              </a:spcBef>
              <a:buFont typeface="Cambria,Serif"/>
              <a:buChar char="◾"/>
            </a:pPr>
            <a:r>
              <a:rPr lang="ar-MA" sz="2025" dirty="0">
                <a:solidFill>
                  <a:srgbClr val="151616"/>
                </a:solidFill>
                <a:cs typeface="MadaniArabic-Light" panose="00000400000000000000" pitchFamily="2" charset="-78"/>
              </a:rPr>
              <a:t>يعمل باقي المتعلمين على </a:t>
            </a:r>
            <a:r>
              <a:rPr lang="ar-SA" sz="2025" dirty="0">
                <a:solidFill>
                  <a:srgbClr val="151616"/>
                </a:solidFill>
                <a:cs typeface="MadaniArabic-Light" panose="00000400000000000000" pitchFamily="2" charset="-78"/>
              </a:rPr>
              <a:t>ذلك في نفس الوقت على الدفاتر؛</a:t>
            </a:r>
            <a:endParaRPr lang="fr-FR" sz="2025" dirty="0">
              <a:solidFill>
                <a:srgbClr val="151616"/>
              </a:solidFill>
              <a:cs typeface="+mj-cs"/>
            </a:endParaRPr>
          </a:p>
          <a:p>
            <a:pPr marL="385763" indent="-385763" algn="just" rtl="1">
              <a:spcBef>
                <a:spcPts val="248"/>
              </a:spcBef>
              <a:buFont typeface="Cambria,Serif"/>
              <a:buChar char="◾"/>
            </a:pPr>
            <a:r>
              <a:rPr lang="ar-MA" sz="2025" dirty="0">
                <a:solidFill>
                  <a:srgbClr val="151616"/>
                </a:solidFill>
                <a:cs typeface="MadaniArabic-Light" panose="00000400000000000000" pitchFamily="2" charset="-78"/>
              </a:rPr>
              <a:t>يشجع </a:t>
            </a:r>
            <a:r>
              <a:rPr lang="ar-SA" sz="2025" dirty="0">
                <a:solidFill>
                  <a:srgbClr val="151616"/>
                </a:solidFill>
                <a:cs typeface="MadaniArabic-Light" panose="00000400000000000000" pitchFamily="2" charset="-78"/>
              </a:rPr>
              <a:t> المتعلمين على ملء الجداول بسرعة أكبر؛</a:t>
            </a:r>
            <a:endParaRPr lang="fr-FR" sz="2025" dirty="0">
              <a:solidFill>
                <a:srgbClr val="151616"/>
              </a:solidFill>
              <a:cs typeface="+mj-cs"/>
            </a:endParaRPr>
          </a:p>
          <a:p>
            <a:pPr marL="385763" indent="-385763" algn="just" rtl="1">
              <a:spcBef>
                <a:spcPts val="248"/>
              </a:spcBef>
              <a:buFont typeface="Cambria,Serif"/>
              <a:buChar char="◾"/>
            </a:pPr>
            <a:r>
              <a:rPr lang="ar-MA" sz="2025" dirty="0">
                <a:solidFill>
                  <a:srgbClr val="151616"/>
                </a:solidFill>
                <a:cs typeface="MadaniArabic-Light" panose="00000400000000000000" pitchFamily="2" charset="-78"/>
              </a:rPr>
              <a:t>بعد ملء الجدول ؛ ينمذج الميسر قراءة الجدول </a:t>
            </a:r>
            <a:r>
              <a:rPr lang="fr-FR" sz="2025" dirty="0">
                <a:solidFill>
                  <a:srgbClr val="151616"/>
                </a:solidFill>
                <a:cs typeface="+mj-cs"/>
              </a:rPr>
              <a:t>5+3 =8 ….</a:t>
            </a:r>
            <a:r>
              <a:rPr lang="ar-MA" sz="2025" dirty="0">
                <a:solidFill>
                  <a:srgbClr val="151616"/>
                </a:solidFill>
                <a:cs typeface="MadaniArabic-Light" panose="00000400000000000000" pitchFamily="2" charset="-78"/>
              </a:rPr>
              <a:t>؛</a:t>
            </a:r>
            <a:endParaRPr lang="fr-FR" sz="2025" dirty="0">
              <a:solidFill>
                <a:srgbClr val="151616"/>
              </a:solidFill>
              <a:cs typeface="+mj-cs"/>
            </a:endParaRPr>
          </a:p>
          <a:p>
            <a:pPr marL="385763" indent="-385763" algn="just" rtl="1">
              <a:spcBef>
                <a:spcPts val="248"/>
              </a:spcBef>
              <a:buFont typeface="Cambria,Serif"/>
              <a:buChar char="◾"/>
            </a:pPr>
            <a:r>
              <a:rPr lang="ar-MA" sz="2025" dirty="0">
                <a:solidFill>
                  <a:srgbClr val="151616"/>
                </a:solidFill>
                <a:cs typeface="MadaniArabic-Light" panose="00000400000000000000" pitchFamily="2" charset="-78"/>
              </a:rPr>
              <a:t>يحث بعض </a:t>
            </a:r>
            <a:r>
              <a:rPr lang="ar-MA" sz="2025" dirty="0" err="1">
                <a:solidFill>
                  <a:srgbClr val="151616"/>
                </a:solidFill>
                <a:cs typeface="MadaniArabic-Light" panose="00000400000000000000" pitchFamily="2" charset="-78"/>
              </a:rPr>
              <a:t>ال</a:t>
            </a:r>
            <a:r>
              <a:rPr lang="ar-SA" sz="2025" dirty="0">
                <a:solidFill>
                  <a:srgbClr val="151616"/>
                </a:solidFill>
                <a:cs typeface="MadaniArabic-Light" panose="00000400000000000000" pitchFamily="2" charset="-78"/>
              </a:rPr>
              <a:t>متعلمين </a:t>
            </a:r>
            <a:r>
              <a:rPr lang="ar-MA" sz="2025" dirty="0">
                <a:solidFill>
                  <a:srgbClr val="151616"/>
                </a:solidFill>
                <a:cs typeface="MadaniArabic-Light" panose="00000400000000000000" pitchFamily="2" charset="-78"/>
              </a:rPr>
              <a:t>على قراءة الجدول أمام زملائهم. </a:t>
            </a:r>
          </a:p>
          <a:p>
            <a:pPr marL="385763" indent="-385763" algn="just" rtl="1">
              <a:spcBef>
                <a:spcPts val="248"/>
              </a:spcBef>
              <a:buFont typeface="Cambria,Serif"/>
              <a:buChar char="◾"/>
            </a:pPr>
            <a:r>
              <a:rPr lang="ar-MA" sz="2025" dirty="0">
                <a:solidFill>
                  <a:srgbClr val="151616"/>
                </a:solidFill>
                <a:cs typeface="MadaniArabic-Light" panose="00000400000000000000" pitchFamily="2" charset="-78"/>
              </a:rPr>
              <a:t>يطرح أسئلة عن مجاميع بسيطة؛ يبحث عنها المتعلمون في جدول الجمع؛</a:t>
            </a:r>
            <a:endParaRPr lang="fr-FR" sz="2025" dirty="0">
              <a:cs typeface="+mj-cs"/>
            </a:endParaRPr>
          </a:p>
        </p:txBody>
      </p:sp>
      <p:pic>
        <p:nvPicPr>
          <p:cNvPr id="7" name="Image 2">
            <a:extLst>
              <a:ext uri="{FF2B5EF4-FFF2-40B4-BE49-F238E27FC236}">
                <a16:creationId xmlns:a16="http://schemas.microsoft.com/office/drawing/2014/main" id="{024025E1-0BFB-E37C-4D17-7B55126BF9F3}"/>
              </a:ext>
            </a:extLst>
          </p:cNvPr>
          <p:cNvPicPr>
            <a:picLocks noChangeAspect="1"/>
          </p:cNvPicPr>
          <p:nvPr/>
        </p:nvPicPr>
        <p:blipFill>
          <a:blip r:embed="rId4"/>
          <a:stretch>
            <a:fillRect/>
          </a:stretch>
        </p:blipFill>
        <p:spPr>
          <a:xfrm>
            <a:off x="1969862" y="5726553"/>
            <a:ext cx="2221138" cy="3176343"/>
          </a:xfrm>
          <a:prstGeom prst="rect">
            <a:avLst/>
          </a:prstGeom>
        </p:spPr>
      </p:pic>
      <p:sp>
        <p:nvSpPr>
          <p:cNvPr id="15" name="Google Shape;146;p4">
            <a:extLst>
              <a:ext uri="{FF2B5EF4-FFF2-40B4-BE49-F238E27FC236}">
                <a16:creationId xmlns:a16="http://schemas.microsoft.com/office/drawing/2014/main" id="{556FB1FD-3E7D-22F5-B4C1-39FFD4019F05}"/>
              </a:ext>
            </a:extLst>
          </p:cNvPr>
          <p:cNvSpPr txBox="1">
            <a:spLocks/>
          </p:cNvSpPr>
          <p:nvPr/>
        </p:nvSpPr>
        <p:spPr>
          <a:xfrm>
            <a:off x="1" y="1283604"/>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500" b="1" dirty="0">
                <a:solidFill>
                  <a:prstClr val="black"/>
                </a:solidFill>
                <a:latin typeface="MadaniArabic-Light" panose="00000400000000000000" pitchFamily="2" charset="-78"/>
                <a:cs typeface="MadaniArabic-Light" panose="00000400000000000000" pitchFamily="2" charset="-78"/>
                <a:sym typeface="Arial Black"/>
              </a:rPr>
              <a:t> الجمع والطرح شفهيا</a:t>
            </a:r>
          </a:p>
        </p:txBody>
      </p:sp>
      <p:sp>
        <p:nvSpPr>
          <p:cNvPr id="2" name="Google Shape;146;p4">
            <a:extLst>
              <a:ext uri="{FF2B5EF4-FFF2-40B4-BE49-F238E27FC236}">
                <a16:creationId xmlns:a16="http://schemas.microsoft.com/office/drawing/2014/main" id="{9D85ED3E-B687-8291-DB1A-A3A81451B509}"/>
              </a:ext>
            </a:extLst>
          </p:cNvPr>
          <p:cNvSpPr txBox="1">
            <a:spLocks/>
          </p:cNvSpPr>
          <p:nvPr/>
        </p:nvSpPr>
        <p:spPr>
          <a:xfrm>
            <a:off x="9427582" y="1283604"/>
            <a:ext cx="4288419" cy="810000"/>
          </a:xfrm>
          <a:prstGeom prst="rect">
            <a:avLst/>
          </a:prstGeom>
          <a:solidFill>
            <a:schemeClr val="accent5"/>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lnSpc>
                <a:spcPct val="120000"/>
              </a:lnSpc>
              <a:buClr>
                <a:prstClr val="black"/>
              </a:buClr>
              <a:buSzPts val="4200"/>
              <a:defRPr/>
            </a:pPr>
            <a:r>
              <a:rPr lang="ar-MA" sz="3600" b="1" dirty="0">
                <a:solidFill>
                  <a:schemeClr val="bg1"/>
                </a:solidFill>
                <a:latin typeface="MadaniArabic-Light" panose="00000400000000000000" pitchFamily="2" charset="-78"/>
                <a:ea typeface="Arial Black"/>
                <a:cs typeface="MadaniArabic-Light" panose="00000400000000000000" pitchFamily="2" charset="-78"/>
                <a:sym typeface="Arial Black"/>
              </a:rPr>
              <a:t>مجال الحساب الذهني</a:t>
            </a:r>
          </a:p>
        </p:txBody>
      </p:sp>
      <p:pic>
        <p:nvPicPr>
          <p:cNvPr id="8" name="Image 1">
            <a:extLst>
              <a:ext uri="{FF2B5EF4-FFF2-40B4-BE49-F238E27FC236}">
                <a16:creationId xmlns:a16="http://schemas.microsoft.com/office/drawing/2014/main" id="{0B7A0973-5962-74E9-0FB5-54846AF9C810}"/>
              </a:ext>
            </a:extLst>
          </p:cNvPr>
          <p:cNvPicPr>
            <a:picLocks noChangeAspect="1"/>
          </p:cNvPicPr>
          <p:nvPr/>
        </p:nvPicPr>
        <p:blipFill>
          <a:blip r:embed="rId5"/>
          <a:stretch>
            <a:fillRect/>
          </a:stretch>
        </p:blipFill>
        <p:spPr>
          <a:xfrm>
            <a:off x="261789" y="4719976"/>
            <a:ext cx="2473171" cy="3477504"/>
          </a:xfrm>
          <a:prstGeom prst="rect">
            <a:avLst/>
          </a:prstGeom>
        </p:spPr>
      </p:pic>
    </p:spTree>
    <p:extLst>
      <p:ext uri="{BB962C8B-B14F-4D97-AF65-F5344CB8AC3E}">
        <p14:creationId xmlns:p14="http://schemas.microsoft.com/office/powerpoint/2010/main" val="38774277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30CB1E8D-FE6A-520B-44F6-1CC27676BBE7}"/>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71449" y="2257425"/>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adaniArabic-Light" panose="00000400000000000000" pitchFamily="2" charset="-78"/>
                        </a:rPr>
                        <a:t>2) الممارسة الموجهة</a:t>
                      </a:r>
                      <a:endParaRPr lang="fr-MA" sz="3200" b="1" kern="1200" dirty="0">
                        <a:solidFill>
                          <a:schemeClr val="tx1"/>
                        </a:solidFill>
                        <a:latin typeface="+mn-lt"/>
                        <a:ea typeface="+mn-ea"/>
                        <a:cs typeface="+mj-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15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adaniArabic-Light" panose="00000400000000000000" pitchFamily="2" charset="-78"/>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6" name="Rectangle 5">
            <a:extLst>
              <a:ext uri="{FF2B5EF4-FFF2-40B4-BE49-F238E27FC236}">
                <a16:creationId xmlns:a16="http://schemas.microsoft.com/office/drawing/2014/main" id="{F9FC9272-CBB5-63E9-A7E7-EF414AAA6C93}"/>
              </a:ext>
            </a:extLst>
          </p:cNvPr>
          <p:cNvSpPr/>
          <p:nvPr/>
        </p:nvSpPr>
        <p:spPr>
          <a:xfrm>
            <a:off x="0" y="1252017"/>
            <a:ext cx="13716000" cy="7715250"/>
          </a:xfrm>
          <a:prstGeom prst="rect">
            <a:avLst/>
          </a:prstGeom>
          <a:noFill/>
          <a:ln w="57150">
            <a:noFill/>
          </a:ln>
        </p:spPr>
        <p:style>
          <a:lnRef idx="2">
            <a:schemeClr val="accent1"/>
          </a:lnRef>
          <a:fillRef idx="1">
            <a:schemeClr val="lt1"/>
          </a:fillRef>
          <a:effectRef idx="0">
            <a:schemeClr val="accent1"/>
          </a:effectRef>
          <a:fontRef idx="minor">
            <a:schemeClr val="dk1"/>
          </a:fontRef>
        </p:style>
        <p:txBody>
          <a:bodyPr rtlCol="0" anchor="ctr"/>
          <a:lstStyle/>
          <a:p>
            <a:pPr algn="ctr" defTabSz="1028700">
              <a:defRPr/>
            </a:pPr>
            <a:endParaRPr lang="fr-MA" sz="2025">
              <a:solidFill>
                <a:prstClr val="black"/>
              </a:solidFill>
              <a:latin typeface="Calibri" panose="020F0502020204030204"/>
            </a:endParaRPr>
          </a:p>
        </p:txBody>
      </p:sp>
      <p:sp>
        <p:nvSpPr>
          <p:cNvPr id="8" name="TextBox 1">
            <a:extLst>
              <a:ext uri="{FF2B5EF4-FFF2-40B4-BE49-F238E27FC236}">
                <a16:creationId xmlns:a16="http://schemas.microsoft.com/office/drawing/2014/main" id="{71143B4E-32D3-B487-A385-ECB32F1CFF27}"/>
              </a:ext>
            </a:extLst>
          </p:cNvPr>
          <p:cNvSpPr txBox="1"/>
          <p:nvPr/>
        </p:nvSpPr>
        <p:spPr>
          <a:xfrm>
            <a:off x="910085" y="2981259"/>
            <a:ext cx="12324453" cy="5533053"/>
          </a:xfrm>
          <a:prstGeom prst="rect">
            <a:avLst/>
          </a:prstGeom>
          <a:noFill/>
        </p:spPr>
        <p:txBody>
          <a:bodyPr wrap="square" rtlCol="0">
            <a:spAutoFit/>
          </a:bodyPr>
          <a:lstStyle/>
          <a:p>
            <a:pPr marL="385763" indent="-385763" algn="just" rtl="1">
              <a:lnSpc>
                <a:spcPct val="200000"/>
              </a:lnSpc>
              <a:buFont typeface="Wingdings" panose="05000000000000000000" pitchFamily="2" charset="2"/>
              <a:buChar char="§"/>
            </a:pPr>
            <a:r>
              <a:rPr lang="ar-MA" sz="2250" dirty="0">
                <a:latin typeface="Calibri" panose="020F0502020204030204" pitchFamily="34" charset="0"/>
                <a:cs typeface="MadaniArabic-Light" panose="00000400000000000000" pitchFamily="2" charset="-78"/>
              </a:rPr>
              <a:t>يطلب الميسر من كل تلميذ التدرب على قراءة جدول الجمع (أو الطرح) على كراسته بصوت هامس؛ </a:t>
            </a:r>
          </a:p>
          <a:p>
            <a:pPr marL="385763" indent="-385763" algn="just" rtl="1">
              <a:lnSpc>
                <a:spcPct val="200000"/>
              </a:lnSpc>
              <a:buFont typeface="Wingdings" panose="05000000000000000000" pitchFamily="2" charset="2"/>
              <a:buChar char="§"/>
            </a:pPr>
            <a:r>
              <a:rPr lang="ar-MA" sz="2250" dirty="0">
                <a:latin typeface="Calibri" panose="020F0502020204030204" pitchFamily="34" charset="0"/>
                <a:cs typeface="MadaniArabic-Light" panose="00000400000000000000" pitchFamily="2" charset="-78"/>
              </a:rPr>
              <a:t>يعلن الميسر انتهاء وقت قراءة الجدول ويطلب من المتعلمين أخذ ألواحهم؛</a:t>
            </a:r>
          </a:p>
          <a:p>
            <a:pPr marL="385763" indent="-385763" algn="just" rtl="1">
              <a:lnSpc>
                <a:spcPct val="200000"/>
              </a:lnSpc>
              <a:buFont typeface="Wingdings" panose="05000000000000000000" pitchFamily="2" charset="2"/>
              <a:buChar char="§"/>
            </a:pPr>
            <a:r>
              <a:rPr lang="ar-MA" sz="2250" dirty="0">
                <a:latin typeface="Calibri" panose="020F0502020204030204" pitchFamily="34" charset="0"/>
                <a:cs typeface="MadaniArabic-Light" panose="00000400000000000000" pitchFamily="2" charset="-78"/>
              </a:rPr>
              <a:t>يملي الميسر على المتعلمين بعض المجاميع البسيطة : 5 + 7 ... </a:t>
            </a:r>
          </a:p>
          <a:p>
            <a:pPr marL="385763" indent="-385763" algn="just" rtl="1">
              <a:lnSpc>
                <a:spcPct val="200000"/>
              </a:lnSpc>
              <a:buFont typeface="Wingdings" panose="05000000000000000000" pitchFamily="2" charset="2"/>
              <a:buChar char="§"/>
            </a:pPr>
            <a:r>
              <a:rPr lang="ar-MA" sz="2250" dirty="0">
                <a:latin typeface="Calibri" panose="020F0502020204030204" pitchFamily="34" charset="0"/>
                <a:cs typeface="MadaniArabic-Light" panose="00000400000000000000" pitchFamily="2" charset="-78"/>
              </a:rPr>
              <a:t>يكتب المتعلمون المجموع على اللوحة؛ يصحح الميسر ويقدم التغذية الراجعة اللازمة؛ </a:t>
            </a:r>
          </a:p>
          <a:p>
            <a:pPr marL="385763" indent="-385763" algn="just" rtl="1">
              <a:lnSpc>
                <a:spcPct val="200000"/>
              </a:lnSpc>
              <a:buFont typeface="Wingdings" panose="05000000000000000000" pitchFamily="2" charset="2"/>
              <a:buChar char="§"/>
            </a:pPr>
            <a:r>
              <a:rPr lang="ar-MA" sz="2250" dirty="0">
                <a:latin typeface="Calibri" panose="020F0502020204030204" pitchFamily="34" charset="0"/>
                <a:cs typeface="MadaniArabic-Light" panose="00000400000000000000" pitchFamily="2" charset="-78"/>
              </a:rPr>
              <a:t>يسجل نجمة لكل متعلم توفق في حساب جميع المجاميع المقترحة؛ ( يعتمد كل ميسر شكلا من أشكال التحفيز المناسبة لقسمه ) </a:t>
            </a:r>
          </a:p>
          <a:p>
            <a:pPr marL="385763" indent="-385763" algn="just" rtl="1">
              <a:lnSpc>
                <a:spcPct val="200000"/>
              </a:lnSpc>
              <a:buFont typeface="Wingdings" panose="05000000000000000000" pitchFamily="2" charset="2"/>
              <a:buChar char="§"/>
            </a:pPr>
            <a:r>
              <a:rPr lang="ar-MA" sz="2250" dirty="0">
                <a:latin typeface="Calibri" panose="020F0502020204030204" pitchFamily="34" charset="0"/>
                <a:cs typeface="MadaniArabic-Light" panose="00000400000000000000" pitchFamily="2" charset="-78"/>
              </a:rPr>
              <a:t>يطلب من المتعلمين مواصلة التدرب على حفظ جدول الجمع (أو الطرح)؛ </a:t>
            </a:r>
          </a:p>
          <a:p>
            <a:pPr marL="385763" indent="-385763" algn="just" rtl="1">
              <a:lnSpc>
                <a:spcPct val="200000"/>
              </a:lnSpc>
              <a:buFont typeface="Wingdings" panose="05000000000000000000" pitchFamily="2" charset="2"/>
              <a:buChar char="§"/>
            </a:pPr>
            <a:r>
              <a:rPr lang="ar-MA" sz="2250" dirty="0">
                <a:latin typeface="Calibri" panose="020F0502020204030204" pitchFamily="34" charset="0"/>
                <a:cs typeface="MadaniArabic-Light" panose="00000400000000000000" pitchFamily="2" charset="-78"/>
              </a:rPr>
              <a:t>يتم استثمار النشاط ضمن الأنشطة الاعتيادية لمدة 5 إلى 7 دقائق يوميا. </a:t>
            </a:r>
            <a:endParaRPr lang="fr-FR" sz="2250" dirty="0">
              <a:latin typeface="Calibri" panose="020F0502020204030204" pitchFamily="34" charset="0"/>
              <a:cs typeface="+mj-cs"/>
            </a:endParaRPr>
          </a:p>
        </p:txBody>
      </p:sp>
      <p:sp>
        <p:nvSpPr>
          <p:cNvPr id="11" name="Google Shape;146;p4">
            <a:extLst>
              <a:ext uri="{FF2B5EF4-FFF2-40B4-BE49-F238E27FC236}">
                <a16:creationId xmlns:a16="http://schemas.microsoft.com/office/drawing/2014/main" id="{F90FBA82-3DDE-F2C8-FA1D-7D69A2B72420}"/>
              </a:ext>
            </a:extLst>
          </p:cNvPr>
          <p:cNvSpPr txBox="1">
            <a:spLocks/>
          </p:cNvSpPr>
          <p:nvPr/>
        </p:nvSpPr>
        <p:spPr>
          <a:xfrm>
            <a:off x="1" y="1283604"/>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500" b="1" dirty="0">
                <a:solidFill>
                  <a:prstClr val="black"/>
                </a:solidFill>
                <a:latin typeface="MadaniArabic-Light" panose="00000400000000000000" pitchFamily="2" charset="-78"/>
                <a:cs typeface="MadaniArabic-Light" panose="00000400000000000000" pitchFamily="2" charset="-78"/>
                <a:sym typeface="Arial Black"/>
              </a:rPr>
              <a:t> الجمع والطرح شفهيا</a:t>
            </a:r>
          </a:p>
        </p:txBody>
      </p:sp>
      <p:sp>
        <p:nvSpPr>
          <p:cNvPr id="2" name="Google Shape;146;p4">
            <a:extLst>
              <a:ext uri="{FF2B5EF4-FFF2-40B4-BE49-F238E27FC236}">
                <a16:creationId xmlns:a16="http://schemas.microsoft.com/office/drawing/2014/main" id="{22FBF169-0BCB-B524-B839-CAFB35AA9E34}"/>
              </a:ext>
            </a:extLst>
          </p:cNvPr>
          <p:cNvSpPr txBox="1">
            <a:spLocks/>
          </p:cNvSpPr>
          <p:nvPr/>
        </p:nvSpPr>
        <p:spPr>
          <a:xfrm>
            <a:off x="9427582" y="1283604"/>
            <a:ext cx="4288419" cy="810000"/>
          </a:xfrm>
          <a:prstGeom prst="rect">
            <a:avLst/>
          </a:prstGeom>
          <a:solidFill>
            <a:schemeClr val="accent5"/>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lnSpc>
                <a:spcPct val="120000"/>
              </a:lnSpc>
              <a:buClr>
                <a:prstClr val="black"/>
              </a:buClr>
              <a:buSzPts val="4200"/>
              <a:defRPr/>
            </a:pPr>
            <a:r>
              <a:rPr lang="ar-MA" sz="3600" b="1" dirty="0">
                <a:solidFill>
                  <a:schemeClr val="bg1"/>
                </a:solidFill>
                <a:latin typeface="MadaniArabic-Light" panose="00000400000000000000" pitchFamily="2" charset="-78"/>
                <a:ea typeface="Arial Black"/>
                <a:cs typeface="MadaniArabic-Light" panose="00000400000000000000" pitchFamily="2" charset="-78"/>
                <a:sym typeface="Arial Black"/>
              </a:rPr>
              <a:t>مجال الحساب الذهني</a:t>
            </a:r>
          </a:p>
        </p:txBody>
      </p:sp>
    </p:spTree>
    <p:extLst>
      <p:ext uri="{BB962C8B-B14F-4D97-AF65-F5344CB8AC3E}">
        <p14:creationId xmlns:p14="http://schemas.microsoft.com/office/powerpoint/2010/main" val="412366641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0" name="Image 9">
            <a:extLst>
              <a:ext uri="{FF2B5EF4-FFF2-40B4-BE49-F238E27FC236}">
                <a16:creationId xmlns:a16="http://schemas.microsoft.com/office/drawing/2014/main" id="{EB1A72B1-A719-5537-2954-50F0C47B610A}"/>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74434" y="2316401"/>
          <a:ext cx="13367133" cy="6486525"/>
        </p:xfrm>
        <a:graphic>
          <a:graphicData uri="http://schemas.openxmlformats.org/drawingml/2006/table">
            <a:tbl>
              <a:tblPr firstRow="1" bandRow="1">
                <a:tableStyleId>{5940675A-B579-460E-94D1-54222C63F5DA}</a:tableStyleId>
              </a:tblPr>
              <a:tblGrid>
                <a:gridCol w="13367133">
                  <a:extLst>
                    <a:ext uri="{9D8B030D-6E8A-4147-A177-3AD203B41FA5}">
                      <a16:colId xmlns:a16="http://schemas.microsoft.com/office/drawing/2014/main" val="2904711255"/>
                    </a:ext>
                  </a:extLst>
                </a:gridCol>
              </a:tblGrid>
              <a:tr h="836900">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200" b="1" kern="1200" dirty="0">
                          <a:solidFill>
                            <a:schemeClr val="tx1"/>
                          </a:solidFill>
                          <a:latin typeface="MadaniArabic-Light" panose="00000400000000000000" pitchFamily="2" charset="-78"/>
                          <a:ea typeface="+mn-ea"/>
                          <a:cs typeface="MadaniArabic-Light" panose="00000400000000000000" pitchFamily="2" charset="-78"/>
                        </a:rPr>
                        <a:t>3) </a:t>
                      </a:r>
                      <a:r>
                        <a:rPr lang="ar-MA" sz="3200" b="1" dirty="0">
                          <a:solidFill>
                            <a:schemeClr val="tx1"/>
                          </a:solidFill>
                          <a:latin typeface="MadaniArabic-Light" panose="00000400000000000000" pitchFamily="2" charset="-78"/>
                          <a:cs typeface="MadaniArabic-Light" panose="00000400000000000000" pitchFamily="2" charset="-78"/>
                        </a:rPr>
                        <a:t>الممارسة المستقلة </a:t>
                      </a:r>
                      <a:endParaRPr lang="fr-MA" sz="3200" b="1" dirty="0">
                        <a:solidFill>
                          <a:schemeClr val="tx1"/>
                        </a:solidFill>
                        <a:latin typeface="MadaniArabic-Light" panose="00000400000000000000" pitchFamily="2"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770282548"/>
                  </a:ext>
                </a:extLst>
              </a:tr>
              <a:tr h="1075926">
                <a:tc>
                  <a:txBody>
                    <a:bodyPr/>
                    <a:lstStyle/>
                    <a:p>
                      <a:pPr marL="0" marR="0" lvl="0" indent="0" algn="ctr" defTabSz="914400" rtl="1" eaLnBrk="1" fontAlgn="auto" latinLnBrk="0" hangingPunct="1">
                        <a:lnSpc>
                          <a:spcPct val="150000"/>
                        </a:lnSpc>
                        <a:spcBef>
                          <a:spcPts val="0"/>
                        </a:spcBef>
                        <a:spcAft>
                          <a:spcPts val="0"/>
                        </a:spcAft>
                        <a:buClrTx/>
                        <a:buSzTx/>
                        <a:buFontTx/>
                        <a:buNone/>
                        <a:tabLst/>
                        <a:defRPr/>
                      </a:pPr>
                      <a:r>
                        <a:rPr lang="ar-MA" sz="2700" b="1" kern="1200" dirty="0">
                          <a:solidFill>
                            <a:schemeClr val="tx1"/>
                          </a:solidFill>
                          <a:latin typeface="Dubai" panose="020B0503030403030204" pitchFamily="34" charset="-78"/>
                          <a:ea typeface="+mn-ea"/>
                          <a:cs typeface="MadaniArabic-Light" panose="00000400000000000000" pitchFamily="2" charset="-78"/>
                        </a:rPr>
                        <a:t>يوجه الميسر(ة) المتعلمين إلى إنجاز الأنشطة التطبيقية المقترحة في كراسة الدعم.</a:t>
                      </a:r>
                      <a:endParaRPr lang="fr-MA" sz="2700" b="1" kern="1200" dirty="0">
                        <a:solidFill>
                          <a:schemeClr val="tx1"/>
                        </a:solidFill>
                        <a:latin typeface="Dubai" panose="020B0503030403030204" pitchFamily="34" charset="-78"/>
                        <a:ea typeface="+mn-ea"/>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3089371680"/>
                  </a:ext>
                </a:extLst>
              </a:tr>
              <a:tr h="836900">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200" b="1" dirty="0">
                          <a:latin typeface="MadaniArabic-Light" panose="00000400000000000000" pitchFamily="2" charset="-78"/>
                          <a:cs typeface="MadaniArabic-Light" panose="00000400000000000000" pitchFamily="2" charset="-78"/>
                        </a:rPr>
                        <a:t>*موجهات عامة*</a:t>
                      </a:r>
                      <a:endParaRPr lang="fr-MA" sz="3200" b="1" dirty="0">
                        <a:latin typeface="MadaniArabic-Light" panose="00000400000000000000" pitchFamily="2"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560048326"/>
                  </a:ext>
                </a:extLst>
              </a:tr>
              <a:tr h="3736799">
                <a:tc>
                  <a:txBody>
                    <a:bodyPr/>
                    <a:lstStyle/>
                    <a:p>
                      <a:pPr marL="342900" lvl="0" indent="-342900" algn="just" defTabSz="914400" rtl="1" eaLnBrk="1" latinLnBrk="0" hangingPunct="1">
                        <a:lnSpc>
                          <a:spcPct val="150000"/>
                        </a:lnSpc>
                        <a:buFont typeface="Arial" panose="020B0604020202020204" pitchFamily="34" charset="0"/>
                        <a:buChar char="•"/>
                      </a:pPr>
                      <a:endParaRPr lang="fr-MA" sz="1800" b="1" kern="1200" dirty="0">
                        <a:solidFill>
                          <a:schemeClr val="tx1"/>
                        </a:solidFill>
                        <a:latin typeface="Dubai" panose="020B0503030403030204" pitchFamily="34" charset="-78"/>
                        <a:ea typeface="+mn-ea"/>
                        <a:cs typeface="+mj-cs"/>
                      </a:endParaRPr>
                    </a:p>
                  </a:txBody>
                  <a:tcPr marL="102870" marR="102870" marT="51435" marB="51435">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2721819782"/>
                  </a:ext>
                </a:extLst>
              </a:tr>
            </a:tbl>
          </a:graphicData>
        </a:graphic>
      </p:graphicFrame>
      <p:sp>
        <p:nvSpPr>
          <p:cNvPr id="6" name="Rectangle 5">
            <a:extLst>
              <a:ext uri="{FF2B5EF4-FFF2-40B4-BE49-F238E27FC236}">
                <a16:creationId xmlns:a16="http://schemas.microsoft.com/office/drawing/2014/main" id="{F9FC9272-CBB5-63E9-A7E7-EF414AAA6C93}"/>
              </a:ext>
            </a:extLst>
          </p:cNvPr>
          <p:cNvSpPr/>
          <p:nvPr/>
        </p:nvSpPr>
        <p:spPr>
          <a:xfrm>
            <a:off x="0" y="1285875"/>
            <a:ext cx="13716000" cy="7715250"/>
          </a:xfrm>
          <a:prstGeom prst="rect">
            <a:avLst/>
          </a:prstGeom>
          <a:noFill/>
          <a:ln w="57150">
            <a:noFill/>
          </a:ln>
        </p:spPr>
        <p:style>
          <a:lnRef idx="2">
            <a:schemeClr val="accent1"/>
          </a:lnRef>
          <a:fillRef idx="1">
            <a:schemeClr val="lt1"/>
          </a:fillRef>
          <a:effectRef idx="0">
            <a:schemeClr val="accent1"/>
          </a:effectRef>
          <a:fontRef idx="minor">
            <a:schemeClr val="dk1"/>
          </a:fontRef>
        </p:style>
        <p:txBody>
          <a:bodyPr rtlCol="0" anchor="ctr"/>
          <a:lstStyle/>
          <a:p>
            <a:pPr algn="ctr" defTabSz="1028700">
              <a:defRPr/>
            </a:pPr>
            <a:endParaRPr lang="fr-MA" sz="2025">
              <a:solidFill>
                <a:prstClr val="black"/>
              </a:solidFill>
              <a:latin typeface="Calibri" panose="020F0502020204030204"/>
            </a:endParaRPr>
          </a:p>
        </p:txBody>
      </p:sp>
      <p:sp>
        <p:nvSpPr>
          <p:cNvPr id="2" name="TextBox 2">
            <a:extLst>
              <a:ext uri="{FF2B5EF4-FFF2-40B4-BE49-F238E27FC236}">
                <a16:creationId xmlns:a16="http://schemas.microsoft.com/office/drawing/2014/main" id="{9B4BDAFD-78E1-06AB-4F3B-C8CFFCAA3FC7}"/>
              </a:ext>
            </a:extLst>
          </p:cNvPr>
          <p:cNvSpPr txBox="1"/>
          <p:nvPr/>
        </p:nvSpPr>
        <p:spPr>
          <a:xfrm>
            <a:off x="839391" y="5155799"/>
            <a:ext cx="12037219" cy="3485570"/>
          </a:xfrm>
          <a:prstGeom prst="rect">
            <a:avLst/>
          </a:prstGeom>
          <a:noFill/>
        </p:spPr>
        <p:txBody>
          <a:bodyPr wrap="square" rtlCol="0">
            <a:spAutoFit/>
          </a:bodyPr>
          <a:lstStyle/>
          <a:p>
            <a:pPr algn="r" rtl="1"/>
            <a:r>
              <a:rPr lang="ar-MA" sz="3150" dirty="0">
                <a:cs typeface="MadaniArabic-Light" panose="00000400000000000000" pitchFamily="2" charset="-78"/>
              </a:rPr>
              <a:t>* </a:t>
            </a:r>
            <a:r>
              <a:rPr lang="ar-MA" sz="2700" dirty="0">
                <a:cs typeface="MadaniArabic-Light" panose="00000400000000000000" pitchFamily="2" charset="-78"/>
              </a:rPr>
              <a:t>يمنح المتعلمون 3 دقائق يومية لمراجعة الجدول الذي يتم الاشتغال عليه قبل الانتقال إلى التدرب على الألواح مع الحرص على المحافظة على إيقاع مرتفع للنشاط والوقوف على جميع الأخطاء المرتكبة وتصحيحها. </a:t>
            </a:r>
          </a:p>
          <a:p>
            <a:pPr algn="r" rtl="1"/>
            <a:r>
              <a:rPr lang="ar-MA" sz="2700" dirty="0">
                <a:cs typeface="MadaniArabic-Light" panose="00000400000000000000" pitchFamily="2" charset="-78"/>
              </a:rPr>
              <a:t>يحرص الميسر على ملاحظة تطور قدرة المتعلمين على توظيف الحساب الذهني أثناء إنجاز العمليات الحسابية الموضوعة أو أثناء حل المسائل؛ </a:t>
            </a:r>
          </a:p>
          <a:p>
            <a:pPr marL="321469" indent="-321469" algn="r" rtl="1">
              <a:buFont typeface="Arial" panose="020B0604020202020204" pitchFamily="34" charset="0"/>
              <a:buChar char="•"/>
            </a:pPr>
            <a:r>
              <a:rPr lang="ar-MA" sz="2700" dirty="0">
                <a:latin typeface="Calibri" panose="020F0502020204030204" pitchFamily="34" charset="0"/>
                <a:ea typeface="Calibri" panose="020F0502020204030204" pitchFamily="34" charset="0"/>
                <a:cs typeface="MadaniArabic-Light" panose="00000400000000000000" pitchFamily="2" charset="-78"/>
              </a:rPr>
              <a:t>يُستحب في إطار الأنشطة المبنية على التنافس تخصيص تحفيزات رمزية للمتعلمين الذين يسجلون تقدما على مستوى التحكم في الحساب الذهني : نُجيمات، نقط حسنة،...</a:t>
            </a:r>
            <a:endParaRPr lang="ar-MA" sz="2700" dirty="0">
              <a:cs typeface="MadaniArabic-Light" panose="00000400000000000000" pitchFamily="2" charset="-78"/>
            </a:endParaRPr>
          </a:p>
        </p:txBody>
      </p:sp>
      <p:sp>
        <p:nvSpPr>
          <p:cNvPr id="7" name="Google Shape;146;p4">
            <a:extLst>
              <a:ext uri="{FF2B5EF4-FFF2-40B4-BE49-F238E27FC236}">
                <a16:creationId xmlns:a16="http://schemas.microsoft.com/office/drawing/2014/main" id="{EAE60FEB-01A7-5AB7-BF97-96DFA65660C2}"/>
              </a:ext>
            </a:extLst>
          </p:cNvPr>
          <p:cNvSpPr txBox="1">
            <a:spLocks/>
          </p:cNvSpPr>
          <p:nvPr/>
        </p:nvSpPr>
        <p:spPr>
          <a:xfrm>
            <a:off x="-1"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500" b="1" dirty="0">
                <a:solidFill>
                  <a:prstClr val="black"/>
                </a:solidFill>
                <a:latin typeface="MadaniArabic-Light" panose="00000400000000000000" pitchFamily="2" charset="-78"/>
                <a:cs typeface="MadaniArabic-Light" panose="00000400000000000000" pitchFamily="2" charset="-78"/>
                <a:sym typeface="Arial Black"/>
              </a:rPr>
              <a:t> الجمع والطرح شفهيا</a:t>
            </a:r>
            <a:endParaRPr lang="ar-MA" sz="4500" b="1" dirty="0">
              <a:solidFill>
                <a:prstClr val="black"/>
              </a:solidFill>
              <a:latin typeface="MadaniArabic-Light" panose="00000400000000000000" pitchFamily="2" charset="-78"/>
              <a:ea typeface="Arial Black"/>
              <a:cs typeface="MadaniArabic-Light" panose="00000400000000000000" pitchFamily="2" charset="-78"/>
              <a:sym typeface="Arial Black"/>
            </a:endParaRPr>
          </a:p>
        </p:txBody>
      </p:sp>
      <p:sp>
        <p:nvSpPr>
          <p:cNvPr id="3" name="Google Shape;146;p4">
            <a:extLst>
              <a:ext uri="{FF2B5EF4-FFF2-40B4-BE49-F238E27FC236}">
                <a16:creationId xmlns:a16="http://schemas.microsoft.com/office/drawing/2014/main" id="{AE11FEE9-87BA-9B45-03E3-8F4C268CD26B}"/>
              </a:ext>
            </a:extLst>
          </p:cNvPr>
          <p:cNvSpPr txBox="1">
            <a:spLocks/>
          </p:cNvSpPr>
          <p:nvPr/>
        </p:nvSpPr>
        <p:spPr>
          <a:xfrm>
            <a:off x="9427582" y="1283604"/>
            <a:ext cx="4288419" cy="810000"/>
          </a:xfrm>
          <a:prstGeom prst="rect">
            <a:avLst/>
          </a:prstGeom>
          <a:solidFill>
            <a:schemeClr val="accent5"/>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lnSpc>
                <a:spcPct val="120000"/>
              </a:lnSpc>
              <a:buClr>
                <a:prstClr val="black"/>
              </a:buClr>
              <a:buSzPts val="4200"/>
              <a:defRPr/>
            </a:pPr>
            <a:r>
              <a:rPr lang="ar-MA" sz="3600" b="1" dirty="0">
                <a:solidFill>
                  <a:schemeClr val="bg1"/>
                </a:solidFill>
                <a:latin typeface="MadaniArabic-Light" panose="00000400000000000000" pitchFamily="2" charset="-78"/>
                <a:ea typeface="Arial Black"/>
                <a:cs typeface="MadaniArabic-Light" panose="00000400000000000000" pitchFamily="2" charset="-78"/>
                <a:sym typeface="Arial Black"/>
              </a:rPr>
              <a:t>مجال الحساب الذهني</a:t>
            </a:r>
          </a:p>
        </p:txBody>
      </p:sp>
    </p:spTree>
    <p:extLst>
      <p:ext uri="{BB962C8B-B14F-4D97-AF65-F5344CB8AC3E}">
        <p14:creationId xmlns:p14="http://schemas.microsoft.com/office/powerpoint/2010/main" val="41921644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F9126F-A8C1-7A04-538F-2484106AB90E}"/>
              </a:ext>
            </a:extLst>
          </p:cNvPr>
          <p:cNvSpPr/>
          <p:nvPr/>
        </p:nvSpPr>
        <p:spPr>
          <a:xfrm>
            <a:off x="-1" y="1537966"/>
            <a:ext cx="13716001" cy="874903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588AC0-8CB1-8658-4D37-61A796B2B6B8}"/>
              </a:ext>
            </a:extLst>
          </p:cNvPr>
          <p:cNvSpPr/>
          <p:nvPr/>
        </p:nvSpPr>
        <p:spPr>
          <a:xfrm>
            <a:off x="275852" y="1835782"/>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A94F5EB-87AD-70CE-B48B-ED0C63D7F57E}"/>
              </a:ext>
            </a:extLst>
          </p:cNvPr>
          <p:cNvSpPr/>
          <p:nvPr/>
        </p:nvSpPr>
        <p:spPr>
          <a:xfrm>
            <a:off x="-1" y="644347"/>
            <a:ext cx="13716001" cy="84764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FEA8EFC-9451-1CF0-7EE9-1E271F19F8D4}"/>
              </a:ext>
            </a:extLst>
          </p:cNvPr>
          <p:cNvSpPr txBox="1"/>
          <p:nvPr/>
        </p:nvSpPr>
        <p:spPr>
          <a:xfrm>
            <a:off x="2438400" y="838201"/>
            <a:ext cx="10534617" cy="584775"/>
          </a:xfrm>
          <a:prstGeom prst="rect">
            <a:avLst/>
          </a:prstGeom>
          <a:noFill/>
        </p:spPr>
        <p:txBody>
          <a:bodyPr wrap="square" rtlCol="0">
            <a:spAutoFit/>
          </a:bodyPr>
          <a:lstStyle/>
          <a:p>
            <a:pPr algn="r" defTabSz="685834" rtl="1"/>
            <a:r>
              <a:rPr lang="fr-FR" sz="3200" dirty="0">
                <a:solidFill>
                  <a:prstClr val="white">
                    <a:lumMod val="65000"/>
                  </a:prstClr>
                </a:solidFill>
                <a:latin typeface="Microsoft Uighur" panose="02000000000000000000" pitchFamily="2" charset="-78"/>
                <a:cs typeface="Microsoft Uighur" panose="02000000000000000000" pitchFamily="2" charset="-78"/>
              </a:rPr>
              <a:t>         </a:t>
            </a:r>
            <a:r>
              <a:rPr lang="ar-MA" sz="3200" dirty="0">
                <a:solidFill>
                  <a:prstClr val="white">
                    <a:lumMod val="65000"/>
                  </a:prstClr>
                </a:solidFill>
                <a:latin typeface="Microsoft Uighur" panose="02000000000000000000" pitchFamily="2" charset="-78"/>
                <a:cs typeface="Microsoft Uighur" panose="02000000000000000000" pitchFamily="2" charset="-78"/>
              </a:rPr>
              <a:t>مرحبا بكم أعزائي سنبدأ حصة اليوم، انتبهوا جيدا.</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pic>
        <p:nvPicPr>
          <p:cNvPr id="4" name="Image 3">
            <a:extLst>
              <a:ext uri="{FF2B5EF4-FFF2-40B4-BE49-F238E27FC236}">
                <a16:creationId xmlns:a16="http://schemas.microsoft.com/office/drawing/2014/main" id="{48CE0D10-4B92-474E-E345-055968A079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74941" y="2857500"/>
            <a:ext cx="7881464" cy="5254309"/>
          </a:xfrm>
          <a:prstGeom prst="rect">
            <a:avLst/>
          </a:prstGeom>
        </p:spPr>
      </p:pic>
      <p:sp>
        <p:nvSpPr>
          <p:cNvPr id="5" name="Bulle narrative : rectangle à coins arrondis 4">
            <a:extLst>
              <a:ext uri="{FF2B5EF4-FFF2-40B4-BE49-F238E27FC236}">
                <a16:creationId xmlns:a16="http://schemas.microsoft.com/office/drawing/2014/main" id="{B89A85F1-EEA8-6F22-95CB-71C489FE5344}"/>
              </a:ext>
            </a:extLst>
          </p:cNvPr>
          <p:cNvSpPr/>
          <p:nvPr/>
        </p:nvSpPr>
        <p:spPr>
          <a:xfrm>
            <a:off x="2348914" y="4229100"/>
            <a:ext cx="3280386" cy="2356717"/>
          </a:xfrm>
          <a:prstGeom prst="wedgeRoundRectCallout">
            <a:avLst>
              <a:gd name="adj1" fmla="val 72325"/>
              <a:gd name="adj2" fmla="val -32801"/>
              <a:gd name="adj3" fmla="val 16667"/>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dirty="0">
              <a:solidFill>
                <a:prstClr val="white"/>
              </a:solidFill>
              <a:latin typeface="Dosis" pitchFamily="2" charset="0"/>
            </a:endParaRPr>
          </a:p>
        </p:txBody>
      </p:sp>
      <p:sp>
        <p:nvSpPr>
          <p:cNvPr id="31" name="ZoneTexte 30">
            <a:extLst>
              <a:ext uri="{FF2B5EF4-FFF2-40B4-BE49-F238E27FC236}">
                <a16:creationId xmlns:a16="http://schemas.microsoft.com/office/drawing/2014/main" id="{B48C453F-7570-079B-59D9-D4F646ECFE10}"/>
              </a:ext>
            </a:extLst>
          </p:cNvPr>
          <p:cNvSpPr txBox="1"/>
          <p:nvPr/>
        </p:nvSpPr>
        <p:spPr>
          <a:xfrm flipH="1">
            <a:off x="3048000" y="4684183"/>
            <a:ext cx="2076408" cy="1446550"/>
          </a:xfrm>
          <a:prstGeom prst="rect">
            <a:avLst/>
          </a:prstGeom>
          <a:noFill/>
        </p:spPr>
        <p:txBody>
          <a:bodyPr wrap="square" rtlCol="0">
            <a:spAutoFit/>
          </a:bodyPr>
          <a:lstStyle/>
          <a:p>
            <a:pPr algn="ctr" defTabSz="685834"/>
            <a:r>
              <a:rPr lang="ar-MA" sz="4400" dirty="0">
                <a:solidFill>
                  <a:srgbClr val="EEECE1">
                    <a:lumMod val="25000"/>
                  </a:srgbClr>
                </a:solidFill>
                <a:latin typeface="Microsoft Uighur" panose="02000000000000000000" pitchFamily="2" charset="-78"/>
                <a:cs typeface="Microsoft Uighur" panose="02000000000000000000" pitchFamily="2" charset="-78"/>
              </a:rPr>
              <a:t>مرحبا بكم أبنائي الأعزاء</a:t>
            </a:r>
            <a:endParaRPr lang="fr-MA" sz="4400" dirty="0">
              <a:solidFill>
                <a:srgbClr val="EEECE1">
                  <a:lumMod val="25000"/>
                </a:srgb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C88D6CC8-101F-4EE6-6DF8-511A61E9EA9C}"/>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14" name="Tableau 13">
            <a:extLst>
              <a:ext uri="{FF2B5EF4-FFF2-40B4-BE49-F238E27FC236}">
                <a16:creationId xmlns:a16="http://schemas.microsoft.com/office/drawing/2014/main" id="{BC576C3D-B031-3717-2377-E40FE83B5DD4}"/>
              </a:ext>
            </a:extLst>
          </p:cNvPr>
          <p:cNvGraphicFramePr>
            <a:graphicFrameLocks noGrp="1"/>
          </p:cNvGraphicFramePr>
          <p:nvPr>
            <p:extLst>
              <p:ext uri="{D42A27DB-BD31-4B8C-83A1-F6EECF244321}">
                <p14:modId xmlns:p14="http://schemas.microsoft.com/office/powerpoint/2010/main" val="586954364"/>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366878479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5CBC09-A4F3-F5A1-775C-CF16F2DBD00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0BDD59E-35AF-08AE-97D2-03EF745F4364}"/>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26644B68-A217-B1EA-B6A2-D030369C46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6AE7AA85-A02D-0E3A-3290-16D83F5B51E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
        <p:nvSpPr>
          <p:cNvPr id="8" name="Rectangle : coins arrondis 7">
            <a:extLst>
              <a:ext uri="{FF2B5EF4-FFF2-40B4-BE49-F238E27FC236}">
                <a16:creationId xmlns:a16="http://schemas.microsoft.com/office/drawing/2014/main" id="{24BBCA44-D9C1-ADDD-4139-A8FEDF5F0F2E}"/>
              </a:ext>
            </a:extLst>
          </p:cNvPr>
          <p:cNvSpPr/>
          <p:nvPr/>
        </p:nvSpPr>
        <p:spPr>
          <a:xfrm>
            <a:off x="3697297" y="2919680"/>
            <a:ext cx="6321405" cy="1157866"/>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9" name="ZoneTexte 8">
            <a:extLst>
              <a:ext uri="{FF2B5EF4-FFF2-40B4-BE49-F238E27FC236}">
                <a16:creationId xmlns:a16="http://schemas.microsoft.com/office/drawing/2014/main" id="{F4160FC2-6EF1-3763-71DD-2F6C8153782A}"/>
              </a:ext>
            </a:extLst>
          </p:cNvPr>
          <p:cNvSpPr txBox="1"/>
          <p:nvPr/>
        </p:nvSpPr>
        <p:spPr>
          <a:xfrm>
            <a:off x="4876799" y="2877217"/>
            <a:ext cx="3962400" cy="1200329"/>
          </a:xfrm>
          <a:prstGeom prst="rect">
            <a:avLst/>
          </a:prstGeom>
          <a:noFill/>
        </p:spPr>
        <p:txBody>
          <a:bodyPr wrap="square" rtlCol="0">
            <a:spAutoFit/>
          </a:bodyPr>
          <a:lstStyle/>
          <a:p>
            <a:pPr algn="ctr"/>
            <a:r>
              <a:rPr lang="ar-MA" sz="7200" b="1" dirty="0">
                <a:solidFill>
                  <a:srgbClr val="01070A"/>
                </a:solidFill>
                <a:latin typeface="Microsoft Uighur" panose="02000000000000000000" pitchFamily="2" charset="-78"/>
                <a:cs typeface="Microsoft Uighur" panose="02000000000000000000" pitchFamily="2" charset="-78"/>
              </a:rPr>
              <a:t>الملحق3</a:t>
            </a:r>
            <a:endParaRPr lang="fr-FR" sz="7200" b="1" dirty="0">
              <a:solidFill>
                <a:srgbClr val="01070A"/>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419807060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0" name="Image 9">
            <a:extLst>
              <a:ext uri="{FF2B5EF4-FFF2-40B4-BE49-F238E27FC236}">
                <a16:creationId xmlns:a16="http://schemas.microsoft.com/office/drawing/2014/main" id="{BB467AA8-BCB7-736A-96CB-44A39E213C1C}"/>
              </a:ext>
            </a:extLst>
          </p:cNvPr>
          <p:cNvPicPr>
            <a:picLocks noChangeAspect="1"/>
          </p:cNvPicPr>
          <p:nvPr/>
        </p:nvPicPr>
        <p:blipFill rotWithShape="1">
          <a:blip r:embed="rId3"/>
          <a:srcRect t="3067" b="13512"/>
          <a:stretch/>
        </p:blipFill>
        <p:spPr>
          <a:xfrm>
            <a:off x="0" y="1273576"/>
            <a:ext cx="13716000" cy="7739848"/>
          </a:xfrm>
          <a:prstGeom prst="rect">
            <a:avLst/>
          </a:prstGeom>
        </p:spPr>
      </p:pic>
      <p:pic>
        <p:nvPicPr>
          <p:cNvPr id="7" name="Graphic 6" descr="Alarm clock with solid fill">
            <a:extLst>
              <a:ext uri="{FF2B5EF4-FFF2-40B4-BE49-F238E27FC236}">
                <a16:creationId xmlns:a16="http://schemas.microsoft.com/office/drawing/2014/main" id="{083375E5-DC73-654B-5090-024B21B6C353}"/>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048000" y="4914900"/>
            <a:ext cx="967480" cy="774308"/>
          </a:xfrm>
          <a:prstGeom prst="rect">
            <a:avLst/>
          </a:prstGeom>
        </p:spPr>
      </p:pic>
      <p:sp>
        <p:nvSpPr>
          <p:cNvPr id="6" name="Rectangle 5">
            <a:extLst>
              <a:ext uri="{FF2B5EF4-FFF2-40B4-BE49-F238E27FC236}">
                <a16:creationId xmlns:a16="http://schemas.microsoft.com/office/drawing/2014/main" id="{F9FC9272-CBB5-63E9-A7E7-EF414AAA6C93}"/>
              </a:ext>
            </a:extLst>
          </p:cNvPr>
          <p:cNvSpPr/>
          <p:nvPr/>
        </p:nvSpPr>
        <p:spPr>
          <a:xfrm>
            <a:off x="0" y="1285875"/>
            <a:ext cx="13716000" cy="7715250"/>
          </a:xfrm>
          <a:prstGeom prst="rect">
            <a:avLst/>
          </a:prstGeom>
          <a:noFill/>
          <a:ln w="57150">
            <a:noFill/>
          </a:ln>
        </p:spPr>
        <p:style>
          <a:lnRef idx="2">
            <a:schemeClr val="accent1"/>
          </a:lnRef>
          <a:fillRef idx="1">
            <a:schemeClr val="lt1"/>
          </a:fillRef>
          <a:effectRef idx="0">
            <a:schemeClr val="accent1"/>
          </a:effectRef>
          <a:fontRef idx="minor">
            <a:schemeClr val="dk1"/>
          </a:fontRef>
        </p:style>
        <p:txBody>
          <a:bodyPr rtlCol="0" anchor="ctr"/>
          <a:lstStyle/>
          <a:p>
            <a:pPr algn="ctr" defTabSz="1028700">
              <a:defRPr/>
            </a:pPr>
            <a:endParaRPr lang="fr-MA" sz="2025" dirty="0">
              <a:solidFill>
                <a:prstClr val="black"/>
              </a:solidFill>
              <a:latin typeface="MadaniArabic-ExtraLight" panose="00000300000000000000" pitchFamily="2" charset="-78"/>
            </a:endParaRPr>
          </a:p>
        </p:txBody>
      </p:sp>
      <p:graphicFrame>
        <p:nvGraphicFramePr>
          <p:cNvPr id="12" name="Tableau 4">
            <a:extLst>
              <a:ext uri="{FF2B5EF4-FFF2-40B4-BE49-F238E27FC236}">
                <a16:creationId xmlns:a16="http://schemas.microsoft.com/office/drawing/2014/main" id="{53C30653-D237-F046-EA7F-A8E6354AA829}"/>
              </a:ext>
            </a:extLst>
          </p:cNvPr>
          <p:cNvGraphicFramePr>
            <a:graphicFrameLocks noGrp="1"/>
          </p:cNvGraphicFramePr>
          <p:nvPr>
            <p:extLst>
              <p:ext uri="{D42A27DB-BD31-4B8C-83A1-F6EECF244321}">
                <p14:modId xmlns:p14="http://schemas.microsoft.com/office/powerpoint/2010/main" val="2570961999"/>
              </p:ext>
            </p:extLst>
          </p:nvPr>
        </p:nvGraphicFramePr>
        <p:xfrm>
          <a:off x="221501" y="2270908"/>
          <a:ext cx="13272998" cy="3582952"/>
        </p:xfrm>
        <a:graphic>
          <a:graphicData uri="http://schemas.openxmlformats.org/drawingml/2006/table">
            <a:tbl>
              <a:tblPr firstRow="1" bandRow="1">
                <a:tableStyleId>{5940675A-B579-460E-94D1-54222C63F5DA}</a:tableStyleId>
              </a:tblPr>
              <a:tblGrid>
                <a:gridCol w="9243923">
                  <a:extLst>
                    <a:ext uri="{9D8B030D-6E8A-4147-A177-3AD203B41FA5}">
                      <a16:colId xmlns:a16="http://schemas.microsoft.com/office/drawing/2014/main" val="2904711255"/>
                    </a:ext>
                  </a:extLst>
                </a:gridCol>
                <a:gridCol w="4029075">
                  <a:extLst>
                    <a:ext uri="{9D8B030D-6E8A-4147-A177-3AD203B41FA5}">
                      <a16:colId xmlns:a16="http://schemas.microsoft.com/office/drawing/2014/main" val="3971960171"/>
                    </a:ext>
                  </a:extLst>
                </a:gridCol>
              </a:tblGrid>
              <a:tr h="1260801">
                <a:tc>
                  <a:txBody>
                    <a:bodyPr/>
                    <a:lstStyle/>
                    <a:p>
                      <a:pPr marL="0" marR="0" lvl="0" indent="0" algn="just" defTabSz="914400" rtl="1" eaLnBrk="1" fontAlgn="auto" latinLnBrk="0" hangingPunct="1">
                        <a:lnSpc>
                          <a:spcPct val="150000"/>
                        </a:lnSpc>
                        <a:spcBef>
                          <a:spcPts val="0"/>
                        </a:spcBef>
                        <a:spcAft>
                          <a:spcPts val="0"/>
                        </a:spcAft>
                        <a:buClrTx/>
                        <a:buSzTx/>
                        <a:buFontTx/>
                        <a:buNone/>
                        <a:tabLst/>
                        <a:defRPr/>
                      </a:pPr>
                      <a:r>
                        <a:rPr lang="ar-MA" sz="2700" b="1" kern="1200" dirty="0">
                          <a:solidFill>
                            <a:schemeClr val="tx1"/>
                          </a:solidFill>
                          <a:latin typeface="MadaniArabic-Light" panose="00000400000000000000" pitchFamily="2" charset="-78"/>
                          <a:ea typeface="+mn-ea"/>
                          <a:cs typeface="MadaniArabic-Light" panose="00000400000000000000" pitchFamily="2" charset="-78"/>
                        </a:rPr>
                        <a:t>تعرف وقراءة الأعداد وتمييز القيمة المكانية لرقم معين ضمن أعداد من 0 إلى 99.</a:t>
                      </a: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rtl="1"/>
                      <a:r>
                        <a:rPr lang="ar-MA" sz="3600" b="1" dirty="0">
                          <a:latin typeface="MadaniArabic-Light" panose="00000400000000000000" pitchFamily="2" charset="-78"/>
                          <a:cs typeface="MadaniArabic-Light" panose="00000400000000000000" pitchFamily="2" charset="-78"/>
                        </a:rPr>
                        <a:t>أهداف النشاط</a:t>
                      </a:r>
                      <a:endParaRPr lang="fr-MA" sz="3600" b="1" dirty="0">
                        <a:latin typeface="MadaniArabic-Light" panose="00000400000000000000" pitchFamily="2" charset="-78"/>
                        <a:cs typeface="MadaniArabic-Light" panose="00000400000000000000" pitchFamily="2" charset="-78"/>
                      </a:endParaRP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3445012868"/>
                  </a:ext>
                </a:extLst>
              </a:tr>
              <a:tr h="1260801">
                <a:tc>
                  <a:txBody>
                    <a:bodyPr/>
                    <a:lstStyle/>
                    <a:p>
                      <a:pPr marL="0" marR="0" lvl="0" indent="0" algn="just" defTabSz="914400" rtl="1" eaLnBrk="1" fontAlgn="auto" latinLnBrk="0" hangingPunct="1">
                        <a:lnSpc>
                          <a:spcPct val="150000"/>
                        </a:lnSpc>
                        <a:spcBef>
                          <a:spcPts val="0"/>
                        </a:spcBef>
                        <a:spcAft>
                          <a:spcPts val="0"/>
                        </a:spcAft>
                        <a:buClrTx/>
                        <a:buSzTx/>
                        <a:buFontTx/>
                        <a:buNone/>
                        <a:tabLst/>
                        <a:defRPr/>
                      </a:pPr>
                      <a:r>
                        <a:rPr lang="ar-MA" sz="2700" b="1" kern="1200" dirty="0">
                          <a:solidFill>
                            <a:schemeClr val="tx1"/>
                          </a:solidFill>
                          <a:latin typeface="MadaniArabic-Light" panose="00000400000000000000" pitchFamily="2" charset="-78"/>
                          <a:ea typeface="+mn-ea"/>
                          <a:cs typeface="MadaniArabic-Light" panose="00000400000000000000" pitchFamily="2" charset="-78"/>
                        </a:rPr>
                        <a:t>9 حصوات وطباشير (حسب المتوفر، الماسكات المغناطيسية واللوحات المناسبة، أقراص ، أقلام لبدية ...)</a:t>
                      </a: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rtl="1"/>
                      <a:r>
                        <a:rPr lang="ar-MA" sz="3600" b="1" dirty="0">
                          <a:latin typeface="MadaniArabic-Light" panose="00000400000000000000" pitchFamily="2" charset="-78"/>
                          <a:cs typeface="MadaniArabic-Light" panose="00000400000000000000" pitchFamily="2" charset="-78"/>
                        </a:rPr>
                        <a:t>المعينات الديداكتيكية</a:t>
                      </a:r>
                      <a:endParaRPr lang="fr-MA" sz="3600" b="1" dirty="0">
                        <a:latin typeface="MadaniArabic-Light" panose="00000400000000000000" pitchFamily="2" charset="-78"/>
                        <a:cs typeface="MadaniArabic-Light" panose="00000400000000000000" pitchFamily="2" charset="-78"/>
                      </a:endParaRP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1502884860"/>
                  </a:ext>
                </a:extLst>
              </a:tr>
              <a:tr h="1061350">
                <a:tc>
                  <a:txBody>
                    <a:bodyPr/>
                    <a:lstStyle/>
                    <a:p>
                      <a:pPr algn="ctr" rtl="1"/>
                      <a:r>
                        <a:rPr lang="fr-MA" sz="3600" b="1" kern="1200" dirty="0">
                          <a:solidFill>
                            <a:schemeClr val="tx1"/>
                          </a:solidFill>
                          <a:latin typeface="MadaniArabic-Light" panose="00000400000000000000" pitchFamily="2" charset="-78"/>
                          <a:ea typeface="+mn-ea"/>
                          <a:cs typeface="MadaniArabic-Light" panose="00000400000000000000" pitchFamily="2" charset="-78"/>
                        </a:rPr>
                        <a:t> </a:t>
                      </a:r>
                      <a:r>
                        <a:rPr lang="ar-MA" sz="3600" b="1" kern="1200" dirty="0">
                          <a:solidFill>
                            <a:schemeClr val="tx1"/>
                          </a:solidFill>
                          <a:latin typeface="MadaniArabic-Light" panose="00000400000000000000" pitchFamily="2" charset="-78"/>
                          <a:ea typeface="+mn-ea"/>
                          <a:cs typeface="MadaniArabic-Light" panose="00000400000000000000" pitchFamily="2" charset="-78"/>
                        </a:rPr>
                        <a:t>10دقيقة</a:t>
                      </a:r>
                      <a:endParaRPr lang="fr-MA" sz="3600" b="1" kern="1200" dirty="0">
                        <a:solidFill>
                          <a:schemeClr val="tx1"/>
                        </a:solidFill>
                        <a:latin typeface="MadaniArabic-Light" panose="00000400000000000000" pitchFamily="2" charset="-78"/>
                        <a:ea typeface="+mn-ea"/>
                        <a:cs typeface="MadaniArabic-Light" panose="00000400000000000000" pitchFamily="2" charset="-78"/>
                      </a:endParaRP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rtl="1"/>
                      <a:r>
                        <a:rPr lang="ar-MA" sz="3600" b="1" dirty="0">
                          <a:latin typeface="MadaniArabic-Light" panose="00000400000000000000" pitchFamily="2" charset="-78"/>
                          <a:cs typeface="MadaniArabic-Light" panose="00000400000000000000" pitchFamily="2" charset="-78"/>
                        </a:rPr>
                        <a:t>المدة الزمنية</a:t>
                      </a:r>
                      <a:endParaRPr lang="fr-MA" sz="3600" b="1" dirty="0">
                        <a:latin typeface="MadaniArabic-Light" panose="00000400000000000000" pitchFamily="2" charset="-78"/>
                        <a:cs typeface="MadaniArabic-Light" panose="00000400000000000000" pitchFamily="2" charset="-78"/>
                      </a:endParaRP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3089371680"/>
                  </a:ext>
                </a:extLst>
              </a:tr>
            </a:tbl>
          </a:graphicData>
        </a:graphic>
      </p:graphicFrame>
      <p:sp>
        <p:nvSpPr>
          <p:cNvPr id="5" name="Google Shape;146;p4">
            <a:extLst>
              <a:ext uri="{FF2B5EF4-FFF2-40B4-BE49-F238E27FC236}">
                <a16:creationId xmlns:a16="http://schemas.microsoft.com/office/drawing/2014/main" id="{DC428C7C-9543-C1D5-4EB7-67A459D0C69F}"/>
              </a:ext>
            </a:extLst>
          </p:cNvPr>
          <p:cNvSpPr txBox="1">
            <a:spLocks/>
          </p:cNvSpPr>
          <p:nvPr/>
        </p:nvSpPr>
        <p:spPr>
          <a:xfrm>
            <a:off x="2144209"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MadaniArabic-Light" panose="00000400000000000000" pitchFamily="2" charset="-78"/>
                <a:cs typeface="MadaniArabic-Light" panose="00000400000000000000" pitchFamily="2" charset="-78"/>
                <a:sym typeface="Arial Black"/>
              </a:rPr>
              <a:t>   عجلة الأعداد</a:t>
            </a:r>
            <a:endParaRPr lang="ar-MA" sz="4050" b="1" dirty="0">
              <a:solidFill>
                <a:prstClr val="black"/>
              </a:solidFill>
              <a:latin typeface="MadaniArabic-Light" panose="00000400000000000000" pitchFamily="2" charset="-78"/>
              <a:ea typeface="Arial Black"/>
              <a:cs typeface="MadaniArabic-Light" panose="00000400000000000000" pitchFamily="2" charset="-78"/>
              <a:sym typeface="Arial Black"/>
            </a:endParaRPr>
          </a:p>
        </p:txBody>
      </p:sp>
      <p:pic>
        <p:nvPicPr>
          <p:cNvPr id="11" name="Image 10">
            <a:extLst>
              <a:ext uri="{FF2B5EF4-FFF2-40B4-BE49-F238E27FC236}">
                <a16:creationId xmlns:a16="http://schemas.microsoft.com/office/drawing/2014/main" id="{7AD2BA5F-2825-4C9F-A6A6-07F331018ED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29201" y="5853860"/>
            <a:ext cx="2819400" cy="3135595"/>
          </a:xfrm>
          <a:prstGeom prst="rect">
            <a:avLst/>
          </a:prstGeom>
        </p:spPr>
      </p:pic>
    </p:spTree>
    <p:extLst>
      <p:ext uri="{BB962C8B-B14F-4D97-AF65-F5344CB8AC3E}">
        <p14:creationId xmlns:p14="http://schemas.microsoft.com/office/powerpoint/2010/main" val="102450815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3" name="Image 12">
            <a:extLst>
              <a:ext uri="{FF2B5EF4-FFF2-40B4-BE49-F238E27FC236}">
                <a16:creationId xmlns:a16="http://schemas.microsoft.com/office/drawing/2014/main" id="{F169FCA0-C274-83EA-E6A4-FD217C0C8993}"/>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50019" y="2234489"/>
          <a:ext cx="13415962" cy="6811221"/>
        </p:xfrm>
        <a:graphic>
          <a:graphicData uri="http://schemas.openxmlformats.org/drawingml/2006/table">
            <a:tbl>
              <a:tblPr firstRow="1" bandRow="1">
                <a:tableStyleId>{5940675A-B579-460E-94D1-54222C63F5DA}</a:tableStyleId>
              </a:tblPr>
              <a:tblGrid>
                <a:gridCol w="11708606">
                  <a:extLst>
                    <a:ext uri="{9D8B030D-6E8A-4147-A177-3AD203B41FA5}">
                      <a16:colId xmlns:a16="http://schemas.microsoft.com/office/drawing/2014/main" val="2904711255"/>
                    </a:ext>
                  </a:extLst>
                </a:gridCol>
                <a:gridCol w="1707356">
                  <a:extLst>
                    <a:ext uri="{9D8B030D-6E8A-4147-A177-3AD203B41FA5}">
                      <a16:colId xmlns:a16="http://schemas.microsoft.com/office/drawing/2014/main" val="288616010"/>
                    </a:ext>
                  </a:extLst>
                </a:gridCol>
              </a:tblGrid>
              <a:tr h="765887">
                <a:tc grid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600" b="1" dirty="0">
                          <a:latin typeface="MadaniArabic-ExtraLight" panose="00000300000000000000" pitchFamily="2" charset="-78"/>
                          <a:cs typeface="MadaniArabic-Light" panose="00000400000000000000" pitchFamily="2" charset="-78"/>
                        </a:rPr>
                        <a:t>سيرورة الإنجاز</a:t>
                      </a:r>
                      <a:endParaRPr lang="fr-MA" sz="3600" b="1" dirty="0">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endParaRPr lang="fr-MA"/>
                    </a:p>
                  </a:txBody>
                  <a:tcPr/>
                </a:tc>
                <a:extLst>
                  <a:ext uri="{0D108BD9-81ED-4DB2-BD59-A6C34878D82A}">
                    <a16:rowId xmlns:a16="http://schemas.microsoft.com/office/drawing/2014/main" val="1947249939"/>
                  </a:ext>
                </a:extLst>
              </a:tr>
              <a:tr h="925830">
                <a:tc>
                  <a:txBody>
                    <a:bodyPr/>
                    <a:lstStyle/>
                    <a:p>
                      <a:pPr algn="ctr" rtl="1"/>
                      <a:r>
                        <a:rPr lang="ar-MA" sz="2700" b="1" dirty="0">
                          <a:latin typeface="MadaniArabic-ExtraLight" panose="00000300000000000000" pitchFamily="2" charset="-78"/>
                          <a:cs typeface="MadaniArabic-Light" panose="00000400000000000000" pitchFamily="2" charset="-78"/>
                        </a:rPr>
                        <a:t>تنظيم وإعداد الفضاء؛ تحضير المعينات الديداكتيكية؛ جذب انتباه المتعلمين؛ التصريح بأهداف النشاط.</a:t>
                      </a:r>
                      <a:endParaRPr lang="fr-MA" sz="2700" b="1" dirty="0">
                        <a:latin typeface="MadaniArabic-Light" panose="00000400000000000000" pitchFamily="2"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rtl="1"/>
                      <a:r>
                        <a:rPr lang="ar-MA" sz="2700" b="1" dirty="0">
                          <a:latin typeface="MadaniArabic-ExtraLight" panose="00000300000000000000" pitchFamily="2" charset="-78"/>
                          <a:cs typeface="+mj-cs"/>
                        </a:rPr>
                        <a:t>التهيئة</a:t>
                      </a:r>
                      <a:endParaRPr lang="fr-MA" sz="1500" b="1" dirty="0">
                        <a:latin typeface="MadaniArabic-Light" panose="00000400000000000000" pitchFamily="2"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469867186"/>
                  </a:ext>
                </a:extLst>
              </a:tr>
              <a:tr h="662554">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adaniArabic-ExtraLight" panose="00000300000000000000" pitchFamily="2" charset="-78"/>
                          <a:cs typeface="+mj-cs"/>
                        </a:rPr>
                        <a:t>1) </a:t>
                      </a:r>
                      <a:r>
                        <a:rPr lang="ar-MA" sz="3200" b="1" kern="1200" dirty="0">
                          <a:solidFill>
                            <a:schemeClr val="tx1"/>
                          </a:solidFill>
                          <a:cs typeface="MadaniArabic-Light" panose="00000400000000000000" pitchFamily="2" charset="-78"/>
                        </a:rPr>
                        <a:t>النمذجة</a:t>
                      </a:r>
                      <a:endParaRPr lang="fr-MA" sz="3200" b="1" kern="1200" dirty="0">
                        <a:solidFill>
                          <a:schemeClr val="tx1"/>
                        </a:solidFill>
                        <a:latin typeface="MadaniArabic-ExtraLight" panose="00000300000000000000" pitchFamily="2" charset="-78"/>
                        <a:ea typeface="+mn-ea"/>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pPr algn="r" rtl="1"/>
                      <a:endParaRPr lang="fr-MA" b="1" dirty="0">
                        <a:latin typeface="Dubai" panose="020B0503030403030204" pitchFamily="34" charset="-78"/>
                        <a:cs typeface="Dubai" panose="020B0503030403030204" pitchFamily="34" charset="-78"/>
                      </a:endParaRPr>
                    </a:p>
                  </a:txBody>
                  <a:tcPr/>
                </a:tc>
                <a:extLst>
                  <a:ext uri="{0D108BD9-81ED-4DB2-BD59-A6C34878D82A}">
                    <a16:rowId xmlns:a16="http://schemas.microsoft.com/office/drawing/2014/main" val="3642685650"/>
                  </a:ext>
                </a:extLst>
              </a:tr>
              <a:tr h="4456950">
                <a:tc gridSpan="2">
                  <a:txBody>
                    <a:bodyPr/>
                    <a:lstStyle/>
                    <a:p>
                      <a:pPr algn="just" rtl="1">
                        <a:lnSpc>
                          <a:spcPct val="150000"/>
                        </a:lnSpc>
                      </a:pPr>
                      <a:endParaRPr lang="ar-MA" sz="2700" kern="1200" dirty="0">
                        <a:solidFill>
                          <a:schemeClr val="tx1"/>
                        </a:solidFill>
                        <a:latin typeface="MadaniArabic-ExtraLight" panose="00000300000000000000" pitchFamily="2" charset="-78"/>
                        <a:ea typeface="+mn-ea"/>
                        <a:cs typeface="+mj-cs"/>
                      </a:endParaRPr>
                    </a:p>
                  </a:txBody>
                  <a:tcPr marL="102870" marR="102870" marT="51435" marB="51435">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val="2784916015"/>
                  </a:ext>
                </a:extLst>
              </a:tr>
            </a:tbl>
          </a:graphicData>
        </a:graphic>
      </p:graphicFrame>
      <p:sp>
        <p:nvSpPr>
          <p:cNvPr id="6" name="Rectangle 5">
            <a:extLst>
              <a:ext uri="{FF2B5EF4-FFF2-40B4-BE49-F238E27FC236}">
                <a16:creationId xmlns:a16="http://schemas.microsoft.com/office/drawing/2014/main" id="{F9FC9272-CBB5-63E9-A7E7-EF414AAA6C93}"/>
              </a:ext>
            </a:extLst>
          </p:cNvPr>
          <p:cNvSpPr/>
          <p:nvPr/>
        </p:nvSpPr>
        <p:spPr>
          <a:xfrm>
            <a:off x="0" y="1252017"/>
            <a:ext cx="13716000" cy="7715250"/>
          </a:xfrm>
          <a:prstGeom prst="rect">
            <a:avLst/>
          </a:prstGeom>
          <a:noFill/>
          <a:ln w="57150">
            <a:noFill/>
          </a:ln>
        </p:spPr>
        <p:style>
          <a:lnRef idx="2">
            <a:schemeClr val="accent1"/>
          </a:lnRef>
          <a:fillRef idx="1">
            <a:schemeClr val="lt1"/>
          </a:fillRef>
          <a:effectRef idx="0">
            <a:schemeClr val="accent1"/>
          </a:effectRef>
          <a:fontRef idx="minor">
            <a:schemeClr val="dk1"/>
          </a:fontRef>
        </p:style>
        <p:txBody>
          <a:bodyPr rtlCol="0" anchor="ctr"/>
          <a:lstStyle/>
          <a:p>
            <a:pPr algn="ctr" defTabSz="1028700">
              <a:defRPr/>
            </a:pPr>
            <a:endParaRPr lang="fr-MA" sz="2025" dirty="0">
              <a:solidFill>
                <a:prstClr val="black"/>
              </a:solidFill>
              <a:latin typeface="MadaniArabic-ExtraLight" panose="00000300000000000000" pitchFamily="2" charset="-78"/>
            </a:endParaRPr>
          </a:p>
        </p:txBody>
      </p:sp>
      <p:sp>
        <p:nvSpPr>
          <p:cNvPr id="2" name="TextBox 1">
            <a:extLst>
              <a:ext uri="{FF2B5EF4-FFF2-40B4-BE49-F238E27FC236}">
                <a16:creationId xmlns:a16="http://schemas.microsoft.com/office/drawing/2014/main" id="{59E3095B-E60C-38DF-E04D-1BE02489E71C}"/>
              </a:ext>
            </a:extLst>
          </p:cNvPr>
          <p:cNvSpPr txBox="1"/>
          <p:nvPr/>
        </p:nvSpPr>
        <p:spPr>
          <a:xfrm>
            <a:off x="1390650" y="4536488"/>
            <a:ext cx="11696700" cy="4455066"/>
          </a:xfrm>
          <a:prstGeom prst="rect">
            <a:avLst/>
          </a:prstGeom>
          <a:noFill/>
        </p:spPr>
        <p:txBody>
          <a:bodyPr wrap="square" rtlCol="0">
            <a:spAutoFit/>
          </a:bodyPr>
          <a:lstStyle/>
          <a:p>
            <a:pPr algn="just" defTabSz="1028700" rtl="1">
              <a:defRPr/>
            </a:pPr>
            <a:r>
              <a:rPr lang="ar-MA" sz="2025" dirty="0">
                <a:solidFill>
                  <a:prstClr val="black"/>
                </a:solidFill>
                <a:latin typeface="MadaniArabic-Light" panose="00000400000000000000" pitchFamily="2" charset="-78"/>
                <a:cs typeface="MadaniArabic-Light" panose="00000400000000000000" pitchFamily="2" charset="-78"/>
              </a:rPr>
              <a:t>يقوم الميسر(ة) بنمذجة النشاط:</a:t>
            </a:r>
          </a:p>
          <a:p>
            <a:pPr marL="321469" indent="-321469" algn="just" defTabSz="1028700" rtl="1">
              <a:lnSpc>
                <a:spcPct val="150000"/>
              </a:lnSpc>
              <a:buFont typeface="Arial" panose="020B0604020202020204" pitchFamily="34" charset="0"/>
              <a:buChar char="•"/>
              <a:defRPr/>
            </a:pPr>
            <a:r>
              <a:rPr lang="ar-MA" sz="2025" dirty="0">
                <a:solidFill>
                  <a:prstClr val="black"/>
                </a:solidFill>
                <a:latin typeface="MadaniArabic-Light" panose="00000400000000000000" pitchFamily="2" charset="-78"/>
                <a:cs typeface="MadaniArabic-Light" panose="00000400000000000000" pitchFamily="2" charset="-78"/>
              </a:rPr>
              <a:t>يطلب من المتعلمين جمع 9 حصوات .</a:t>
            </a:r>
            <a:endParaRPr lang="fr-FR" sz="2025" dirty="0">
              <a:solidFill>
                <a:prstClr val="black"/>
              </a:solidFill>
              <a:latin typeface="MadaniArabic-Light" panose="00000400000000000000" pitchFamily="2" charset="-78"/>
              <a:cs typeface="MadaniArabic-Light" panose="00000400000000000000" pitchFamily="2" charset="-78"/>
            </a:endParaRPr>
          </a:p>
          <a:p>
            <a:pPr marL="321469" indent="-321469" algn="just" defTabSz="1028700" rtl="1">
              <a:lnSpc>
                <a:spcPct val="150000"/>
              </a:lnSpc>
              <a:buFont typeface="Arial" panose="020B0604020202020204" pitchFamily="34" charset="0"/>
              <a:buChar char="•"/>
              <a:defRPr/>
            </a:pPr>
            <a:r>
              <a:rPr lang="ar-MA" sz="2025" dirty="0">
                <a:solidFill>
                  <a:prstClr val="black"/>
                </a:solidFill>
                <a:latin typeface="MadaniArabic-Light" panose="00000400000000000000" pitchFamily="2" charset="-78"/>
                <a:cs typeface="MadaniArabic-Light" panose="00000400000000000000" pitchFamily="2" charset="-78"/>
              </a:rPr>
              <a:t>يرسم 2 دوائر ممركزة على الأرضية أو على سطح العمل حسب المتوفر. في الدائرة الداخلية يكتب: "وحدات"، وفي الدائرة الخارجية يكتب " عشرات " </a:t>
            </a:r>
            <a:endParaRPr lang="fr-FR" sz="2025" dirty="0">
              <a:solidFill>
                <a:prstClr val="black"/>
              </a:solidFill>
              <a:latin typeface="MadaniArabic-Light" panose="00000400000000000000" pitchFamily="2" charset="-78"/>
              <a:cs typeface="MadaniArabic-Light" panose="00000400000000000000" pitchFamily="2" charset="-78"/>
            </a:endParaRPr>
          </a:p>
          <a:p>
            <a:pPr marL="321469" indent="-321469" algn="just" defTabSz="1028700" rtl="1">
              <a:lnSpc>
                <a:spcPct val="150000"/>
              </a:lnSpc>
              <a:buFont typeface="Arial" panose="020B0604020202020204" pitchFamily="34" charset="0"/>
              <a:buChar char="•"/>
              <a:defRPr/>
            </a:pPr>
            <a:r>
              <a:rPr lang="ar-MA" sz="2025" dirty="0">
                <a:solidFill>
                  <a:prstClr val="black"/>
                </a:solidFill>
                <a:latin typeface="MadaniArabic-Light" panose="00000400000000000000" pitchFamily="2" charset="-78"/>
                <a:cs typeface="MadaniArabic-Light" panose="00000400000000000000" pitchFamily="2" charset="-78"/>
              </a:rPr>
              <a:t>يشرح قاعدة لعبة عجلة الأعداد:          </a:t>
            </a:r>
            <a:endParaRPr lang="fr-FR" sz="2025" dirty="0">
              <a:solidFill>
                <a:prstClr val="black"/>
              </a:solidFill>
              <a:latin typeface="MadaniArabic-Light" panose="00000400000000000000" pitchFamily="2" charset="-78"/>
              <a:cs typeface="MadaniArabic-Light" panose="00000400000000000000" pitchFamily="2" charset="-78"/>
            </a:endParaRPr>
          </a:p>
          <a:p>
            <a:pPr marL="321469" indent="-321469" algn="just" defTabSz="1028700" rtl="1">
              <a:lnSpc>
                <a:spcPct val="150000"/>
              </a:lnSpc>
              <a:buFont typeface="Arial" panose="020B0604020202020204" pitchFamily="34" charset="0"/>
              <a:buChar char="•"/>
              <a:defRPr/>
            </a:pPr>
            <a:r>
              <a:rPr lang="ar-MA" sz="2025" dirty="0">
                <a:solidFill>
                  <a:prstClr val="black"/>
                </a:solidFill>
                <a:latin typeface="MadaniArabic-Light" panose="00000400000000000000" pitchFamily="2" charset="-78"/>
                <a:cs typeface="MadaniArabic-Light" panose="00000400000000000000" pitchFamily="2" charset="-78"/>
              </a:rPr>
              <a:t>سنستعمل فقط 9 حصوات (أقراص، أحجار ...) في هذه اللعبة.</a:t>
            </a:r>
            <a:endParaRPr lang="fr-FR" sz="2025" dirty="0">
              <a:solidFill>
                <a:prstClr val="black"/>
              </a:solidFill>
              <a:latin typeface="MadaniArabic-Light" panose="00000400000000000000" pitchFamily="2" charset="-78"/>
              <a:cs typeface="MadaniArabic-Light" panose="00000400000000000000" pitchFamily="2" charset="-78"/>
            </a:endParaRPr>
          </a:p>
          <a:p>
            <a:pPr marL="321469" indent="-321469" algn="just" defTabSz="1028700" rtl="1">
              <a:lnSpc>
                <a:spcPct val="150000"/>
              </a:lnSpc>
              <a:buFont typeface="Arial" panose="020B0604020202020204" pitchFamily="34" charset="0"/>
              <a:buChar char="•"/>
              <a:defRPr/>
            </a:pPr>
            <a:r>
              <a:rPr lang="ar-MA" sz="2025" dirty="0">
                <a:solidFill>
                  <a:prstClr val="black"/>
                </a:solidFill>
                <a:latin typeface="MadaniArabic-Light" panose="00000400000000000000" pitchFamily="2" charset="-78"/>
                <a:cs typeface="MadaniArabic-Light" panose="00000400000000000000" pitchFamily="2" charset="-78"/>
              </a:rPr>
              <a:t>بعد رمي الحصى في العجلة، الحصوات التي تقع على الدوائر أو خارج الدائرة الكبيرة يتم استبعادها. ولن يتم احتسابها. </a:t>
            </a:r>
            <a:endParaRPr lang="fr-FR" sz="2025" dirty="0">
              <a:solidFill>
                <a:prstClr val="black"/>
              </a:solidFill>
              <a:latin typeface="MadaniArabic-Light" panose="00000400000000000000" pitchFamily="2" charset="-78"/>
              <a:cs typeface="MadaniArabic-Light" panose="00000400000000000000" pitchFamily="2" charset="-78"/>
            </a:endParaRPr>
          </a:p>
          <a:p>
            <a:pPr marL="321469" indent="-321469" algn="just" defTabSz="1028700" rtl="1">
              <a:lnSpc>
                <a:spcPct val="150000"/>
              </a:lnSpc>
              <a:buFont typeface="Arial" panose="020B0604020202020204" pitchFamily="34" charset="0"/>
              <a:buChar char="•"/>
              <a:defRPr/>
            </a:pPr>
            <a:r>
              <a:rPr lang="ar-MA" sz="2025" dirty="0">
                <a:solidFill>
                  <a:prstClr val="black"/>
                </a:solidFill>
                <a:latin typeface="MadaniArabic-Light" panose="00000400000000000000" pitchFamily="2" charset="-78"/>
                <a:cs typeface="MadaniArabic-Light" panose="00000400000000000000" pitchFamily="2" charset="-78"/>
              </a:rPr>
              <a:t>يتم تحديد مسافة بسيطة عن الدائرة : يرمي منها الميسر الحصوات التسعة لتقع داخل عجلة الأعداد. </a:t>
            </a:r>
            <a:endParaRPr lang="fr-MA" sz="2025" dirty="0">
              <a:solidFill>
                <a:prstClr val="black"/>
              </a:solidFill>
              <a:latin typeface="MadaniArabic-Light" panose="00000400000000000000" pitchFamily="2" charset="-78"/>
              <a:cs typeface="MadaniArabic-Light" panose="00000400000000000000" pitchFamily="2" charset="-78"/>
            </a:endParaRPr>
          </a:p>
          <a:p>
            <a:pPr algn="just" defTabSz="1028700" rtl="1">
              <a:defRPr/>
            </a:pPr>
            <a:endParaRPr lang="ar-MA" sz="2025" dirty="0">
              <a:solidFill>
                <a:prstClr val="black"/>
              </a:solidFill>
              <a:latin typeface="MadaniArabic-Light" panose="00000400000000000000" pitchFamily="2" charset="-78"/>
              <a:cs typeface="MadaniArabic-Light" panose="00000400000000000000" pitchFamily="2" charset="-78"/>
            </a:endParaRPr>
          </a:p>
        </p:txBody>
      </p:sp>
      <p:sp>
        <p:nvSpPr>
          <p:cNvPr id="3" name="Google Shape;146;p4">
            <a:extLst>
              <a:ext uri="{FF2B5EF4-FFF2-40B4-BE49-F238E27FC236}">
                <a16:creationId xmlns:a16="http://schemas.microsoft.com/office/drawing/2014/main" id="{79B3887D-43FF-9253-16F4-75594C59BB07}"/>
              </a:ext>
            </a:extLst>
          </p:cNvPr>
          <p:cNvSpPr txBox="1">
            <a:spLocks/>
          </p:cNvSpPr>
          <p:nvPr/>
        </p:nvSpPr>
        <p:spPr>
          <a:xfrm>
            <a:off x="2144209"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MadaniArabic-Light" panose="00000400000000000000" pitchFamily="2" charset="-78"/>
                <a:cs typeface="MadaniArabic-Light" panose="00000400000000000000" pitchFamily="2" charset="-78"/>
                <a:sym typeface="Arial Black"/>
              </a:rPr>
              <a:t>   عجلة الأعداد</a:t>
            </a:r>
            <a:endParaRPr lang="ar-MA" sz="4050" b="1" dirty="0">
              <a:solidFill>
                <a:prstClr val="black"/>
              </a:solidFill>
              <a:latin typeface="MadaniArabic-Light" panose="00000400000000000000" pitchFamily="2" charset="-78"/>
              <a:ea typeface="Arial Black"/>
              <a:cs typeface="MadaniArabic-Light" panose="00000400000000000000" pitchFamily="2" charset="-78"/>
              <a:sym typeface="Arial Black"/>
            </a:endParaRPr>
          </a:p>
        </p:txBody>
      </p:sp>
    </p:spTree>
    <p:extLst>
      <p:ext uri="{BB962C8B-B14F-4D97-AF65-F5344CB8AC3E}">
        <p14:creationId xmlns:p14="http://schemas.microsoft.com/office/powerpoint/2010/main" val="141282881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7" name="Image 16">
            <a:extLst>
              <a:ext uri="{FF2B5EF4-FFF2-40B4-BE49-F238E27FC236}">
                <a16:creationId xmlns:a16="http://schemas.microsoft.com/office/drawing/2014/main" id="{56E60583-4D20-9333-6392-CE59626EEA6E}"/>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50019" y="2234489"/>
          <a:ext cx="13415963" cy="6477327"/>
        </p:xfrm>
        <a:graphic>
          <a:graphicData uri="http://schemas.openxmlformats.org/drawingml/2006/table">
            <a:tbl>
              <a:tblPr firstRow="1" bandRow="1">
                <a:tableStyleId>{5940675A-B579-460E-94D1-54222C63F5DA}</a:tableStyleId>
              </a:tblPr>
              <a:tblGrid>
                <a:gridCol w="13415963">
                  <a:extLst>
                    <a:ext uri="{9D8B030D-6E8A-4147-A177-3AD203B41FA5}">
                      <a16:colId xmlns:a16="http://schemas.microsoft.com/office/drawing/2014/main" val="2904711255"/>
                    </a:ext>
                  </a:extLst>
                </a:gridCol>
              </a:tblGrid>
              <a:tr h="838280">
                <a:tc>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adaniArabic-ExtraLight" panose="00000300000000000000" pitchFamily="2" charset="-78"/>
                          <a:cs typeface="+mj-cs"/>
                        </a:rPr>
                        <a:t>1) </a:t>
                      </a:r>
                      <a:r>
                        <a:rPr lang="ar-MA" sz="3200" b="1" kern="1200" dirty="0">
                          <a:solidFill>
                            <a:schemeClr val="tx1"/>
                          </a:solidFill>
                          <a:cs typeface="MadaniArabic-Light" panose="00000400000000000000" pitchFamily="2" charset="-78"/>
                        </a:rPr>
                        <a:t>النمذجة ( تتمة)</a:t>
                      </a:r>
                      <a:endParaRPr lang="fr-MA" sz="3200" b="1" kern="1200" dirty="0">
                        <a:solidFill>
                          <a:schemeClr val="tx1"/>
                        </a:solidFill>
                        <a:latin typeface="MadaniArabic-ExtraLight" panose="00000300000000000000" pitchFamily="2" charset="-78"/>
                        <a:ea typeface="+mn-ea"/>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3642685650"/>
                  </a:ext>
                </a:extLst>
              </a:tr>
              <a:tr h="5639047">
                <a:tc>
                  <a:txBody>
                    <a:bodyPr/>
                    <a:lstStyle/>
                    <a:p>
                      <a:pPr algn="just" rtl="1">
                        <a:lnSpc>
                          <a:spcPct val="150000"/>
                        </a:lnSpc>
                      </a:pPr>
                      <a:endParaRPr lang="ar-MA" sz="2700" kern="1200" dirty="0">
                        <a:solidFill>
                          <a:schemeClr val="tx1"/>
                        </a:solidFill>
                        <a:latin typeface="MadaniArabic-ExtraLight" panose="00000300000000000000" pitchFamily="2" charset="-78"/>
                        <a:ea typeface="+mn-ea"/>
                        <a:cs typeface="+mj-cs"/>
                      </a:endParaRPr>
                    </a:p>
                  </a:txBody>
                  <a:tcPr marL="102870" marR="102870" marT="51435" marB="51435">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2784916015"/>
                  </a:ext>
                </a:extLst>
              </a:tr>
            </a:tbl>
          </a:graphicData>
        </a:graphic>
      </p:graphicFrame>
      <p:sp>
        <p:nvSpPr>
          <p:cNvPr id="6" name="Rectangle 5">
            <a:extLst>
              <a:ext uri="{FF2B5EF4-FFF2-40B4-BE49-F238E27FC236}">
                <a16:creationId xmlns:a16="http://schemas.microsoft.com/office/drawing/2014/main" id="{F9FC9272-CBB5-63E9-A7E7-EF414AAA6C93}"/>
              </a:ext>
            </a:extLst>
          </p:cNvPr>
          <p:cNvSpPr/>
          <p:nvPr/>
        </p:nvSpPr>
        <p:spPr>
          <a:xfrm>
            <a:off x="0" y="1252017"/>
            <a:ext cx="13716000" cy="7715250"/>
          </a:xfrm>
          <a:prstGeom prst="rect">
            <a:avLst/>
          </a:prstGeom>
          <a:noFill/>
          <a:ln w="57150">
            <a:noFill/>
          </a:ln>
        </p:spPr>
        <p:style>
          <a:lnRef idx="2">
            <a:schemeClr val="accent1"/>
          </a:lnRef>
          <a:fillRef idx="1">
            <a:schemeClr val="lt1"/>
          </a:fillRef>
          <a:effectRef idx="0">
            <a:schemeClr val="accent1"/>
          </a:effectRef>
          <a:fontRef idx="minor">
            <a:schemeClr val="dk1"/>
          </a:fontRef>
        </p:style>
        <p:txBody>
          <a:bodyPr rtlCol="0" anchor="ctr"/>
          <a:lstStyle/>
          <a:p>
            <a:pPr algn="ctr" defTabSz="1028700">
              <a:defRPr/>
            </a:pPr>
            <a:endParaRPr lang="fr-MA" sz="2025" dirty="0">
              <a:solidFill>
                <a:prstClr val="black"/>
              </a:solidFill>
              <a:latin typeface="MadaniArabic-ExtraLight" panose="00000300000000000000" pitchFamily="2" charset="-78"/>
            </a:endParaRPr>
          </a:p>
        </p:txBody>
      </p:sp>
      <p:sp>
        <p:nvSpPr>
          <p:cNvPr id="2" name="TextBox 1">
            <a:extLst>
              <a:ext uri="{FF2B5EF4-FFF2-40B4-BE49-F238E27FC236}">
                <a16:creationId xmlns:a16="http://schemas.microsoft.com/office/drawing/2014/main" id="{59E3095B-E60C-38DF-E04D-1BE02489E71C}"/>
              </a:ext>
            </a:extLst>
          </p:cNvPr>
          <p:cNvSpPr txBox="1"/>
          <p:nvPr/>
        </p:nvSpPr>
        <p:spPr>
          <a:xfrm>
            <a:off x="860157" y="3378154"/>
            <a:ext cx="12279337" cy="4662815"/>
          </a:xfrm>
          <a:prstGeom prst="rect">
            <a:avLst/>
          </a:prstGeom>
          <a:noFill/>
        </p:spPr>
        <p:txBody>
          <a:bodyPr wrap="square" rtlCol="0">
            <a:spAutoFit/>
          </a:bodyPr>
          <a:lstStyle/>
          <a:p>
            <a:pPr algn="just" defTabSz="1028700" rtl="1">
              <a:defRPr/>
            </a:pPr>
            <a:r>
              <a:rPr lang="ar-MA" sz="2700" dirty="0">
                <a:solidFill>
                  <a:prstClr val="black"/>
                </a:solidFill>
                <a:latin typeface="MadaniArabic-Light" panose="00000400000000000000" pitchFamily="2" charset="-78"/>
                <a:cs typeface="MadaniArabic-Light" panose="00000400000000000000" pitchFamily="2" charset="-78"/>
              </a:rPr>
              <a:t>يقوم الميسر(ة) بنمذجة النشاط:</a:t>
            </a:r>
          </a:p>
          <a:p>
            <a:pPr marL="321469" indent="-321469" algn="just" defTabSz="1028700" rtl="1">
              <a:lnSpc>
                <a:spcPct val="150000"/>
              </a:lnSpc>
              <a:buFont typeface="Arial" panose="020B0604020202020204" pitchFamily="34" charset="0"/>
              <a:buChar char="•"/>
              <a:defRPr/>
            </a:pPr>
            <a:r>
              <a:rPr lang="ar-MA" sz="2700" dirty="0">
                <a:solidFill>
                  <a:prstClr val="black"/>
                </a:solidFill>
                <a:latin typeface="MadaniArabic-Light" panose="00000400000000000000" pitchFamily="2" charset="-78"/>
                <a:cs typeface="MadaniArabic-Light" panose="00000400000000000000" pitchFamily="2" charset="-78"/>
              </a:rPr>
              <a:t>يتم تذكير المتعلمين بقاعدة اللعبة.</a:t>
            </a:r>
            <a:endParaRPr lang="fr-FR" sz="2700" dirty="0">
              <a:solidFill>
                <a:prstClr val="black"/>
              </a:solidFill>
              <a:latin typeface="MadaniArabic-Light" panose="00000400000000000000" pitchFamily="2" charset="-78"/>
              <a:cs typeface="MadaniArabic-Light" panose="00000400000000000000" pitchFamily="2" charset="-78"/>
            </a:endParaRPr>
          </a:p>
          <a:p>
            <a:pPr marL="321469" indent="-321469" algn="just" defTabSz="1028700" rtl="1">
              <a:lnSpc>
                <a:spcPct val="150000"/>
              </a:lnSpc>
              <a:buFont typeface="Arial" panose="020B0604020202020204" pitchFamily="34" charset="0"/>
              <a:buChar char="•"/>
              <a:defRPr/>
            </a:pPr>
            <a:r>
              <a:rPr lang="ar-MA" sz="2700" dirty="0">
                <a:solidFill>
                  <a:prstClr val="black"/>
                </a:solidFill>
                <a:latin typeface="MadaniArabic-Light" panose="00000400000000000000" pitchFamily="2" charset="-78"/>
                <a:cs typeface="MadaniArabic-Light" panose="00000400000000000000" pitchFamily="2" charset="-78"/>
              </a:rPr>
              <a:t> - يرسم جدول العدّ للاشتغال على تحديد القيمة المكانية للرقم داخل العدد بجانب عجلة الأعداد. </a:t>
            </a:r>
            <a:endParaRPr lang="fr-FR" sz="2700" dirty="0">
              <a:solidFill>
                <a:prstClr val="black"/>
              </a:solidFill>
              <a:latin typeface="MadaniArabic-Light" panose="00000400000000000000" pitchFamily="2" charset="-78"/>
              <a:cs typeface="MadaniArabic-Light" panose="00000400000000000000" pitchFamily="2" charset="-78"/>
            </a:endParaRPr>
          </a:p>
          <a:p>
            <a:pPr marL="321469" indent="-321469" algn="just" defTabSz="1028700" rtl="1">
              <a:lnSpc>
                <a:spcPct val="150000"/>
              </a:lnSpc>
              <a:buFont typeface="Arial" panose="020B0604020202020204" pitchFamily="34" charset="0"/>
              <a:buChar char="•"/>
              <a:defRPr/>
            </a:pPr>
            <a:r>
              <a:rPr lang="ar-MA" sz="2700" dirty="0">
                <a:solidFill>
                  <a:prstClr val="black"/>
                </a:solidFill>
                <a:latin typeface="MadaniArabic-Light" panose="00000400000000000000" pitchFamily="2" charset="-78"/>
                <a:cs typeface="MadaniArabic-Light" panose="00000400000000000000" pitchFamily="2" charset="-78"/>
              </a:rPr>
              <a:t>يبدأ بعد الحصوات انطلاقا من القيمة المكانية الأعلى. مثلا يبدأ من دائرة المئات ويطلب من المتعلمين عدّ الحصوات الواقعة داخل كل دائرة.  يكتب المتعلمون النتيجة داخل جدول العد  ثم يطلب منهم قراءة العدد المحصل عليه.</a:t>
            </a:r>
          </a:p>
          <a:p>
            <a:pPr algn="just" defTabSz="1028700" rtl="1">
              <a:defRPr/>
            </a:pPr>
            <a:endParaRPr lang="ar-MA" sz="2700" dirty="0">
              <a:solidFill>
                <a:prstClr val="black"/>
              </a:solidFill>
              <a:latin typeface="MadaniArabic-Light" panose="00000400000000000000" pitchFamily="2" charset="-78"/>
              <a:cs typeface="MadaniArabic-Light" panose="00000400000000000000" pitchFamily="2" charset="-78"/>
            </a:endParaRPr>
          </a:p>
        </p:txBody>
      </p:sp>
      <p:sp>
        <p:nvSpPr>
          <p:cNvPr id="3" name="Google Shape;146;p4">
            <a:extLst>
              <a:ext uri="{FF2B5EF4-FFF2-40B4-BE49-F238E27FC236}">
                <a16:creationId xmlns:a16="http://schemas.microsoft.com/office/drawing/2014/main" id="{60E457F6-66AF-A3E2-70EC-F6B1EE476964}"/>
              </a:ext>
            </a:extLst>
          </p:cNvPr>
          <p:cNvSpPr txBox="1">
            <a:spLocks/>
          </p:cNvSpPr>
          <p:nvPr/>
        </p:nvSpPr>
        <p:spPr>
          <a:xfrm>
            <a:off x="2144209"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MadaniArabic-Light" panose="00000400000000000000" pitchFamily="2" charset="-78"/>
                <a:cs typeface="MadaniArabic-Light" panose="00000400000000000000" pitchFamily="2" charset="-78"/>
                <a:sym typeface="Arial Black"/>
              </a:rPr>
              <a:t>   عجلة الأعداد</a:t>
            </a:r>
            <a:endParaRPr lang="ar-MA" sz="4050" b="1" dirty="0">
              <a:solidFill>
                <a:prstClr val="black"/>
              </a:solidFill>
              <a:latin typeface="MadaniArabic-Light" panose="00000400000000000000" pitchFamily="2" charset="-78"/>
              <a:ea typeface="Arial Black"/>
              <a:cs typeface="MadaniArabic-Light" panose="00000400000000000000" pitchFamily="2" charset="-78"/>
              <a:sym typeface="Arial Black"/>
            </a:endParaRPr>
          </a:p>
        </p:txBody>
      </p:sp>
    </p:spTree>
    <p:extLst>
      <p:ext uri="{BB962C8B-B14F-4D97-AF65-F5344CB8AC3E}">
        <p14:creationId xmlns:p14="http://schemas.microsoft.com/office/powerpoint/2010/main" val="232558445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0" name="Image 9">
            <a:extLst>
              <a:ext uri="{FF2B5EF4-FFF2-40B4-BE49-F238E27FC236}">
                <a16:creationId xmlns:a16="http://schemas.microsoft.com/office/drawing/2014/main" id="{CF74E09A-1F44-E430-0B0A-5B12BFAC59B3}"/>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adaniArabic-Light" panose="00000400000000000000" pitchFamily="2" charset="-78"/>
                          <a:ea typeface="+mn-ea"/>
                          <a:cs typeface="MadaniArabic-Light" panose="00000400000000000000" pitchFamily="2" charset="-78"/>
                        </a:rPr>
                        <a:t>2) الممارسة الموجهة</a:t>
                      </a:r>
                      <a:endParaRPr lang="fr-MA" sz="3200" b="1" kern="1200" dirty="0">
                        <a:solidFill>
                          <a:schemeClr val="tx1"/>
                        </a:solidFill>
                        <a:latin typeface="MadaniArabic-Light" panose="00000400000000000000" pitchFamily="2" charset="-78"/>
                        <a:ea typeface="+mn-ea"/>
                        <a:cs typeface="MadaniArabic-Light" panose="00000400000000000000" pitchFamily="2" charset="-78"/>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1500" dirty="0">
                        <a:latin typeface="MadaniArabic-Light" panose="00000400000000000000" pitchFamily="2" charset="-78"/>
                        <a:cs typeface="MadaniArabic-Light" panose="00000400000000000000" pitchFamily="2" charset="-78"/>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latin typeface="MadaniArabic-Light" panose="00000400000000000000" pitchFamily="2" charset="-78"/>
                        <a:cs typeface="MadaniArabic-Light" panose="00000400000000000000" pitchFamily="2" charset="-78"/>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2" name="TextBox 1">
            <a:extLst>
              <a:ext uri="{FF2B5EF4-FFF2-40B4-BE49-F238E27FC236}">
                <a16:creationId xmlns:a16="http://schemas.microsoft.com/office/drawing/2014/main" id="{8B6D91A2-AFD6-90DB-911A-5134C34B5D25}"/>
              </a:ext>
            </a:extLst>
          </p:cNvPr>
          <p:cNvSpPr txBox="1"/>
          <p:nvPr/>
        </p:nvSpPr>
        <p:spPr>
          <a:xfrm>
            <a:off x="372653" y="3148370"/>
            <a:ext cx="12970695" cy="4702313"/>
          </a:xfrm>
          <a:prstGeom prst="rect">
            <a:avLst/>
          </a:prstGeom>
          <a:noFill/>
        </p:spPr>
        <p:txBody>
          <a:bodyPr wrap="square" rtlCol="0">
            <a:spAutoFit/>
          </a:bodyPr>
          <a:lstStyle/>
          <a:p>
            <a:pPr algn="just" defTabSz="1028700" rtl="1">
              <a:lnSpc>
                <a:spcPct val="150000"/>
              </a:lnSpc>
              <a:defRPr/>
            </a:pPr>
            <a:r>
              <a:rPr lang="ar-MA" sz="2250" dirty="0">
                <a:solidFill>
                  <a:prstClr val="black"/>
                </a:solidFill>
                <a:latin typeface="MadaniArabic-Light" panose="00000400000000000000" pitchFamily="2" charset="-78"/>
                <a:cs typeface="MadaniArabic-Light" panose="00000400000000000000" pitchFamily="2" charset="-78"/>
              </a:rPr>
              <a:t>السيناريو:</a:t>
            </a:r>
          </a:p>
          <a:p>
            <a:pPr marL="321469" indent="-321469" algn="just" defTabSz="1028700" rtl="1">
              <a:lnSpc>
                <a:spcPct val="150000"/>
              </a:lnSpc>
              <a:buFont typeface="Arial" panose="020B0604020202020204" pitchFamily="34" charset="0"/>
              <a:buChar char="•"/>
              <a:defRPr/>
            </a:pPr>
            <a:r>
              <a:rPr lang="ar-MA" sz="2250" dirty="0">
                <a:solidFill>
                  <a:prstClr val="black"/>
                </a:solidFill>
                <a:latin typeface="MadaniArabic-Light" panose="00000400000000000000" pitchFamily="2" charset="-78"/>
                <a:cs typeface="MadaniArabic-Light" panose="00000400000000000000" pitchFamily="2" charset="-78"/>
              </a:rPr>
              <a:t>يكلف الميسر 2 أو3 تلاميذ بمحاكاة النشاط أمام جماعة الفصل قبل الانتقال إلى الممارسة داخل جماعات العمل الصغرى.</a:t>
            </a:r>
          </a:p>
          <a:p>
            <a:pPr marL="321469" indent="-321469" algn="just" defTabSz="1028700" rtl="1">
              <a:lnSpc>
                <a:spcPct val="150000"/>
              </a:lnSpc>
              <a:buFont typeface="Arial" panose="020B0604020202020204" pitchFamily="34" charset="0"/>
              <a:buChar char="•"/>
              <a:defRPr/>
            </a:pPr>
            <a:r>
              <a:rPr lang="ar-MA" sz="2250" dirty="0">
                <a:solidFill>
                  <a:prstClr val="black"/>
                </a:solidFill>
                <a:latin typeface="MadaniArabic-Light" panose="00000400000000000000" pitchFamily="2" charset="-78"/>
                <a:cs typeface="MadaniArabic-Light" panose="00000400000000000000" pitchFamily="2" charset="-78"/>
              </a:rPr>
              <a:t>يكون الميسر مجموعات عمل صغرى ويعمل منسق المجموعة على تسيير النشاط داخل مجموعته.</a:t>
            </a:r>
          </a:p>
          <a:p>
            <a:pPr marL="321469" indent="-321469" algn="just" defTabSz="1028700" rtl="1">
              <a:lnSpc>
                <a:spcPct val="150000"/>
              </a:lnSpc>
              <a:buFont typeface="Arial" panose="020B0604020202020204" pitchFamily="34" charset="0"/>
              <a:buChar char="•"/>
              <a:defRPr/>
            </a:pPr>
            <a:r>
              <a:rPr lang="ar-MA" sz="2250" dirty="0">
                <a:solidFill>
                  <a:prstClr val="black"/>
                </a:solidFill>
                <a:latin typeface="MadaniArabic-Light" panose="00000400000000000000" pitchFamily="2" charset="-78"/>
                <a:cs typeface="MadaniArabic-Light" panose="00000400000000000000" pitchFamily="2" charset="-78"/>
              </a:rPr>
              <a:t>يتم تنظيم العمل وفق تحدي أو منافسة بين مجموعات العمل الصغرى، بحيث تفوز المجموعة التي تحصل على أكبر عدد.</a:t>
            </a:r>
            <a:r>
              <a:rPr lang="fr-FR" sz="2250" dirty="0">
                <a:solidFill>
                  <a:prstClr val="black"/>
                </a:solidFill>
                <a:latin typeface="MadaniArabic-Light" panose="00000400000000000000" pitchFamily="2" charset="-78"/>
                <a:cs typeface="MadaniArabic-Light" panose="00000400000000000000" pitchFamily="2" charset="-78"/>
                <a:sym typeface="Symbol" panose="05050102010706020507" pitchFamily="18" charset="2"/>
              </a:rPr>
              <a:t> </a:t>
            </a:r>
            <a:endParaRPr lang="ar-MA" sz="2250" dirty="0">
              <a:solidFill>
                <a:prstClr val="black"/>
              </a:solidFill>
              <a:latin typeface="MadaniArabic-Light" panose="00000400000000000000" pitchFamily="2" charset="-78"/>
              <a:cs typeface="MadaniArabic-Light" panose="00000400000000000000" pitchFamily="2" charset="-78"/>
              <a:sym typeface="Symbol" panose="05050102010706020507" pitchFamily="18" charset="2"/>
            </a:endParaRPr>
          </a:p>
          <a:p>
            <a:pPr marL="321469" indent="-321469" algn="just" defTabSz="1028700" rtl="1">
              <a:lnSpc>
                <a:spcPct val="150000"/>
              </a:lnSpc>
              <a:buFont typeface="Arial" panose="020B0604020202020204" pitchFamily="34" charset="0"/>
              <a:buChar char="•"/>
              <a:defRPr/>
            </a:pPr>
            <a:r>
              <a:rPr lang="ar-MA" sz="2250" dirty="0">
                <a:solidFill>
                  <a:prstClr val="black"/>
                </a:solidFill>
                <a:latin typeface="MadaniArabic-Light" panose="00000400000000000000" pitchFamily="2" charset="-78"/>
                <a:cs typeface="MadaniArabic-Light" panose="00000400000000000000" pitchFamily="2" charset="-78"/>
              </a:rPr>
              <a:t>يدعو الميسر ممثل المجموعة إلى عد الحصوات انطلاقا من القيمة المكانية الأعلى. مثلا يبدأ من دائرة المئات ويطلب من المتعلمين عد الحصوات الواقعة داخل كل دائرة.  يكتب المتعلمون النتيجة داخل جدول العد ثم يطلب منهم قراءة العدد المحصل عليه. </a:t>
            </a:r>
          </a:p>
        </p:txBody>
      </p:sp>
      <p:sp>
        <p:nvSpPr>
          <p:cNvPr id="6" name="Rectangle 5">
            <a:extLst>
              <a:ext uri="{FF2B5EF4-FFF2-40B4-BE49-F238E27FC236}">
                <a16:creationId xmlns:a16="http://schemas.microsoft.com/office/drawing/2014/main" id="{F9FC9272-CBB5-63E9-A7E7-EF414AAA6C93}"/>
              </a:ext>
            </a:extLst>
          </p:cNvPr>
          <p:cNvSpPr/>
          <p:nvPr/>
        </p:nvSpPr>
        <p:spPr>
          <a:xfrm>
            <a:off x="0" y="1252017"/>
            <a:ext cx="13716000" cy="7715250"/>
          </a:xfrm>
          <a:prstGeom prst="rect">
            <a:avLst/>
          </a:prstGeom>
          <a:noFill/>
          <a:ln w="57150">
            <a:noFill/>
          </a:ln>
        </p:spPr>
        <p:style>
          <a:lnRef idx="2">
            <a:schemeClr val="accent1"/>
          </a:lnRef>
          <a:fillRef idx="1">
            <a:schemeClr val="lt1"/>
          </a:fillRef>
          <a:effectRef idx="0">
            <a:schemeClr val="accent1"/>
          </a:effectRef>
          <a:fontRef idx="minor">
            <a:schemeClr val="dk1"/>
          </a:fontRef>
        </p:style>
        <p:txBody>
          <a:bodyPr rtlCol="0" anchor="ctr"/>
          <a:lstStyle/>
          <a:p>
            <a:pPr algn="ctr" defTabSz="1028700">
              <a:defRPr/>
            </a:pPr>
            <a:endParaRPr lang="fr-MA" sz="2025" dirty="0">
              <a:solidFill>
                <a:prstClr val="black"/>
              </a:solidFill>
              <a:latin typeface="MadaniArabic-ExtraLight" panose="00000300000000000000" pitchFamily="2" charset="-78"/>
            </a:endParaRPr>
          </a:p>
        </p:txBody>
      </p:sp>
      <p:sp>
        <p:nvSpPr>
          <p:cNvPr id="8" name="Google Shape;146;p4">
            <a:extLst>
              <a:ext uri="{FF2B5EF4-FFF2-40B4-BE49-F238E27FC236}">
                <a16:creationId xmlns:a16="http://schemas.microsoft.com/office/drawing/2014/main" id="{594FECF9-78E5-1BE5-509D-3236CE97C697}"/>
              </a:ext>
            </a:extLst>
          </p:cNvPr>
          <p:cNvSpPr txBox="1">
            <a:spLocks/>
          </p:cNvSpPr>
          <p:nvPr/>
        </p:nvSpPr>
        <p:spPr>
          <a:xfrm>
            <a:off x="2144209"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MadaniArabic-Light" panose="00000400000000000000" pitchFamily="2" charset="-78"/>
                <a:cs typeface="MadaniArabic-Light" panose="00000400000000000000" pitchFamily="2" charset="-78"/>
                <a:sym typeface="Arial Black"/>
              </a:rPr>
              <a:t>   عجلة الأعداد</a:t>
            </a:r>
            <a:endParaRPr lang="ar-MA" sz="4050" b="1" dirty="0">
              <a:solidFill>
                <a:prstClr val="black"/>
              </a:solidFill>
              <a:latin typeface="MadaniArabic-Light" panose="00000400000000000000" pitchFamily="2" charset="-78"/>
              <a:ea typeface="Arial Black"/>
              <a:cs typeface="MadaniArabic-Light" panose="00000400000000000000" pitchFamily="2" charset="-78"/>
              <a:sym typeface="Arial Black"/>
            </a:endParaRPr>
          </a:p>
        </p:txBody>
      </p:sp>
    </p:spTree>
    <p:extLst>
      <p:ext uri="{BB962C8B-B14F-4D97-AF65-F5344CB8AC3E}">
        <p14:creationId xmlns:p14="http://schemas.microsoft.com/office/powerpoint/2010/main" val="363465391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3" name="Image 12">
            <a:extLst>
              <a:ext uri="{FF2B5EF4-FFF2-40B4-BE49-F238E27FC236}">
                <a16:creationId xmlns:a16="http://schemas.microsoft.com/office/drawing/2014/main" id="{09DBAA12-0962-0172-B606-82738562E07A}"/>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77417" y="2332444"/>
          <a:ext cx="13367133" cy="6487313"/>
        </p:xfrm>
        <a:graphic>
          <a:graphicData uri="http://schemas.openxmlformats.org/drawingml/2006/table">
            <a:tbl>
              <a:tblPr firstRow="1" bandRow="1">
                <a:tableStyleId>{5940675A-B579-460E-94D1-54222C63F5DA}</a:tableStyleId>
              </a:tblPr>
              <a:tblGrid>
                <a:gridCol w="13367133">
                  <a:extLst>
                    <a:ext uri="{9D8B030D-6E8A-4147-A177-3AD203B41FA5}">
                      <a16:colId xmlns:a16="http://schemas.microsoft.com/office/drawing/2014/main" val="2904711255"/>
                    </a:ext>
                  </a:extLst>
                </a:gridCol>
              </a:tblGrid>
              <a:tr h="808547">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200" b="1" kern="1200" dirty="0">
                          <a:solidFill>
                            <a:schemeClr val="tx1"/>
                          </a:solidFill>
                          <a:latin typeface="MadaniArabic-Light" panose="00000400000000000000" pitchFamily="2" charset="-78"/>
                          <a:ea typeface="+mn-ea"/>
                          <a:cs typeface="MadaniArabic-Light" panose="00000400000000000000" pitchFamily="2" charset="-78"/>
                        </a:rPr>
                        <a:t>3) </a:t>
                      </a:r>
                      <a:r>
                        <a:rPr lang="ar-MA" sz="3200" b="1" dirty="0">
                          <a:solidFill>
                            <a:schemeClr val="tx1"/>
                          </a:solidFill>
                          <a:latin typeface="MadaniArabic-Light" panose="00000400000000000000" pitchFamily="2" charset="-78"/>
                          <a:cs typeface="MadaniArabic-Light" panose="00000400000000000000" pitchFamily="2" charset="-78"/>
                        </a:rPr>
                        <a:t>الممارسة المستقلة </a:t>
                      </a:r>
                      <a:endParaRPr lang="fr-MA" sz="3200" b="1" dirty="0">
                        <a:solidFill>
                          <a:schemeClr val="tx1"/>
                        </a:solidFill>
                        <a:latin typeface="MadaniArabic-Light" panose="00000400000000000000" pitchFamily="2" charset="-78"/>
                        <a:cs typeface="MadaniArabic-Light" panose="00000400000000000000" pitchFamily="2" charset="-78"/>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770282548"/>
                  </a:ext>
                </a:extLst>
              </a:tr>
              <a:tr h="1002110">
                <a:tc>
                  <a:txBody>
                    <a:bodyPr/>
                    <a:lstStyle/>
                    <a:p>
                      <a:pPr marL="0" marR="0" lvl="0" indent="0" algn="ctr" defTabSz="914400" rtl="1" eaLnBrk="1" fontAlgn="auto" latinLnBrk="0" hangingPunct="1">
                        <a:lnSpc>
                          <a:spcPct val="150000"/>
                        </a:lnSpc>
                        <a:spcBef>
                          <a:spcPts val="0"/>
                        </a:spcBef>
                        <a:spcAft>
                          <a:spcPts val="0"/>
                        </a:spcAft>
                        <a:buClrTx/>
                        <a:buSzTx/>
                        <a:buFontTx/>
                        <a:buNone/>
                        <a:tabLst/>
                        <a:defRPr/>
                      </a:pPr>
                      <a:r>
                        <a:rPr lang="ar-MA" sz="2700" b="1" kern="1200" dirty="0">
                          <a:solidFill>
                            <a:schemeClr val="tx1"/>
                          </a:solidFill>
                          <a:latin typeface="MadaniArabic-Light" panose="00000400000000000000" pitchFamily="2" charset="-78"/>
                          <a:ea typeface="+mn-ea"/>
                          <a:cs typeface="MadaniArabic-Light" panose="00000400000000000000" pitchFamily="2" charset="-78"/>
                        </a:rPr>
                        <a:t>يوجه الميسر(ة) المتعلمين إلى إنجاز الأنشطة التطبيقية المقترحة في كراسة الدعم.</a:t>
                      </a:r>
                      <a:endParaRPr lang="fr-MA" sz="2700" b="1" kern="1200" dirty="0">
                        <a:solidFill>
                          <a:schemeClr val="tx1"/>
                        </a:solidFill>
                        <a:latin typeface="MadaniArabic-Light" panose="00000400000000000000" pitchFamily="2" charset="-78"/>
                        <a:ea typeface="+mn-ea"/>
                        <a:cs typeface="MadaniArabic-Light" panose="00000400000000000000" pitchFamily="2" charset="-78"/>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3089371680"/>
                  </a:ext>
                </a:extLst>
              </a:tr>
              <a:tr h="808547">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200" b="1" dirty="0">
                          <a:latin typeface="MadaniArabic-Light" panose="00000400000000000000" pitchFamily="2" charset="-78"/>
                          <a:cs typeface="MadaniArabic-Light" panose="00000400000000000000" pitchFamily="2" charset="-78"/>
                        </a:rPr>
                        <a:t>*موجهات عامة*</a:t>
                      </a:r>
                      <a:endParaRPr lang="fr-MA" sz="3200" b="1" dirty="0">
                        <a:latin typeface="MadaniArabic-Light" panose="00000400000000000000" pitchFamily="2" charset="-78"/>
                        <a:cs typeface="MadaniArabic-Light" panose="00000400000000000000" pitchFamily="2" charset="-78"/>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560048326"/>
                  </a:ext>
                </a:extLst>
              </a:tr>
              <a:tr h="3868109">
                <a:tc>
                  <a:txBody>
                    <a:bodyPr/>
                    <a:lstStyle/>
                    <a:p>
                      <a:pPr marL="342900" lvl="0" indent="-342900" algn="just" defTabSz="914400" rtl="1" eaLnBrk="1" latinLnBrk="0" hangingPunct="1">
                        <a:lnSpc>
                          <a:spcPct val="150000"/>
                        </a:lnSpc>
                        <a:buFont typeface="Arial" panose="020B0604020202020204" pitchFamily="34" charset="0"/>
                        <a:buChar char="•"/>
                      </a:pPr>
                      <a:endParaRPr lang="fr-MA" sz="1800" b="1" kern="1200" dirty="0">
                        <a:solidFill>
                          <a:schemeClr val="tx1"/>
                        </a:solidFill>
                        <a:latin typeface="MadaniArabic-Light" panose="00000400000000000000" pitchFamily="2" charset="-78"/>
                        <a:ea typeface="+mn-ea"/>
                        <a:cs typeface="MadaniArabic-Light" panose="00000400000000000000" pitchFamily="2" charset="-78"/>
                      </a:endParaRPr>
                    </a:p>
                  </a:txBody>
                  <a:tcPr marL="102870" marR="102870" marT="51435" marB="51435">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2721819782"/>
                  </a:ext>
                </a:extLst>
              </a:tr>
            </a:tbl>
          </a:graphicData>
        </a:graphic>
      </p:graphicFrame>
      <p:sp>
        <p:nvSpPr>
          <p:cNvPr id="6" name="Rectangle 5">
            <a:extLst>
              <a:ext uri="{FF2B5EF4-FFF2-40B4-BE49-F238E27FC236}">
                <a16:creationId xmlns:a16="http://schemas.microsoft.com/office/drawing/2014/main" id="{F9FC9272-CBB5-63E9-A7E7-EF414AAA6C93}"/>
              </a:ext>
            </a:extLst>
          </p:cNvPr>
          <p:cNvSpPr/>
          <p:nvPr/>
        </p:nvSpPr>
        <p:spPr>
          <a:xfrm>
            <a:off x="0" y="1285875"/>
            <a:ext cx="13716000" cy="7715250"/>
          </a:xfrm>
          <a:prstGeom prst="rect">
            <a:avLst/>
          </a:prstGeom>
          <a:noFill/>
          <a:ln w="57150">
            <a:noFill/>
          </a:ln>
        </p:spPr>
        <p:style>
          <a:lnRef idx="2">
            <a:schemeClr val="accent1"/>
          </a:lnRef>
          <a:fillRef idx="1">
            <a:schemeClr val="lt1"/>
          </a:fillRef>
          <a:effectRef idx="0">
            <a:schemeClr val="accent1"/>
          </a:effectRef>
          <a:fontRef idx="minor">
            <a:schemeClr val="dk1"/>
          </a:fontRef>
        </p:style>
        <p:txBody>
          <a:bodyPr rtlCol="0" anchor="ctr"/>
          <a:lstStyle/>
          <a:p>
            <a:pPr algn="ctr" defTabSz="1028700">
              <a:defRPr/>
            </a:pPr>
            <a:endParaRPr lang="fr-MA" sz="2025" dirty="0">
              <a:solidFill>
                <a:prstClr val="black"/>
              </a:solidFill>
              <a:latin typeface="MadaniArabic-ExtraLight" panose="00000300000000000000" pitchFamily="2" charset="-78"/>
            </a:endParaRPr>
          </a:p>
        </p:txBody>
      </p:sp>
      <p:sp>
        <p:nvSpPr>
          <p:cNvPr id="3" name="TextBox 2">
            <a:extLst>
              <a:ext uri="{FF2B5EF4-FFF2-40B4-BE49-F238E27FC236}">
                <a16:creationId xmlns:a16="http://schemas.microsoft.com/office/drawing/2014/main" id="{9EB0F910-A9EC-7689-C763-B524B9CBC4D4}"/>
              </a:ext>
            </a:extLst>
          </p:cNvPr>
          <p:cNvSpPr txBox="1"/>
          <p:nvPr/>
        </p:nvSpPr>
        <p:spPr>
          <a:xfrm>
            <a:off x="436264" y="5576099"/>
            <a:ext cx="12843473" cy="2624821"/>
          </a:xfrm>
          <a:prstGeom prst="rect">
            <a:avLst/>
          </a:prstGeom>
          <a:noFill/>
        </p:spPr>
        <p:txBody>
          <a:bodyPr wrap="square" rtlCol="0">
            <a:spAutoFit/>
          </a:bodyPr>
          <a:lstStyle/>
          <a:p>
            <a:pPr marL="321469" indent="-321469" algn="just" defTabSz="1028700" rtl="1">
              <a:lnSpc>
                <a:spcPct val="150000"/>
              </a:lnSpc>
              <a:buFont typeface="Arial" panose="020B0604020202020204" pitchFamily="34" charset="0"/>
              <a:buChar char="•"/>
              <a:defRPr/>
            </a:pPr>
            <a:r>
              <a:rPr lang="ar-MA" sz="2250" b="1" dirty="0">
                <a:solidFill>
                  <a:prstClr val="black"/>
                </a:solidFill>
                <a:latin typeface="MadaniArabic-Light" panose="00000400000000000000" pitchFamily="2" charset="-78"/>
                <a:cs typeface="MadaniArabic-Light" panose="00000400000000000000" pitchFamily="2" charset="-78"/>
              </a:rPr>
              <a:t>ترسم الدوائر بعدد أرقام الأعداد وتسمى كل دائرة بالقيمة المكانية التي ترمز لها. </a:t>
            </a:r>
            <a:endParaRPr lang="fr-MA" sz="2250" b="1" dirty="0">
              <a:solidFill>
                <a:prstClr val="black"/>
              </a:solidFill>
              <a:latin typeface="MadaniArabic-Light" panose="00000400000000000000" pitchFamily="2" charset="-78"/>
              <a:cs typeface="MadaniArabic-Light" panose="00000400000000000000" pitchFamily="2" charset="-78"/>
            </a:endParaRPr>
          </a:p>
          <a:p>
            <a:pPr marL="321469" indent="-321469" algn="just" defTabSz="1028700" rtl="1">
              <a:lnSpc>
                <a:spcPct val="150000"/>
              </a:lnSpc>
              <a:buFont typeface="Arial" panose="020B0604020202020204" pitchFamily="34" charset="0"/>
              <a:buChar char="•"/>
              <a:defRPr/>
            </a:pPr>
            <a:r>
              <a:rPr lang="ar-MA" sz="2250" b="1" dirty="0">
                <a:solidFill>
                  <a:prstClr val="black"/>
                </a:solidFill>
                <a:latin typeface="MadaniArabic-Light" panose="00000400000000000000" pitchFamily="2" charset="-78"/>
                <a:cs typeface="MadaniArabic-Light" panose="00000400000000000000" pitchFamily="2" charset="-78"/>
              </a:rPr>
              <a:t>يتم العمل بعجلة الأعداد من رقمين ثم ينتقل تدريجيا مع المتعلمين إلى الرتب الأعلى بإضافة دوائر جديدة.</a:t>
            </a:r>
            <a:endParaRPr lang="fr-MA" sz="2250" b="1" dirty="0">
              <a:solidFill>
                <a:prstClr val="black"/>
              </a:solidFill>
              <a:latin typeface="MadaniArabic-Light" panose="00000400000000000000" pitchFamily="2" charset="-78"/>
              <a:cs typeface="MadaniArabic-Light" panose="00000400000000000000" pitchFamily="2" charset="-78"/>
            </a:endParaRPr>
          </a:p>
          <a:p>
            <a:pPr marL="321469" indent="-321469" algn="just" defTabSz="1028700" rtl="1">
              <a:lnSpc>
                <a:spcPct val="150000"/>
              </a:lnSpc>
              <a:buFont typeface="Arial" panose="020B0604020202020204" pitchFamily="34" charset="0"/>
              <a:buChar char="•"/>
              <a:defRPr/>
            </a:pPr>
            <a:r>
              <a:rPr lang="ar-MA" sz="2250" b="1" dirty="0">
                <a:solidFill>
                  <a:prstClr val="black"/>
                </a:solidFill>
                <a:latin typeface="MadaniArabic-Light" panose="00000400000000000000" pitchFamily="2" charset="-78"/>
                <a:cs typeface="MadaniArabic-Light" panose="00000400000000000000" pitchFamily="2" charset="-78"/>
              </a:rPr>
              <a:t>عندما يتم العد تترك الحصوات داخل الدوائر، ليدرك المتعلم اختلاف قيمة الحصوات التي تقع داخل دائرة العشرات عن تلك التي تقع ضمن دائرة الوحدات. </a:t>
            </a:r>
            <a:endParaRPr lang="fr-MA" sz="2250" b="1" dirty="0">
              <a:solidFill>
                <a:prstClr val="black"/>
              </a:solidFill>
              <a:latin typeface="MadaniArabic-Light" panose="00000400000000000000" pitchFamily="2" charset="-78"/>
              <a:cs typeface="MadaniArabic-Light" panose="00000400000000000000" pitchFamily="2" charset="-78"/>
            </a:endParaRPr>
          </a:p>
          <a:p>
            <a:pPr marL="321469" indent="-321469" algn="just" defTabSz="1028700" rtl="1">
              <a:lnSpc>
                <a:spcPct val="150000"/>
              </a:lnSpc>
              <a:buFont typeface="Arial" panose="020B0604020202020204" pitchFamily="34" charset="0"/>
              <a:buChar char="•"/>
              <a:defRPr/>
            </a:pPr>
            <a:r>
              <a:rPr lang="ar-MA" sz="2250" b="1" dirty="0">
                <a:solidFill>
                  <a:prstClr val="black"/>
                </a:solidFill>
                <a:latin typeface="MadaniArabic-Light" panose="00000400000000000000" pitchFamily="2" charset="-78"/>
                <a:cs typeface="MadaniArabic-Light" panose="00000400000000000000" pitchFamily="2" charset="-78"/>
              </a:rPr>
              <a:t>يكتب العدد داخل جدول العد قبل رفع الحصوات.</a:t>
            </a:r>
            <a:endParaRPr lang="fr-MA" sz="2250" b="1" dirty="0">
              <a:solidFill>
                <a:prstClr val="black"/>
              </a:solidFill>
              <a:latin typeface="MadaniArabic-Light" panose="00000400000000000000" pitchFamily="2" charset="-78"/>
              <a:cs typeface="MadaniArabic-Light" panose="00000400000000000000" pitchFamily="2" charset="-78"/>
            </a:endParaRPr>
          </a:p>
        </p:txBody>
      </p:sp>
      <p:sp>
        <p:nvSpPr>
          <p:cNvPr id="2" name="Google Shape;146;p4">
            <a:extLst>
              <a:ext uri="{FF2B5EF4-FFF2-40B4-BE49-F238E27FC236}">
                <a16:creationId xmlns:a16="http://schemas.microsoft.com/office/drawing/2014/main" id="{5C758C03-BDC0-0110-7B3C-E34834D011CD}"/>
              </a:ext>
            </a:extLst>
          </p:cNvPr>
          <p:cNvSpPr txBox="1">
            <a:spLocks/>
          </p:cNvSpPr>
          <p:nvPr/>
        </p:nvSpPr>
        <p:spPr>
          <a:xfrm>
            <a:off x="2144209"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MadaniArabic-Light" panose="00000400000000000000" pitchFamily="2" charset="-78"/>
                <a:cs typeface="MadaniArabic-Light" panose="00000400000000000000" pitchFamily="2" charset="-78"/>
                <a:sym typeface="Arial Black"/>
              </a:rPr>
              <a:t>   عجلة الأعداد</a:t>
            </a:r>
            <a:endParaRPr lang="ar-MA" sz="4050" b="1" dirty="0">
              <a:solidFill>
                <a:prstClr val="black"/>
              </a:solidFill>
              <a:latin typeface="MadaniArabic-Light" panose="00000400000000000000" pitchFamily="2" charset="-78"/>
              <a:ea typeface="Arial Black"/>
              <a:cs typeface="MadaniArabic-Light" panose="00000400000000000000" pitchFamily="2" charset="-78"/>
              <a:sym typeface="Arial Black"/>
            </a:endParaRPr>
          </a:p>
        </p:txBody>
      </p:sp>
    </p:spTree>
    <p:extLst>
      <p:ext uri="{BB962C8B-B14F-4D97-AF65-F5344CB8AC3E}">
        <p14:creationId xmlns:p14="http://schemas.microsoft.com/office/powerpoint/2010/main" val="156520645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7E0E19-DF1A-E142-C25F-1CCFB88E31D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C551211-FF96-FAA3-24A9-95FD3290E7F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CC80AA78-D778-A05F-8A0F-A14D12BE5D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6906EFEE-768A-4034-4E05-14B3891E50A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
        <p:nvSpPr>
          <p:cNvPr id="8" name="Rectangle : coins arrondis 7">
            <a:extLst>
              <a:ext uri="{FF2B5EF4-FFF2-40B4-BE49-F238E27FC236}">
                <a16:creationId xmlns:a16="http://schemas.microsoft.com/office/drawing/2014/main" id="{BD1F222E-CE0F-9B9F-8DA8-19E3AD8D04A5}"/>
              </a:ext>
            </a:extLst>
          </p:cNvPr>
          <p:cNvSpPr/>
          <p:nvPr/>
        </p:nvSpPr>
        <p:spPr>
          <a:xfrm>
            <a:off x="3697297" y="2919680"/>
            <a:ext cx="6321405" cy="1157866"/>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9" name="ZoneTexte 8">
            <a:extLst>
              <a:ext uri="{FF2B5EF4-FFF2-40B4-BE49-F238E27FC236}">
                <a16:creationId xmlns:a16="http://schemas.microsoft.com/office/drawing/2014/main" id="{B18318A7-300F-C314-2A6B-21DFACA34EFB}"/>
              </a:ext>
            </a:extLst>
          </p:cNvPr>
          <p:cNvSpPr txBox="1"/>
          <p:nvPr/>
        </p:nvSpPr>
        <p:spPr>
          <a:xfrm>
            <a:off x="4876799" y="2877217"/>
            <a:ext cx="3962400" cy="1200329"/>
          </a:xfrm>
          <a:prstGeom prst="rect">
            <a:avLst/>
          </a:prstGeom>
          <a:noFill/>
        </p:spPr>
        <p:txBody>
          <a:bodyPr wrap="square" rtlCol="0">
            <a:spAutoFit/>
          </a:bodyPr>
          <a:lstStyle/>
          <a:p>
            <a:pPr algn="ctr"/>
            <a:r>
              <a:rPr lang="ar-MA" sz="7200" b="1" dirty="0">
                <a:solidFill>
                  <a:srgbClr val="01070A"/>
                </a:solidFill>
                <a:latin typeface="Microsoft Uighur" panose="02000000000000000000" pitchFamily="2" charset="-78"/>
                <a:cs typeface="Microsoft Uighur" panose="02000000000000000000" pitchFamily="2" charset="-78"/>
              </a:rPr>
              <a:t>الملحق4</a:t>
            </a:r>
            <a:endParaRPr lang="fr-FR" sz="7200" b="1" dirty="0">
              <a:solidFill>
                <a:srgbClr val="01070A"/>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343584973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5" name="Image 14">
            <a:extLst>
              <a:ext uri="{FF2B5EF4-FFF2-40B4-BE49-F238E27FC236}">
                <a16:creationId xmlns:a16="http://schemas.microsoft.com/office/drawing/2014/main" id="{5D9AAC7E-7C88-22D1-31A2-BBF26A791C3B}"/>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50019" y="2234489"/>
          <a:ext cx="13415962" cy="6811221"/>
        </p:xfrm>
        <a:graphic>
          <a:graphicData uri="http://schemas.openxmlformats.org/drawingml/2006/table">
            <a:tbl>
              <a:tblPr firstRow="1" bandRow="1">
                <a:tableStyleId>{5940675A-B579-460E-94D1-54222C63F5DA}</a:tableStyleId>
              </a:tblPr>
              <a:tblGrid>
                <a:gridCol w="11708606">
                  <a:extLst>
                    <a:ext uri="{9D8B030D-6E8A-4147-A177-3AD203B41FA5}">
                      <a16:colId xmlns:a16="http://schemas.microsoft.com/office/drawing/2014/main" val="2904711255"/>
                    </a:ext>
                  </a:extLst>
                </a:gridCol>
                <a:gridCol w="1707356">
                  <a:extLst>
                    <a:ext uri="{9D8B030D-6E8A-4147-A177-3AD203B41FA5}">
                      <a16:colId xmlns:a16="http://schemas.microsoft.com/office/drawing/2014/main" val="288616010"/>
                    </a:ext>
                  </a:extLst>
                </a:gridCol>
              </a:tblGrid>
              <a:tr h="765887">
                <a:tc grid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600" b="1" dirty="0">
                          <a:cs typeface="MadaniArabic-Light" panose="00000400000000000000" pitchFamily="2" charset="-78"/>
                        </a:rPr>
                        <a:t>سيرورة الإنجاز</a:t>
                      </a:r>
                      <a:endParaRPr lang="fr-MA" sz="3600" b="1" dirty="0">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endParaRPr lang="fr-MA"/>
                    </a:p>
                  </a:txBody>
                  <a:tcPr/>
                </a:tc>
                <a:extLst>
                  <a:ext uri="{0D108BD9-81ED-4DB2-BD59-A6C34878D82A}">
                    <a16:rowId xmlns:a16="http://schemas.microsoft.com/office/drawing/2014/main" val="1947249939"/>
                  </a:ext>
                </a:extLst>
              </a:tr>
              <a:tr h="925830">
                <a:tc>
                  <a:txBody>
                    <a:bodyPr/>
                    <a:lstStyle/>
                    <a:p>
                      <a:pPr algn="ctr" rtl="1"/>
                      <a:r>
                        <a:rPr lang="ar-MA" sz="2700" b="1" dirty="0">
                          <a:cs typeface="MadaniArabic-Light" panose="00000400000000000000" pitchFamily="2" charset="-78"/>
                        </a:rPr>
                        <a:t>تنظيم وإعداد الفضاء؛ تحضير المعينات الديداكتيكية؛ جذب انتباه المتعلمين؛ التصريح بأهداف النشاط.</a:t>
                      </a:r>
                      <a:endParaRPr lang="fr-MA" sz="27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rtl="1"/>
                      <a:r>
                        <a:rPr lang="ar-MA" sz="2700" b="1" dirty="0">
                          <a:cs typeface="MadaniArabic-Light" panose="00000400000000000000" pitchFamily="2" charset="-78"/>
                        </a:rPr>
                        <a:t>التهيئة</a:t>
                      </a:r>
                      <a:endParaRPr lang="fr-MA" sz="15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469867186"/>
                  </a:ext>
                </a:extLst>
              </a:tr>
              <a:tr h="662554">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cs typeface="MadaniArabic-Light" panose="00000400000000000000" pitchFamily="2" charset="-78"/>
                        </a:rPr>
                        <a:t>1) النمذجة</a:t>
                      </a:r>
                      <a:endParaRPr lang="fr-MA" sz="3200" b="1" kern="1200" dirty="0">
                        <a:solidFill>
                          <a:schemeClr val="tx1"/>
                        </a:solidFill>
                        <a:latin typeface="+mn-lt"/>
                        <a:ea typeface="+mn-ea"/>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pPr algn="r" rtl="1"/>
                      <a:endParaRPr lang="fr-MA" b="1" dirty="0">
                        <a:latin typeface="Dubai" panose="020B0503030403030204" pitchFamily="34" charset="-78"/>
                        <a:cs typeface="Dubai" panose="020B0503030403030204" pitchFamily="34" charset="-78"/>
                      </a:endParaRPr>
                    </a:p>
                  </a:txBody>
                  <a:tcPr/>
                </a:tc>
                <a:extLst>
                  <a:ext uri="{0D108BD9-81ED-4DB2-BD59-A6C34878D82A}">
                    <a16:rowId xmlns:a16="http://schemas.microsoft.com/office/drawing/2014/main" val="3642685650"/>
                  </a:ext>
                </a:extLst>
              </a:tr>
              <a:tr h="4456950">
                <a:tc gridSpan="2">
                  <a:txBody>
                    <a:bodyPr/>
                    <a:lstStyle/>
                    <a:p>
                      <a:pPr algn="just" rtl="1">
                        <a:lnSpc>
                          <a:spcPct val="150000"/>
                        </a:lnSpc>
                      </a:pPr>
                      <a:endParaRPr lang="ar-MA" sz="2700" kern="1200" dirty="0">
                        <a:solidFill>
                          <a:schemeClr val="tx1"/>
                        </a:solidFill>
                        <a:latin typeface="+mn-lt"/>
                        <a:ea typeface="+mn-ea"/>
                        <a:cs typeface="MadaniArabic-Light" panose="00000400000000000000" pitchFamily="2" charset="-78"/>
                      </a:endParaRPr>
                    </a:p>
                  </a:txBody>
                  <a:tcPr marL="102870" marR="102870" marT="51435" marB="51435">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val="2784916015"/>
                  </a:ext>
                </a:extLst>
              </a:tr>
            </a:tbl>
          </a:graphicData>
        </a:graphic>
      </p:graphicFrame>
      <p:sp>
        <p:nvSpPr>
          <p:cNvPr id="3" name="TextBox 1">
            <a:extLst>
              <a:ext uri="{FF2B5EF4-FFF2-40B4-BE49-F238E27FC236}">
                <a16:creationId xmlns:a16="http://schemas.microsoft.com/office/drawing/2014/main" id="{6A429CB8-2CF2-BC24-6D65-CE70C168B72E}"/>
              </a:ext>
            </a:extLst>
          </p:cNvPr>
          <p:cNvSpPr txBox="1"/>
          <p:nvPr/>
        </p:nvSpPr>
        <p:spPr>
          <a:xfrm>
            <a:off x="4310739" y="4699878"/>
            <a:ext cx="8896350" cy="4148572"/>
          </a:xfrm>
          <a:prstGeom prst="rect">
            <a:avLst/>
          </a:prstGeom>
          <a:noFill/>
        </p:spPr>
        <p:txBody>
          <a:bodyPr wrap="square" rtlCol="0">
            <a:spAutoFit/>
          </a:bodyPr>
          <a:lstStyle/>
          <a:p>
            <a:pPr algn="just" rtl="1"/>
            <a:r>
              <a:rPr lang="ar-MA" sz="2250" b="1" dirty="0">
                <a:highlight>
                  <a:srgbClr val="F3F0F7"/>
                </a:highlight>
                <a:latin typeface="Dubai" panose="020B0503030403030204" pitchFamily="34" charset="-78"/>
                <a:cs typeface="MadaniArabic-Light" panose="00000400000000000000" pitchFamily="2" charset="-78"/>
              </a:rPr>
              <a:t>يقوم الميسر(ة) بنمذجة النشاط:</a:t>
            </a:r>
            <a:endParaRPr lang="ar-MA" sz="2025" b="1" dirty="0">
              <a:highlight>
                <a:srgbClr val="F3F0F7"/>
              </a:highlight>
              <a:latin typeface="Dubai" panose="020B0503030403030204" pitchFamily="34" charset="-78"/>
              <a:cs typeface="MadaniArabic-Light" panose="00000400000000000000" pitchFamily="2" charset="-78"/>
            </a:endParaRPr>
          </a:p>
          <a:p>
            <a:pPr marL="0" marR="304324" lvl="1" indent="-321469" algn="just" rtl="1">
              <a:spcBef>
                <a:spcPts val="135"/>
              </a:spcBef>
              <a:buClr>
                <a:srgbClr val="151616"/>
              </a:buClr>
              <a:buSzPts val="1200"/>
              <a:buFont typeface="Cambria" panose="02040503050406030204" pitchFamily="18" charset="0"/>
              <a:buChar char="◾"/>
              <a:tabLst>
                <a:tab pos="1047274" algn="l"/>
                <a:tab pos="1047988" algn="l"/>
              </a:tabLst>
            </a:pPr>
            <a:r>
              <a:rPr lang="ar-SA" sz="2025" dirty="0">
                <a:solidFill>
                  <a:srgbClr val="151616"/>
                </a:solidFill>
                <a:latin typeface="Calibri" panose="020F0502020204030204" pitchFamily="34" charset="0"/>
                <a:cs typeface="MadaniArabic-Light" panose="00000400000000000000" pitchFamily="2" charset="-78"/>
              </a:rPr>
              <a:t>أكتب المسألة بوضوح على السبورة مع قراءتها في نفس الوقت.</a:t>
            </a:r>
            <a:endParaRPr lang="fr-FR" sz="2025" dirty="0">
              <a:solidFill>
                <a:srgbClr val="151616"/>
              </a:solidFill>
              <a:latin typeface="Calibri" panose="020F0502020204030204" pitchFamily="34" charset="0"/>
            </a:endParaRPr>
          </a:p>
          <a:p>
            <a:pPr marL="0" lvl="1" indent="-321469" algn="just" rtl="1">
              <a:spcBef>
                <a:spcPts val="135"/>
              </a:spcBef>
              <a:buClr>
                <a:srgbClr val="151616"/>
              </a:buClr>
              <a:buSzPts val="1200"/>
              <a:buFont typeface="Cambria" panose="02040503050406030204" pitchFamily="18" charset="0"/>
              <a:buChar char="◾"/>
              <a:tabLst>
                <a:tab pos="1047274" algn="l"/>
                <a:tab pos="1047988" algn="l"/>
              </a:tabLst>
            </a:pPr>
            <a:r>
              <a:rPr lang="ar-MA" sz="2025" dirty="0">
                <a:solidFill>
                  <a:srgbClr val="151616"/>
                </a:solidFill>
                <a:latin typeface="Calibri" panose="020F0502020204030204" pitchFamily="34" charset="0"/>
                <a:cs typeface="MadaniArabic-Light" panose="00000400000000000000" pitchFamily="2" charset="-78"/>
              </a:rPr>
              <a:t>أ</a:t>
            </a:r>
            <a:r>
              <a:rPr lang="ar-SA" sz="2025" dirty="0">
                <a:solidFill>
                  <a:srgbClr val="151616"/>
                </a:solidFill>
                <a:latin typeface="Calibri" panose="020F0502020204030204" pitchFamily="34" charset="0"/>
                <a:cs typeface="MadaniArabic-Light" panose="00000400000000000000" pitchFamily="2" charset="-78"/>
              </a:rPr>
              <a:t>ق</a:t>
            </a:r>
            <a:r>
              <a:rPr lang="ar-MA" sz="2025" dirty="0" err="1">
                <a:solidFill>
                  <a:srgbClr val="151616"/>
                </a:solidFill>
                <a:latin typeface="Calibri" panose="020F0502020204030204" pitchFamily="34" charset="0"/>
                <a:cs typeface="MadaniArabic-Light" panose="00000400000000000000" pitchFamily="2" charset="-78"/>
              </a:rPr>
              <a:t>رأ</a:t>
            </a:r>
            <a:r>
              <a:rPr lang="ar-SA" sz="2025" dirty="0">
                <a:solidFill>
                  <a:srgbClr val="151616"/>
                </a:solidFill>
                <a:latin typeface="Calibri" panose="020F0502020204030204" pitchFamily="34" charset="0"/>
                <a:cs typeface="MadaniArabic-Light" panose="00000400000000000000" pitchFamily="2" charset="-78"/>
              </a:rPr>
              <a:t> المسألة مرة ثانية مع توجيه المتعلمين للانتباه والانصات الجيد، دون الترديد</a:t>
            </a:r>
            <a:r>
              <a:rPr lang="en-US" sz="2025" dirty="0">
                <a:solidFill>
                  <a:srgbClr val="151616"/>
                </a:solidFill>
                <a:latin typeface="Calibri" panose="020F0502020204030204" pitchFamily="34" charset="0"/>
              </a:rPr>
              <a:t>.</a:t>
            </a:r>
            <a:endParaRPr lang="fr-FR" sz="2025" dirty="0">
              <a:solidFill>
                <a:srgbClr val="151616"/>
              </a:solidFill>
              <a:latin typeface="Calibri" panose="020F0502020204030204" pitchFamily="34" charset="0"/>
            </a:endParaRPr>
          </a:p>
          <a:p>
            <a:pPr marL="0" marR="304324" lvl="1" indent="-321469" algn="just" rtl="1">
              <a:spcBef>
                <a:spcPts val="129"/>
              </a:spcBef>
              <a:buClr>
                <a:srgbClr val="151616"/>
              </a:buClr>
              <a:buSzPts val="1200"/>
              <a:buFont typeface="Cambria" panose="02040503050406030204" pitchFamily="18" charset="0"/>
              <a:buChar char="◾"/>
              <a:tabLst>
                <a:tab pos="1047274" algn="l"/>
                <a:tab pos="1047988" algn="l"/>
              </a:tabLst>
            </a:pPr>
            <a:r>
              <a:rPr lang="ar-MA" sz="2025" dirty="0">
                <a:solidFill>
                  <a:srgbClr val="151616"/>
                </a:solidFill>
                <a:latin typeface="Calibri" panose="020F0502020204030204" pitchFamily="34" charset="0"/>
                <a:cs typeface="MadaniArabic-Light" panose="00000400000000000000" pitchFamily="2" charset="-78"/>
              </a:rPr>
              <a:t>أ</a:t>
            </a:r>
            <a:r>
              <a:rPr lang="ar-SA" sz="2025" dirty="0">
                <a:solidFill>
                  <a:srgbClr val="151616"/>
                </a:solidFill>
                <a:latin typeface="Calibri" panose="020F0502020204030204" pitchFamily="34" charset="0"/>
                <a:cs typeface="MadaniArabic-Light" panose="00000400000000000000" pitchFamily="2" charset="-78"/>
              </a:rPr>
              <a:t>طلب من التلاميذ: من منكم يقرأ كما قرأت؟ مع دعوة متعلم جديد في كل مرة لمنحه فرصة القراءة، وتشجيعهم على أدائهم عند الانتهاء</a:t>
            </a:r>
            <a:r>
              <a:rPr lang="ar-MA" sz="2025" dirty="0">
                <a:solidFill>
                  <a:srgbClr val="151616"/>
                </a:solidFill>
                <a:latin typeface="Calibri" panose="020F0502020204030204" pitchFamily="34" charset="0"/>
                <a:cs typeface="MadaniArabic-Light" panose="00000400000000000000" pitchFamily="2" charset="-78"/>
              </a:rPr>
              <a:t> من القراءة</a:t>
            </a:r>
            <a:r>
              <a:rPr lang="ar-SA" sz="2025" dirty="0">
                <a:solidFill>
                  <a:srgbClr val="151616"/>
                </a:solidFill>
                <a:latin typeface="Calibri" panose="020F0502020204030204" pitchFamily="34" charset="0"/>
                <a:cs typeface="MadaniArabic-Light" panose="00000400000000000000" pitchFamily="2" charset="-78"/>
              </a:rPr>
              <a:t>.</a:t>
            </a:r>
            <a:endParaRPr lang="fr-FR" sz="2025" dirty="0">
              <a:solidFill>
                <a:srgbClr val="151616"/>
              </a:solidFill>
              <a:latin typeface="Calibri" panose="020F0502020204030204" pitchFamily="34" charset="0"/>
            </a:endParaRPr>
          </a:p>
          <a:p>
            <a:pPr marL="0" marR="872252" lvl="1" indent="-321469" algn="just" rtl="1">
              <a:spcBef>
                <a:spcPts val="135"/>
              </a:spcBef>
              <a:buClr>
                <a:srgbClr val="151616"/>
              </a:buClr>
              <a:buSzPts val="1200"/>
              <a:buFont typeface="Cambria" panose="02040503050406030204" pitchFamily="18" charset="0"/>
              <a:buChar char="◾"/>
              <a:tabLst>
                <a:tab pos="1047274" algn="l"/>
                <a:tab pos="1047988" algn="l"/>
              </a:tabLst>
            </a:pPr>
            <a:r>
              <a:rPr lang="ar-SA" sz="2025" dirty="0">
                <a:solidFill>
                  <a:srgbClr val="151616"/>
                </a:solidFill>
                <a:latin typeface="Calibri" panose="020F0502020204030204" pitchFamily="34" charset="0"/>
                <a:cs typeface="MadaniArabic-Light" panose="00000400000000000000" pitchFamily="2" charset="-78"/>
              </a:rPr>
              <a:t>بعد ذلك </a:t>
            </a:r>
            <a:r>
              <a:rPr lang="ar-MA" sz="2025" dirty="0">
                <a:solidFill>
                  <a:srgbClr val="151616"/>
                </a:solidFill>
                <a:latin typeface="Calibri" panose="020F0502020204030204" pitchFamily="34" charset="0"/>
                <a:cs typeface="MadaniArabic-Light" panose="00000400000000000000" pitchFamily="2" charset="-78"/>
              </a:rPr>
              <a:t>أدعو المتعلمين إلى مناقشة</a:t>
            </a:r>
            <a:r>
              <a:rPr lang="ar-SA" sz="2025" dirty="0">
                <a:solidFill>
                  <a:srgbClr val="151616"/>
                </a:solidFill>
                <a:latin typeface="Calibri" panose="020F0502020204030204" pitchFamily="34" charset="0"/>
                <a:cs typeface="MadaniArabic-Light" panose="00000400000000000000" pitchFamily="2" charset="-78"/>
              </a:rPr>
              <a:t> الأسئلة </a:t>
            </a:r>
            <a:r>
              <a:rPr lang="ar-MA" sz="2025" dirty="0">
                <a:solidFill>
                  <a:srgbClr val="151616"/>
                </a:solidFill>
                <a:latin typeface="Calibri" panose="020F0502020204030204" pitchFamily="34" charset="0"/>
                <a:cs typeface="MadaniArabic-Light" panose="00000400000000000000" pitchFamily="2" charset="-78"/>
              </a:rPr>
              <a:t>الأربعة لحل المسائل</a:t>
            </a:r>
            <a:r>
              <a:rPr lang="ar-SA" sz="2025" dirty="0">
                <a:solidFill>
                  <a:srgbClr val="151616"/>
                </a:solidFill>
                <a:latin typeface="Calibri" panose="020F0502020204030204" pitchFamily="34" charset="0"/>
                <a:cs typeface="MadaniArabic-Light" panose="00000400000000000000" pitchFamily="2" charset="-78"/>
              </a:rPr>
              <a:t>:</a:t>
            </a:r>
            <a:endParaRPr lang="fr-FR" sz="2025" dirty="0">
              <a:solidFill>
                <a:srgbClr val="151616"/>
              </a:solidFill>
              <a:latin typeface="Calibri" panose="020F0502020204030204" pitchFamily="34" charset="0"/>
            </a:endParaRPr>
          </a:p>
          <a:p>
            <a:pPr marL="729000" lvl="1" algn="r" rtl="1">
              <a:spcBef>
                <a:spcPts val="287"/>
              </a:spcBef>
              <a:buClr>
                <a:srgbClr val="151616"/>
              </a:buClr>
              <a:buSzPts val="1200"/>
              <a:buFont typeface="Wingdings" panose="05000000000000000000" pitchFamily="2" charset="2"/>
              <a:buChar char="q"/>
            </a:pPr>
            <a:r>
              <a:rPr lang="ar-MA" sz="2025" b="1" dirty="0">
                <a:latin typeface="Calibri" panose="020F0502020204030204" pitchFamily="34" charset="0"/>
                <a:cs typeface="MadaniArabic-Light" panose="00000400000000000000" pitchFamily="2" charset="-78"/>
              </a:rPr>
              <a:t> </a:t>
            </a:r>
            <a:r>
              <a:rPr lang="ar-SA" sz="2025" b="1" dirty="0">
                <a:latin typeface="Calibri" panose="020F0502020204030204" pitchFamily="34" charset="0"/>
                <a:cs typeface="MadaniArabic-Light" panose="00000400000000000000" pitchFamily="2" charset="-78"/>
              </a:rPr>
              <a:t>ما هي المعلومات المقدمة في المسألة ؟</a:t>
            </a:r>
          </a:p>
          <a:p>
            <a:pPr marL="729000" lvl="1" algn="r" rtl="1">
              <a:spcBef>
                <a:spcPts val="287"/>
              </a:spcBef>
              <a:buClr>
                <a:srgbClr val="151616"/>
              </a:buClr>
              <a:buSzPts val="1200"/>
              <a:buFont typeface="Wingdings" panose="05000000000000000000" pitchFamily="2" charset="2"/>
              <a:buChar char="q"/>
            </a:pPr>
            <a:r>
              <a:rPr lang="ar-MA" sz="2025" b="1" dirty="0">
                <a:latin typeface="Calibri" panose="020F0502020204030204" pitchFamily="34" charset="0"/>
                <a:cs typeface="MadaniArabic-Light" panose="00000400000000000000" pitchFamily="2" charset="-78"/>
              </a:rPr>
              <a:t> </a:t>
            </a:r>
            <a:r>
              <a:rPr lang="ar-SA" sz="2025" b="1" dirty="0">
                <a:latin typeface="Calibri" panose="020F0502020204030204" pitchFamily="34" charset="0"/>
                <a:cs typeface="MadaniArabic-Light" panose="00000400000000000000" pitchFamily="2" charset="-78"/>
              </a:rPr>
              <a:t>ما هو المطلوب ؟ </a:t>
            </a:r>
          </a:p>
          <a:p>
            <a:pPr marL="729000" lvl="1" algn="r" rtl="1">
              <a:spcBef>
                <a:spcPts val="287"/>
              </a:spcBef>
              <a:buClr>
                <a:srgbClr val="151616"/>
              </a:buClr>
              <a:buSzPts val="1200"/>
              <a:buFont typeface="Wingdings" panose="05000000000000000000" pitchFamily="2" charset="2"/>
              <a:buChar char="q"/>
            </a:pPr>
            <a:r>
              <a:rPr lang="ar-MA" sz="2025" b="1" dirty="0">
                <a:latin typeface="Calibri" panose="020F0502020204030204" pitchFamily="34" charset="0"/>
                <a:cs typeface="MadaniArabic-Light" panose="00000400000000000000" pitchFamily="2" charset="-78"/>
              </a:rPr>
              <a:t> </a:t>
            </a:r>
            <a:r>
              <a:rPr lang="ar-SA" sz="2025" b="1" dirty="0">
                <a:latin typeface="Calibri" panose="020F0502020204030204" pitchFamily="34" charset="0"/>
                <a:cs typeface="MadaniArabic-Light" panose="00000400000000000000" pitchFamily="2" charset="-78"/>
              </a:rPr>
              <a:t>ماذا علي أن أفعل لحساب المطلوب ؟</a:t>
            </a:r>
          </a:p>
          <a:p>
            <a:pPr marL="729000" lvl="1" algn="r" rtl="1">
              <a:spcBef>
                <a:spcPts val="287"/>
              </a:spcBef>
              <a:buClr>
                <a:srgbClr val="151616"/>
              </a:buClr>
              <a:buSzPts val="1200"/>
              <a:buFont typeface="Wingdings" panose="05000000000000000000" pitchFamily="2" charset="2"/>
              <a:buChar char="q"/>
            </a:pPr>
            <a:r>
              <a:rPr lang="ar-MA" sz="2025" b="1" dirty="0">
                <a:latin typeface="Calibri" panose="020F0502020204030204" pitchFamily="34" charset="0"/>
                <a:cs typeface="MadaniArabic-Light" panose="00000400000000000000" pitchFamily="2" charset="-78"/>
              </a:rPr>
              <a:t> </a:t>
            </a:r>
            <a:r>
              <a:rPr lang="ar-SA" sz="2025" b="1" dirty="0">
                <a:latin typeface="Calibri" panose="020F0502020204030204" pitchFamily="34" charset="0"/>
                <a:cs typeface="MadaniArabic-Light" panose="00000400000000000000" pitchFamily="2" charset="-78"/>
              </a:rPr>
              <a:t>لماذا ؟ </a:t>
            </a:r>
            <a:endParaRPr lang="ar-MA" sz="2025" b="1" dirty="0">
              <a:latin typeface="Calibri" panose="020F0502020204030204" pitchFamily="34" charset="0"/>
              <a:cs typeface="MadaniArabic-Light" panose="00000400000000000000" pitchFamily="2" charset="-78"/>
            </a:endParaRPr>
          </a:p>
          <a:p>
            <a:pPr marL="729000" lvl="1" algn="r" rtl="1">
              <a:spcBef>
                <a:spcPts val="287"/>
              </a:spcBef>
              <a:buClr>
                <a:srgbClr val="151616"/>
              </a:buClr>
              <a:buSzPts val="1200"/>
            </a:pPr>
            <a:r>
              <a:rPr lang="ar-MA" sz="2025" b="1" dirty="0">
                <a:latin typeface="Calibri" panose="020F0502020204030204" pitchFamily="34" charset="0"/>
                <a:cs typeface="MadaniArabic-Light" panose="00000400000000000000" pitchFamily="2" charset="-78"/>
              </a:rPr>
              <a:t>تتم الإجابة عن الأسئلة وتدوينها في جدول حل المسائل؛ </a:t>
            </a:r>
          </a:p>
          <a:p>
            <a:pPr marL="729000" lvl="1" algn="r" rtl="1">
              <a:spcBef>
                <a:spcPts val="287"/>
              </a:spcBef>
              <a:buClr>
                <a:srgbClr val="151616"/>
              </a:buClr>
              <a:buSzPts val="1200"/>
            </a:pPr>
            <a:r>
              <a:rPr lang="ar-MA" sz="2025" b="1" dirty="0">
                <a:latin typeface="Calibri" panose="020F0502020204030204" pitchFamily="34" charset="0"/>
                <a:cs typeface="MadaniArabic-Light" panose="00000400000000000000" pitchFamily="2" charset="-78"/>
              </a:rPr>
              <a:t>يجذب انتباه المتعلمين إلى العملية المناسبة لحل المسألة؛ </a:t>
            </a:r>
          </a:p>
        </p:txBody>
      </p:sp>
      <p:grpSp>
        <p:nvGrpSpPr>
          <p:cNvPr id="7" name="Group 9">
            <a:extLst>
              <a:ext uri="{FF2B5EF4-FFF2-40B4-BE49-F238E27FC236}">
                <a16:creationId xmlns:a16="http://schemas.microsoft.com/office/drawing/2014/main" id="{CBF280F2-E00B-83BF-1A0C-8682CDCF4711}"/>
              </a:ext>
            </a:extLst>
          </p:cNvPr>
          <p:cNvGrpSpPr/>
          <p:nvPr/>
        </p:nvGrpSpPr>
        <p:grpSpPr>
          <a:xfrm>
            <a:off x="911963" y="5774737"/>
            <a:ext cx="3039884" cy="1740058"/>
            <a:chOff x="4580681" y="3398904"/>
            <a:chExt cx="4303508" cy="2474686"/>
          </a:xfrm>
        </p:grpSpPr>
        <p:pic>
          <p:nvPicPr>
            <p:cNvPr id="17" name="Picture 11">
              <a:extLst>
                <a:ext uri="{FF2B5EF4-FFF2-40B4-BE49-F238E27FC236}">
                  <a16:creationId xmlns:a16="http://schemas.microsoft.com/office/drawing/2014/main" id="{67DD8438-3484-5CD1-2E9D-3BC97F594F68}"/>
                </a:ext>
              </a:extLst>
            </p:cNvPr>
            <p:cNvPicPr>
              <a:picLocks noChangeAspect="1"/>
            </p:cNvPicPr>
            <p:nvPr/>
          </p:nvPicPr>
          <p:blipFill>
            <a:blip r:embed="rId4"/>
            <a:stretch>
              <a:fillRect/>
            </a:stretch>
          </p:blipFill>
          <p:spPr>
            <a:xfrm>
              <a:off x="4580681" y="3398904"/>
              <a:ext cx="4303508" cy="2474686"/>
            </a:xfrm>
            <a:prstGeom prst="rect">
              <a:avLst/>
            </a:prstGeom>
          </p:spPr>
        </p:pic>
        <p:sp>
          <p:nvSpPr>
            <p:cNvPr id="18" name="TextBox 12">
              <a:extLst>
                <a:ext uri="{FF2B5EF4-FFF2-40B4-BE49-F238E27FC236}">
                  <a16:creationId xmlns:a16="http://schemas.microsoft.com/office/drawing/2014/main" id="{9EF0D553-3704-9011-CBD7-5EA05EE8013F}"/>
                </a:ext>
              </a:extLst>
            </p:cNvPr>
            <p:cNvSpPr txBox="1"/>
            <p:nvPr/>
          </p:nvSpPr>
          <p:spPr>
            <a:xfrm>
              <a:off x="4792679" y="3893323"/>
              <a:ext cx="3879507" cy="1904062"/>
            </a:xfrm>
            <a:prstGeom prst="rect">
              <a:avLst/>
            </a:prstGeom>
            <a:noFill/>
          </p:spPr>
          <p:txBody>
            <a:bodyPr wrap="square" rtlCol="0">
              <a:spAutoFit/>
            </a:bodyPr>
            <a:lstStyle/>
            <a:p>
              <a:pPr algn="ctr" rtl="1"/>
              <a:r>
                <a:rPr lang="ar-MA" sz="2025" dirty="0">
                  <a:solidFill>
                    <a:schemeClr val="bg1"/>
                  </a:solidFill>
                  <a:cs typeface="MadaniArabic-Light" panose="00000400000000000000" pitchFamily="2" charset="-78"/>
                </a:rPr>
                <a:t>يملك أحمد 26 خشيبة، أعطته سارة 15 خشيبة.</a:t>
              </a:r>
            </a:p>
            <a:p>
              <a:pPr algn="ctr" rtl="1"/>
              <a:r>
                <a:rPr lang="ar-MA" sz="2025" dirty="0">
                  <a:solidFill>
                    <a:schemeClr val="bg1"/>
                  </a:solidFill>
                  <a:cs typeface="MadaniArabic-Light" panose="00000400000000000000" pitchFamily="2" charset="-78"/>
                </a:rPr>
                <a:t>كم خشيبة أصبحت لدى أحمد؟</a:t>
              </a:r>
              <a:endParaRPr lang="fr-FR" sz="2025" dirty="0">
                <a:solidFill>
                  <a:schemeClr val="bg1"/>
                </a:solidFill>
              </a:endParaRPr>
            </a:p>
          </p:txBody>
        </p:sp>
      </p:grpSp>
      <p:sp>
        <p:nvSpPr>
          <p:cNvPr id="6" name="Google Shape;146;p4">
            <a:extLst>
              <a:ext uri="{FF2B5EF4-FFF2-40B4-BE49-F238E27FC236}">
                <a16:creationId xmlns:a16="http://schemas.microsoft.com/office/drawing/2014/main" id="{BE7B8CDA-53B4-14FD-4C3B-80B77D75F99F}"/>
              </a:ext>
            </a:extLst>
          </p:cNvPr>
          <p:cNvSpPr txBox="1">
            <a:spLocks/>
          </p:cNvSpPr>
          <p:nvPr/>
        </p:nvSpPr>
        <p:spPr>
          <a:xfrm>
            <a:off x="1905000" y="1250666"/>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rtl="1">
              <a:buClr>
                <a:prstClr val="black"/>
              </a:buClr>
              <a:buSzPts val="4200"/>
              <a:defRPr/>
            </a:pPr>
            <a:r>
              <a:rPr lang="ar-MA" sz="4500" b="1" dirty="0">
                <a:solidFill>
                  <a:prstClr val="black"/>
                </a:solidFill>
                <a:latin typeface="MadaniArabic-Light" panose="00000400000000000000" pitchFamily="2" charset="-78"/>
                <a:cs typeface="MadaniArabic-Light" panose="00000400000000000000" pitchFamily="2" charset="-78"/>
                <a:sym typeface="Arial Black"/>
              </a:rPr>
              <a:t>الجمع</a:t>
            </a:r>
            <a:r>
              <a:rPr lang="ar-MA" sz="4500" b="1" dirty="0">
                <a:latin typeface="Arial Black"/>
                <a:ea typeface="Arial Black"/>
                <a:cs typeface="MadaniArabic-Light" panose="00000400000000000000" pitchFamily="2" charset="-78"/>
                <a:sym typeface="Arial Black"/>
              </a:rPr>
              <a:t> </a:t>
            </a:r>
            <a:r>
              <a:rPr lang="ar-MA" sz="4500" b="1" dirty="0">
                <a:solidFill>
                  <a:prstClr val="black"/>
                </a:solidFill>
                <a:latin typeface="MadaniArabic-Light" panose="00000400000000000000" pitchFamily="2" charset="-78"/>
                <a:cs typeface="MadaniArabic-Light" panose="00000400000000000000" pitchFamily="2" charset="-78"/>
                <a:sym typeface="Arial Black"/>
              </a:rPr>
              <a:t>باستخدام</a:t>
            </a:r>
            <a:r>
              <a:rPr lang="ar-MA" sz="4500" b="1" dirty="0">
                <a:solidFill>
                  <a:prstClr val="black"/>
                </a:solidFill>
                <a:latin typeface="Arial Black"/>
                <a:cs typeface="MadaniArabic-Light" panose="00000400000000000000" pitchFamily="2" charset="-78"/>
                <a:sym typeface="Arial Black"/>
              </a:rPr>
              <a:t> </a:t>
            </a:r>
            <a:r>
              <a:rPr lang="ar-MA" sz="4500" b="1" dirty="0">
                <a:solidFill>
                  <a:prstClr val="black"/>
                </a:solidFill>
                <a:latin typeface="MadaniArabic-Light" panose="00000400000000000000" pitchFamily="2" charset="-78"/>
                <a:cs typeface="MadaniArabic-Light" panose="00000400000000000000" pitchFamily="2" charset="-78"/>
                <a:sym typeface="Arial Black"/>
              </a:rPr>
              <a:t>الحزم </a:t>
            </a:r>
            <a:r>
              <a:rPr lang="ar-MA" sz="4500" b="1" dirty="0" err="1">
                <a:solidFill>
                  <a:prstClr val="black"/>
                </a:solidFill>
                <a:latin typeface="MadaniArabic-Light" panose="00000400000000000000" pitchFamily="2" charset="-78"/>
                <a:cs typeface="MadaniArabic-Light" panose="00000400000000000000" pitchFamily="2" charset="-78"/>
                <a:sym typeface="Arial Black"/>
              </a:rPr>
              <a:t>والخشيبات</a:t>
            </a:r>
            <a:endParaRPr lang="en-IN" sz="4500" b="1" dirty="0">
              <a:solidFill>
                <a:prstClr val="black"/>
              </a:solidFill>
              <a:latin typeface="MadaniArabic-Light" panose="00000400000000000000" pitchFamily="2" charset="-78"/>
              <a:cs typeface="+mj-cs"/>
            </a:endParaRPr>
          </a:p>
        </p:txBody>
      </p:sp>
    </p:spTree>
    <p:extLst>
      <p:ext uri="{BB962C8B-B14F-4D97-AF65-F5344CB8AC3E}">
        <p14:creationId xmlns:p14="http://schemas.microsoft.com/office/powerpoint/2010/main" val="200899300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0" name="Image 9">
            <a:extLst>
              <a:ext uri="{FF2B5EF4-FFF2-40B4-BE49-F238E27FC236}">
                <a16:creationId xmlns:a16="http://schemas.microsoft.com/office/drawing/2014/main" id="{C58F7C2B-1454-C8EA-1EF6-0D01E7F419FB}"/>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adaniArabic-Light" panose="00000400000000000000" pitchFamily="2" charset="-78"/>
                        </a:rPr>
                        <a:t>2) الممارسة الموجهة</a:t>
                      </a:r>
                      <a:endParaRPr lang="fr-MA" sz="3200" b="1" kern="1200" dirty="0">
                        <a:solidFill>
                          <a:schemeClr val="tx1"/>
                        </a:solidFill>
                        <a:latin typeface="+mn-lt"/>
                        <a:ea typeface="+mn-ea"/>
                        <a:cs typeface="+mj-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15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adaniArabic-Light" panose="00000400000000000000" pitchFamily="2" charset="-78"/>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8" name="TextBox 1">
            <a:extLst>
              <a:ext uri="{FF2B5EF4-FFF2-40B4-BE49-F238E27FC236}">
                <a16:creationId xmlns:a16="http://schemas.microsoft.com/office/drawing/2014/main" id="{49854B5D-B3ED-5441-84CC-D4DC02C415D4}"/>
              </a:ext>
            </a:extLst>
          </p:cNvPr>
          <p:cNvSpPr txBox="1"/>
          <p:nvPr/>
        </p:nvSpPr>
        <p:spPr>
          <a:xfrm>
            <a:off x="5168837" y="3545044"/>
            <a:ext cx="8361426" cy="4377737"/>
          </a:xfrm>
          <a:prstGeom prst="rect">
            <a:avLst/>
          </a:prstGeom>
          <a:noFill/>
        </p:spPr>
        <p:txBody>
          <a:bodyPr wrap="square" rtlCol="0">
            <a:spAutoFit/>
          </a:bodyPr>
          <a:lstStyle/>
          <a:p>
            <a:pPr marL="503634" marR="304324" lvl="1" indent="-321469" algn="just" rtl="1">
              <a:lnSpc>
                <a:spcPct val="115000"/>
              </a:lnSpc>
              <a:spcBef>
                <a:spcPts val="129"/>
              </a:spcBef>
              <a:buClr>
                <a:srgbClr val="151616"/>
              </a:buClr>
              <a:buSzPts val="1200"/>
              <a:buFont typeface="Cambria" panose="02040503050406030204" pitchFamily="18" charset="0"/>
              <a:buChar char="◾"/>
              <a:tabLst>
                <a:tab pos="1047274" algn="l"/>
                <a:tab pos="1047988" algn="l"/>
              </a:tabLst>
            </a:pPr>
            <a:r>
              <a:rPr lang="ar-MA" sz="1575" dirty="0">
                <a:solidFill>
                  <a:srgbClr val="151616"/>
                </a:solidFill>
                <a:latin typeface="Calibri" panose="020F0502020204030204" pitchFamily="34" charset="0"/>
                <a:cs typeface="MadaniArabic-Light" panose="00000400000000000000" pitchFamily="2" charset="-78"/>
              </a:rPr>
              <a:t>ي</a:t>
            </a:r>
            <a:r>
              <a:rPr lang="ar-SA" sz="1575" dirty="0">
                <a:solidFill>
                  <a:srgbClr val="151616"/>
                </a:solidFill>
                <a:latin typeface="Calibri" panose="020F0502020204030204" pitchFamily="34" charset="0"/>
                <a:cs typeface="MadaniArabic-Light" panose="00000400000000000000" pitchFamily="2" charset="-78"/>
              </a:rPr>
              <a:t>رسم </a:t>
            </a:r>
            <a:r>
              <a:rPr lang="ar-MA" sz="1575" dirty="0">
                <a:solidFill>
                  <a:srgbClr val="151616"/>
                </a:solidFill>
                <a:latin typeface="Calibri" panose="020F0502020204030204" pitchFamily="34" charset="0"/>
                <a:cs typeface="MadaniArabic-Light" panose="00000400000000000000" pitchFamily="2" charset="-78"/>
              </a:rPr>
              <a:t>الميسر </a:t>
            </a:r>
            <a:r>
              <a:rPr lang="ar-SA" sz="1575" dirty="0">
                <a:solidFill>
                  <a:srgbClr val="151616"/>
                </a:solidFill>
                <a:latin typeface="Calibri" panose="020F0502020204030204" pitchFamily="34" charset="0"/>
                <a:cs typeface="MadaniArabic-Light" panose="00000400000000000000" pitchFamily="2" charset="-78"/>
              </a:rPr>
              <a:t>جدولا على السبورة</a:t>
            </a:r>
            <a:r>
              <a:rPr lang="ar-MA" sz="1575" dirty="0">
                <a:solidFill>
                  <a:srgbClr val="151616"/>
                </a:solidFill>
                <a:latin typeface="Calibri" panose="020F0502020204030204" pitchFamily="34" charset="0"/>
                <a:cs typeface="MadaniArabic-Light" panose="00000400000000000000" pitchFamily="2" charset="-78"/>
              </a:rPr>
              <a:t> ويسميه "منزل العمليات"</a:t>
            </a:r>
            <a:r>
              <a:rPr lang="ar-SA" sz="1575" dirty="0">
                <a:solidFill>
                  <a:srgbClr val="151616"/>
                </a:solidFill>
                <a:latin typeface="Calibri" panose="020F0502020204030204" pitchFamily="34" charset="0"/>
                <a:cs typeface="MadaniArabic-Light" panose="00000400000000000000" pitchFamily="2" charset="-78"/>
              </a:rPr>
              <a:t> و</a:t>
            </a:r>
            <a:r>
              <a:rPr lang="ar-MA" sz="1575" dirty="0">
                <a:solidFill>
                  <a:srgbClr val="151616"/>
                </a:solidFill>
                <a:latin typeface="Calibri" panose="020F0502020204030204" pitchFamily="34" charset="0"/>
                <a:cs typeface="MadaniArabic-Light" panose="00000400000000000000" pitchFamily="2" charset="-78"/>
              </a:rPr>
              <a:t>يدعو</a:t>
            </a:r>
            <a:r>
              <a:rPr lang="ar-SA" sz="1575" dirty="0">
                <a:solidFill>
                  <a:srgbClr val="151616"/>
                </a:solidFill>
                <a:latin typeface="Calibri" panose="020F0502020204030204" pitchFamily="34" charset="0"/>
                <a:cs typeface="MadaniArabic-Light" panose="00000400000000000000" pitchFamily="2" charset="-78"/>
              </a:rPr>
              <a:t> متعلمين اثنين ليقوما بدور كل من سارة وأحمد ثم </a:t>
            </a:r>
            <a:r>
              <a:rPr lang="ar-MA" sz="1575" dirty="0">
                <a:solidFill>
                  <a:srgbClr val="151616"/>
                </a:solidFill>
                <a:latin typeface="Calibri" panose="020F0502020204030204" pitchFamily="34" charset="0"/>
                <a:cs typeface="MadaniArabic-Light" panose="00000400000000000000" pitchFamily="2" charset="-78"/>
              </a:rPr>
              <a:t>يتم </a:t>
            </a:r>
            <a:r>
              <a:rPr lang="ar-SA" sz="1575" dirty="0">
                <a:solidFill>
                  <a:srgbClr val="151616"/>
                </a:solidFill>
                <a:latin typeface="Calibri" panose="020F0502020204030204" pitchFamily="34" charset="0"/>
                <a:cs typeface="MadaniArabic-Light" panose="00000400000000000000" pitchFamily="2" charset="-78"/>
              </a:rPr>
              <a:t>حل المس</a:t>
            </a:r>
            <a:r>
              <a:rPr lang="ar-MA" sz="1575" dirty="0">
                <a:solidFill>
                  <a:srgbClr val="151616"/>
                </a:solidFill>
                <a:latin typeface="Calibri" panose="020F0502020204030204" pitchFamily="34" charset="0"/>
                <a:cs typeface="MadaniArabic-Light" panose="00000400000000000000" pitchFamily="2" charset="-78"/>
              </a:rPr>
              <a:t>أ</a:t>
            </a:r>
            <a:r>
              <a:rPr lang="ar-SA" sz="1575" dirty="0">
                <a:solidFill>
                  <a:srgbClr val="151616"/>
                </a:solidFill>
                <a:latin typeface="Calibri" panose="020F0502020204030204" pitchFamily="34" charset="0"/>
                <a:cs typeface="MadaniArabic-Light" panose="00000400000000000000" pitchFamily="2" charset="-78"/>
              </a:rPr>
              <a:t>لة بالاستعانة بالحزم </a:t>
            </a:r>
            <a:r>
              <a:rPr lang="ar-MA" sz="1575" dirty="0">
                <a:solidFill>
                  <a:srgbClr val="151616"/>
                </a:solidFill>
                <a:latin typeface="Calibri" panose="020F0502020204030204" pitchFamily="34" charset="0"/>
                <a:cs typeface="MadaniArabic-Light" panose="00000400000000000000" pitchFamily="2" charset="-78"/>
              </a:rPr>
              <a:t>والخشيبات</a:t>
            </a:r>
            <a:r>
              <a:rPr lang="ar-SA" sz="1575" dirty="0">
                <a:solidFill>
                  <a:srgbClr val="151616"/>
                </a:solidFill>
                <a:latin typeface="Calibri" panose="020F0502020204030204" pitchFamily="34" charset="0"/>
                <a:cs typeface="MadaniArabic-Light" panose="00000400000000000000" pitchFamily="2" charset="-78"/>
              </a:rPr>
              <a:t>.</a:t>
            </a:r>
            <a:endParaRPr lang="fr-FR" sz="1575" dirty="0">
              <a:solidFill>
                <a:srgbClr val="151616"/>
              </a:solidFill>
              <a:latin typeface="Calibri" panose="020F0502020204030204" pitchFamily="34" charset="0"/>
            </a:endParaRPr>
          </a:p>
          <a:p>
            <a:pPr marL="503634" marR="304324" lvl="1" indent="-321469" algn="just" rtl="1">
              <a:lnSpc>
                <a:spcPct val="115000"/>
              </a:lnSpc>
              <a:spcBef>
                <a:spcPts val="135"/>
              </a:spcBef>
              <a:buClr>
                <a:srgbClr val="151616"/>
              </a:buClr>
              <a:buSzPts val="1200"/>
              <a:buFont typeface="Cambria" panose="02040503050406030204" pitchFamily="18" charset="0"/>
              <a:buChar char="◾"/>
              <a:tabLst>
                <a:tab pos="1047274" algn="l"/>
                <a:tab pos="1047988" algn="l"/>
              </a:tabLst>
            </a:pPr>
            <a:r>
              <a:rPr lang="ar-MA" sz="1575" dirty="0">
                <a:solidFill>
                  <a:srgbClr val="151616"/>
                </a:solidFill>
                <a:latin typeface="Calibri" panose="020F0502020204030204" pitchFamily="34" charset="0"/>
                <a:cs typeface="MadaniArabic-Light" panose="00000400000000000000" pitchFamily="2" charset="-78"/>
              </a:rPr>
              <a:t>يملأ الميسر</a:t>
            </a:r>
            <a:r>
              <a:rPr lang="ar-SA" sz="1575" dirty="0">
                <a:solidFill>
                  <a:srgbClr val="151616"/>
                </a:solidFill>
                <a:latin typeface="Calibri" panose="020F0502020204030204" pitchFamily="34" charset="0"/>
                <a:cs typeface="MadaniArabic-Light" panose="00000400000000000000" pitchFamily="2" charset="-78"/>
              </a:rPr>
              <a:t> جميع المعطيات في </a:t>
            </a:r>
            <a:r>
              <a:rPr lang="ar-MA" sz="1575" dirty="0">
                <a:solidFill>
                  <a:srgbClr val="151616"/>
                </a:solidFill>
                <a:latin typeface="Calibri" panose="020F0502020204030204" pitchFamily="34" charset="0"/>
                <a:cs typeface="MadaniArabic-Light" panose="00000400000000000000" pitchFamily="2" charset="-78"/>
              </a:rPr>
              <a:t>منزل العمليات</a:t>
            </a:r>
            <a:r>
              <a:rPr lang="ar-SA" sz="1575" dirty="0">
                <a:solidFill>
                  <a:srgbClr val="151616"/>
                </a:solidFill>
                <a:latin typeface="Calibri" panose="020F0502020204030204" pitchFamily="34" charset="0"/>
                <a:cs typeface="MadaniArabic-Light" panose="00000400000000000000" pitchFamily="2" charset="-78"/>
              </a:rPr>
              <a:t> بالاستعانة </a:t>
            </a:r>
            <a:r>
              <a:rPr lang="ar-MA" sz="1575" dirty="0">
                <a:solidFill>
                  <a:srgbClr val="151616"/>
                </a:solidFill>
                <a:latin typeface="Calibri" panose="020F0502020204030204" pitchFamily="34" charset="0"/>
                <a:cs typeface="MadaniArabic-Light" panose="00000400000000000000" pitchFamily="2" charset="-78"/>
              </a:rPr>
              <a:t>بالسؤال عن معلومات المسألة </a:t>
            </a:r>
            <a:r>
              <a:rPr lang="ar-SA" sz="1575" dirty="0">
                <a:solidFill>
                  <a:srgbClr val="151616"/>
                </a:solidFill>
                <a:latin typeface="Calibri" panose="020F0502020204030204" pitchFamily="34" charset="0"/>
                <a:cs typeface="MadaniArabic-Light" panose="00000400000000000000" pitchFamily="2" charset="-78"/>
              </a:rPr>
              <a:t>.</a:t>
            </a:r>
            <a:endParaRPr lang="fr-FR" sz="1575" dirty="0">
              <a:solidFill>
                <a:srgbClr val="151616"/>
              </a:solidFill>
              <a:latin typeface="Calibri" panose="020F0502020204030204" pitchFamily="34" charset="0"/>
            </a:endParaRPr>
          </a:p>
          <a:p>
            <a:pPr marL="503634" marR="304324" lvl="1" indent="-321469" algn="just" rtl="1">
              <a:lnSpc>
                <a:spcPct val="115000"/>
              </a:lnSpc>
              <a:spcBef>
                <a:spcPts val="135"/>
              </a:spcBef>
              <a:buClr>
                <a:srgbClr val="151616"/>
              </a:buClr>
              <a:buSzPts val="1200"/>
              <a:buFont typeface="Cambria" panose="02040503050406030204" pitchFamily="18" charset="0"/>
              <a:buChar char="◾"/>
              <a:tabLst>
                <a:tab pos="1047274" algn="l"/>
                <a:tab pos="1047988" algn="l"/>
              </a:tabLst>
            </a:pPr>
            <a:r>
              <a:rPr lang="ar-MA" sz="1575" dirty="0">
                <a:solidFill>
                  <a:srgbClr val="151616"/>
                </a:solidFill>
                <a:latin typeface="Calibri" panose="020F0502020204030204" pitchFamily="34" charset="0"/>
                <a:cs typeface="MadaniArabic-Light" panose="00000400000000000000" pitchFamily="2" charset="-78"/>
              </a:rPr>
              <a:t>ي</a:t>
            </a:r>
            <a:r>
              <a:rPr lang="ar-SA" sz="1575" dirty="0">
                <a:solidFill>
                  <a:srgbClr val="151616"/>
                </a:solidFill>
                <a:latin typeface="Calibri" panose="020F0502020204030204" pitchFamily="34" charset="0"/>
                <a:cs typeface="MadaniArabic-Light" panose="00000400000000000000" pitchFamily="2" charset="-78"/>
              </a:rPr>
              <a:t>ق</a:t>
            </a:r>
            <a:r>
              <a:rPr lang="ar-MA" sz="1575" dirty="0">
                <a:solidFill>
                  <a:srgbClr val="151616"/>
                </a:solidFill>
                <a:latin typeface="Calibri" panose="020F0502020204030204" pitchFamily="34" charset="0"/>
                <a:cs typeface="MadaniArabic-Light" panose="00000400000000000000" pitchFamily="2" charset="-78"/>
              </a:rPr>
              <a:t>و</a:t>
            </a:r>
            <a:r>
              <a:rPr lang="ar-SA" sz="1575" dirty="0">
                <a:solidFill>
                  <a:srgbClr val="151616"/>
                </a:solidFill>
                <a:latin typeface="Calibri" panose="020F0502020204030204" pitchFamily="34" charset="0"/>
                <a:cs typeface="MadaniArabic-Light" panose="00000400000000000000" pitchFamily="2" charset="-78"/>
              </a:rPr>
              <a:t>م بوضع الحزم في عمود الحزم </a:t>
            </a:r>
            <a:r>
              <a:rPr lang="ar-MA" sz="1575" dirty="0">
                <a:solidFill>
                  <a:srgbClr val="151616"/>
                </a:solidFill>
                <a:latin typeface="Calibri" panose="020F0502020204030204" pitchFamily="34" charset="0"/>
                <a:cs typeface="MadaniArabic-Light" panose="00000400000000000000" pitchFamily="2" charset="-78"/>
              </a:rPr>
              <a:t>والخشيبات</a:t>
            </a:r>
            <a:r>
              <a:rPr lang="ar-SA" sz="1575" dirty="0">
                <a:solidFill>
                  <a:srgbClr val="151616"/>
                </a:solidFill>
                <a:latin typeface="Calibri" panose="020F0502020204030204" pitchFamily="34" charset="0"/>
                <a:cs typeface="MadaniArabic-Light" panose="00000400000000000000" pitchFamily="2" charset="-78"/>
              </a:rPr>
              <a:t> في عمود </a:t>
            </a:r>
            <a:r>
              <a:rPr lang="ar-MA" sz="1575" dirty="0">
                <a:solidFill>
                  <a:srgbClr val="151616"/>
                </a:solidFill>
                <a:latin typeface="Calibri" panose="020F0502020204030204" pitchFamily="34" charset="0"/>
                <a:cs typeface="MadaniArabic-Light" panose="00000400000000000000" pitchFamily="2" charset="-78"/>
              </a:rPr>
              <a:t>الخشيبات</a:t>
            </a:r>
            <a:r>
              <a:rPr lang="ar-SA" sz="1575" dirty="0">
                <a:solidFill>
                  <a:srgbClr val="151616"/>
                </a:solidFill>
                <a:latin typeface="Calibri" panose="020F0502020204030204" pitchFamily="34" charset="0"/>
                <a:cs typeface="MadaniArabic-Light" panose="00000400000000000000" pitchFamily="2" charset="-78"/>
              </a:rPr>
              <a:t> داخل الجدول</a:t>
            </a:r>
            <a:r>
              <a:rPr lang="ar-MA" sz="1575" dirty="0">
                <a:solidFill>
                  <a:srgbClr val="151616"/>
                </a:solidFill>
                <a:latin typeface="Calibri" panose="020F0502020204030204" pitchFamily="34" charset="0"/>
                <a:cs typeface="MadaniArabic-Light" panose="00000400000000000000" pitchFamily="2" charset="-78"/>
              </a:rPr>
              <a:t> أمام اسم أحمد وسارة</a:t>
            </a:r>
            <a:r>
              <a:rPr lang="ar-SA" sz="1575" dirty="0">
                <a:solidFill>
                  <a:srgbClr val="151616"/>
                </a:solidFill>
                <a:latin typeface="Calibri" panose="020F0502020204030204" pitchFamily="34" charset="0"/>
                <a:cs typeface="MadaniArabic-Light" panose="00000400000000000000" pitchFamily="2" charset="-78"/>
              </a:rPr>
              <a:t>.</a:t>
            </a:r>
            <a:endParaRPr lang="fr-FR" sz="1575" dirty="0">
              <a:solidFill>
                <a:srgbClr val="151616"/>
              </a:solidFill>
              <a:latin typeface="Calibri" panose="020F0502020204030204" pitchFamily="34" charset="0"/>
            </a:endParaRPr>
          </a:p>
          <a:p>
            <a:pPr marL="503634" marR="202883" lvl="1" indent="-321469" algn="just" rtl="1">
              <a:lnSpc>
                <a:spcPct val="115000"/>
              </a:lnSpc>
              <a:spcBef>
                <a:spcPts val="129"/>
              </a:spcBef>
              <a:buClr>
                <a:srgbClr val="151616"/>
              </a:buClr>
              <a:buSzPts val="1200"/>
              <a:buFont typeface="Cambria" panose="02040503050406030204" pitchFamily="18" charset="0"/>
              <a:buChar char="◾"/>
              <a:tabLst>
                <a:tab pos="1047274" algn="l"/>
                <a:tab pos="1047988" algn="l"/>
              </a:tabLst>
            </a:pPr>
            <a:r>
              <a:rPr lang="ar-MA" sz="1575" dirty="0">
                <a:solidFill>
                  <a:srgbClr val="151616"/>
                </a:solidFill>
                <a:latin typeface="Calibri" panose="020F0502020204030204" pitchFamily="34" charset="0"/>
                <a:cs typeface="MadaniArabic-Light" panose="00000400000000000000" pitchFamily="2" charset="-78"/>
              </a:rPr>
              <a:t>ي</a:t>
            </a:r>
            <a:r>
              <a:rPr lang="ar-SA" sz="1575" dirty="0">
                <a:solidFill>
                  <a:srgbClr val="151616"/>
                </a:solidFill>
                <a:latin typeface="Calibri" panose="020F0502020204030204" pitchFamily="34" charset="0"/>
                <a:cs typeface="MadaniArabic-Light" panose="00000400000000000000" pitchFamily="2" charset="-78"/>
              </a:rPr>
              <a:t>ناقش مع المتعلمين العملية الواجب اعتمادها ثم </a:t>
            </a:r>
            <a:r>
              <a:rPr lang="ar-MA" sz="1575" dirty="0">
                <a:solidFill>
                  <a:srgbClr val="151616"/>
                </a:solidFill>
                <a:latin typeface="Calibri" panose="020F0502020204030204" pitchFamily="34" charset="0"/>
                <a:cs typeface="MadaniArabic-Light" panose="00000400000000000000" pitchFamily="2" charset="-78"/>
              </a:rPr>
              <a:t>يدرج</a:t>
            </a:r>
            <a:r>
              <a:rPr lang="ar-SA" sz="1575" dirty="0">
                <a:solidFill>
                  <a:srgbClr val="151616"/>
                </a:solidFill>
                <a:latin typeface="Calibri" panose="020F0502020204030204" pitchFamily="34" charset="0"/>
                <a:cs typeface="MadaniArabic-Light" panose="00000400000000000000" pitchFamily="2" charset="-78"/>
              </a:rPr>
              <a:t> رمز عملية الجمع في المكان.</a:t>
            </a:r>
            <a:endParaRPr lang="ar-MA" sz="1575" dirty="0">
              <a:solidFill>
                <a:srgbClr val="151616"/>
              </a:solidFill>
              <a:latin typeface="Calibri" panose="020F0502020204030204" pitchFamily="34" charset="0"/>
              <a:cs typeface="MadaniArabic-Light" panose="00000400000000000000" pitchFamily="2" charset="-78"/>
            </a:endParaRPr>
          </a:p>
          <a:p>
            <a:pPr marL="503634" marR="202883" lvl="1" indent="-321469" algn="just" rtl="1">
              <a:lnSpc>
                <a:spcPct val="115000"/>
              </a:lnSpc>
              <a:spcBef>
                <a:spcPts val="129"/>
              </a:spcBef>
              <a:buClr>
                <a:srgbClr val="151616"/>
              </a:buClr>
              <a:buSzPts val="1200"/>
              <a:buFont typeface="Cambria" panose="02040503050406030204" pitchFamily="18" charset="0"/>
              <a:buChar char="◾"/>
              <a:tabLst>
                <a:tab pos="1047274" algn="l"/>
                <a:tab pos="1047988" algn="l"/>
              </a:tabLst>
            </a:pPr>
            <a:r>
              <a:rPr lang="ar-MA" sz="1575" dirty="0">
                <a:solidFill>
                  <a:srgbClr val="151616"/>
                </a:solidFill>
                <a:latin typeface="Calibri" panose="020F0502020204030204" pitchFamily="34" charset="0"/>
                <a:cs typeface="MadaniArabic-Light" panose="00000400000000000000" pitchFamily="2" charset="-78"/>
              </a:rPr>
              <a:t>يقدم </a:t>
            </a:r>
            <a:r>
              <a:rPr lang="ar-SA" sz="1575" dirty="0">
                <a:solidFill>
                  <a:srgbClr val="151616"/>
                </a:solidFill>
                <a:latin typeface="Calibri" panose="020F0502020204030204" pitchFamily="34" charset="0"/>
                <a:cs typeface="MadaniArabic-Light" panose="00000400000000000000" pitchFamily="2" charset="-78"/>
              </a:rPr>
              <a:t> قاعدة الجمع " أبدأ دائما </a:t>
            </a:r>
            <a:r>
              <a:rPr lang="ar-MA" sz="1575" dirty="0">
                <a:solidFill>
                  <a:srgbClr val="151616"/>
                </a:solidFill>
                <a:latin typeface="Calibri" panose="020F0502020204030204" pitchFamily="34" charset="0"/>
                <a:cs typeface="MadaniArabic-Light" panose="00000400000000000000" pitchFamily="2" charset="-78"/>
              </a:rPr>
              <a:t>جمع </a:t>
            </a:r>
            <a:r>
              <a:rPr lang="ar-SA" sz="1575" dirty="0">
                <a:solidFill>
                  <a:srgbClr val="151616"/>
                </a:solidFill>
                <a:latin typeface="Calibri" panose="020F0502020204030204" pitchFamily="34" charset="0"/>
                <a:cs typeface="MadaniArabic-Light" panose="00000400000000000000" pitchFamily="2" charset="-78"/>
              </a:rPr>
              <a:t>الخشيبات</a:t>
            </a:r>
            <a:r>
              <a:rPr lang="ar-MA" sz="1575" dirty="0">
                <a:solidFill>
                  <a:srgbClr val="151616"/>
                </a:solidFill>
                <a:latin typeface="Calibri" panose="020F0502020204030204" pitchFamily="34" charset="0"/>
                <a:cs typeface="MadaniArabic-Light" panose="00000400000000000000" pitchFamily="2" charset="-78"/>
              </a:rPr>
              <a:t> مع بعضها البعض</a:t>
            </a:r>
            <a:r>
              <a:rPr lang="ar-SA" sz="1575" dirty="0">
                <a:solidFill>
                  <a:srgbClr val="151616"/>
                </a:solidFill>
                <a:latin typeface="Calibri" panose="020F0502020204030204" pitchFamily="34" charset="0"/>
                <a:cs typeface="MadaniArabic-Light" panose="00000400000000000000" pitchFamily="2" charset="-78"/>
              </a:rPr>
              <a:t> </a:t>
            </a:r>
            <a:r>
              <a:rPr lang="en-US" sz="1575" dirty="0">
                <a:solidFill>
                  <a:srgbClr val="151616"/>
                </a:solidFill>
                <a:latin typeface="Calibri" panose="020F0502020204030204" pitchFamily="34" charset="0"/>
              </a:rPr>
              <a:t>"</a:t>
            </a:r>
            <a:r>
              <a:rPr lang="ar-MA" sz="1575" dirty="0">
                <a:solidFill>
                  <a:srgbClr val="151616"/>
                </a:solidFill>
                <a:latin typeface="Calibri" panose="020F0502020204030204" pitchFamily="34" charset="0"/>
                <a:cs typeface="MadaniArabic-Light" panose="00000400000000000000" pitchFamily="2" charset="-78"/>
              </a:rPr>
              <a:t>؛</a:t>
            </a:r>
          </a:p>
          <a:p>
            <a:pPr marL="503634" marR="202883" lvl="1" indent="-321469" algn="just" rtl="1">
              <a:lnSpc>
                <a:spcPct val="115000"/>
              </a:lnSpc>
              <a:spcBef>
                <a:spcPts val="129"/>
              </a:spcBef>
              <a:buClr>
                <a:srgbClr val="151616"/>
              </a:buClr>
              <a:buSzPts val="1200"/>
              <a:buFont typeface="Cambria" panose="02040503050406030204" pitchFamily="18" charset="0"/>
              <a:buChar char="◾"/>
              <a:tabLst>
                <a:tab pos="1047274" algn="l"/>
                <a:tab pos="1047988" algn="l"/>
              </a:tabLst>
            </a:pPr>
            <a:r>
              <a:rPr lang="ar-MA" sz="1575" dirty="0">
                <a:solidFill>
                  <a:srgbClr val="151616"/>
                </a:solidFill>
                <a:latin typeface="Calibri" panose="020F0502020204030204" pitchFamily="34" charset="0"/>
                <a:cs typeface="MadaniArabic-Light" panose="00000400000000000000" pitchFamily="2" charset="-78"/>
              </a:rPr>
              <a:t>6 +5 يصبح لدينا 11 خشيبة؛ </a:t>
            </a:r>
          </a:p>
          <a:p>
            <a:pPr marL="503634" marR="202883" lvl="1" indent="-321469" algn="just" rtl="1">
              <a:lnSpc>
                <a:spcPct val="115000"/>
              </a:lnSpc>
              <a:spcBef>
                <a:spcPts val="129"/>
              </a:spcBef>
              <a:buClr>
                <a:srgbClr val="151616"/>
              </a:buClr>
              <a:buSzPts val="1200"/>
              <a:buFont typeface="Cambria" panose="02040503050406030204" pitchFamily="18" charset="0"/>
              <a:buChar char="◾"/>
              <a:tabLst>
                <a:tab pos="1047274" algn="l"/>
                <a:tab pos="1047988" algn="l"/>
              </a:tabLst>
            </a:pPr>
            <a:r>
              <a:rPr lang="ar-MA" sz="1575" dirty="0">
                <a:solidFill>
                  <a:srgbClr val="151616"/>
                </a:solidFill>
                <a:latin typeface="Calibri" panose="020F0502020204030204" pitchFamily="34" charset="0"/>
                <a:cs typeface="MadaniArabic-Light" panose="00000400000000000000" pitchFamily="2" charset="-78"/>
              </a:rPr>
              <a:t>يذكر الميسر</a:t>
            </a:r>
            <a:r>
              <a:rPr lang="ar-SA" sz="1575" dirty="0">
                <a:solidFill>
                  <a:srgbClr val="151616"/>
                </a:solidFill>
                <a:latin typeface="Calibri" panose="020F0502020204030204" pitchFamily="34" charset="0"/>
                <a:cs typeface="MadaniArabic-Light" panose="00000400000000000000" pitchFamily="2" charset="-78"/>
              </a:rPr>
              <a:t> المتعلمين بقاعدة </a:t>
            </a:r>
            <a:r>
              <a:rPr lang="ar-MA" sz="1575" dirty="0">
                <a:solidFill>
                  <a:srgbClr val="151616"/>
                </a:solidFill>
                <a:latin typeface="Calibri" panose="020F0502020204030204" pitchFamily="34" charset="0"/>
                <a:cs typeface="MadaniArabic-Light" panose="00000400000000000000" pitchFamily="2" charset="-78"/>
              </a:rPr>
              <a:t>المبادلة بعشرة : حزمة واحدة تتشكل من 10 خشيبات</a:t>
            </a:r>
            <a:r>
              <a:rPr lang="ar-SA" sz="1575" dirty="0">
                <a:solidFill>
                  <a:srgbClr val="151616"/>
                </a:solidFill>
                <a:latin typeface="Calibri" panose="020F0502020204030204" pitchFamily="34" charset="0"/>
                <a:cs typeface="MadaniArabic-Light" panose="00000400000000000000" pitchFamily="2" charset="-78"/>
              </a:rPr>
              <a:t>.</a:t>
            </a:r>
            <a:endParaRPr lang="ar-MA" sz="1575" dirty="0">
              <a:solidFill>
                <a:srgbClr val="151616"/>
              </a:solidFill>
              <a:latin typeface="Calibri" panose="020F0502020204030204" pitchFamily="34" charset="0"/>
              <a:cs typeface="MadaniArabic-Light" panose="00000400000000000000" pitchFamily="2" charset="-78"/>
            </a:endParaRPr>
          </a:p>
          <a:p>
            <a:pPr marL="503634" marR="202883" lvl="1" indent="-321469" algn="just" rtl="1">
              <a:lnSpc>
                <a:spcPct val="115000"/>
              </a:lnSpc>
              <a:spcBef>
                <a:spcPts val="129"/>
              </a:spcBef>
              <a:buClr>
                <a:srgbClr val="151616"/>
              </a:buClr>
              <a:buSzPts val="1200"/>
              <a:buFont typeface="Cambria" panose="02040503050406030204" pitchFamily="18" charset="0"/>
              <a:buChar char="◾"/>
              <a:tabLst>
                <a:tab pos="1047274" algn="l"/>
                <a:tab pos="1047988" algn="l"/>
              </a:tabLst>
            </a:pPr>
            <a:r>
              <a:rPr lang="ar-MA" sz="1575" dirty="0">
                <a:solidFill>
                  <a:srgbClr val="151616"/>
                </a:solidFill>
                <a:latin typeface="Calibri" panose="020F0502020204030204" pitchFamily="34" charset="0"/>
                <a:cs typeface="MadaniArabic-Light" panose="00000400000000000000" pitchFamily="2" charset="-78"/>
              </a:rPr>
              <a:t>يبدل الميسر 10 خشيبات بحزمة واحدة؛ فيصبح لديه حزمة وخشيبه واحدة؛</a:t>
            </a:r>
          </a:p>
          <a:p>
            <a:pPr marL="503634" marR="202883" lvl="1" indent="-321469" algn="just" rtl="1">
              <a:lnSpc>
                <a:spcPct val="115000"/>
              </a:lnSpc>
              <a:spcBef>
                <a:spcPts val="129"/>
              </a:spcBef>
              <a:buClr>
                <a:srgbClr val="151616"/>
              </a:buClr>
              <a:buSzPts val="1200"/>
              <a:buFont typeface="Cambria" panose="02040503050406030204" pitchFamily="18" charset="0"/>
              <a:buChar char="◾"/>
              <a:tabLst>
                <a:tab pos="1047274" algn="l"/>
                <a:tab pos="1047988" algn="l"/>
              </a:tabLst>
            </a:pPr>
            <a:r>
              <a:rPr lang="ar-MA" sz="1575" dirty="0">
                <a:solidFill>
                  <a:srgbClr val="151616"/>
                </a:solidFill>
                <a:latin typeface="Calibri" panose="020F0502020204030204" pitchFamily="34" charset="0"/>
                <a:cs typeface="MadaniArabic-Light" panose="00000400000000000000" pitchFamily="2" charset="-78"/>
              </a:rPr>
              <a:t>يحتفظ بالخشبية  في عمود الخشيبات؛ ويضع الحزمة في غرفة الضيوف الكائنة في عمود الحزم   </a:t>
            </a:r>
            <a:endParaRPr lang="fr-FR" sz="1575" dirty="0">
              <a:solidFill>
                <a:srgbClr val="151616"/>
              </a:solidFill>
              <a:latin typeface="Calibri" panose="020F0502020204030204" pitchFamily="34" charset="0"/>
            </a:endParaRPr>
          </a:p>
          <a:p>
            <a:pPr marL="503634" marR="202883" lvl="1" indent="-321469" algn="just" rtl="1">
              <a:lnSpc>
                <a:spcPct val="115000"/>
              </a:lnSpc>
              <a:spcBef>
                <a:spcPts val="129"/>
              </a:spcBef>
              <a:buClr>
                <a:srgbClr val="151616"/>
              </a:buClr>
              <a:buSzPts val="1200"/>
              <a:buFont typeface="Cambria" panose="02040503050406030204" pitchFamily="18" charset="0"/>
              <a:buChar char="◾"/>
              <a:tabLst>
                <a:tab pos="1047274" algn="l"/>
                <a:tab pos="1047988" algn="l"/>
              </a:tabLst>
            </a:pPr>
            <a:r>
              <a:rPr lang="ar-MA" sz="1575" dirty="0">
                <a:solidFill>
                  <a:srgbClr val="151616"/>
                </a:solidFill>
                <a:latin typeface="Calibri" panose="020F0502020204030204" pitchFamily="34" charset="0"/>
                <a:cs typeface="MadaniArabic-Light" panose="00000400000000000000" pitchFamily="2" charset="-78"/>
              </a:rPr>
              <a:t>يجمع الحزم مع بعضها البعض. يكتب عددها مع التصريح بضرورة احتساب الحزمة في غرفة الضيوف؛</a:t>
            </a:r>
          </a:p>
          <a:p>
            <a:pPr marL="503634" marR="202883" lvl="1" indent="-321469" algn="just" rtl="1">
              <a:lnSpc>
                <a:spcPct val="115000"/>
              </a:lnSpc>
              <a:spcBef>
                <a:spcPts val="129"/>
              </a:spcBef>
              <a:buClr>
                <a:srgbClr val="151616"/>
              </a:buClr>
              <a:buSzPts val="1200"/>
              <a:buFont typeface="Cambria" panose="02040503050406030204" pitchFamily="18" charset="0"/>
              <a:buChar char="◾"/>
              <a:tabLst>
                <a:tab pos="1047274" algn="l"/>
                <a:tab pos="1047988" algn="l"/>
              </a:tabLst>
            </a:pPr>
            <a:r>
              <a:rPr lang="ar-MA" sz="1575" dirty="0">
                <a:solidFill>
                  <a:srgbClr val="151616"/>
                </a:solidFill>
                <a:latin typeface="Calibri" panose="020F0502020204030204" pitchFamily="34" charset="0"/>
                <a:cs typeface="MadaniArabic-Light" panose="00000400000000000000" pitchFamily="2" charset="-78"/>
              </a:rPr>
              <a:t>يصرح بالجواب على السؤال : أصبح لدى أحمد 41 خشيبة؛ </a:t>
            </a:r>
          </a:p>
        </p:txBody>
      </p:sp>
      <p:pic>
        <p:nvPicPr>
          <p:cNvPr id="9" name="Picture 12">
            <a:extLst>
              <a:ext uri="{FF2B5EF4-FFF2-40B4-BE49-F238E27FC236}">
                <a16:creationId xmlns:a16="http://schemas.microsoft.com/office/drawing/2014/main" id="{4A76DB26-204B-4303-3681-24DB84BF2564}"/>
              </a:ext>
            </a:extLst>
          </p:cNvPr>
          <p:cNvPicPr>
            <a:picLocks noChangeAspect="1"/>
          </p:cNvPicPr>
          <p:nvPr/>
        </p:nvPicPr>
        <p:blipFill>
          <a:blip r:embed="rId4"/>
          <a:stretch>
            <a:fillRect/>
          </a:stretch>
        </p:blipFill>
        <p:spPr>
          <a:xfrm>
            <a:off x="375236" y="3308720"/>
            <a:ext cx="3088704" cy="3747852"/>
          </a:xfrm>
          <a:prstGeom prst="rect">
            <a:avLst/>
          </a:prstGeom>
        </p:spPr>
      </p:pic>
      <p:sp>
        <p:nvSpPr>
          <p:cNvPr id="12" name="Speech Bubble: Rectangle with Corners Rounded 16">
            <a:extLst>
              <a:ext uri="{FF2B5EF4-FFF2-40B4-BE49-F238E27FC236}">
                <a16:creationId xmlns:a16="http://schemas.microsoft.com/office/drawing/2014/main" id="{1BCA0CE8-2E6E-232F-60C5-AC1A1527A479}"/>
              </a:ext>
            </a:extLst>
          </p:cNvPr>
          <p:cNvSpPr/>
          <p:nvPr/>
        </p:nvSpPr>
        <p:spPr>
          <a:xfrm>
            <a:off x="3729154" y="3342959"/>
            <a:ext cx="1296574" cy="679916"/>
          </a:xfrm>
          <a:prstGeom prst="wedgeRoundRectCallout">
            <a:avLst>
              <a:gd name="adj1" fmla="val -10718"/>
              <a:gd name="adj2" fmla="val 93214"/>
              <a:gd name="adj3" fmla="val 16667"/>
            </a:avLst>
          </a:prstGeom>
          <a:solidFill>
            <a:schemeClr val="accent1">
              <a:lumMod val="60000"/>
              <a:lumOff val="40000"/>
            </a:scheme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250" b="1" dirty="0">
                <a:solidFill>
                  <a:schemeClr val="tx1"/>
                </a:solidFill>
                <a:cs typeface="MadaniArabic-Light" panose="00000400000000000000" pitchFamily="2" charset="-78"/>
              </a:rPr>
              <a:t>26 خشيبة</a:t>
            </a:r>
            <a:endParaRPr lang="fr-FR" sz="2250" b="1" dirty="0">
              <a:solidFill>
                <a:schemeClr val="tx1"/>
              </a:solidFill>
            </a:endParaRPr>
          </a:p>
        </p:txBody>
      </p:sp>
      <p:pic>
        <p:nvPicPr>
          <p:cNvPr id="13" name="Picture 11" descr="A cartoon of a child&#10;&#10;Description automatically generated with medium confidence">
            <a:extLst>
              <a:ext uri="{FF2B5EF4-FFF2-40B4-BE49-F238E27FC236}">
                <a16:creationId xmlns:a16="http://schemas.microsoft.com/office/drawing/2014/main" id="{94CF0527-1D59-295D-B9C1-224CBD11053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42928" y="4402472"/>
            <a:ext cx="1069027" cy="1104987"/>
          </a:xfrm>
          <a:prstGeom prst="rect">
            <a:avLst/>
          </a:prstGeom>
        </p:spPr>
      </p:pic>
      <p:pic>
        <p:nvPicPr>
          <p:cNvPr id="14" name="Picture 15" descr="A cartoon of a child wearing a hat&#10;&#10;Description automatically generated with medium confidence">
            <a:extLst>
              <a:ext uri="{FF2B5EF4-FFF2-40B4-BE49-F238E27FC236}">
                <a16:creationId xmlns:a16="http://schemas.microsoft.com/office/drawing/2014/main" id="{E1383E3D-73A5-223B-C6A3-5C43B94DD3D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24248" y="6946568"/>
            <a:ext cx="1440145" cy="1272611"/>
          </a:xfrm>
          <a:prstGeom prst="rect">
            <a:avLst/>
          </a:prstGeom>
        </p:spPr>
      </p:pic>
      <p:sp>
        <p:nvSpPr>
          <p:cNvPr id="15" name="Speech Bubble: Rectangle with Corners Rounded 17">
            <a:extLst>
              <a:ext uri="{FF2B5EF4-FFF2-40B4-BE49-F238E27FC236}">
                <a16:creationId xmlns:a16="http://schemas.microsoft.com/office/drawing/2014/main" id="{36F1799B-1987-80AB-ABCC-B70552DC5F6A}"/>
              </a:ext>
            </a:extLst>
          </p:cNvPr>
          <p:cNvSpPr/>
          <p:nvPr/>
        </p:nvSpPr>
        <p:spPr>
          <a:xfrm>
            <a:off x="3743822" y="5887055"/>
            <a:ext cx="1296574" cy="679916"/>
          </a:xfrm>
          <a:prstGeom prst="wedgeRoundRectCallout">
            <a:avLst>
              <a:gd name="adj1" fmla="val -28012"/>
              <a:gd name="adj2" fmla="val 96210"/>
              <a:gd name="adj3" fmla="val 16667"/>
            </a:avLst>
          </a:prstGeom>
          <a:ln w="19050">
            <a:solidFill>
              <a:schemeClr val="tx1"/>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ar-MA" sz="2250" b="1" dirty="0">
                <a:cs typeface="MadaniArabic-Light" panose="00000400000000000000" pitchFamily="2" charset="-78"/>
              </a:rPr>
              <a:t>15 خشيبة</a:t>
            </a:r>
            <a:endParaRPr lang="fr-FR" sz="2250" b="1" dirty="0"/>
          </a:p>
        </p:txBody>
      </p:sp>
      <p:sp>
        <p:nvSpPr>
          <p:cNvPr id="3" name="Google Shape;146;p4">
            <a:extLst>
              <a:ext uri="{FF2B5EF4-FFF2-40B4-BE49-F238E27FC236}">
                <a16:creationId xmlns:a16="http://schemas.microsoft.com/office/drawing/2014/main" id="{B8B84BEC-0961-7D60-D142-EE5819A6AC0D}"/>
              </a:ext>
            </a:extLst>
          </p:cNvPr>
          <p:cNvSpPr txBox="1">
            <a:spLocks/>
          </p:cNvSpPr>
          <p:nvPr/>
        </p:nvSpPr>
        <p:spPr>
          <a:xfrm>
            <a:off x="2144209" y="122280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rtl="1">
              <a:buClr>
                <a:prstClr val="black"/>
              </a:buClr>
              <a:buSzPts val="4200"/>
              <a:defRPr/>
            </a:pPr>
            <a:r>
              <a:rPr lang="ar-MA" sz="4500" b="1" dirty="0">
                <a:solidFill>
                  <a:prstClr val="black"/>
                </a:solidFill>
                <a:latin typeface="MadaniArabic-Light" panose="00000400000000000000" pitchFamily="2" charset="-78"/>
                <a:cs typeface="MadaniArabic-Light" panose="00000400000000000000" pitchFamily="2" charset="-78"/>
                <a:sym typeface="Arial Black"/>
              </a:rPr>
              <a:t>الجمع</a:t>
            </a:r>
            <a:r>
              <a:rPr lang="ar-MA" sz="4500" b="1" dirty="0">
                <a:latin typeface="Arial Black"/>
                <a:ea typeface="Arial Black"/>
                <a:cs typeface="MadaniArabic-Light" panose="00000400000000000000" pitchFamily="2" charset="-78"/>
                <a:sym typeface="Arial Black"/>
              </a:rPr>
              <a:t> </a:t>
            </a:r>
            <a:r>
              <a:rPr lang="ar-MA" sz="4500" b="1" dirty="0">
                <a:solidFill>
                  <a:prstClr val="black"/>
                </a:solidFill>
                <a:latin typeface="MadaniArabic-Light" panose="00000400000000000000" pitchFamily="2" charset="-78"/>
                <a:cs typeface="MadaniArabic-Light" panose="00000400000000000000" pitchFamily="2" charset="-78"/>
                <a:sym typeface="Arial Black"/>
              </a:rPr>
              <a:t>باستخدام</a:t>
            </a:r>
            <a:r>
              <a:rPr lang="ar-MA" sz="4500" b="1" dirty="0">
                <a:solidFill>
                  <a:prstClr val="black"/>
                </a:solidFill>
                <a:latin typeface="Arial Black"/>
                <a:cs typeface="MadaniArabic-Light" panose="00000400000000000000" pitchFamily="2" charset="-78"/>
                <a:sym typeface="Arial Black"/>
              </a:rPr>
              <a:t> </a:t>
            </a:r>
            <a:r>
              <a:rPr lang="ar-MA" sz="4500" b="1" dirty="0">
                <a:solidFill>
                  <a:prstClr val="black"/>
                </a:solidFill>
                <a:latin typeface="MadaniArabic-Light" panose="00000400000000000000" pitchFamily="2" charset="-78"/>
                <a:cs typeface="MadaniArabic-Light" panose="00000400000000000000" pitchFamily="2" charset="-78"/>
                <a:sym typeface="Arial Black"/>
              </a:rPr>
              <a:t>الحزم </a:t>
            </a:r>
            <a:r>
              <a:rPr lang="ar-MA" sz="4500" b="1" dirty="0" err="1">
                <a:solidFill>
                  <a:prstClr val="black"/>
                </a:solidFill>
                <a:latin typeface="MadaniArabic-Light" panose="00000400000000000000" pitchFamily="2" charset="-78"/>
                <a:cs typeface="MadaniArabic-Light" panose="00000400000000000000" pitchFamily="2" charset="-78"/>
                <a:sym typeface="Arial Black"/>
              </a:rPr>
              <a:t>والخشيبات</a:t>
            </a:r>
            <a:endParaRPr lang="en-IN" sz="4500" b="1" dirty="0">
              <a:solidFill>
                <a:prstClr val="black"/>
              </a:solidFill>
              <a:latin typeface="MadaniArabic-Light" panose="00000400000000000000" pitchFamily="2" charset="-78"/>
              <a:cs typeface="+mj-cs"/>
            </a:endParaRPr>
          </a:p>
        </p:txBody>
      </p:sp>
    </p:spTree>
    <p:extLst>
      <p:ext uri="{BB962C8B-B14F-4D97-AF65-F5344CB8AC3E}">
        <p14:creationId xmlns:p14="http://schemas.microsoft.com/office/powerpoint/2010/main" val="420126282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0" name="Image 9">
            <a:extLst>
              <a:ext uri="{FF2B5EF4-FFF2-40B4-BE49-F238E27FC236}">
                <a16:creationId xmlns:a16="http://schemas.microsoft.com/office/drawing/2014/main" id="{C58F7C2B-1454-C8EA-1EF6-0D01E7F419FB}"/>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adaniArabic-Light" panose="00000400000000000000" pitchFamily="2" charset="-78"/>
                        </a:rPr>
                        <a:t>2) الممارسة الموجهة</a:t>
                      </a:r>
                      <a:endParaRPr lang="fr-MA" sz="3200" b="1" kern="1200" dirty="0">
                        <a:solidFill>
                          <a:schemeClr val="tx1"/>
                        </a:solidFill>
                        <a:latin typeface="+mn-lt"/>
                        <a:ea typeface="+mn-ea"/>
                        <a:cs typeface="+mj-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15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adaniArabic-Light" panose="00000400000000000000" pitchFamily="2" charset="-78"/>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8" name="TextBox 1">
            <a:extLst>
              <a:ext uri="{FF2B5EF4-FFF2-40B4-BE49-F238E27FC236}">
                <a16:creationId xmlns:a16="http://schemas.microsoft.com/office/drawing/2014/main" id="{49854B5D-B3ED-5441-84CC-D4DC02C415D4}"/>
              </a:ext>
            </a:extLst>
          </p:cNvPr>
          <p:cNvSpPr txBox="1"/>
          <p:nvPr/>
        </p:nvSpPr>
        <p:spPr>
          <a:xfrm>
            <a:off x="5104616" y="3682917"/>
            <a:ext cx="8361426" cy="4195829"/>
          </a:xfrm>
          <a:prstGeom prst="rect">
            <a:avLst/>
          </a:prstGeom>
          <a:noFill/>
        </p:spPr>
        <p:txBody>
          <a:bodyPr wrap="square" rtlCol="0">
            <a:spAutoFit/>
          </a:bodyPr>
          <a:lstStyle/>
          <a:p>
            <a:pPr algn="just" rtl="1">
              <a:lnSpc>
                <a:spcPct val="150000"/>
              </a:lnSpc>
            </a:pPr>
            <a:r>
              <a:rPr lang="ar-MA" dirty="0">
                <a:cs typeface="MadaniArabic-Light" panose="00000400000000000000" pitchFamily="2" charset="-78"/>
              </a:rPr>
              <a:t>يوزع الميسر مجموعة من الخشيبات والحزم على المجموعات ( مجموعات من 6 أفراد) </a:t>
            </a:r>
          </a:p>
          <a:p>
            <a:pPr algn="just" rtl="1">
              <a:lnSpc>
                <a:spcPct val="150000"/>
              </a:lnSpc>
            </a:pPr>
            <a:r>
              <a:rPr lang="ar-MA" dirty="0">
                <a:cs typeface="MadaniArabic-Light" panose="00000400000000000000" pitchFamily="2" charset="-78"/>
              </a:rPr>
              <a:t>يكتب الميسر على السبورة مجموعة من عمليات الجمع بالاحتفاظ؛ </a:t>
            </a:r>
          </a:p>
          <a:p>
            <a:pPr algn="just" rtl="1">
              <a:lnSpc>
                <a:spcPct val="150000"/>
              </a:lnSpc>
            </a:pPr>
            <a:r>
              <a:rPr lang="ar-MA" dirty="0">
                <a:cs typeface="MadaniArabic-Light" panose="00000400000000000000" pitchFamily="2" charset="-78"/>
              </a:rPr>
              <a:t>يدعو كل مجموعة إلى إنجاز إحدى عمليات الجمع باستخدام الخشيبات والحزم؛</a:t>
            </a:r>
          </a:p>
          <a:p>
            <a:pPr marL="385763" indent="-385763" algn="just" rtl="1">
              <a:lnSpc>
                <a:spcPct val="150000"/>
              </a:lnSpc>
              <a:buFontTx/>
              <a:buChar char="-"/>
            </a:pPr>
            <a:r>
              <a:rPr lang="ar-MA" dirty="0">
                <a:cs typeface="MadaniArabic-Light" panose="00000400000000000000" pitchFamily="2" charset="-78"/>
              </a:rPr>
              <a:t>ترسم كل مجموعة منزل العمليات؛ </a:t>
            </a:r>
          </a:p>
          <a:p>
            <a:pPr marL="385763" indent="-385763" algn="just" rtl="1">
              <a:lnSpc>
                <a:spcPct val="150000"/>
              </a:lnSpc>
              <a:buFontTx/>
              <a:buChar char="-"/>
            </a:pPr>
            <a:r>
              <a:rPr lang="ar-MA" dirty="0">
                <a:cs typeface="MadaniArabic-Light" panose="00000400000000000000" pitchFamily="2" charset="-78"/>
              </a:rPr>
              <a:t>يقوم المتعلمون بالمناولات اللازمة؛ </a:t>
            </a:r>
          </a:p>
          <a:p>
            <a:pPr marL="385763" indent="-385763" algn="just" rtl="1">
              <a:lnSpc>
                <a:spcPct val="150000"/>
              </a:lnSpc>
              <a:buFontTx/>
              <a:buChar char="-"/>
            </a:pPr>
            <a:r>
              <a:rPr lang="ar-MA" dirty="0">
                <a:cs typeface="MadaniArabic-Light" panose="00000400000000000000" pitchFamily="2" charset="-78"/>
              </a:rPr>
              <a:t>يواكب الميسر أعمال المجموعات ويقدم التوجيهات اللازمة؛</a:t>
            </a:r>
          </a:p>
          <a:p>
            <a:pPr marL="385763" indent="-385763" algn="just" rtl="1">
              <a:lnSpc>
                <a:spcPct val="150000"/>
              </a:lnSpc>
              <a:buFontTx/>
              <a:buChar char="-"/>
            </a:pPr>
            <a:r>
              <a:rPr lang="ar-MA" dirty="0">
                <a:cs typeface="MadaniArabic-Light" panose="00000400000000000000" pitchFamily="2" charset="-78"/>
              </a:rPr>
              <a:t>يذكر الميسر بقاعدة البدء بجمع الخشيبات؛ وعدم إغفال الاحتفاظ؛ </a:t>
            </a:r>
          </a:p>
          <a:p>
            <a:pPr marL="385763" indent="-385763" algn="just" rtl="1">
              <a:lnSpc>
                <a:spcPct val="150000"/>
              </a:lnSpc>
              <a:buFontTx/>
              <a:buChar char="-"/>
            </a:pPr>
            <a:r>
              <a:rPr lang="ar-MA" dirty="0">
                <a:cs typeface="MadaniArabic-Light" panose="00000400000000000000" pitchFamily="2" charset="-78"/>
              </a:rPr>
              <a:t>يمر ممثل عن كل مجموعة لإنجاز عمليتها على السبورة وتتم مناقشة الإنجازات؛ </a:t>
            </a:r>
          </a:p>
          <a:p>
            <a:pPr marL="385763" indent="-385763" algn="just" rtl="1">
              <a:lnSpc>
                <a:spcPct val="150000"/>
              </a:lnSpc>
              <a:buFontTx/>
              <a:buChar char="-"/>
            </a:pPr>
            <a:r>
              <a:rPr lang="ar-MA" dirty="0">
                <a:cs typeface="MadaniArabic-Light" panose="00000400000000000000" pitchFamily="2" charset="-78"/>
              </a:rPr>
              <a:t>المجموعة الفائزة هي المجموعة التي كانت الأسرع في الإنجاز السليم؛ </a:t>
            </a:r>
          </a:p>
          <a:p>
            <a:pPr algn="just" rtl="1">
              <a:lnSpc>
                <a:spcPct val="150000"/>
              </a:lnSpc>
            </a:pPr>
            <a:r>
              <a:rPr lang="ar-MA" dirty="0">
                <a:cs typeface="MadaniArabic-Light" panose="00000400000000000000" pitchFamily="2" charset="-78"/>
              </a:rPr>
              <a:t>* تكرر هذه العملية مرات متعددة لتمكين جميع المتعلمين من المناولة وإنجاز العمليات. </a:t>
            </a:r>
          </a:p>
        </p:txBody>
      </p:sp>
      <p:pic>
        <p:nvPicPr>
          <p:cNvPr id="9" name="Picture 12">
            <a:extLst>
              <a:ext uri="{FF2B5EF4-FFF2-40B4-BE49-F238E27FC236}">
                <a16:creationId xmlns:a16="http://schemas.microsoft.com/office/drawing/2014/main" id="{4A76DB26-204B-4303-3681-24DB84BF2564}"/>
              </a:ext>
            </a:extLst>
          </p:cNvPr>
          <p:cNvPicPr>
            <a:picLocks noChangeAspect="1"/>
          </p:cNvPicPr>
          <p:nvPr/>
        </p:nvPicPr>
        <p:blipFill>
          <a:blip r:embed="rId4"/>
          <a:stretch>
            <a:fillRect/>
          </a:stretch>
        </p:blipFill>
        <p:spPr>
          <a:xfrm>
            <a:off x="375236" y="3308720"/>
            <a:ext cx="3088704" cy="3747852"/>
          </a:xfrm>
          <a:prstGeom prst="rect">
            <a:avLst/>
          </a:prstGeom>
        </p:spPr>
      </p:pic>
      <p:sp>
        <p:nvSpPr>
          <p:cNvPr id="12" name="Speech Bubble: Rectangle with Corners Rounded 16">
            <a:extLst>
              <a:ext uri="{FF2B5EF4-FFF2-40B4-BE49-F238E27FC236}">
                <a16:creationId xmlns:a16="http://schemas.microsoft.com/office/drawing/2014/main" id="{1BCA0CE8-2E6E-232F-60C5-AC1A1527A479}"/>
              </a:ext>
            </a:extLst>
          </p:cNvPr>
          <p:cNvSpPr/>
          <p:nvPr/>
        </p:nvSpPr>
        <p:spPr>
          <a:xfrm>
            <a:off x="3729154" y="3342959"/>
            <a:ext cx="1296574" cy="679916"/>
          </a:xfrm>
          <a:prstGeom prst="wedgeRoundRectCallout">
            <a:avLst>
              <a:gd name="adj1" fmla="val -10718"/>
              <a:gd name="adj2" fmla="val 93214"/>
              <a:gd name="adj3" fmla="val 16667"/>
            </a:avLst>
          </a:prstGeom>
          <a:solidFill>
            <a:schemeClr val="accent1">
              <a:lumMod val="60000"/>
              <a:lumOff val="40000"/>
            </a:scheme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028700">
              <a:defRPr/>
            </a:pPr>
            <a:r>
              <a:rPr lang="ar-MA" sz="2250" b="1" dirty="0">
                <a:solidFill>
                  <a:prstClr val="black"/>
                </a:solidFill>
                <a:latin typeface="Calibri" panose="020F0502020204030204"/>
                <a:cs typeface="MadaniArabic-Light" panose="00000400000000000000" pitchFamily="2" charset="-78"/>
              </a:rPr>
              <a:t>26 خشيبة</a:t>
            </a:r>
            <a:endParaRPr lang="fr-FR" sz="2250" b="1" dirty="0">
              <a:solidFill>
                <a:prstClr val="black"/>
              </a:solidFill>
              <a:latin typeface="Calibri" panose="020F0502020204030204"/>
            </a:endParaRPr>
          </a:p>
        </p:txBody>
      </p:sp>
      <p:pic>
        <p:nvPicPr>
          <p:cNvPr id="13" name="Picture 11" descr="A cartoon of a child&#10;&#10;Description automatically generated with medium confidence">
            <a:extLst>
              <a:ext uri="{FF2B5EF4-FFF2-40B4-BE49-F238E27FC236}">
                <a16:creationId xmlns:a16="http://schemas.microsoft.com/office/drawing/2014/main" id="{94CF0527-1D59-295D-B9C1-224CBD11053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42928" y="4402472"/>
            <a:ext cx="1069027" cy="1104987"/>
          </a:xfrm>
          <a:prstGeom prst="rect">
            <a:avLst/>
          </a:prstGeom>
        </p:spPr>
      </p:pic>
      <p:pic>
        <p:nvPicPr>
          <p:cNvPr id="14" name="Picture 15" descr="A cartoon of a child wearing a hat&#10;&#10;Description automatically generated with medium confidence">
            <a:extLst>
              <a:ext uri="{FF2B5EF4-FFF2-40B4-BE49-F238E27FC236}">
                <a16:creationId xmlns:a16="http://schemas.microsoft.com/office/drawing/2014/main" id="{E1383E3D-73A5-223B-C6A3-5C43B94DD3D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24248" y="6946568"/>
            <a:ext cx="1440145" cy="1272611"/>
          </a:xfrm>
          <a:prstGeom prst="rect">
            <a:avLst/>
          </a:prstGeom>
        </p:spPr>
      </p:pic>
      <p:sp>
        <p:nvSpPr>
          <p:cNvPr id="15" name="Speech Bubble: Rectangle with Corners Rounded 17">
            <a:extLst>
              <a:ext uri="{FF2B5EF4-FFF2-40B4-BE49-F238E27FC236}">
                <a16:creationId xmlns:a16="http://schemas.microsoft.com/office/drawing/2014/main" id="{36F1799B-1987-80AB-ABCC-B70552DC5F6A}"/>
              </a:ext>
            </a:extLst>
          </p:cNvPr>
          <p:cNvSpPr/>
          <p:nvPr/>
        </p:nvSpPr>
        <p:spPr>
          <a:xfrm>
            <a:off x="3743822" y="5887055"/>
            <a:ext cx="1296574" cy="679916"/>
          </a:xfrm>
          <a:prstGeom prst="wedgeRoundRectCallout">
            <a:avLst>
              <a:gd name="adj1" fmla="val -28012"/>
              <a:gd name="adj2" fmla="val 96210"/>
              <a:gd name="adj3" fmla="val 16667"/>
            </a:avLst>
          </a:prstGeom>
          <a:ln w="19050">
            <a:solidFill>
              <a:schemeClr val="tx1"/>
            </a:solidFill>
          </a:ln>
        </p:spPr>
        <p:style>
          <a:lnRef idx="1">
            <a:schemeClr val="accent4"/>
          </a:lnRef>
          <a:fillRef idx="2">
            <a:schemeClr val="accent4"/>
          </a:fillRef>
          <a:effectRef idx="1">
            <a:schemeClr val="accent4"/>
          </a:effectRef>
          <a:fontRef idx="minor">
            <a:schemeClr val="dk1"/>
          </a:fontRef>
        </p:style>
        <p:txBody>
          <a:bodyPr rtlCol="0" anchor="ctr"/>
          <a:lstStyle/>
          <a:p>
            <a:pPr algn="ctr" defTabSz="1028700">
              <a:defRPr/>
            </a:pPr>
            <a:r>
              <a:rPr lang="ar-MA" sz="2250" b="1" dirty="0">
                <a:solidFill>
                  <a:prstClr val="black"/>
                </a:solidFill>
                <a:latin typeface="Calibri" panose="020F0502020204030204"/>
                <a:cs typeface="MadaniArabic-Light" panose="00000400000000000000" pitchFamily="2" charset="-78"/>
              </a:rPr>
              <a:t>15 خشيبة</a:t>
            </a:r>
            <a:endParaRPr lang="fr-FR" sz="2250" b="1" dirty="0">
              <a:solidFill>
                <a:prstClr val="black"/>
              </a:solidFill>
              <a:latin typeface="Calibri" panose="020F0502020204030204"/>
            </a:endParaRPr>
          </a:p>
        </p:txBody>
      </p:sp>
      <p:sp>
        <p:nvSpPr>
          <p:cNvPr id="3" name="Google Shape;146;p4">
            <a:extLst>
              <a:ext uri="{FF2B5EF4-FFF2-40B4-BE49-F238E27FC236}">
                <a16:creationId xmlns:a16="http://schemas.microsoft.com/office/drawing/2014/main" id="{A7863B08-621D-C12A-E8B9-3FC92C87A757}"/>
              </a:ext>
            </a:extLst>
          </p:cNvPr>
          <p:cNvSpPr txBox="1">
            <a:spLocks/>
          </p:cNvSpPr>
          <p:nvPr/>
        </p:nvSpPr>
        <p:spPr>
          <a:xfrm>
            <a:off x="2144209" y="124109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rtl="1">
              <a:buClr>
                <a:prstClr val="black"/>
              </a:buClr>
              <a:buSzPts val="4200"/>
              <a:defRPr/>
            </a:pPr>
            <a:r>
              <a:rPr lang="ar-MA" sz="4500" b="1" dirty="0">
                <a:solidFill>
                  <a:prstClr val="black"/>
                </a:solidFill>
                <a:latin typeface="MadaniArabic-Light" panose="00000400000000000000" pitchFamily="2" charset="-78"/>
                <a:cs typeface="MadaniArabic-Light" panose="00000400000000000000" pitchFamily="2" charset="-78"/>
                <a:sym typeface="Arial Black"/>
              </a:rPr>
              <a:t>الجمع</a:t>
            </a:r>
            <a:r>
              <a:rPr lang="ar-MA" sz="4500" b="1" dirty="0">
                <a:latin typeface="Arial Black"/>
                <a:ea typeface="Arial Black"/>
                <a:cs typeface="MadaniArabic-Light" panose="00000400000000000000" pitchFamily="2" charset="-78"/>
                <a:sym typeface="Arial Black"/>
              </a:rPr>
              <a:t> </a:t>
            </a:r>
            <a:r>
              <a:rPr lang="ar-MA" sz="4500" b="1" dirty="0">
                <a:solidFill>
                  <a:prstClr val="black"/>
                </a:solidFill>
                <a:latin typeface="MadaniArabic-Light" panose="00000400000000000000" pitchFamily="2" charset="-78"/>
                <a:cs typeface="MadaniArabic-Light" panose="00000400000000000000" pitchFamily="2" charset="-78"/>
                <a:sym typeface="Arial Black"/>
              </a:rPr>
              <a:t>باستخدام</a:t>
            </a:r>
            <a:r>
              <a:rPr lang="ar-MA" sz="4500" b="1" dirty="0">
                <a:solidFill>
                  <a:prstClr val="black"/>
                </a:solidFill>
                <a:latin typeface="Arial Black"/>
                <a:cs typeface="MadaniArabic-Light" panose="00000400000000000000" pitchFamily="2" charset="-78"/>
                <a:sym typeface="Arial Black"/>
              </a:rPr>
              <a:t> </a:t>
            </a:r>
            <a:r>
              <a:rPr lang="ar-MA" sz="4500" b="1" dirty="0">
                <a:solidFill>
                  <a:prstClr val="black"/>
                </a:solidFill>
                <a:latin typeface="MadaniArabic-Light" panose="00000400000000000000" pitchFamily="2" charset="-78"/>
                <a:cs typeface="MadaniArabic-Light" panose="00000400000000000000" pitchFamily="2" charset="-78"/>
                <a:sym typeface="Arial Black"/>
              </a:rPr>
              <a:t>الحزم </a:t>
            </a:r>
            <a:r>
              <a:rPr lang="ar-MA" sz="4500" b="1" dirty="0" err="1">
                <a:solidFill>
                  <a:prstClr val="black"/>
                </a:solidFill>
                <a:latin typeface="MadaniArabic-Light" panose="00000400000000000000" pitchFamily="2" charset="-78"/>
                <a:cs typeface="MadaniArabic-Light" panose="00000400000000000000" pitchFamily="2" charset="-78"/>
                <a:sym typeface="Arial Black"/>
              </a:rPr>
              <a:t>والخشيبات</a:t>
            </a:r>
            <a:endParaRPr lang="en-IN" sz="4500" b="1" dirty="0">
              <a:solidFill>
                <a:prstClr val="black"/>
              </a:solidFill>
              <a:latin typeface="MadaniArabic-Light" panose="00000400000000000000" pitchFamily="2" charset="-78"/>
              <a:cs typeface="+mj-cs"/>
            </a:endParaRPr>
          </a:p>
        </p:txBody>
      </p:sp>
    </p:spTree>
    <p:extLst>
      <p:ext uri="{BB962C8B-B14F-4D97-AF65-F5344CB8AC3E}">
        <p14:creationId xmlns:p14="http://schemas.microsoft.com/office/powerpoint/2010/main" val="32282195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7BD1A-FE39-7BDF-45B6-D7689558B91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288293A-4E92-41B3-A7BC-DCD582C6523E}"/>
              </a:ext>
            </a:extLst>
          </p:cNvPr>
          <p:cNvSpPr/>
          <p:nvPr/>
        </p:nvSpPr>
        <p:spPr>
          <a:xfrm>
            <a:off x="-1" y="1537966"/>
            <a:ext cx="13716001" cy="874903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B3C5B06-2EBA-66CA-353E-B52CBB573A13}"/>
              </a:ext>
            </a:extLst>
          </p:cNvPr>
          <p:cNvSpPr/>
          <p:nvPr/>
        </p:nvSpPr>
        <p:spPr>
          <a:xfrm>
            <a:off x="275854" y="1790700"/>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CD33DA4-F21B-727A-2F2D-1EE6ACCA4145}"/>
              </a:ext>
            </a:extLst>
          </p:cNvPr>
          <p:cNvSpPr/>
          <p:nvPr/>
        </p:nvSpPr>
        <p:spPr>
          <a:xfrm>
            <a:off x="-1" y="644347"/>
            <a:ext cx="13716001" cy="84764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C4EF87B-108A-AA7A-13F7-22D743B96619}"/>
              </a:ext>
            </a:extLst>
          </p:cNvPr>
          <p:cNvSpPr txBox="1"/>
          <p:nvPr/>
        </p:nvSpPr>
        <p:spPr>
          <a:xfrm>
            <a:off x="1905000" y="863026"/>
            <a:ext cx="10534617" cy="584775"/>
          </a:xfrm>
          <a:prstGeom prst="rect">
            <a:avLst/>
          </a:prstGeom>
          <a:noFill/>
        </p:spPr>
        <p:txBody>
          <a:bodyPr wrap="square" rtlCol="0">
            <a:spAutoFit/>
          </a:bodyPr>
          <a:lstStyle/>
          <a:p>
            <a:pPr algn="r" defTabSz="685834" rtl="1"/>
            <a:r>
              <a:rPr lang="ar-MA" sz="3200" dirty="0">
                <a:solidFill>
                  <a:schemeClr val="bg1">
                    <a:lumMod val="75000"/>
                  </a:schemeClr>
                </a:solidFill>
                <a:latin typeface="Microsoft Uighur" panose="02000000000000000000" pitchFamily="2" charset="-78"/>
                <a:cs typeface="Microsoft Uighur" panose="02000000000000000000" pitchFamily="2" charset="-78"/>
              </a:rPr>
              <a:t>ضعوا اللوحة والقلم والكراسة في القمطر، سنحتاجها في هذه الحصة.</a:t>
            </a:r>
          </a:p>
        </p:txBody>
      </p:sp>
      <p:sp>
        <p:nvSpPr>
          <p:cNvPr id="3" name="Freeform 8">
            <a:extLst>
              <a:ext uri="{FF2B5EF4-FFF2-40B4-BE49-F238E27FC236}">
                <a16:creationId xmlns:a16="http://schemas.microsoft.com/office/drawing/2014/main" id="{0B03A6E4-D791-0664-B5DC-6865F659EF7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7" name="Rectangle : coins arrondis 6">
            <a:extLst>
              <a:ext uri="{FF2B5EF4-FFF2-40B4-BE49-F238E27FC236}">
                <a16:creationId xmlns:a16="http://schemas.microsoft.com/office/drawing/2014/main" id="{4B759D9E-8607-3B59-444E-407D74902FEB}"/>
              </a:ext>
            </a:extLst>
          </p:cNvPr>
          <p:cNvSpPr/>
          <p:nvPr/>
        </p:nvSpPr>
        <p:spPr>
          <a:xfrm>
            <a:off x="1014227"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solidFill>
                  <a:schemeClr val="bg1"/>
                </a:solidFill>
                <a:latin typeface="Microsoft Uighur" panose="02000000000000000000" pitchFamily="2" charset="-78"/>
                <a:cs typeface="Microsoft Uighur" panose="02000000000000000000" pitchFamily="2" charset="-78"/>
              </a:rPr>
              <a:t>كراسة</a:t>
            </a:r>
            <a:endParaRPr lang="fr-FR" sz="3200" dirty="0">
              <a:solidFill>
                <a:schemeClr val="bg1"/>
              </a:solidFill>
              <a:latin typeface="Microsoft Uighur" panose="02000000000000000000" pitchFamily="2" charset="-78"/>
              <a:cs typeface="Microsoft Uighur" panose="02000000000000000000" pitchFamily="2" charset="-78"/>
            </a:endParaRPr>
          </a:p>
        </p:txBody>
      </p:sp>
      <p:sp>
        <p:nvSpPr>
          <p:cNvPr id="9" name="Rectangle : coins arrondis 8">
            <a:extLst>
              <a:ext uri="{FF2B5EF4-FFF2-40B4-BE49-F238E27FC236}">
                <a16:creationId xmlns:a16="http://schemas.microsoft.com/office/drawing/2014/main" id="{9D49095E-06EB-DFB1-985B-687705CB7474}"/>
              </a:ext>
            </a:extLst>
          </p:cNvPr>
          <p:cNvSpPr/>
          <p:nvPr/>
        </p:nvSpPr>
        <p:spPr>
          <a:xfrm>
            <a:off x="6724821"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قلم الرصاص</a:t>
            </a:r>
            <a:endParaRPr lang="fr-FR" sz="3200" dirty="0">
              <a:latin typeface="Microsoft Uighur" panose="02000000000000000000" pitchFamily="2" charset="-78"/>
              <a:cs typeface="Microsoft Uighur" panose="02000000000000000000" pitchFamily="2" charset="-78"/>
            </a:endParaRPr>
          </a:p>
        </p:txBody>
      </p:sp>
      <p:sp>
        <p:nvSpPr>
          <p:cNvPr id="10" name="Rectangle : coins arrondis 9">
            <a:extLst>
              <a:ext uri="{FF2B5EF4-FFF2-40B4-BE49-F238E27FC236}">
                <a16:creationId xmlns:a16="http://schemas.microsoft.com/office/drawing/2014/main" id="{EFBACE6E-3932-951B-7F06-875255624020}"/>
              </a:ext>
            </a:extLst>
          </p:cNvPr>
          <p:cNvSpPr/>
          <p:nvPr/>
        </p:nvSpPr>
        <p:spPr>
          <a:xfrm>
            <a:off x="9699936" y="6441792"/>
            <a:ext cx="2409454"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لوحة</a:t>
            </a:r>
            <a:endParaRPr lang="fr-FR" sz="3200" dirty="0">
              <a:latin typeface="Microsoft Uighur" panose="02000000000000000000" pitchFamily="2" charset="-78"/>
              <a:cs typeface="Microsoft Uighur" panose="02000000000000000000" pitchFamily="2" charset="-78"/>
            </a:endParaRPr>
          </a:p>
        </p:txBody>
      </p:sp>
      <p:pic>
        <p:nvPicPr>
          <p:cNvPr id="12" name="Image 11" descr="Une image contenant illustration&#10;&#10;Le contenu généré par l’IA peut être incorrect.">
            <a:extLst>
              <a:ext uri="{FF2B5EF4-FFF2-40B4-BE49-F238E27FC236}">
                <a16:creationId xmlns:a16="http://schemas.microsoft.com/office/drawing/2014/main" id="{32DCAF6E-9E5A-D9C1-63B7-B5790A0BFBF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59270" y="4026109"/>
            <a:ext cx="2244168" cy="2244168"/>
          </a:xfrm>
          <a:prstGeom prst="rect">
            <a:avLst/>
          </a:prstGeom>
        </p:spPr>
      </p:pic>
      <p:pic>
        <p:nvPicPr>
          <p:cNvPr id="20" name="Image 19" descr="Une image contenant texte, Visage humain, capture d’écran, personne&#10;&#10;Le contenu généré par l’IA peut être incorrect.">
            <a:extLst>
              <a:ext uri="{FF2B5EF4-FFF2-40B4-BE49-F238E27FC236}">
                <a16:creationId xmlns:a16="http://schemas.microsoft.com/office/drawing/2014/main" id="{9C4BB3C8-33B4-6B90-52A9-4B4EA1E1D309}"/>
              </a:ext>
            </a:extLst>
          </p:cNvPr>
          <p:cNvPicPr>
            <a:picLocks noChangeAspect="1"/>
          </p:cNvPicPr>
          <p:nvPr/>
        </p:nvPicPr>
        <p:blipFill>
          <a:blip r:embed="rId6" cstate="print">
            <a:extLst>
              <a:ext uri="{28A0092B-C50C-407E-A947-70E740481C1C}">
                <a14:useLocalDpi xmlns:a14="http://schemas.microsoft.com/office/drawing/2010/main" val="0"/>
              </a:ext>
            </a:extLst>
          </a:blip>
          <a:srcRect l="4358" t="5547" b="2952"/>
          <a:stretch>
            <a:fillRect/>
          </a:stretch>
        </p:blipFill>
        <p:spPr>
          <a:xfrm>
            <a:off x="1247110" y="3788858"/>
            <a:ext cx="1853394" cy="2464792"/>
          </a:xfrm>
          <a:prstGeom prst="rect">
            <a:avLst/>
          </a:prstGeom>
        </p:spPr>
      </p:pic>
      <p:pic>
        <p:nvPicPr>
          <p:cNvPr id="2" name="Image 1" descr="Une image contenant dessin humoristique, dessin, capture d’écran, Dessin d’enfant&#10;&#10;Description générée automatiquement">
            <a:extLst>
              <a:ext uri="{FF2B5EF4-FFF2-40B4-BE49-F238E27FC236}">
                <a16:creationId xmlns:a16="http://schemas.microsoft.com/office/drawing/2014/main" id="{C65D06D5-468A-F820-08FD-509EB448027E}"/>
              </a:ext>
            </a:extLst>
          </p:cNvPr>
          <p:cNvPicPr>
            <a:picLocks noChangeAspect="1"/>
          </p:cNvPicPr>
          <p:nvPr>
            <p:custDataLst>
              <p:tags r:id="rId1"/>
            </p:custDataLst>
          </p:nvPr>
        </p:nvPicPr>
        <p:blipFill>
          <a:blip r:embed="rId7" cstate="print">
            <a:extLst>
              <a:ext uri="{28A0092B-C50C-407E-A947-70E740481C1C}">
                <a14:useLocalDpi xmlns:a14="http://schemas.microsoft.com/office/drawing/2010/main" val="0"/>
              </a:ext>
            </a:extLst>
          </a:blip>
          <a:srcRect l="29731" t="56294" r="43963" b="7778"/>
          <a:stretch/>
        </p:blipFill>
        <p:spPr>
          <a:xfrm>
            <a:off x="3884734" y="4046128"/>
            <a:ext cx="1511389" cy="2069668"/>
          </a:xfrm>
          <a:prstGeom prst="rect">
            <a:avLst/>
          </a:prstGeom>
        </p:spPr>
      </p:pic>
      <p:sp>
        <p:nvSpPr>
          <p:cNvPr id="6" name="Rectangle : coins arrondis 5">
            <a:extLst>
              <a:ext uri="{FF2B5EF4-FFF2-40B4-BE49-F238E27FC236}">
                <a16:creationId xmlns:a16="http://schemas.microsoft.com/office/drawing/2014/main" id="{7B971DA1-3C01-7970-1A46-20F644813AB4}"/>
              </a:ext>
            </a:extLst>
          </p:cNvPr>
          <p:cNvSpPr/>
          <p:nvPr/>
        </p:nvSpPr>
        <p:spPr>
          <a:xfrm>
            <a:off x="3741401"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دفتر البحث</a:t>
            </a:r>
            <a:endParaRPr lang="fr-FR" sz="3200" dirty="0">
              <a:latin typeface="Microsoft Uighur" panose="02000000000000000000" pitchFamily="2" charset="-78"/>
              <a:cs typeface="Microsoft Uighur" panose="02000000000000000000" pitchFamily="2" charset="-78"/>
            </a:endParaRPr>
          </a:p>
        </p:txBody>
      </p:sp>
      <p:grpSp>
        <p:nvGrpSpPr>
          <p:cNvPr id="11" name="Group 7">
            <a:extLst>
              <a:ext uri="{FF2B5EF4-FFF2-40B4-BE49-F238E27FC236}">
                <a16:creationId xmlns:a16="http://schemas.microsoft.com/office/drawing/2014/main" id="{E039D9EE-6FCD-5746-0FF7-4B02B02E60B1}"/>
              </a:ext>
            </a:extLst>
          </p:cNvPr>
          <p:cNvGrpSpPr/>
          <p:nvPr/>
        </p:nvGrpSpPr>
        <p:grpSpPr>
          <a:xfrm>
            <a:off x="9708002" y="4305300"/>
            <a:ext cx="1967371" cy="1801077"/>
            <a:chOff x="331235" y="1277768"/>
            <a:chExt cx="1795426" cy="2270728"/>
          </a:xfrm>
        </p:grpSpPr>
        <p:pic>
          <p:nvPicPr>
            <p:cNvPr id="13" name="Picture 2">
              <a:extLst>
                <a:ext uri="{FF2B5EF4-FFF2-40B4-BE49-F238E27FC236}">
                  <a16:creationId xmlns:a16="http://schemas.microsoft.com/office/drawing/2014/main" id="{E273FDFD-8DD0-6AF4-A4FF-AB151DECAA9B}"/>
                </a:ext>
              </a:extLst>
            </p:cNvPr>
            <p:cNvPicPr>
              <a:picLocks noChangeAspect="1"/>
            </p:cNvPicPr>
            <p:nvPr/>
          </p:nvPicPr>
          <p:blipFill rotWithShape="1">
            <a:blip r:embed="rId8"/>
            <a:srcRect l="11025" t="14561" r="11389" b="14089"/>
            <a:stretch/>
          </p:blipFill>
          <p:spPr>
            <a:xfrm>
              <a:off x="454329" y="1277768"/>
              <a:ext cx="1672332" cy="1189216"/>
            </a:xfrm>
            <a:prstGeom prst="roundRect">
              <a:avLst/>
            </a:prstGeom>
          </p:spPr>
        </p:pic>
        <p:pic>
          <p:nvPicPr>
            <p:cNvPr id="14" name="Image 19" descr="Une image contenant texte, fournitures de bureau&#10;&#10;Description générée automatiquement">
              <a:extLst>
                <a:ext uri="{FF2B5EF4-FFF2-40B4-BE49-F238E27FC236}">
                  <a16:creationId xmlns:a16="http://schemas.microsoft.com/office/drawing/2014/main" id="{FC84602F-5E6E-FE8B-3F34-FA9AE2C1CE29}"/>
                </a:ext>
              </a:extLst>
            </p:cNvPr>
            <p:cNvPicPr>
              <a:picLocks noChangeAspect="1"/>
            </p:cNvPicPr>
            <p:nvPr/>
          </p:nvPicPr>
          <p:blipFill>
            <a:blip r:embed="rId9" cstate="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1171478" y="2501472"/>
              <a:ext cx="855244" cy="1025503"/>
            </a:xfrm>
            <a:prstGeom prst="rect">
              <a:avLst/>
            </a:prstGeom>
          </p:spPr>
        </p:pic>
        <p:pic>
          <p:nvPicPr>
            <p:cNvPr id="16" name="Picture 8" descr="Maped Brosse en Bois pour Ardoises Blanches et Noires">
              <a:extLst>
                <a:ext uri="{FF2B5EF4-FFF2-40B4-BE49-F238E27FC236}">
                  <a16:creationId xmlns:a16="http://schemas.microsoft.com/office/drawing/2014/main" id="{8CD4A3EF-14B2-B046-6887-2B2EED14DC5B}"/>
                </a:ext>
              </a:extLst>
            </p:cNvPr>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10625" t="22613" r="7267" b="28421"/>
            <a:stretch/>
          </p:blipFill>
          <p:spPr bwMode="auto">
            <a:xfrm>
              <a:off x="331235" y="2910958"/>
              <a:ext cx="855245" cy="637538"/>
            </a:xfrm>
            <a:prstGeom prst="rect">
              <a:avLst/>
            </a:prstGeom>
            <a:noFill/>
            <a:extLst>
              <a:ext uri="{909E8E84-426E-40DD-AFC4-6F175D3DCCD1}">
                <a14:hiddenFill xmlns:a14="http://schemas.microsoft.com/office/drawing/2010/main">
                  <a:solidFill>
                    <a:srgbClr val="FFFFFF"/>
                  </a:solidFill>
                </a14:hiddenFill>
              </a:ext>
            </a:extLst>
          </p:spPr>
        </p:pic>
      </p:grpSp>
      <p:pic>
        <p:nvPicPr>
          <p:cNvPr id="17" name="Image 16">
            <a:extLst>
              <a:ext uri="{FF2B5EF4-FFF2-40B4-BE49-F238E27FC236}">
                <a16:creationId xmlns:a16="http://schemas.microsoft.com/office/drawing/2014/main" id="{4E9D11D6-635C-822F-B617-A90ED89CE5D7}"/>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1240834" y="5532455"/>
            <a:ext cx="1027366" cy="685800"/>
          </a:xfrm>
          <a:prstGeom prst="rect">
            <a:avLst/>
          </a:prstGeom>
        </p:spPr>
      </p:pic>
      <p:graphicFrame>
        <p:nvGraphicFramePr>
          <p:cNvPr id="5" name="Tableau 4">
            <a:extLst>
              <a:ext uri="{FF2B5EF4-FFF2-40B4-BE49-F238E27FC236}">
                <a16:creationId xmlns:a16="http://schemas.microsoft.com/office/drawing/2014/main" id="{F02648DB-E879-5184-3B15-7CF55F4A046F}"/>
              </a:ext>
            </a:extLst>
          </p:cNvPr>
          <p:cNvGraphicFramePr>
            <a:graphicFrameLocks noGrp="1"/>
          </p:cNvGraphicFramePr>
          <p:nvPr>
            <p:extLst>
              <p:ext uri="{D42A27DB-BD31-4B8C-83A1-F6EECF244321}">
                <p14:modId xmlns:p14="http://schemas.microsoft.com/office/powerpoint/2010/main" val="2242602304"/>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B4DC7329-0870-0787-BFD8-41633BD61BF1}"/>
              </a:ext>
            </a:extLst>
          </p:cNvPr>
          <p:cNvPicPr>
            <a:picLocks noChangeAspect="1"/>
          </p:cNvPicPr>
          <p:nvPr/>
        </p:nvPicPr>
        <p:blipFill>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5219" y="771871"/>
            <a:ext cx="702304" cy="584775"/>
          </a:xfrm>
          <a:prstGeom prst="rect">
            <a:avLst/>
          </a:prstGeom>
          <a:ln w="19050">
            <a:noFill/>
          </a:ln>
          <a:effectLst/>
        </p:spPr>
      </p:pic>
    </p:spTree>
    <p:extLst>
      <p:ext uri="{BB962C8B-B14F-4D97-AF65-F5344CB8AC3E}">
        <p14:creationId xmlns:p14="http://schemas.microsoft.com/office/powerpoint/2010/main" val="25774828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A1D6A8D0-D704-8D5F-2431-54C96641330B}"/>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77417" y="2318157"/>
          <a:ext cx="13367133" cy="6359116"/>
        </p:xfrm>
        <a:graphic>
          <a:graphicData uri="http://schemas.openxmlformats.org/drawingml/2006/table">
            <a:tbl>
              <a:tblPr firstRow="1" bandRow="1">
                <a:tableStyleId>{5940675A-B579-460E-94D1-54222C63F5DA}</a:tableStyleId>
              </a:tblPr>
              <a:tblGrid>
                <a:gridCol w="13367133">
                  <a:extLst>
                    <a:ext uri="{9D8B030D-6E8A-4147-A177-3AD203B41FA5}">
                      <a16:colId xmlns:a16="http://schemas.microsoft.com/office/drawing/2014/main" val="2904711255"/>
                    </a:ext>
                  </a:extLst>
                </a:gridCol>
              </a:tblGrid>
              <a:tr h="830051">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200" b="1" kern="1200" dirty="0">
                          <a:solidFill>
                            <a:schemeClr val="tx1"/>
                          </a:solidFill>
                          <a:latin typeface="Dubai" panose="020B0503030403030204" pitchFamily="34" charset="-78"/>
                          <a:ea typeface="+mn-ea"/>
                          <a:cs typeface="MadaniArabic-Light" panose="00000400000000000000" pitchFamily="2" charset="-78"/>
                        </a:rPr>
                        <a:t>3) </a:t>
                      </a:r>
                      <a:r>
                        <a:rPr lang="ar-MA" sz="3200" b="1" dirty="0">
                          <a:solidFill>
                            <a:schemeClr val="tx1"/>
                          </a:solidFill>
                          <a:cs typeface="MadaniArabic-Light" panose="00000400000000000000" pitchFamily="2" charset="-78"/>
                        </a:rPr>
                        <a:t>الممارسة المستقلة </a:t>
                      </a:r>
                      <a:endParaRPr lang="fr-MA" sz="3200" b="1" dirty="0">
                        <a:solidFill>
                          <a:schemeClr val="tx1"/>
                        </a:solidFill>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770282548"/>
                  </a:ext>
                </a:extLst>
              </a:tr>
              <a:tr h="966882">
                <a:tc>
                  <a:txBody>
                    <a:bodyPr/>
                    <a:lstStyle/>
                    <a:p>
                      <a:pPr marL="0" marR="0" lvl="0" indent="0" algn="ctr" defTabSz="914400" rtl="1" eaLnBrk="1" fontAlgn="auto" latinLnBrk="0" hangingPunct="1">
                        <a:lnSpc>
                          <a:spcPct val="150000"/>
                        </a:lnSpc>
                        <a:spcBef>
                          <a:spcPts val="0"/>
                        </a:spcBef>
                        <a:spcAft>
                          <a:spcPts val="0"/>
                        </a:spcAft>
                        <a:buClrTx/>
                        <a:buSzTx/>
                        <a:buFontTx/>
                        <a:buNone/>
                        <a:tabLst/>
                        <a:defRPr/>
                      </a:pPr>
                      <a:r>
                        <a:rPr lang="ar-MA" sz="2700" b="1" kern="1200" dirty="0">
                          <a:solidFill>
                            <a:schemeClr val="tx1"/>
                          </a:solidFill>
                          <a:latin typeface="Dubai" panose="020B0503030403030204" pitchFamily="34" charset="-78"/>
                          <a:ea typeface="+mn-ea"/>
                          <a:cs typeface="MadaniArabic-Light" panose="00000400000000000000" pitchFamily="2" charset="-78"/>
                        </a:rPr>
                        <a:t>يوجه الميسر(ة) المتعلمين إلى إنجاز الأنشطة التطبيقية المقترحة في كراسة الدعم.</a:t>
                      </a:r>
                      <a:endParaRPr lang="fr-MA" sz="2700" b="1" kern="1200" dirty="0">
                        <a:solidFill>
                          <a:schemeClr val="tx1"/>
                        </a:solidFill>
                        <a:latin typeface="Dubai" panose="020B0503030403030204" pitchFamily="34" charset="-78"/>
                        <a:ea typeface="+mn-ea"/>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3089371680"/>
                  </a:ext>
                </a:extLst>
              </a:tr>
              <a:tr h="830051">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200" b="1" dirty="0">
                          <a:cs typeface="MadaniArabic-Light" panose="00000400000000000000" pitchFamily="2" charset="-78"/>
                        </a:rPr>
                        <a:t>*موجهات عامة*</a:t>
                      </a:r>
                      <a:endParaRPr lang="fr-MA" sz="3200" b="1" dirty="0"/>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560048326"/>
                  </a:ext>
                </a:extLst>
              </a:tr>
              <a:tr h="3732132">
                <a:tc>
                  <a:txBody>
                    <a:bodyPr/>
                    <a:lstStyle/>
                    <a:p>
                      <a:pPr marL="342900" lvl="0" indent="-342900" algn="just" defTabSz="914400" rtl="1" eaLnBrk="1" latinLnBrk="0" hangingPunct="1">
                        <a:lnSpc>
                          <a:spcPct val="150000"/>
                        </a:lnSpc>
                        <a:buFont typeface="Arial" panose="020B0604020202020204" pitchFamily="34" charset="0"/>
                        <a:buChar char="•"/>
                      </a:pPr>
                      <a:endParaRPr lang="fr-MA" sz="1800" b="1" kern="1200" dirty="0">
                        <a:solidFill>
                          <a:schemeClr val="tx1"/>
                        </a:solidFill>
                        <a:latin typeface="Dubai" panose="020B0503030403030204" pitchFamily="34" charset="-78"/>
                        <a:ea typeface="+mn-ea"/>
                        <a:cs typeface="+mj-cs"/>
                      </a:endParaRPr>
                    </a:p>
                  </a:txBody>
                  <a:tcPr marL="102870" marR="102870" marT="51435" marB="51435">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2721819782"/>
                  </a:ext>
                </a:extLst>
              </a:tr>
            </a:tbl>
          </a:graphicData>
        </a:graphic>
      </p:graphicFrame>
      <p:sp>
        <p:nvSpPr>
          <p:cNvPr id="2" name="TextBox 2">
            <a:extLst>
              <a:ext uri="{FF2B5EF4-FFF2-40B4-BE49-F238E27FC236}">
                <a16:creationId xmlns:a16="http://schemas.microsoft.com/office/drawing/2014/main" id="{C820E69A-D32A-98EE-FE1C-47228DBE2C24}"/>
              </a:ext>
            </a:extLst>
          </p:cNvPr>
          <p:cNvSpPr txBox="1"/>
          <p:nvPr/>
        </p:nvSpPr>
        <p:spPr>
          <a:xfrm>
            <a:off x="545440" y="5341275"/>
            <a:ext cx="12625121" cy="2910669"/>
          </a:xfrm>
          <a:prstGeom prst="rect">
            <a:avLst/>
          </a:prstGeom>
          <a:noFill/>
        </p:spPr>
        <p:txBody>
          <a:bodyPr wrap="square" rtlCol="0">
            <a:spAutoFit/>
          </a:bodyPr>
          <a:lstStyle/>
          <a:p>
            <a:pPr marL="321469" indent="-321469" algn="just" rtl="1">
              <a:lnSpc>
                <a:spcPct val="150000"/>
              </a:lnSpc>
              <a:buFont typeface="Arial" panose="020B0604020202020204" pitchFamily="34" charset="0"/>
              <a:buChar char="•"/>
            </a:pPr>
            <a:r>
              <a:rPr lang="ar-MA" sz="3150" b="1" dirty="0">
                <a:cs typeface="MadaniArabic-Light" panose="00000400000000000000" pitchFamily="2" charset="-78"/>
              </a:rPr>
              <a:t> </a:t>
            </a:r>
            <a:r>
              <a:rPr lang="ar-MA" sz="3150" b="1" dirty="0">
                <a:latin typeface="Calibri" panose="020F0502020204030204" pitchFamily="34" charset="0"/>
                <a:ea typeface="Calibri" panose="020F0502020204030204" pitchFamily="34" charset="0"/>
                <a:cs typeface="MadaniArabic-Light" panose="00000400000000000000" pitchFamily="2" charset="-78"/>
              </a:rPr>
              <a:t>يحرص الأستاذ(ة) على أن جميع التلاميذ يميزون وظيفة الرمز (</a:t>
            </a:r>
            <a:r>
              <a:rPr lang="fr-FR" sz="3150" b="1" dirty="0">
                <a:latin typeface="Calibri" panose="020F0502020204030204" pitchFamily="34" charset="0"/>
                <a:ea typeface="Calibri" panose="020F0502020204030204" pitchFamily="34" charset="0"/>
                <a:cs typeface="MadaniArabic-Light" panose="00000400000000000000" pitchFamily="2" charset="-78"/>
              </a:rPr>
              <a:t>+</a:t>
            </a:r>
            <a:r>
              <a:rPr lang="ar-MA" sz="3150" b="1" dirty="0">
                <a:latin typeface="Calibri" panose="020F0502020204030204" pitchFamily="34" charset="0"/>
                <a:ea typeface="Calibri" panose="020F0502020204030204" pitchFamily="34" charset="0"/>
                <a:cs typeface="MadaniArabic-Light" panose="00000400000000000000" pitchFamily="2" charset="-78"/>
              </a:rPr>
              <a:t>) لإنجاز عملية الجمع</a:t>
            </a:r>
            <a:r>
              <a:rPr lang="fr-FR" sz="3150" b="1" dirty="0">
                <a:latin typeface="Calibri" panose="020F0502020204030204" pitchFamily="34" charset="0"/>
                <a:ea typeface="Calibri" panose="020F0502020204030204" pitchFamily="34" charset="0"/>
                <a:cs typeface="MadaniArabic-Light" panose="00000400000000000000" pitchFamily="2" charset="-78"/>
              </a:rPr>
              <a:t> </a:t>
            </a:r>
            <a:r>
              <a:rPr lang="ar-MA" sz="3150" b="1" dirty="0">
                <a:latin typeface="Calibri" panose="020F0502020204030204" pitchFamily="34" charset="0"/>
                <a:ea typeface="Calibri" panose="020F0502020204030204" pitchFamily="34" charset="0"/>
                <a:cs typeface="MadaniArabic-Light" panose="00000400000000000000" pitchFamily="2" charset="-78"/>
              </a:rPr>
              <a:t> باستخدام الخشيبات والحزم.</a:t>
            </a:r>
          </a:p>
          <a:p>
            <a:pPr marL="321469" indent="-321469" algn="just" rtl="1">
              <a:lnSpc>
                <a:spcPct val="150000"/>
              </a:lnSpc>
              <a:buFont typeface="Arial" panose="020B0604020202020204" pitchFamily="34" charset="0"/>
              <a:buChar char="•"/>
            </a:pPr>
            <a:r>
              <a:rPr lang="ar-MA" sz="3150" b="1" dirty="0">
                <a:latin typeface="Calibri" panose="020F0502020204030204" pitchFamily="34" charset="0"/>
                <a:ea typeface="Calibri" panose="020F0502020204030204" pitchFamily="34" charset="0"/>
                <a:cs typeface="MadaniArabic-Light" panose="00000400000000000000" pitchFamily="2" charset="-78"/>
              </a:rPr>
              <a:t>أثناء القيام بالمناولة تسحب  الخشيبات والحزم بعد تجميعها  إلى خانتي  المجموع. </a:t>
            </a:r>
            <a:endParaRPr lang="ar-MA" sz="3150" b="1" dirty="0">
              <a:cs typeface="MadaniArabic-Light" panose="00000400000000000000" pitchFamily="2" charset="-78"/>
            </a:endParaRPr>
          </a:p>
        </p:txBody>
      </p:sp>
      <p:sp>
        <p:nvSpPr>
          <p:cNvPr id="8" name="Google Shape;146;p4">
            <a:extLst>
              <a:ext uri="{FF2B5EF4-FFF2-40B4-BE49-F238E27FC236}">
                <a16:creationId xmlns:a16="http://schemas.microsoft.com/office/drawing/2014/main" id="{1B96DAB3-1711-519A-37EA-52B60B929CD9}"/>
              </a:ext>
            </a:extLst>
          </p:cNvPr>
          <p:cNvSpPr txBox="1">
            <a:spLocks/>
          </p:cNvSpPr>
          <p:nvPr/>
        </p:nvSpPr>
        <p:spPr>
          <a:xfrm>
            <a:off x="2144209" y="1277910"/>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rtl="1">
              <a:buClr>
                <a:prstClr val="black"/>
              </a:buClr>
              <a:buSzPts val="4200"/>
              <a:defRPr/>
            </a:pPr>
            <a:r>
              <a:rPr lang="ar-MA" sz="4500" b="1" dirty="0">
                <a:solidFill>
                  <a:prstClr val="black"/>
                </a:solidFill>
                <a:latin typeface="MadaniArabic-Light" panose="00000400000000000000" pitchFamily="2" charset="-78"/>
                <a:cs typeface="MadaniArabic-Light" panose="00000400000000000000" pitchFamily="2" charset="-78"/>
                <a:sym typeface="Arial Black"/>
              </a:rPr>
              <a:t>الجمع</a:t>
            </a:r>
            <a:r>
              <a:rPr lang="ar-MA" sz="4500" b="1" dirty="0">
                <a:latin typeface="Arial Black"/>
                <a:ea typeface="Arial Black"/>
                <a:cs typeface="MadaniArabic-Light" panose="00000400000000000000" pitchFamily="2" charset="-78"/>
                <a:sym typeface="Arial Black"/>
              </a:rPr>
              <a:t> </a:t>
            </a:r>
            <a:r>
              <a:rPr lang="ar-MA" sz="4500" b="1" dirty="0">
                <a:solidFill>
                  <a:prstClr val="black"/>
                </a:solidFill>
                <a:latin typeface="MadaniArabic-Light" panose="00000400000000000000" pitchFamily="2" charset="-78"/>
                <a:cs typeface="MadaniArabic-Light" panose="00000400000000000000" pitchFamily="2" charset="-78"/>
                <a:sym typeface="Arial Black"/>
              </a:rPr>
              <a:t>باستخدام</a:t>
            </a:r>
            <a:r>
              <a:rPr lang="ar-MA" sz="4500" b="1" dirty="0">
                <a:solidFill>
                  <a:prstClr val="black"/>
                </a:solidFill>
                <a:latin typeface="Arial Black"/>
                <a:cs typeface="MadaniArabic-Light" panose="00000400000000000000" pitchFamily="2" charset="-78"/>
                <a:sym typeface="Arial Black"/>
              </a:rPr>
              <a:t> </a:t>
            </a:r>
            <a:r>
              <a:rPr lang="ar-MA" sz="4500" b="1" dirty="0">
                <a:solidFill>
                  <a:prstClr val="black"/>
                </a:solidFill>
                <a:latin typeface="MadaniArabic-Light" panose="00000400000000000000" pitchFamily="2" charset="-78"/>
                <a:cs typeface="MadaniArabic-Light" panose="00000400000000000000" pitchFamily="2" charset="-78"/>
                <a:sym typeface="Arial Black"/>
              </a:rPr>
              <a:t>الحزم </a:t>
            </a:r>
            <a:r>
              <a:rPr lang="ar-MA" sz="4500" b="1" dirty="0" err="1">
                <a:solidFill>
                  <a:prstClr val="black"/>
                </a:solidFill>
                <a:latin typeface="MadaniArabic-Light" panose="00000400000000000000" pitchFamily="2" charset="-78"/>
                <a:cs typeface="MadaniArabic-Light" panose="00000400000000000000" pitchFamily="2" charset="-78"/>
                <a:sym typeface="Arial Black"/>
              </a:rPr>
              <a:t>والخشيبات</a:t>
            </a:r>
            <a:endParaRPr lang="en-IN" sz="4500" b="1" dirty="0">
              <a:solidFill>
                <a:prstClr val="black"/>
              </a:solidFill>
              <a:latin typeface="MadaniArabic-Light" panose="00000400000000000000" pitchFamily="2" charset="-78"/>
              <a:cs typeface="+mj-cs"/>
            </a:endParaRPr>
          </a:p>
        </p:txBody>
      </p:sp>
    </p:spTree>
    <p:extLst>
      <p:ext uri="{BB962C8B-B14F-4D97-AF65-F5344CB8AC3E}">
        <p14:creationId xmlns:p14="http://schemas.microsoft.com/office/powerpoint/2010/main" val="303655557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3"/>
</p:tagLst>
</file>

<file path=ppt/tags/tag2.xml><?xml version="1.0" encoding="utf-8"?>
<p:tagLst xmlns:a="http://schemas.openxmlformats.org/drawingml/2006/main" xmlns:r="http://schemas.openxmlformats.org/officeDocument/2006/relationships" xmlns:p="http://schemas.openxmlformats.org/presentationml/2006/main">
  <p:tag name="NUM" val="1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36264</TotalTime>
  <Words>3888</Words>
  <Application>Microsoft Office PowerPoint</Application>
  <PresentationFormat>Personnalisé</PresentationFormat>
  <Paragraphs>761</Paragraphs>
  <Slides>90</Slides>
  <Notes>15</Notes>
  <HiddenSlides>0</HiddenSlides>
  <MMClips>0</MMClips>
  <ScaleCrop>false</ScaleCrop>
  <HeadingPairs>
    <vt:vector size="6" baseType="variant">
      <vt:variant>
        <vt:lpstr>Polices utilisées</vt:lpstr>
      </vt:variant>
      <vt:variant>
        <vt:i4>17</vt:i4>
      </vt:variant>
      <vt:variant>
        <vt:lpstr>Thème</vt:lpstr>
      </vt:variant>
      <vt:variant>
        <vt:i4>1</vt:i4>
      </vt:variant>
      <vt:variant>
        <vt:lpstr>Titres des diapositives</vt:lpstr>
      </vt:variant>
      <vt:variant>
        <vt:i4>90</vt:i4>
      </vt:variant>
    </vt:vector>
  </HeadingPairs>
  <TitlesOfParts>
    <vt:vector size="108" baseType="lpstr">
      <vt:lpstr>Montserrat Medium</vt:lpstr>
      <vt:lpstr>Montserrat Light</vt:lpstr>
      <vt:lpstr>Montserrat</vt:lpstr>
      <vt:lpstr>Dubai</vt:lpstr>
      <vt:lpstr>Wingdings</vt:lpstr>
      <vt:lpstr>Microsoft Uighur</vt:lpstr>
      <vt:lpstr>Arial</vt:lpstr>
      <vt:lpstr>Cambria,Serif</vt:lpstr>
      <vt:lpstr>Arial Rounded MT Bold</vt:lpstr>
      <vt:lpstr>Cambria</vt:lpstr>
      <vt:lpstr>Dosis</vt:lpstr>
      <vt:lpstr>MadaniArabic-Light</vt:lpstr>
      <vt:lpstr>MadaniArabic-ExtraLight</vt:lpstr>
      <vt:lpstr>29LT Bukra Bold</vt:lpstr>
      <vt:lpstr>Calibri</vt:lpstr>
      <vt:lpstr>Arial Black</vt:lpstr>
      <vt:lpstr>Carelia</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Mohamed Ouatouch</cp:lastModifiedBy>
  <cp:revision>214</cp:revision>
  <dcterms:created xsi:type="dcterms:W3CDTF">2006-08-16T00:00:00Z</dcterms:created>
  <dcterms:modified xsi:type="dcterms:W3CDTF">2025-09-18T23:23:06Z</dcterms:modified>
  <dc:identifier>DAFtlvZnwz4</dc:identifier>
</cp:coreProperties>
</file>