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92"/>
  </p:notesMasterIdLst>
  <p:sldIdLst>
    <p:sldId id="257" r:id="rId2"/>
    <p:sldId id="2134808553" r:id="rId3"/>
    <p:sldId id="2134808443" r:id="rId4"/>
    <p:sldId id="2134805101" r:id="rId5"/>
    <p:sldId id="2147482684" r:id="rId6"/>
    <p:sldId id="2134805155" r:id="rId7"/>
    <p:sldId id="2147482682" r:id="rId8"/>
    <p:sldId id="386" r:id="rId9"/>
    <p:sldId id="2134808444" r:id="rId10"/>
    <p:sldId id="2147482613" r:id="rId11"/>
    <p:sldId id="2147482586" r:id="rId12"/>
    <p:sldId id="2147482663" r:id="rId13"/>
    <p:sldId id="2134808519" r:id="rId14"/>
    <p:sldId id="2134808520" r:id="rId15"/>
    <p:sldId id="2147482629" r:id="rId16"/>
    <p:sldId id="2147482630" r:id="rId17"/>
    <p:sldId id="2147482631" r:id="rId18"/>
    <p:sldId id="2147482632" r:id="rId19"/>
    <p:sldId id="2147482633" r:id="rId20"/>
    <p:sldId id="2147482634" r:id="rId21"/>
    <p:sldId id="2147482635" r:id="rId22"/>
    <p:sldId id="2147482636" r:id="rId23"/>
    <p:sldId id="2134808459" r:id="rId24"/>
    <p:sldId id="2147482637" r:id="rId25"/>
    <p:sldId id="2147482638" r:id="rId26"/>
    <p:sldId id="2134808446" r:id="rId27"/>
    <p:sldId id="2147482639" r:id="rId28"/>
    <p:sldId id="2147482669" r:id="rId29"/>
    <p:sldId id="2147482640" r:id="rId30"/>
    <p:sldId id="2147482641" r:id="rId31"/>
    <p:sldId id="2147482642" r:id="rId32"/>
    <p:sldId id="2147482643" r:id="rId33"/>
    <p:sldId id="2147482646" r:id="rId34"/>
    <p:sldId id="2147482648" r:id="rId35"/>
    <p:sldId id="2147482665" r:id="rId36"/>
    <p:sldId id="2147482666" r:id="rId37"/>
    <p:sldId id="2147482667" r:id="rId38"/>
    <p:sldId id="2147482668" r:id="rId39"/>
    <p:sldId id="2134808460" r:id="rId40"/>
    <p:sldId id="2134808538" r:id="rId41"/>
    <p:sldId id="2134808550" r:id="rId42"/>
    <p:sldId id="2147482690" r:id="rId43"/>
    <p:sldId id="2134808527" r:id="rId44"/>
    <p:sldId id="2147482670" r:id="rId45"/>
    <p:sldId id="2147482671" r:id="rId46"/>
    <p:sldId id="2147482672" r:id="rId47"/>
    <p:sldId id="2147482676" r:id="rId48"/>
    <p:sldId id="2147482677" r:id="rId49"/>
    <p:sldId id="2147482539" r:id="rId50"/>
    <p:sldId id="2147482558" r:id="rId51"/>
    <p:sldId id="2147482582" r:id="rId52"/>
    <p:sldId id="2147482547" r:id="rId53"/>
    <p:sldId id="2134808542" r:id="rId54"/>
    <p:sldId id="2147482575" r:id="rId55"/>
    <p:sldId id="2134808547" r:id="rId56"/>
    <p:sldId id="2147482576" r:id="rId57"/>
    <p:sldId id="2147482577" r:id="rId58"/>
    <p:sldId id="2147482578" r:id="rId59"/>
    <p:sldId id="2147482579" r:id="rId60"/>
    <p:sldId id="2147482580" r:id="rId61"/>
    <p:sldId id="2147482581" r:id="rId62"/>
    <p:sldId id="2147482583" r:id="rId63"/>
    <p:sldId id="2134808467" r:id="rId64"/>
    <p:sldId id="2134808543" r:id="rId65"/>
    <p:sldId id="2147482624" r:id="rId66"/>
    <p:sldId id="2134808545" r:id="rId67"/>
    <p:sldId id="2147482678" r:id="rId68"/>
    <p:sldId id="2134808546" r:id="rId69"/>
    <p:sldId id="2147482679" r:id="rId70"/>
    <p:sldId id="2134808549" r:id="rId71"/>
    <p:sldId id="2147482680" r:id="rId72"/>
    <p:sldId id="2134808461" r:id="rId73"/>
    <p:sldId id="2147482570" r:id="rId74"/>
    <p:sldId id="2147482550" r:id="rId75"/>
    <p:sldId id="2134808504" r:id="rId76"/>
    <p:sldId id="2147482660" r:id="rId77"/>
    <p:sldId id="2147482691" r:id="rId78"/>
    <p:sldId id="2147482692" r:id="rId79"/>
    <p:sldId id="2147482693" r:id="rId80"/>
    <p:sldId id="2147482694" r:id="rId81"/>
    <p:sldId id="2147482683" r:id="rId82"/>
    <p:sldId id="2147482686" r:id="rId83"/>
    <p:sldId id="2147482687" r:id="rId84"/>
    <p:sldId id="2147482688" r:id="rId85"/>
    <p:sldId id="2147482689" r:id="rId86"/>
    <p:sldId id="2147482617" r:id="rId87"/>
    <p:sldId id="2147482525" r:id="rId88"/>
    <p:sldId id="2147482526" r:id="rId89"/>
    <p:sldId id="2147482527" r:id="rId90"/>
    <p:sldId id="2147482528" r:id="rId91"/>
  </p:sldIdLst>
  <p:sldSz cx="13716000" cy="10287000"/>
  <p:notesSz cx="6858000" cy="9144000"/>
  <p:embeddedFontLst>
    <p:embeddedFont>
      <p:font typeface="29LT Bukra Bold" panose="020B0604020202020204" charset="0"/>
      <p:bold r:id="rId93"/>
    </p:embeddedFont>
    <p:embeddedFont>
      <p:font typeface="Arial Black" panose="020B0A04020102020204" pitchFamily="34" charset="0"/>
      <p:bold r:id="rId94"/>
    </p:embeddedFont>
    <p:embeddedFont>
      <p:font typeface="Cambria" panose="02040503050406030204" pitchFamily="18" charset="0"/>
      <p:regular r:id="rId95"/>
      <p:bold r:id="rId96"/>
      <p:italic r:id="rId97"/>
      <p:boldItalic r:id="rId98"/>
    </p:embeddedFont>
    <p:embeddedFont>
      <p:font typeface="Carelia" panose="020B0604020202020204" charset="0"/>
      <p:regular r:id="rId99"/>
    </p:embeddedFont>
    <p:embeddedFont>
      <p:font typeface="Dosis" pitchFamily="2" charset="0"/>
      <p:regular r:id="rId100"/>
      <p:bold r:id="rId101"/>
    </p:embeddedFont>
    <p:embeddedFont>
      <p:font typeface="Dubai" panose="020B0503030403030204" pitchFamily="34" charset="-78"/>
      <p:regular r:id="rId102"/>
      <p:bold r:id="rId103"/>
    </p:embeddedFont>
    <p:embeddedFont>
      <p:font typeface="MadaniArabic-ExtraLight" panose="00000300000000000000" pitchFamily="2" charset="-78"/>
      <p:regular r:id="rId104"/>
    </p:embeddedFont>
    <p:embeddedFont>
      <p:font typeface="MadaniArabic-Light" panose="00000400000000000000" pitchFamily="2" charset="-78"/>
      <p:regular r:id="rId105"/>
    </p:embeddedFont>
    <p:embeddedFont>
      <p:font typeface="Microsoft Uighur" panose="02000000000000000000" pitchFamily="2" charset="-78"/>
      <p:regular r:id="rId106"/>
      <p:bold r:id="rId107"/>
    </p:embeddedFont>
    <p:embeddedFont>
      <p:font typeface="Montserrat" panose="00000500000000000000" pitchFamily="2" charset="0"/>
      <p:regular r:id="rId108"/>
      <p:bold r:id="rId109"/>
      <p:italic r:id="rId110"/>
      <p:boldItalic r:id="rId111"/>
    </p:embeddedFont>
    <p:embeddedFont>
      <p:font typeface="Montserrat Light" panose="00000400000000000000" pitchFamily="2" charset="0"/>
      <p:regular r:id="rId112"/>
      <p:italic r:id="rId113"/>
    </p:embeddedFont>
    <p:embeddedFont>
      <p:font typeface="Montserrat Medium" panose="00000600000000000000" pitchFamily="2" charset="0"/>
      <p:regular r:id="rId114"/>
      <p:italic r:id="rId1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C283"/>
    <a:srgbClr val="02BDC9"/>
    <a:srgbClr val="F98F51"/>
    <a:srgbClr val="0097B2"/>
    <a:srgbClr val="3D8FA5"/>
    <a:srgbClr val="106585"/>
    <a:srgbClr val="829D4A"/>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452" autoAdjust="0"/>
    <p:restoredTop sz="95033" autoAdjust="0"/>
  </p:normalViewPr>
  <p:slideViewPr>
    <p:cSldViewPr>
      <p:cViewPr varScale="1">
        <p:scale>
          <a:sx n="61" d="100"/>
          <a:sy n="61" d="100"/>
        </p:scale>
        <p:origin x="470"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20.fntdata"/><Relationship Id="rId16" Type="http://schemas.openxmlformats.org/officeDocument/2006/relationships/slide" Target="slides/slide15.xml"/><Relationship Id="rId107" Type="http://schemas.openxmlformats.org/officeDocument/2006/relationships/font" Target="fonts/font15.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0.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font" Target="fonts/font3.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21.fntdata"/><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1.fntdata"/><Relationship Id="rId108" Type="http://schemas.openxmlformats.org/officeDocument/2006/relationships/font" Target="fonts/font16.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22.fntdata"/><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2.fntdata"/><Relationship Id="rId99" Type="http://schemas.openxmlformats.org/officeDocument/2006/relationships/font" Target="fonts/font7.fntdata"/><Relationship Id="rId10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7.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5.fntdata"/><Relationship Id="rId104" Type="http://schemas.openxmlformats.org/officeDocument/2006/relationships/font" Target="fonts/font12.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8.fntdata"/><Relationship Id="rId115" Type="http://schemas.openxmlformats.org/officeDocument/2006/relationships/font" Target="fonts/font23.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8.fntdata"/><Relationship Id="rId105" Type="http://schemas.openxmlformats.org/officeDocument/2006/relationships/font" Target="fonts/font1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fntdata"/><Relationship Id="rId98" Type="http://schemas.openxmlformats.org/officeDocument/2006/relationships/font" Target="fonts/font6.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9.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1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19/09/2025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3370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cs typeface="MadaniArabic-Light" panose="00000400000000000000" pitchFamily="2" charset="-78"/>
              </a:rPr>
              <a:t>يسمى أيضا مفكرة العدد</a:t>
            </a:r>
          </a:p>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5828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3489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cs typeface="MadaniArabic-Light" panose="00000400000000000000" pitchFamily="2" charset="-78"/>
              </a:rPr>
              <a:t>يستثمر النشاط لتثبيت قراءة الأعداد من 0 إلى 99 </a:t>
            </a:r>
          </a:p>
          <a:p>
            <a:pPr marL="0" lvl="0" indent="0" algn="l" rtl="0">
              <a:spcBef>
                <a:spcPts val="0"/>
              </a:spcBef>
              <a:spcAft>
                <a:spcPts val="0"/>
              </a:spcAft>
              <a:buNone/>
            </a:pPr>
            <a:r>
              <a:rPr lang="ar-MA" dirty="0">
                <a:cs typeface="MadaniArabic-Light" panose="00000400000000000000" pitchFamily="2" charset="-78"/>
              </a:rPr>
              <a:t>يمكن استثماره أيضا بالنسبة للأعداد من فئة المئات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560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6432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A0AE87F-B08A-4342-80EC-80A3A2B8D41A}" type="slidenum">
              <a:rPr lang="fr-MA" smtClean="0"/>
              <a:pPr/>
              <a:t>40</a:t>
            </a:fld>
            <a:endParaRPr lang="fr-MA" dirty="0"/>
          </a:p>
        </p:txBody>
      </p:sp>
    </p:spTree>
    <p:extLst>
      <p:ext uri="{BB962C8B-B14F-4D97-AF65-F5344CB8AC3E}">
        <p14:creationId xmlns:p14="http://schemas.microsoft.com/office/powerpoint/2010/main" val="900523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ar-MA" dirty="0">
                <a:cs typeface="MadaniArabic-Light" panose="00000400000000000000" pitchFamily="2" charset="-78"/>
              </a:rPr>
              <a:t>بعد نمذجة استعمال جداول الجمع أو الطرح – تقدم البطاقة التقنية للنشاط </a:t>
            </a: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2377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1276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0450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348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8149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422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9541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167556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9/19/2025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50.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1.png"/><Relationship Id="rId4" Type="http://schemas.openxmlformats.org/officeDocument/2006/relationships/image" Target="../media/image9.svg"/></Relationships>
</file>

<file path=ppt/slides/_rels/slide4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4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7.svg"/><Relationship Id="rId9" Type="http://schemas.openxmlformats.org/officeDocument/2006/relationships/image" Target="../media/image27.png"/></Relationships>
</file>

<file path=ppt/slides/_rels/slide5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5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5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5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5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0.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6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13.png"/></Relationships>
</file>

<file path=ppt/slides/_rels/slide6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13.png"/></Relationships>
</file>

<file path=ppt/slides/_rels/slide6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13.png"/></Relationships>
</file>

<file path=ppt/slides/_rels/slide6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13.png"/></Relationships>
</file>

<file path=ppt/slides/_rels/slide6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7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13.png"/></Relationships>
</file>

<file path=ppt/slides/_rels/slide7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13.pn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7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8.png"/><Relationship Id="rId4" Type="http://schemas.openxmlformats.org/officeDocument/2006/relationships/image" Target="../media/image67.png"/></Relationships>
</file>

<file path=ppt/slides/_rels/slide7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8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8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70.png"/><Relationship Id="rId4" Type="http://schemas.openxmlformats.org/officeDocument/2006/relationships/image" Target="../media/image69.png"/></Relationships>
</file>

<file path=ppt/slides/_rels/slide84.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8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87.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62.png"/></Relationships>
</file>

<file path=ppt/slides/_rels/slide8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62.png"/></Relationships>
</file>

<file path=ppt/slides/_rels/slide8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62.pn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40.jpeg"/><Relationship Id="rId3" Type="http://schemas.openxmlformats.org/officeDocument/2006/relationships/image" Target="../media/image8.png"/><Relationship Id="rId7" Type="http://schemas.openxmlformats.org/officeDocument/2006/relationships/image" Target="../media/image36.png"/><Relationship Id="rId12"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5.png"/><Relationship Id="rId11" Type="http://schemas.openxmlformats.org/officeDocument/2006/relationships/image" Target="../media/image38.jpeg"/><Relationship Id="rId5" Type="http://schemas.openxmlformats.org/officeDocument/2006/relationships/image" Target="../media/image34.png"/><Relationship Id="rId10" Type="http://schemas.openxmlformats.org/officeDocument/2006/relationships/hyperlink" Target="https://openclipart.org/detail/131431/black-marker-marcador-negro" TargetMode="External"/><Relationship Id="rId4" Type="http://schemas.openxmlformats.org/officeDocument/2006/relationships/image" Target="../media/image9.svg"/><Relationship Id="rId9" Type="http://schemas.openxmlformats.org/officeDocument/2006/relationships/image" Target="../media/image37.png"/></Relationships>
</file>

<file path=ppt/slides/_rels/slide9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473241" y="7125051"/>
            <a:ext cx="6325330" cy="813494"/>
            <a:chOff x="3333024"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833798" y="7007413"/>
              <a:ext cx="3200400"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333024" y="7086600"/>
              <a:ext cx="6325330" cy="654025"/>
            </a:xfrm>
            <a:prstGeom prst="rect">
              <a:avLst/>
            </a:prstGeom>
          </p:spPr>
          <p:txBody>
            <a:bodyPr lIns="0" tIns="0" rIns="0" bIns="0" rtlCol="0" anchor="t">
              <a:spAutoFit/>
            </a:bodyPr>
            <a:lstStyle/>
            <a:p>
              <a:pPr algn="ctr" defTabSz="685834" rtl="1">
                <a:lnSpc>
                  <a:spcPts val="5139"/>
                </a:lnSpc>
              </a:pPr>
              <a:r>
                <a:rPr lang="ar-MA" sz="4400" b="1" dirty="0">
                  <a:solidFill>
                    <a:prstClr val="white"/>
                  </a:solidFill>
                  <a:latin typeface="Microsoft Uighur" panose="02000000000000000000" pitchFamily="2" charset="-78"/>
                  <a:cs typeface="Microsoft Uighur" panose="02000000000000000000" pitchFamily="2" charset="-78"/>
                </a:rPr>
                <a:t>الحصة 8 </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95558"/>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374867" y="6337711"/>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SA" sz="4000" b="1" dirty="0">
                <a:solidFill>
                  <a:prstClr val="white"/>
                </a:solidFill>
                <a:latin typeface="Microsoft Uighur" panose="02000000000000000000" pitchFamily="2" charset="-78"/>
                <a:cs typeface="Microsoft Uighur" panose="02000000000000000000" pitchFamily="2" charset="-78"/>
              </a:rPr>
              <a:t>لبنة جمع</a:t>
            </a:r>
            <a:endParaRPr lang="fr-MA" sz="4000" b="1" dirty="0">
              <a:solidFill>
                <a:prstClr val="white"/>
              </a:solidFill>
              <a:latin typeface="Microsoft Uighur" panose="02000000000000000000" pitchFamily="2" charset="-78"/>
              <a:cs typeface="Microsoft Uighur" panose="02000000000000000000" pitchFamily="2" charset="-78"/>
            </a:endParaRPr>
          </a:p>
        </p:txBody>
      </p:sp>
      <p:sp>
        <p:nvSpPr>
          <p:cNvPr id="8" name="Ellipse 7">
            <a:extLst>
              <a:ext uri="{FF2B5EF4-FFF2-40B4-BE49-F238E27FC236}">
                <a16:creationId xmlns:a16="http://schemas.microsoft.com/office/drawing/2014/main" id="{1279739E-FA6F-27BB-DBC4-1A1F427472A5}"/>
              </a:ext>
            </a:extLst>
          </p:cNvPr>
          <p:cNvSpPr/>
          <p:nvPr/>
        </p:nvSpPr>
        <p:spPr>
          <a:xfrm>
            <a:off x="7433486" y="5939434"/>
            <a:ext cx="2072355" cy="2134760"/>
          </a:xfrm>
          <a:prstGeom prst="ellipse">
            <a:avLst/>
          </a:prstGeom>
          <a:solidFill>
            <a:srgbClr val="F98F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المسار</a:t>
            </a:r>
          </a:p>
          <a:p>
            <a:pPr marL="0" algn="ctr" defTabSz="914400" rtl="1" eaLnBrk="1" latinLnBrk="0" hangingPunct="1"/>
            <a:r>
              <a:rPr lang="ar-SA" sz="4400" b="1" dirty="0">
                <a:latin typeface="Microsoft Uighur" panose="02000000000000000000" pitchFamily="2" charset="-78"/>
                <a:cs typeface="Microsoft Uighur" panose="02000000000000000000" pitchFamily="2" charset="-78"/>
              </a:rPr>
              <a:t>1</a:t>
            </a:r>
            <a:endParaRPr lang="fr-FR" sz="4400" b="1" dirty="0">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ar-MA" sz="4000" b="1" dirty="0">
                <a:solidFill>
                  <a:srgbClr val="01070A"/>
                </a:solidFill>
                <a:latin typeface="Microsoft Uighur" panose="02000000000000000000" pitchFamily="2" charset="-78"/>
                <a:cs typeface="Microsoft Uighur" panose="02000000000000000000" pitchFamily="2" charset="-78"/>
              </a:rPr>
              <a:t>2</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6EC7D-C543-FA85-C0F0-4D0BEEBF041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014D58E-9D0B-79BE-3F37-5B78A640B294}"/>
              </a:ext>
            </a:extLst>
          </p:cNvPr>
          <p:cNvSpPr/>
          <p:nvPr/>
        </p:nvSpPr>
        <p:spPr>
          <a:xfrm>
            <a:off x="-1" y="2095500"/>
            <a:ext cx="13716001" cy="8191499"/>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7FED15EC-6943-A649-FFEB-04FDCC18F43D}"/>
              </a:ext>
            </a:extLst>
          </p:cNvPr>
          <p:cNvSpPr/>
          <p:nvPr/>
        </p:nvSpPr>
        <p:spPr>
          <a:xfrm>
            <a:off x="275852" y="2258257"/>
            <a:ext cx="13164293" cy="77012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1F546315-92A0-6BE9-6DA6-7BAA1CEBD8FB}"/>
              </a:ext>
            </a:extLst>
          </p:cNvPr>
          <p:cNvSpPr/>
          <p:nvPr/>
        </p:nvSpPr>
        <p:spPr>
          <a:xfrm>
            <a:off x="-1" y="712298"/>
            <a:ext cx="13716001" cy="138320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A320C2DA-B04A-86AA-7B92-5324CF406246}"/>
              </a:ext>
            </a:extLst>
          </p:cNvPr>
          <p:cNvSpPr txBox="1"/>
          <p:nvPr/>
        </p:nvSpPr>
        <p:spPr>
          <a:xfrm>
            <a:off x="275852" y="824925"/>
            <a:ext cx="122872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رأينا بالأمس أيقونة "أُحَضِّرُ لوازمي المدرسية قبل بداية الدرس" من يذكرنا بما تعنيه هذه الأيقونة وما علينا القيام به عند ظهورها.</a:t>
            </a:r>
          </a:p>
        </p:txBody>
      </p:sp>
      <p:sp>
        <p:nvSpPr>
          <p:cNvPr id="3" name="Freeform 8">
            <a:extLst>
              <a:ext uri="{FF2B5EF4-FFF2-40B4-BE49-F238E27FC236}">
                <a16:creationId xmlns:a16="http://schemas.microsoft.com/office/drawing/2014/main" id="{1DBB3064-68C6-0CB1-DDB2-F2ABFF02036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2" name="Image 1">
            <a:extLst>
              <a:ext uri="{FF2B5EF4-FFF2-40B4-BE49-F238E27FC236}">
                <a16:creationId xmlns:a16="http://schemas.microsoft.com/office/drawing/2014/main" id="{3A1D7F21-4140-0CCE-3AB4-1CA326B3E8AD}"/>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486400" y="3624858"/>
            <a:ext cx="3534784" cy="2943244"/>
          </a:xfrm>
          <a:prstGeom prst="rect">
            <a:avLst/>
          </a:prstGeom>
          <a:ln w="19050">
            <a:noFill/>
          </a:ln>
          <a:effectLst/>
        </p:spPr>
      </p:pic>
      <p:sp>
        <p:nvSpPr>
          <p:cNvPr id="7" name="Rectangle : coins arrondis 6">
            <a:extLst>
              <a:ext uri="{FF2B5EF4-FFF2-40B4-BE49-F238E27FC236}">
                <a16:creationId xmlns:a16="http://schemas.microsoft.com/office/drawing/2014/main" id="{D3B74F10-0A8B-59FB-B908-0A44714A3D8B}"/>
              </a:ext>
            </a:extLst>
          </p:cNvPr>
          <p:cNvSpPr/>
          <p:nvPr/>
        </p:nvSpPr>
        <p:spPr>
          <a:xfrm>
            <a:off x="5363584" y="6759126"/>
            <a:ext cx="3534784" cy="964912"/>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graphicFrame>
        <p:nvGraphicFramePr>
          <p:cNvPr id="5" name="Tableau 4">
            <a:extLst>
              <a:ext uri="{FF2B5EF4-FFF2-40B4-BE49-F238E27FC236}">
                <a16:creationId xmlns:a16="http://schemas.microsoft.com/office/drawing/2014/main" id="{B450F7F8-B35E-15C7-C92E-58C31EDFE41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205142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203195" y="3941147"/>
            <a:ext cx="7220790"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الجمع والطرح شفهيا</a:t>
            </a: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483819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35BB4-62D6-3E41-5DAD-34EC266C85F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7861A59-2BFD-694F-046C-E9AFCDC5B9EA}"/>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97CDA07-E923-71E0-42D5-CAC9FA0CB8B8}"/>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D857E5B-F667-B6D7-C473-DA61870409FC}"/>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803F4FC-77B3-A9DD-09D7-9BBB8F22A094}"/>
              </a:ext>
            </a:extLst>
          </p:cNvPr>
          <p:cNvSpPr txBox="1"/>
          <p:nvPr/>
        </p:nvSpPr>
        <p:spPr>
          <a:xfrm>
            <a:off x="0" y="863026"/>
            <a:ext cx="12439617" cy="1258037"/>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نعود لنشاطنا " الجمع والطرح شفهيا" والذي رأينا من خلاله الجمع الشفوي. وقلنا بأن هذا النشاط سيمكننا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اك</a:t>
            </a:r>
            <a:r>
              <a:rPr lang="ar-MA" sz="3200" dirty="0">
                <a:solidFill>
                  <a:prstClr val="white">
                    <a:lumMod val="65000"/>
                  </a:prstClr>
                </a:solidFill>
                <a:latin typeface="Microsoft Uighur" panose="02000000000000000000" pitchFamily="2" charset="-78"/>
                <a:cs typeface="Microsoft Uighur" panose="02000000000000000000" pitchFamily="2" charset="-78"/>
              </a:rPr>
              <a:t>ت</a:t>
            </a:r>
            <a:r>
              <a:rPr lang="ar-SA" sz="3200" dirty="0">
                <a:solidFill>
                  <a:prstClr val="white">
                    <a:lumMod val="65000"/>
                  </a:prstClr>
                </a:solidFill>
                <a:latin typeface="Microsoft Uighur" panose="02000000000000000000" pitchFamily="2" charset="-78"/>
                <a:cs typeface="Microsoft Uighur" panose="02000000000000000000" pitchFamily="2" charset="-78"/>
              </a:rPr>
              <a:t>ساب القدرة على الجمع شفويا لعددين من رقم واحد</a:t>
            </a:r>
            <a:r>
              <a:rPr lang="ar-MA" sz="3200" dirty="0">
                <a:solidFill>
                  <a:prstClr val="white">
                    <a:lumMod val="65000"/>
                  </a:prstClr>
                </a:solidFill>
                <a:latin typeface="Microsoft Uighur" panose="02000000000000000000" pitchFamily="2" charset="-78"/>
                <a:cs typeface="Microsoft Uighur" panose="02000000000000000000" pitchFamily="2" charset="-78"/>
              </a:rPr>
              <a:t>. </a:t>
            </a:r>
            <a:r>
              <a:rPr lang="ar-SA" sz="3200" dirty="0">
                <a:solidFill>
                  <a:prstClr val="white">
                    <a:lumMod val="65000"/>
                  </a:prstClr>
                </a:solidFill>
                <a:latin typeface="Microsoft Uighur" panose="02000000000000000000" pitchFamily="2" charset="-78"/>
                <a:cs typeface="Microsoft Uighur" panose="02000000000000000000" pitchFamily="2" charset="-78"/>
              </a:rPr>
              <a:t>تابعوا معي </a:t>
            </a:r>
            <a:r>
              <a:rPr lang="ar-MA" sz="3200" dirty="0">
                <a:solidFill>
                  <a:prstClr val="white">
                    <a:lumMod val="65000"/>
                  </a:prstClr>
                </a:solidFill>
                <a:latin typeface="Microsoft Uighur" panose="02000000000000000000" pitchFamily="2" charset="-78"/>
                <a:cs typeface="Microsoft Uighur" panose="02000000000000000000" pitchFamily="2" charset="-78"/>
              </a:rPr>
              <a:t>سأستمر في</a:t>
            </a:r>
            <a:r>
              <a:rPr lang="ar-SA" sz="3200" dirty="0">
                <a:solidFill>
                  <a:prstClr val="white">
                    <a:lumMod val="65000"/>
                  </a:prstClr>
                </a:solidFill>
                <a:latin typeface="Microsoft Uighur" panose="02000000000000000000" pitchFamily="2" charset="-78"/>
                <a:cs typeface="Microsoft Uighur" panose="02000000000000000000" pitchFamily="2" charset="-78"/>
              </a:rPr>
              <a:t> نمذجة </a:t>
            </a:r>
            <a:r>
              <a:rPr lang="ar-MA" sz="3200" dirty="0">
                <a:solidFill>
                  <a:prstClr val="white">
                    <a:lumMod val="65000"/>
                  </a:prstClr>
                </a:solidFill>
                <a:latin typeface="Microsoft Uighur" panose="02000000000000000000" pitchFamily="2" charset="-78"/>
                <a:cs typeface="Microsoft Uighur" panose="02000000000000000000" pitchFamily="2" charset="-78"/>
              </a:rPr>
              <a:t>النشاط</a:t>
            </a:r>
            <a:r>
              <a:rPr lang="ar-SA" sz="3200" dirty="0">
                <a:solidFill>
                  <a:prstClr val="white">
                    <a:lumMod val="65000"/>
                  </a:prstClr>
                </a:solidFill>
                <a:latin typeface="Microsoft Uighur" panose="02000000000000000000" pitchFamily="2" charset="-78"/>
                <a:cs typeface="Microsoft Uighur" panose="02000000000000000000" pitchFamily="2" charset="-78"/>
              </a:rPr>
              <a:t>.</a:t>
            </a:r>
            <a:r>
              <a:rPr lang="ar-MA" sz="3200" dirty="0">
                <a:solidFill>
                  <a:prstClr val="white">
                    <a:lumMod val="65000"/>
                  </a:prstClr>
                </a:solidFill>
                <a:latin typeface="Microsoft Uighur" panose="02000000000000000000" pitchFamily="2" charset="-78"/>
                <a:cs typeface="Microsoft Uighur" panose="02000000000000000000" pitchFamily="2" charset="-78"/>
              </a:rPr>
              <a:t>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800" dirty="0">
                <a:solidFill>
                  <a:schemeClr val="bg1">
                    <a:lumMod val="65000"/>
                  </a:schemeClr>
                </a:solidFill>
                <a:latin typeface="Microsoft Uighur" panose="02000000000000000000" pitchFamily="2" charset="-78"/>
                <a:cs typeface="Microsoft Uighur" panose="02000000000000000000" pitchFamily="2" charset="-78"/>
              </a:rPr>
              <a:t>يستمر الأستاذ(ة) في تعبئة وقراءة ما تبقى من أجزاء الجدول مستعينا </a:t>
            </a:r>
            <a:r>
              <a:rPr lang="ar-SA" sz="2800" dirty="0">
                <a:solidFill>
                  <a:schemeClr val="bg1">
                    <a:lumMod val="65000"/>
                  </a:schemeClr>
                </a:solidFill>
                <a:latin typeface="Microsoft Uighur" panose="02000000000000000000" pitchFamily="2" charset="-78"/>
                <a:cs typeface="Microsoft Uighur" panose="02000000000000000000" pitchFamily="2" charset="-78"/>
              </a:rPr>
              <a:t>ببطاقة النشاط</a:t>
            </a:r>
            <a:r>
              <a:rPr lang="ar-MA" sz="2800" dirty="0">
                <a:solidFill>
                  <a:schemeClr val="bg1">
                    <a:lumMod val="65000"/>
                  </a:schemeClr>
                </a:solidFill>
                <a:latin typeface="Microsoft Uighur" panose="02000000000000000000" pitchFamily="2" charset="-78"/>
                <a:cs typeface="Microsoft Uighur" panose="02000000000000000000" pitchFamily="2" charset="-78"/>
              </a:rPr>
              <a:t>(الملحق 1)</a:t>
            </a:r>
            <a:endParaRPr lang="fr-FR" sz="20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BBC787-3ABE-B923-56BA-7E11F3AF6E3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pSp>
        <p:nvGrpSpPr>
          <p:cNvPr id="17" name="Groupe 16">
            <a:extLst>
              <a:ext uri="{FF2B5EF4-FFF2-40B4-BE49-F238E27FC236}">
                <a16:creationId xmlns:a16="http://schemas.microsoft.com/office/drawing/2014/main" id="{5F62B642-70B5-3C68-7DB8-6E61B197CBCE}"/>
              </a:ext>
            </a:extLst>
          </p:cNvPr>
          <p:cNvGrpSpPr/>
          <p:nvPr/>
        </p:nvGrpSpPr>
        <p:grpSpPr>
          <a:xfrm>
            <a:off x="5507992" y="3606459"/>
            <a:ext cx="6552918" cy="6125049"/>
            <a:chOff x="5518324" y="2984386"/>
            <a:chExt cx="6552918" cy="6125049"/>
          </a:xfrm>
        </p:grpSpPr>
        <p:pic>
          <p:nvPicPr>
            <p:cNvPr id="13" name="Image 12" descr="Une image contenant capture d’écran, Rectangle, cadre photo, art&#10;&#10;Le contenu généré par l’IA peut être incorrect.">
              <a:extLst>
                <a:ext uri="{FF2B5EF4-FFF2-40B4-BE49-F238E27FC236}">
                  <a16:creationId xmlns:a16="http://schemas.microsoft.com/office/drawing/2014/main" id="{39081147-3676-FB2D-08B3-45A3B89B5B3A}"/>
                </a:ext>
              </a:extLst>
            </p:cNvPr>
            <p:cNvPicPr>
              <a:picLocks noChangeAspect="1"/>
            </p:cNvPicPr>
            <p:nvPr/>
          </p:nvPicPr>
          <p:blipFill>
            <a:blip r:embed="rId4">
              <a:extLst>
                <a:ext uri="{28A0092B-C50C-407E-A947-70E740481C1C}">
                  <a14:useLocalDpi xmlns:a14="http://schemas.microsoft.com/office/drawing/2010/main" val="0"/>
                </a:ext>
              </a:extLst>
            </a:blip>
            <a:srcRect t="17138" b="30357"/>
            <a:stretch>
              <a:fillRect/>
            </a:stretch>
          </p:blipFill>
          <p:spPr>
            <a:xfrm>
              <a:off x="5910504" y="2984386"/>
              <a:ext cx="5239166" cy="2750873"/>
            </a:xfrm>
            <a:prstGeom prst="rect">
              <a:avLst/>
            </a:prstGeom>
          </p:spPr>
        </p:pic>
        <p:pic>
          <p:nvPicPr>
            <p:cNvPr id="11" name="Image 10" descr="Une image contenant Dessin animé, dessin humoristique, habits, garçon&#10;&#10;Le contenu généré par l’IA peut être incorrect.">
              <a:extLst>
                <a:ext uri="{FF2B5EF4-FFF2-40B4-BE49-F238E27FC236}">
                  <a16:creationId xmlns:a16="http://schemas.microsoft.com/office/drawing/2014/main" id="{BE2502DD-4357-1496-AFBC-77237302D9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8324" y="4740823"/>
              <a:ext cx="6552918" cy="4368612"/>
            </a:xfrm>
            <a:prstGeom prst="rect">
              <a:avLst/>
            </a:prstGeom>
          </p:spPr>
        </p:pic>
      </p:grpSp>
      <p:pic>
        <p:nvPicPr>
          <p:cNvPr id="4" name="Image 3">
            <a:extLst>
              <a:ext uri="{FF2B5EF4-FFF2-40B4-BE49-F238E27FC236}">
                <a16:creationId xmlns:a16="http://schemas.microsoft.com/office/drawing/2014/main" id="{85A1C6CD-AF91-D975-A0E8-30B17D59B1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4229" y="3606459"/>
            <a:ext cx="4762500" cy="4762500"/>
          </a:xfrm>
          <a:prstGeom prst="rect">
            <a:avLst/>
          </a:prstGeom>
        </p:spPr>
      </p:pic>
      <p:sp>
        <p:nvSpPr>
          <p:cNvPr id="16" name="ZoneTexte 15">
            <a:extLst>
              <a:ext uri="{FF2B5EF4-FFF2-40B4-BE49-F238E27FC236}">
                <a16:creationId xmlns:a16="http://schemas.microsoft.com/office/drawing/2014/main" id="{44D43B63-DE08-A3DD-3D3E-C7D295542DF9}"/>
              </a:ext>
            </a:extLst>
          </p:cNvPr>
          <p:cNvSpPr txBox="1"/>
          <p:nvPr/>
        </p:nvSpPr>
        <p:spPr>
          <a:xfrm>
            <a:off x="1090631" y="4939423"/>
            <a:ext cx="3038124" cy="1723549"/>
          </a:xfrm>
          <a:prstGeom prst="rect">
            <a:avLst/>
          </a:prstGeom>
          <a:noFill/>
        </p:spPr>
        <p:txBody>
          <a:bodyPr wrap="square" rtlCol="0">
            <a:spAutoFit/>
          </a:bodyPr>
          <a:lstStyle/>
          <a:p>
            <a:pPr algn="ctr" rtl="1"/>
            <a:r>
              <a:rPr lang="ar-SA" sz="4400" b="1" dirty="0">
                <a:latin typeface="Microsoft Uighur" panose="02000000000000000000" pitchFamily="2" charset="-78"/>
                <a:cs typeface="Microsoft Uighur" panose="02000000000000000000" pitchFamily="2" charset="-78"/>
              </a:rPr>
              <a:t>نمذجة نشاط الجمع</a:t>
            </a:r>
            <a:r>
              <a:rPr lang="ar-MA" sz="4400" b="1" dirty="0">
                <a:latin typeface="Microsoft Uighur" panose="02000000000000000000" pitchFamily="2" charset="-78"/>
                <a:cs typeface="Microsoft Uighur" panose="02000000000000000000" pitchFamily="2" charset="-78"/>
              </a:rPr>
              <a:t> والطرح شفهيا</a:t>
            </a:r>
            <a:endParaRPr lang="fr-FR" sz="4400" b="1" dirty="0">
              <a:latin typeface="Microsoft Uighur" panose="02000000000000000000" pitchFamily="2" charset="-78"/>
              <a:cs typeface="Microsoft Uighur" panose="02000000000000000000" pitchFamily="2" charset="-78"/>
            </a:endParaRPr>
          </a:p>
          <a:p>
            <a:endParaRPr lang="fr-FR" dirty="0"/>
          </a:p>
        </p:txBody>
      </p:sp>
      <p:graphicFrame>
        <p:nvGraphicFramePr>
          <p:cNvPr id="2" name="Tableau 1">
            <a:extLst>
              <a:ext uri="{FF2B5EF4-FFF2-40B4-BE49-F238E27FC236}">
                <a16:creationId xmlns:a16="http://schemas.microsoft.com/office/drawing/2014/main" id="{35156D43-D60F-509B-CE44-635F1EF5DB0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1">
            <a:extLst>
              <a:ext uri="{FF2B5EF4-FFF2-40B4-BE49-F238E27FC236}">
                <a16:creationId xmlns:a16="http://schemas.microsoft.com/office/drawing/2014/main" id="{D31F055D-0F99-D5E7-51E5-6DD2035B377D}"/>
              </a:ext>
            </a:extLst>
          </p:cNvPr>
          <p:cNvPicPr>
            <a:picLocks noChangeAspect="1"/>
          </p:cNvPicPr>
          <p:nvPr/>
        </p:nvPicPr>
        <p:blipFill>
          <a:blip r:embed="rId7"/>
          <a:stretch>
            <a:fillRect/>
          </a:stretch>
        </p:blipFill>
        <p:spPr>
          <a:xfrm>
            <a:off x="7924800" y="3918699"/>
            <a:ext cx="1059769" cy="1490132"/>
          </a:xfrm>
          <a:prstGeom prst="rect">
            <a:avLst/>
          </a:prstGeom>
        </p:spPr>
      </p:pic>
    </p:spTree>
    <p:extLst>
      <p:ext uri="{BB962C8B-B14F-4D97-AF65-F5344CB8AC3E}">
        <p14:creationId xmlns:p14="http://schemas.microsoft.com/office/powerpoint/2010/main" val="3321549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B5059-CDBC-D0F9-19EE-9EA46E4006F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57CF66-59F5-C21C-8A9B-13CE7EEFA99A}"/>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15304F-655E-6F70-F73A-E1A6AF048E75}"/>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B651E58-984C-4DC2-B532-D167EB088C7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9F58867-A995-AD6A-E50B-C0544E98BF9B}"/>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خذوا الألواح، 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564F78C-DA6F-40AE-AF49-FAC5297234E9}"/>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9D6AD167-E610-DEBE-EDC1-847ACB3E9D38}"/>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A81EE1CB-C7B4-81B6-BB83-CB9A797B1950}"/>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5</a:t>
            </a:r>
            <a:r>
              <a:rPr lang="fr-FR" sz="8000" dirty="0">
                <a:solidFill>
                  <a:schemeClr val="bg1"/>
                </a:solidFill>
              </a:rPr>
              <a:t>+</a:t>
            </a:r>
            <a:r>
              <a:rPr lang="ar-MA" sz="8000" dirty="0">
                <a:solidFill>
                  <a:schemeClr val="bg1"/>
                </a:solidFill>
              </a:rPr>
              <a:t>2</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1EA6410-E500-C3AA-2E03-B46FE34A69A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F365E61C-290D-0B9D-13D8-E559FDC0373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19753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8125-9E9C-D9BD-A451-0489F53BCD7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AE3553A-FA7C-41F8-49EB-1196A0B6968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D8E11-9D39-309B-7E35-779F9ABC88CA}"/>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2A43BD-B17B-55A8-07F2-520733B79273}"/>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65BDDA1-0350-9D9E-EE0E-FF257E088F8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9CD1CFA-8215-1206-EF2C-56D220E70748}"/>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6D1AFDFD-1B94-0660-EC73-8C183C7D5F4F}"/>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724AAF2-820C-2A62-BE82-F485F7B9667F}"/>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fr-FR" sz="8000" dirty="0">
                <a:solidFill>
                  <a:schemeClr val="bg1"/>
                </a:solidFill>
              </a:rPr>
              <a:t>5+</a:t>
            </a:r>
            <a:r>
              <a:rPr lang="ar-MA" sz="8000" dirty="0">
                <a:solidFill>
                  <a:schemeClr val="bg1"/>
                </a:solidFill>
              </a:rPr>
              <a:t>2</a:t>
            </a:r>
            <a:r>
              <a:rPr lang="fr-FR" sz="8000" dirty="0">
                <a:solidFill>
                  <a:schemeClr val="bg1"/>
                </a:solidFill>
              </a:rPr>
              <a:t>=</a:t>
            </a:r>
            <a:r>
              <a:rPr lang="ar-MA" sz="8000" dirty="0">
                <a:solidFill>
                  <a:srgbClr val="FFFF00"/>
                </a:solidFill>
              </a:rPr>
              <a:t>7</a:t>
            </a:r>
            <a:endParaRPr lang="fr-FR" sz="8000" dirty="0">
              <a:solidFill>
                <a:srgbClr val="FFFF00"/>
              </a:solidFill>
            </a:endParaRPr>
          </a:p>
        </p:txBody>
      </p:sp>
      <p:pic>
        <p:nvPicPr>
          <p:cNvPr id="4" name="Image 3">
            <a:extLst>
              <a:ext uri="{FF2B5EF4-FFF2-40B4-BE49-F238E27FC236}">
                <a16:creationId xmlns:a16="http://schemas.microsoft.com/office/drawing/2014/main" id="{A17ED268-0AF7-9F44-EAEF-713D2A556E79}"/>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EE80CF3A-FEDE-B2A5-3C69-3F2F8A55E2D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235753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30D6-D266-4464-64A4-4F0B4B9302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65C0383-DF1C-5005-B9F7-847A44A4FA7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A7F95C1-9037-18E9-ECC8-4A50535564B1}"/>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41444F-5928-7151-4D8C-97C8810385C7}"/>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5F1ADC9-AF24-1A99-ADF7-815990182205}"/>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7CE5AAE-5461-9FF0-44E9-D40C4675606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C69523-2EE5-7AFE-B568-6EA9E31235F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549F976-1C3A-F0B2-E805-89078D4D5A89}"/>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a:t>
            </a:r>
            <a:r>
              <a:rPr lang="fr-FR" sz="8000" dirty="0">
                <a:solidFill>
                  <a:schemeClr val="bg1"/>
                </a:solidFill>
              </a:rPr>
              <a:t>+</a:t>
            </a:r>
            <a:r>
              <a:rPr lang="ar-MA" sz="8000" dirty="0">
                <a:solidFill>
                  <a:schemeClr val="bg1"/>
                </a:solidFill>
              </a:rPr>
              <a:t>8</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BE1D6C17-2F1A-6DEB-E710-9EFDEDEE954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325C568C-708D-4EDC-C203-B42ABF746AE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321668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AE7D-F3C5-45F1-84E1-73217BFEDC6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E2E703-85F9-5DB2-3FFF-86405AE8AB85}"/>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53FC28D-45ED-C604-BF8C-695A37162F30}"/>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E87A40B-3B2C-7837-B723-942CA5879ACD}"/>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67F34EF-4283-CFCD-DF41-832C4C6F5FF3}"/>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4BBF492-1309-1210-E09F-ADF5AA46F49D}"/>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27AD63D-CC0B-93B6-B670-6607F41C591B}"/>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F5B19A8A-C6C4-C41B-057E-23BB740F0EC3}"/>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a:t>
            </a:r>
            <a:r>
              <a:rPr lang="fr-FR" sz="8000" dirty="0">
                <a:solidFill>
                  <a:schemeClr val="bg1"/>
                </a:solidFill>
              </a:rPr>
              <a:t>+</a:t>
            </a:r>
            <a:r>
              <a:rPr lang="ar-MA" sz="8000" dirty="0">
                <a:solidFill>
                  <a:schemeClr val="bg1"/>
                </a:solidFill>
              </a:rPr>
              <a:t>8</a:t>
            </a:r>
            <a:r>
              <a:rPr lang="fr-FR" sz="8000" dirty="0">
                <a:solidFill>
                  <a:schemeClr val="bg1"/>
                </a:solidFill>
              </a:rPr>
              <a:t>=</a:t>
            </a:r>
            <a:r>
              <a:rPr lang="ar-MA" sz="8000" dirty="0">
                <a:solidFill>
                  <a:srgbClr val="FFFF00"/>
                </a:solidFill>
              </a:rPr>
              <a:t>10</a:t>
            </a:r>
            <a:endParaRPr lang="fr-FR" sz="8000" dirty="0">
              <a:solidFill>
                <a:srgbClr val="FFFF00"/>
              </a:solidFill>
            </a:endParaRPr>
          </a:p>
        </p:txBody>
      </p:sp>
      <p:pic>
        <p:nvPicPr>
          <p:cNvPr id="4" name="Image 3">
            <a:extLst>
              <a:ext uri="{FF2B5EF4-FFF2-40B4-BE49-F238E27FC236}">
                <a16:creationId xmlns:a16="http://schemas.microsoft.com/office/drawing/2014/main" id="{EEB1322C-6157-47BD-6C7D-C28465706B65}"/>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33BC2FF4-8A6A-62E5-775C-607374C3362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78440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D1A14-699D-CD86-1899-150F4CAEB5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72754DB-EDCB-D8DC-C394-97C19E844C29}"/>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21C871-AD80-2457-DE2C-050AB9329389}"/>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EAD5A10-3ACA-8570-CDEF-F5DEA5C0683B}"/>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5901DA4-DC60-B0C7-2E4C-40D196A59B7F}"/>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CA7468B-195A-3AC9-1298-77A47C0B12E0}"/>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23E66882-E1F5-52C8-4C9D-2C444432C05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48BC82C5-D966-ACBD-1C9E-D8F6B95F4684}"/>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a:t>
            </a:r>
            <a:r>
              <a:rPr lang="fr-FR" sz="8000" dirty="0">
                <a:solidFill>
                  <a:schemeClr val="bg1"/>
                </a:solidFill>
              </a:rPr>
              <a:t>+</a:t>
            </a:r>
            <a:r>
              <a:rPr lang="ar-MA" sz="8000" dirty="0">
                <a:solidFill>
                  <a:schemeClr val="bg1"/>
                </a:solidFill>
              </a:rPr>
              <a:t>6</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AAB4C0C-6AA6-4650-7ABA-56A13C83510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EFC72C9E-AEC0-3778-3B24-9AB970C3F17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712863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57A75-80CA-711E-FF63-8C7936A0469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5D2BA2-8080-B1D9-899B-F03138FA760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450277-E5B3-75C8-14F7-8261EBC3341F}"/>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9BEB432-C492-7B0D-23EE-5ED3A7FAAFD0}"/>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C1B2CBA-5280-B8DD-08D7-EC3F90210DE4}"/>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948378B-B25D-5AA0-53BD-F703FAF9AEC4}"/>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7AB0FAE-B4D2-446D-3142-EDF055F35A7D}"/>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83F540BF-8A61-637B-BE34-F4E9DD69B6BA}"/>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a:t>
            </a:r>
            <a:r>
              <a:rPr lang="fr-FR" sz="8000" dirty="0">
                <a:solidFill>
                  <a:schemeClr val="bg1"/>
                </a:solidFill>
              </a:rPr>
              <a:t>+</a:t>
            </a:r>
            <a:r>
              <a:rPr lang="ar-MA" sz="8000" dirty="0">
                <a:solidFill>
                  <a:schemeClr val="bg1"/>
                </a:solidFill>
              </a:rPr>
              <a:t>6</a:t>
            </a:r>
            <a:r>
              <a:rPr lang="fr-FR" sz="8000" dirty="0">
                <a:solidFill>
                  <a:schemeClr val="bg1"/>
                </a:solidFill>
              </a:rPr>
              <a:t>=</a:t>
            </a:r>
            <a:r>
              <a:rPr lang="ar-MA" sz="8000" dirty="0">
                <a:solidFill>
                  <a:srgbClr val="FFFF00"/>
                </a:solidFill>
              </a:rPr>
              <a:t>8</a:t>
            </a:r>
            <a:endParaRPr lang="fr-FR" sz="8000" dirty="0">
              <a:solidFill>
                <a:srgbClr val="FFFF00"/>
              </a:solidFill>
            </a:endParaRPr>
          </a:p>
        </p:txBody>
      </p:sp>
      <p:pic>
        <p:nvPicPr>
          <p:cNvPr id="4" name="Image 3">
            <a:extLst>
              <a:ext uri="{FF2B5EF4-FFF2-40B4-BE49-F238E27FC236}">
                <a16:creationId xmlns:a16="http://schemas.microsoft.com/office/drawing/2014/main" id="{3650FCBD-B35D-18D0-5334-D4E4A229B3D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CBA00F41-C5C0-D515-171B-521A077C6C16}"/>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053831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EF80F-9459-D073-20E5-861E815E8E0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0E841D9-2623-D410-45FA-C21B5CE117B8}"/>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3636CA-11F5-113E-3D91-3E16D3FB13C8}"/>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A04CB2D-DC45-C4AA-1F87-638C23788152}"/>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DDBFAFC-1830-CFF0-AA76-FF270C08F2B2}"/>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D456B6ED-6338-5901-1CD3-FBEE9FDDCA55}"/>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A61ABDDA-B6E5-8A59-8703-216841F2D59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D6A99901-4DBF-B78A-CA8B-04208C6D2233}"/>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a:t>
            </a:r>
            <a:r>
              <a:rPr lang="fr-FR" sz="8000" dirty="0">
                <a:solidFill>
                  <a:schemeClr val="bg1"/>
                </a:solidFill>
              </a:rPr>
              <a:t>+</a:t>
            </a:r>
            <a:r>
              <a:rPr lang="ar-MA" sz="8000" dirty="0">
                <a:solidFill>
                  <a:schemeClr val="bg1"/>
                </a:solidFill>
              </a:rPr>
              <a:t>5</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F55A9C6E-EEA4-B89E-0A64-D6E5FE661A04}"/>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02F3466A-068C-058A-D269-C89992FFB5C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183224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r>
              <a:rPr lang="ar-MA" sz="3200" b="1" dirty="0">
                <a:solidFill>
                  <a:srgbClr val="106585"/>
                </a:solidFill>
                <a:latin typeface="Microsoft Uighur" panose="02000000000000000000" pitchFamily="2" charset="-78"/>
                <a:cs typeface="Microsoft Uighur" panose="02000000000000000000" pitchFamily="2" charset="-78"/>
              </a:rPr>
              <a:t>(ة)</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على الأستاذ</a:t>
            </a:r>
            <a:r>
              <a:rPr lang="ar-MA" sz="3200" b="1" dirty="0">
                <a:solidFill>
                  <a:srgbClr val="106585"/>
                </a:solidFill>
                <a:latin typeface="Microsoft Uighur" panose="02000000000000000000" pitchFamily="2" charset="-78"/>
                <a:cs typeface="Microsoft Uighur" panose="02000000000000000000" pitchFamily="2" charset="-78"/>
              </a:rPr>
              <a:t>(ة)</a:t>
            </a:r>
            <a:r>
              <a:rPr lang="ar-SA" sz="3200" b="1" dirty="0">
                <a:solidFill>
                  <a:srgbClr val="106585"/>
                </a:solidFill>
                <a:latin typeface="Microsoft Uighur" panose="02000000000000000000" pitchFamily="2" charset="-78"/>
                <a:cs typeface="Microsoft Uighur" panose="02000000000000000000" pitchFamily="2" charset="-78"/>
              </a:rPr>
              <a:t>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A4874-6C00-5139-5ADA-8D5AD6B217E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296A6CD-9A1D-E05B-F778-9179215D3A32}"/>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7A18C2C-D854-73F8-9D4C-BBBC2258CF4C}"/>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2FFD9A8-8FDF-FBF6-0D16-765854C588C8}"/>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9B180DD-8E1B-FD95-4ECB-28FA0414258D}"/>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3DF5AC3-2975-9C3A-688E-65222785B765}"/>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F103878-C8AC-CCD8-C2B9-40D07D5972F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6717C8B5-5065-9513-1450-F883C00F0E60}"/>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2</a:t>
            </a:r>
            <a:r>
              <a:rPr lang="fr-FR" sz="8000" dirty="0">
                <a:solidFill>
                  <a:schemeClr val="bg1"/>
                </a:solidFill>
              </a:rPr>
              <a:t>+</a:t>
            </a:r>
            <a:r>
              <a:rPr lang="ar-MA" sz="8000" dirty="0">
                <a:solidFill>
                  <a:schemeClr val="bg1"/>
                </a:solidFill>
              </a:rPr>
              <a:t>5</a:t>
            </a:r>
            <a:r>
              <a:rPr lang="fr-FR" sz="8000" dirty="0">
                <a:solidFill>
                  <a:schemeClr val="bg1"/>
                </a:solidFill>
              </a:rPr>
              <a:t>=</a:t>
            </a:r>
            <a:r>
              <a:rPr lang="ar-MA" sz="8000" dirty="0">
                <a:solidFill>
                  <a:srgbClr val="FFFF00"/>
                </a:solidFill>
              </a:rPr>
              <a:t>7</a:t>
            </a:r>
            <a:endParaRPr lang="fr-FR" sz="8000" dirty="0">
              <a:solidFill>
                <a:srgbClr val="FFFF00"/>
              </a:solidFill>
            </a:endParaRPr>
          </a:p>
        </p:txBody>
      </p:sp>
      <p:pic>
        <p:nvPicPr>
          <p:cNvPr id="4" name="Image 3">
            <a:extLst>
              <a:ext uri="{FF2B5EF4-FFF2-40B4-BE49-F238E27FC236}">
                <a16:creationId xmlns:a16="http://schemas.microsoft.com/office/drawing/2014/main" id="{F2CE5E7F-3F19-3168-D76B-7D54BD3A1FCB}"/>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4DD8502D-8ECB-224C-A06F-9F4A0C08861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83948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66816-E12F-DAF1-E303-9C059B6BAEE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B711A41-2F4F-352E-A4B8-32E5B9746217}"/>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C389266-6AFA-309C-80DD-374F9F776B3E}"/>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9632DD1-A48C-A653-47B9-060868F674DA}"/>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A381560-DC63-3DF5-B4D7-52FA19588C10}"/>
              </a:ext>
            </a:extLst>
          </p:cNvPr>
          <p:cNvSpPr txBox="1"/>
          <p:nvPr/>
        </p:nvSpPr>
        <p:spPr>
          <a:xfrm>
            <a:off x="1205132" y="876300"/>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أتمموا بكتابة الجواب فقط على الألواح.</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591C549-396A-FAA7-AD9B-2C71F04919FE}"/>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43B63BB8-420C-93DD-6B07-E6111CB7884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657600" y="3771900"/>
            <a:ext cx="5103514" cy="3474173"/>
          </a:xfrm>
          <a:prstGeom prst="roundRect">
            <a:avLst/>
          </a:prstGeom>
        </p:spPr>
      </p:pic>
      <p:sp>
        <p:nvSpPr>
          <p:cNvPr id="6" name="ZoneTexte 5">
            <a:extLst>
              <a:ext uri="{FF2B5EF4-FFF2-40B4-BE49-F238E27FC236}">
                <a16:creationId xmlns:a16="http://schemas.microsoft.com/office/drawing/2014/main" id="{B56FFBF4-52AC-163E-8AFE-C07CD31FBABB}"/>
              </a:ext>
            </a:extLst>
          </p:cNvPr>
          <p:cNvSpPr txBox="1"/>
          <p:nvPr/>
        </p:nvSpPr>
        <p:spPr>
          <a:xfrm>
            <a:off x="5029200" y="4838700"/>
            <a:ext cx="28956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3</a:t>
            </a:r>
            <a:r>
              <a:rPr lang="fr-FR" sz="8000" dirty="0">
                <a:solidFill>
                  <a:schemeClr val="bg1"/>
                </a:solidFill>
              </a:rPr>
              <a:t>+</a:t>
            </a:r>
            <a:r>
              <a:rPr lang="ar-MA" sz="8000" dirty="0">
                <a:solidFill>
                  <a:schemeClr val="bg1"/>
                </a:solidFill>
              </a:rPr>
              <a:t>2</a:t>
            </a:r>
            <a:r>
              <a:rPr lang="fr-FR" sz="8000" dirty="0">
                <a:solidFill>
                  <a:schemeClr val="bg1"/>
                </a:solidFill>
              </a:rPr>
              <a:t>=</a:t>
            </a:r>
            <a:r>
              <a:rPr lang="fr-MA" sz="8000" dirty="0">
                <a:solidFill>
                  <a:srgbClr val="FFFF00"/>
                </a:solidFill>
              </a:rPr>
              <a:t>?</a:t>
            </a:r>
            <a:endParaRPr lang="fr-FR" sz="8000" dirty="0">
              <a:solidFill>
                <a:srgbClr val="FFFF00"/>
              </a:solidFill>
            </a:endParaRPr>
          </a:p>
        </p:txBody>
      </p:sp>
      <p:pic>
        <p:nvPicPr>
          <p:cNvPr id="4" name="Picture 9">
            <a:extLst>
              <a:ext uri="{FF2B5EF4-FFF2-40B4-BE49-F238E27FC236}">
                <a16:creationId xmlns:a16="http://schemas.microsoft.com/office/drawing/2014/main" id="{03644D2F-0DEC-BF74-2B60-E514739BD479}"/>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7" name="Tableau 6">
            <a:extLst>
              <a:ext uri="{FF2B5EF4-FFF2-40B4-BE49-F238E27FC236}">
                <a16:creationId xmlns:a16="http://schemas.microsoft.com/office/drawing/2014/main" id="{4FF73D73-EA6E-E20D-9500-1A8E8EC5F1F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340371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939C-B3BC-83CB-D27A-DD2DE66D7DF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949D4F2-A833-355B-B439-61949EE88EE6}"/>
              </a:ext>
            </a:extLst>
          </p:cNvPr>
          <p:cNvSpPr/>
          <p:nvPr/>
        </p:nvSpPr>
        <p:spPr>
          <a:xfrm>
            <a:off x="-1" y="2109521"/>
            <a:ext cx="13716001" cy="8177478"/>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81608ED-8691-852A-C9F3-D6EB0AFA781E}"/>
              </a:ext>
            </a:extLst>
          </p:cNvPr>
          <p:cNvSpPr>
            <a:spLocks/>
          </p:cNvSpPr>
          <p:nvPr/>
        </p:nvSpPr>
        <p:spPr>
          <a:xfrm>
            <a:off x="152400" y="2355101"/>
            <a:ext cx="13422461" cy="7512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D90BBD5-FD2D-42C2-1E41-6803D43C8220}"/>
              </a:ext>
            </a:extLst>
          </p:cNvPr>
          <p:cNvSpPr/>
          <p:nvPr/>
        </p:nvSpPr>
        <p:spPr>
          <a:xfrm>
            <a:off x="-1" y="644346"/>
            <a:ext cx="13716001" cy="142553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4049B36-63CD-68D8-0E9A-082852CE40A1}"/>
              </a:ext>
            </a:extLst>
          </p:cNvPr>
          <p:cNvSpPr txBox="1"/>
          <p:nvPr/>
        </p:nvSpPr>
        <p:spPr>
          <a:xfrm>
            <a:off x="1205132" y="997522"/>
            <a:ext cx="11305733"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A986B8B-FF34-DA25-7DF6-6D99EDA5D966}"/>
              </a:ext>
            </a:extLst>
          </p:cNvPr>
          <p:cNvSpPr/>
          <p:nvPr/>
        </p:nvSpPr>
        <p:spPr>
          <a:xfrm rot="10800000">
            <a:off x="12656405" y="879903"/>
            <a:ext cx="442454" cy="301197"/>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E16D4B9B-20ED-3C68-B8A2-0C0FB5FB9F2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583287" y="3719014"/>
            <a:ext cx="5332113" cy="3629790"/>
          </a:xfrm>
          <a:prstGeom prst="roundRect">
            <a:avLst/>
          </a:prstGeom>
        </p:spPr>
      </p:pic>
      <p:sp>
        <p:nvSpPr>
          <p:cNvPr id="6" name="ZoneTexte 5">
            <a:extLst>
              <a:ext uri="{FF2B5EF4-FFF2-40B4-BE49-F238E27FC236}">
                <a16:creationId xmlns:a16="http://schemas.microsoft.com/office/drawing/2014/main" id="{3017F7E1-7EED-73A7-758E-4AAA6CE2394D}"/>
              </a:ext>
            </a:extLst>
          </p:cNvPr>
          <p:cNvSpPr txBox="1"/>
          <p:nvPr/>
        </p:nvSpPr>
        <p:spPr>
          <a:xfrm>
            <a:off x="4951113" y="4838700"/>
            <a:ext cx="4876800" cy="1323439"/>
          </a:xfrm>
          <a:prstGeom prst="rect">
            <a:avLst/>
          </a:prstGeom>
          <a:noFill/>
        </p:spPr>
        <p:txBody>
          <a:bodyPr wrap="square" rtlCol="0">
            <a:spAutoFit/>
          </a:bodyPr>
          <a:lstStyle/>
          <a:p>
            <a:pPr marL="0" algn="l" defTabSz="914400" rtl="0" eaLnBrk="1" latinLnBrk="0" hangingPunct="1"/>
            <a:r>
              <a:rPr lang="ar-MA" sz="8000" dirty="0">
                <a:solidFill>
                  <a:schemeClr val="bg1"/>
                </a:solidFill>
              </a:rPr>
              <a:t>3</a:t>
            </a:r>
            <a:r>
              <a:rPr lang="fr-FR" sz="8000" dirty="0">
                <a:solidFill>
                  <a:schemeClr val="bg1"/>
                </a:solidFill>
              </a:rPr>
              <a:t>+</a:t>
            </a:r>
            <a:r>
              <a:rPr lang="ar-MA" sz="8000" dirty="0">
                <a:solidFill>
                  <a:schemeClr val="bg1"/>
                </a:solidFill>
              </a:rPr>
              <a:t>2</a:t>
            </a:r>
            <a:r>
              <a:rPr lang="fr-FR" sz="8000" dirty="0">
                <a:solidFill>
                  <a:schemeClr val="bg1"/>
                </a:solidFill>
              </a:rPr>
              <a:t>=</a:t>
            </a:r>
            <a:r>
              <a:rPr lang="ar-MA" sz="8000" dirty="0">
                <a:solidFill>
                  <a:srgbClr val="FFFF00"/>
                </a:solidFill>
              </a:rPr>
              <a:t>5</a:t>
            </a:r>
            <a:endParaRPr lang="fr-FR" sz="8000" dirty="0">
              <a:solidFill>
                <a:srgbClr val="FFFF00"/>
              </a:solidFill>
            </a:endParaRPr>
          </a:p>
        </p:txBody>
      </p:sp>
      <p:pic>
        <p:nvPicPr>
          <p:cNvPr id="4" name="Image 3">
            <a:extLst>
              <a:ext uri="{FF2B5EF4-FFF2-40B4-BE49-F238E27FC236}">
                <a16:creationId xmlns:a16="http://schemas.microsoft.com/office/drawing/2014/main" id="{17943C15-42D0-B798-E74F-C88EF4BD5BED}"/>
              </a:ext>
            </a:extLst>
          </p:cNvPr>
          <p:cNvPicPr>
            <a:picLocks noChangeAspect="1"/>
          </p:cNvPicPr>
          <p:nvPr/>
        </p:nvPicPr>
        <p:blipFill>
          <a:blip r:embed="rId5"/>
          <a:stretch>
            <a:fillRect/>
          </a:stretch>
        </p:blipFill>
        <p:spPr>
          <a:xfrm>
            <a:off x="152400" y="857043"/>
            <a:ext cx="1382364" cy="990601"/>
          </a:xfrm>
          <a:prstGeom prst="rect">
            <a:avLst/>
          </a:prstGeom>
        </p:spPr>
      </p:pic>
      <p:graphicFrame>
        <p:nvGraphicFramePr>
          <p:cNvPr id="7" name="Tableau 6">
            <a:extLst>
              <a:ext uri="{FF2B5EF4-FFF2-40B4-BE49-F238E27FC236}">
                <a16:creationId xmlns:a16="http://schemas.microsoft.com/office/drawing/2014/main" id="{F8AA33C9-A201-C33F-BDF1-BDF3BA5715B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3622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4648200">
                  <a:extLst>
                    <a:ext uri="{9D8B030D-6E8A-4147-A177-3AD203B41FA5}">
                      <a16:colId xmlns:a16="http://schemas.microsoft.com/office/drawing/2014/main" val="3853007050"/>
                    </a:ext>
                  </a:extLst>
                </a:gridCol>
                <a:gridCol w="2209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0378242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64B43CFE-4F97-345F-908D-CA19E853F8AB}"/>
              </a:ext>
            </a:extLst>
          </p:cNvPr>
          <p:cNvSpPr txBox="1"/>
          <p:nvPr/>
        </p:nvSpPr>
        <p:spPr>
          <a:xfrm>
            <a:off x="1441490" y="3969513"/>
            <a:ext cx="10744200" cy="3768339"/>
          </a:xfrm>
          <a:prstGeom prst="rect">
            <a:avLst/>
          </a:prstGeom>
        </p:spPr>
        <p:txBody>
          <a:bodyPr wrap="square" lIns="0" tIns="0" rIns="0" bIns="0" rtlCol="0" anchor="t">
            <a:spAutoFit/>
          </a:bodyPr>
          <a:lstStyle/>
          <a:p>
            <a:pPr algn="ctr" defTabSz="685834" rtl="1"/>
            <a:r>
              <a:rPr lang="ar-SA" sz="5400" dirty="0">
                <a:solidFill>
                  <a:srgbClr val="01070A"/>
                </a:solidFill>
                <a:latin typeface="Microsoft Uighur" panose="02000000000000000000" pitchFamily="2" charset="-78"/>
                <a:cs typeface="Microsoft Uighur" panose="02000000000000000000" pitchFamily="2" charset="-78"/>
              </a:rPr>
              <a:t>تعرف وقراءة الأعداد وتمييز القيمة المكانية لرقم معين ضمن أعداد</a:t>
            </a:r>
            <a:r>
              <a:rPr lang="ar-MA" sz="5400" dirty="0">
                <a:solidFill>
                  <a:srgbClr val="01070A"/>
                </a:solidFill>
                <a:latin typeface="Microsoft Uighur" panose="02000000000000000000" pitchFamily="2" charset="-78"/>
                <a:cs typeface="Microsoft Uighur" panose="02000000000000000000" pitchFamily="2" charset="-78"/>
              </a:rPr>
              <a:t> من 0 إلى </a:t>
            </a:r>
            <a:r>
              <a:rPr lang="fr-FR" sz="5400" dirty="0">
                <a:solidFill>
                  <a:srgbClr val="01070A"/>
                </a:solidFill>
                <a:latin typeface="Microsoft Uighur" panose="02000000000000000000" pitchFamily="2" charset="-78"/>
                <a:cs typeface="Microsoft Uighur" panose="02000000000000000000" pitchFamily="2" charset="-78"/>
              </a:rPr>
              <a:t>99</a:t>
            </a:r>
            <a:r>
              <a:rPr lang="ar-SA" sz="5400" dirty="0">
                <a:solidFill>
                  <a:srgbClr val="01070A"/>
                </a:solidFill>
                <a:latin typeface="Microsoft Uighur" panose="02000000000000000000" pitchFamily="2" charset="-78"/>
                <a:cs typeface="Microsoft Uighur" panose="02000000000000000000" pitchFamily="2" charset="-78"/>
              </a:rPr>
              <a:t>.</a:t>
            </a:r>
            <a:endParaRPr lang="ar-MA" sz="5400" dirty="0">
              <a:solidFill>
                <a:srgbClr val="01070A"/>
              </a:solidFill>
              <a:latin typeface="Microsoft Uighur" panose="02000000000000000000" pitchFamily="2" charset="-78"/>
              <a:cs typeface="Microsoft Uighur" panose="02000000000000000000" pitchFamily="2" charset="-78"/>
            </a:endParaRPr>
          </a:p>
          <a:p>
            <a:pPr algn="ctr" defTabSz="685834" rtl="1"/>
            <a:r>
              <a:rPr lang="ar-MA" sz="5400" dirty="0">
                <a:solidFill>
                  <a:srgbClr val="01070A"/>
                </a:solidFill>
                <a:latin typeface="Microsoft Uighur" panose="02000000000000000000" pitchFamily="2" charset="-78"/>
                <a:cs typeface="Microsoft Uighur" panose="02000000000000000000" pitchFamily="2" charset="-78"/>
              </a:rPr>
              <a:t> تعرف الكتابات المختلفة لعدد.</a:t>
            </a:r>
            <a:endParaRPr lang="ar-SA" sz="5400" dirty="0">
              <a:solidFill>
                <a:srgbClr val="01070A"/>
              </a:solidFill>
              <a:latin typeface="Microsoft Uighur" panose="02000000000000000000" pitchFamily="2" charset="-78"/>
              <a:cs typeface="Microsoft Uighur" panose="02000000000000000000" pitchFamily="2" charset="-78"/>
            </a:endParaRPr>
          </a:p>
          <a:p>
            <a:pPr algn="ctr" defTabSz="685834" rtl="1">
              <a:lnSpc>
                <a:spcPts val="11099"/>
              </a:lnSpc>
            </a:pPr>
            <a:endParaRPr lang="ar-SA"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الأعداد</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13266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3DC01-54B0-CE76-4408-E138FB08D96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D1FF0E-A752-54F4-568C-AD7046E32998}"/>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5923996-71EB-FBE8-DB90-6BD078FB4627}"/>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130029-1A2E-6991-30C8-19071119F1C9}"/>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ACBDAE-95B5-1D71-1E7D-0805EA925BC8}"/>
              </a:ext>
            </a:extLst>
          </p:cNvPr>
          <p:cNvSpPr txBox="1"/>
          <p:nvPr/>
        </p:nvSpPr>
        <p:spPr>
          <a:xfrm>
            <a:off x="275854" y="863026"/>
            <a:ext cx="1216376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سنستمر في قراءة الأعداد من 0 إلى 99 على جدول الأعداد</a:t>
            </a:r>
          </a:p>
        </p:txBody>
      </p:sp>
      <p:graphicFrame>
        <p:nvGraphicFramePr>
          <p:cNvPr id="13" name="Tableau 12">
            <a:extLst>
              <a:ext uri="{FF2B5EF4-FFF2-40B4-BE49-F238E27FC236}">
                <a16:creationId xmlns:a16="http://schemas.microsoft.com/office/drawing/2014/main" id="{7A3E3652-85E3-AA5B-9050-BA92C5EF54F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0" name="Freeform 8">
            <a:extLst>
              <a:ext uri="{FF2B5EF4-FFF2-40B4-BE49-F238E27FC236}">
                <a16:creationId xmlns:a16="http://schemas.microsoft.com/office/drawing/2014/main" id="{5ED15245-5EB8-8E2A-1004-CACF120BD5BF}"/>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Image 1" descr="Une image contenant Dessin animé, dessin humoristique, habits, garçon&#10;&#10;Le contenu généré par l’IA peut être incorrect.">
            <a:extLst>
              <a:ext uri="{FF2B5EF4-FFF2-40B4-BE49-F238E27FC236}">
                <a16:creationId xmlns:a16="http://schemas.microsoft.com/office/drawing/2014/main" id="{4A54FD38-BD0E-A691-DCEB-98497DD61B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0400" y="4080469"/>
            <a:ext cx="6755198" cy="4503465"/>
          </a:xfrm>
          <a:prstGeom prst="rect">
            <a:avLst/>
          </a:prstGeom>
        </p:spPr>
      </p:pic>
    </p:spTree>
    <p:extLst>
      <p:ext uri="{BB962C8B-B14F-4D97-AF65-F5344CB8AC3E}">
        <p14:creationId xmlns:p14="http://schemas.microsoft.com/office/powerpoint/2010/main" val="899896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F661B-C42B-FE68-6B0E-0F7ED27A18A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E39767B-C47E-789E-F239-FFA9804ECE52}"/>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3F5A213-98F9-E52D-8034-37C902684A0C}"/>
              </a:ext>
            </a:extLst>
          </p:cNvPr>
          <p:cNvSpPr/>
          <p:nvPr/>
        </p:nvSpPr>
        <p:spPr>
          <a:xfrm>
            <a:off x="275853" y="2781300"/>
            <a:ext cx="13164293" cy="71018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E86E324-1D8E-FD57-0947-D40ADE2C18A6}"/>
              </a:ext>
            </a:extLst>
          </p:cNvPr>
          <p:cNvSpPr/>
          <p:nvPr/>
        </p:nvSpPr>
        <p:spPr>
          <a:xfrm>
            <a:off x="-1" y="752746"/>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FC66FFA-4B30-BC14-A5F4-CFE16ECC1870}"/>
              </a:ext>
            </a:extLst>
          </p:cNvPr>
          <p:cNvSpPr txBox="1"/>
          <p:nvPr/>
        </p:nvSpPr>
        <p:spPr>
          <a:xfrm>
            <a:off x="0" y="863026"/>
            <a:ext cx="12439617" cy="1631216"/>
          </a:xfrm>
          <a:prstGeom prst="rect">
            <a:avLst/>
          </a:prstGeom>
          <a:noFill/>
        </p:spPr>
        <p:txBody>
          <a:bodyPr wrap="square" rtlCol="0">
            <a:spAutoFit/>
          </a:bodyPr>
          <a:lstStyle/>
          <a:p>
            <a:pPr marL="0" lvl="1" algn="r" defTabSz="685834" rtl="1">
              <a:lnSpc>
                <a:spcPts val="3017"/>
              </a:lnSpc>
              <a:spcBef>
                <a:spcPct val="0"/>
              </a:spcBef>
              <a:defRPr/>
            </a:pPr>
            <a:r>
              <a:rPr lang="ar-MA" sz="3200" dirty="0">
                <a:solidFill>
                  <a:prstClr val="white">
                    <a:lumMod val="65000"/>
                  </a:prstClr>
                </a:solidFill>
                <a:latin typeface="Microsoft Uighur" panose="02000000000000000000" pitchFamily="2" charset="-78"/>
                <a:cs typeface="Microsoft Uighur" panose="02000000000000000000" pitchFamily="2" charset="-78"/>
              </a:rPr>
              <a:t>لاحظوا معي كيف أقرأ جدول الأعداد.</a:t>
            </a:r>
            <a:endParaRPr kumimoji="0" lang="ar-MA" sz="28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يقرأ الأستاذ(ة)  جدول الأعداد من 0 إلى 99</a:t>
            </a:r>
            <a:r>
              <a:rPr lang="ar-MA" sz="2400" dirty="0">
                <a:solidFill>
                  <a:prstClr val="white">
                    <a:lumMod val="65000"/>
                  </a:prstClr>
                </a:solidFill>
                <a:latin typeface="Microsoft Uighur" panose="02000000000000000000" pitchFamily="2" charset="-78"/>
                <a:cs typeface="Microsoft Uighur" panose="02000000000000000000" pitchFamily="2" charset="-78"/>
              </a:rPr>
              <a:t> وفق نمط من أنماط القراءة: من اليسار إلى اليمين / من </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اليمين إلى السيار / من الأعلى إلى الأسفل / من الأسفل إلى الأعلى/ بشكل عشوائي.</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يدعو الأستاذ(ة) متعلمين أو ثلاثة للقراءة بنفس الطريقة.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3" name="Image 2">
            <a:extLst>
              <a:ext uri="{FF2B5EF4-FFF2-40B4-BE49-F238E27FC236}">
                <a16:creationId xmlns:a16="http://schemas.microsoft.com/office/drawing/2014/main" id="{96AB064C-2C76-3F1C-387A-8A732B7F7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3238500"/>
            <a:ext cx="5334000" cy="6122327"/>
          </a:xfrm>
          <a:prstGeom prst="rect">
            <a:avLst/>
          </a:prstGeom>
        </p:spPr>
      </p:pic>
      <p:sp>
        <p:nvSpPr>
          <p:cNvPr id="16" name="Freeform 8">
            <a:extLst>
              <a:ext uri="{FF2B5EF4-FFF2-40B4-BE49-F238E27FC236}">
                <a16:creationId xmlns:a16="http://schemas.microsoft.com/office/drawing/2014/main" id="{684EAA2E-20BF-0D64-A5A0-7A2121B7A027}"/>
              </a:ext>
            </a:extLst>
          </p:cNvPr>
          <p:cNvSpPr/>
          <p:nvPr/>
        </p:nvSpPr>
        <p:spPr>
          <a:xfrm rot="10800000">
            <a:off x="129612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9" name="Tableau 8">
            <a:extLst>
              <a:ext uri="{FF2B5EF4-FFF2-40B4-BE49-F238E27FC236}">
                <a16:creationId xmlns:a16="http://schemas.microsoft.com/office/drawing/2014/main" id="{F30962C5-C103-F2CC-D3F7-16A4E65D322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21383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2410369"/>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609600" y="863026"/>
            <a:ext cx="11887201" cy="519373"/>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نستمر في التعرف على الكتابات المختلفة لعدد. لاحظوا معي كيف.</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4" name="Image 3" descr="Une image contenant Dessin animé, dessin humoristique, habits, garçon&#10;&#10;Le contenu généré par l’IA peut être incorrect.">
            <a:extLst>
              <a:ext uri="{FF2B5EF4-FFF2-40B4-BE49-F238E27FC236}">
                <a16:creationId xmlns:a16="http://schemas.microsoft.com/office/drawing/2014/main" id="{425E12A2-8610-21D4-5D65-8387637F82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6602" y="3709164"/>
            <a:ext cx="6755198" cy="4503465"/>
          </a:xfrm>
          <a:prstGeom prst="rect">
            <a:avLst/>
          </a:prstGeom>
        </p:spPr>
      </p:pic>
      <p:graphicFrame>
        <p:nvGraphicFramePr>
          <p:cNvPr id="2" name="Tableau 1">
            <a:extLst>
              <a:ext uri="{FF2B5EF4-FFF2-40B4-BE49-F238E27FC236}">
                <a16:creationId xmlns:a16="http://schemas.microsoft.com/office/drawing/2014/main" id="{19C550DC-B262-FDF0-350C-168C258135E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967622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C85A7-6448-1C09-BC83-6723C2F7F7B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DF1353B-F008-E21F-6EFA-FF772A64A3BF}"/>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453F81-4AC5-C721-AE87-44BE21BED325}"/>
              </a:ext>
            </a:extLst>
          </p:cNvPr>
          <p:cNvSpPr/>
          <p:nvPr/>
        </p:nvSpPr>
        <p:spPr>
          <a:xfrm>
            <a:off x="275852" y="2382021"/>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B9EBCF0-E90F-EC76-EAD5-5C57BCF66460}"/>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9D9A74B-A9A4-F163-B103-843C9AA07963}"/>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لنأخذ مثلا العدد</a:t>
            </a:r>
            <a:r>
              <a:rPr lang="fr-MA" sz="3600" dirty="0">
                <a:solidFill>
                  <a:prstClr val="white">
                    <a:lumMod val="65000"/>
                  </a:prstClr>
                </a:solidFill>
                <a:latin typeface="Microsoft Uighur" panose="02000000000000000000" pitchFamily="2" charset="-78"/>
                <a:cs typeface="Microsoft Uighur" panose="02000000000000000000" pitchFamily="2" charset="-78"/>
              </a:rPr>
              <a:t> </a:t>
            </a:r>
            <a:r>
              <a:rPr lang="ar-MA" sz="3600" dirty="0">
                <a:solidFill>
                  <a:prstClr val="white">
                    <a:lumMod val="65000"/>
                  </a:prstClr>
                </a:solidFill>
                <a:latin typeface="Microsoft Uighur" panose="02000000000000000000" pitchFamily="2" charset="-78"/>
                <a:cs typeface="Microsoft Uighur" panose="02000000000000000000" pitchFamily="2" charset="-78"/>
              </a:rPr>
              <a:t>47. هذا هو العدد 47 على جدول الأعداد.</a:t>
            </a:r>
          </a:p>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من يقول لي كم </a:t>
            </a:r>
            <a:r>
              <a:rPr lang="ar-MA" sz="3600" dirty="0" err="1">
                <a:solidFill>
                  <a:prstClr val="white">
                    <a:lumMod val="65000"/>
                  </a:prstClr>
                </a:solidFill>
                <a:latin typeface="Microsoft Uighur" panose="02000000000000000000" pitchFamily="2" charset="-78"/>
                <a:cs typeface="Microsoft Uighur" panose="02000000000000000000" pitchFamily="2" charset="-78"/>
              </a:rPr>
              <a:t>خشيبة</a:t>
            </a:r>
            <a:r>
              <a:rPr lang="ar-MA" sz="3600" dirty="0">
                <a:solidFill>
                  <a:prstClr val="white">
                    <a:lumMod val="65000"/>
                  </a:prstClr>
                </a:solidFill>
                <a:latin typeface="Microsoft Uighur" panose="02000000000000000000" pitchFamily="2" charset="-78"/>
                <a:cs typeface="Microsoft Uighur" panose="02000000000000000000" pitchFamily="2" charset="-78"/>
              </a:rPr>
              <a:t> وكم حزمة في العدد 47؟</a:t>
            </a:r>
          </a:p>
        </p:txBody>
      </p:sp>
      <p:sp>
        <p:nvSpPr>
          <p:cNvPr id="3" name="Freeform 8">
            <a:extLst>
              <a:ext uri="{FF2B5EF4-FFF2-40B4-BE49-F238E27FC236}">
                <a16:creationId xmlns:a16="http://schemas.microsoft.com/office/drawing/2014/main" id="{2DEAC8CA-3F34-DE2B-E1D2-58DC645E5C0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Image 1">
            <a:extLst>
              <a:ext uri="{FF2B5EF4-FFF2-40B4-BE49-F238E27FC236}">
                <a16:creationId xmlns:a16="http://schemas.microsoft.com/office/drawing/2014/main" id="{07B7ECF8-6ECC-409A-8665-2C021C7250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800" y="3009900"/>
            <a:ext cx="5334000" cy="6122327"/>
          </a:xfrm>
          <a:prstGeom prst="rect">
            <a:avLst/>
          </a:prstGeom>
        </p:spPr>
      </p:pic>
      <p:sp>
        <p:nvSpPr>
          <p:cNvPr id="6" name="Rectangle : coins arrondis 5">
            <a:extLst>
              <a:ext uri="{FF2B5EF4-FFF2-40B4-BE49-F238E27FC236}">
                <a16:creationId xmlns:a16="http://schemas.microsoft.com/office/drawing/2014/main" id="{36AE81FB-6E95-898D-C684-11D65EEE02F2}"/>
              </a:ext>
            </a:extLst>
          </p:cNvPr>
          <p:cNvSpPr/>
          <p:nvPr/>
        </p:nvSpPr>
        <p:spPr>
          <a:xfrm>
            <a:off x="8153400" y="5576157"/>
            <a:ext cx="609600" cy="609600"/>
          </a:xfrm>
          <a:prstGeom prst="round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algn="ctr" defTabSz="914400" rtl="1" eaLnBrk="1" latinLnBrk="0" hangingPunct="1"/>
            <a:endParaRPr lang="fr-FR"/>
          </a:p>
        </p:txBody>
      </p:sp>
      <p:graphicFrame>
        <p:nvGraphicFramePr>
          <p:cNvPr id="4" name="Tableau 3">
            <a:extLst>
              <a:ext uri="{FF2B5EF4-FFF2-40B4-BE49-F238E27FC236}">
                <a16:creationId xmlns:a16="http://schemas.microsoft.com/office/drawing/2014/main" id="{490204BC-6F4E-C01D-8413-8B9FF61371B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081889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44DCE-FD70-590D-0B7D-83D95EFACEA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4D45B5C-AEC4-3C7F-3F51-FCD5166B0F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3C6C4CE-2FF2-ECB0-3AE5-140BFA9D81D5}"/>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F660F85-BD38-CE92-C368-0EC55B1ECE17}"/>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B4CBDFA-0D20-60C7-265D-EE71C70A6A70}"/>
              </a:ext>
            </a:extLst>
          </p:cNvPr>
          <p:cNvSpPr txBox="1"/>
          <p:nvPr/>
        </p:nvSpPr>
        <p:spPr>
          <a:xfrm>
            <a:off x="609600" y="863026"/>
            <a:ext cx="11887201" cy="205825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من يقول لي ما هو سابق العدد 47؟</a:t>
            </a:r>
          </a:p>
          <a:p>
            <a:pPr marL="0" lvl="1" algn="r" defTabSz="685834" rtl="1">
              <a:lnSpc>
                <a:spcPts val="3017"/>
              </a:lnSpc>
              <a:spcBef>
                <a:spcPct val="0"/>
              </a:spcBef>
            </a:pPr>
            <a:r>
              <a:rPr lang="ar-MA" sz="2800" dirty="0">
                <a:solidFill>
                  <a:prstClr val="white">
                    <a:lumMod val="65000"/>
                  </a:prstClr>
                </a:solidFill>
                <a:latin typeface="Microsoft Uighur" panose="02000000000000000000" pitchFamily="2" charset="-78"/>
                <a:cs typeface="Microsoft Uighur" panose="02000000000000000000" pitchFamily="2" charset="-78"/>
              </a:rPr>
              <a:t>سابق العدد 47 هو العدد 46.</a:t>
            </a:r>
          </a:p>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ومن يقول لي ما هو لاحق العدد 47؟ </a:t>
            </a:r>
          </a:p>
          <a:p>
            <a:pPr marL="0" lvl="1" algn="r" defTabSz="685834" rtl="1">
              <a:lnSpc>
                <a:spcPts val="3017"/>
              </a:lnSpc>
              <a:spcBef>
                <a:spcPct val="0"/>
              </a:spcBef>
            </a:pPr>
            <a:r>
              <a:rPr lang="ar-MA" sz="2800" dirty="0">
                <a:solidFill>
                  <a:prstClr val="white">
                    <a:lumMod val="65000"/>
                  </a:prstClr>
                </a:solidFill>
                <a:latin typeface="Microsoft Uighur" panose="02000000000000000000" pitchFamily="2" charset="-78"/>
                <a:cs typeface="Microsoft Uighur" panose="02000000000000000000" pitchFamily="2" charset="-78"/>
              </a:rPr>
              <a:t>لاحق العدد 36 هو العدد 48.</a:t>
            </a: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3308BDF-8AA9-0138-6446-D4236004718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98D2D99-775D-B1DD-F04E-A2E427E97D1D}"/>
              </a:ext>
            </a:extLst>
          </p:cNvPr>
          <p:cNvGraphicFramePr>
            <a:graphicFrameLocks noGrp="1"/>
          </p:cNvGraphicFramePr>
          <p:nvPr>
            <p:extLst>
              <p:ext uri="{D42A27DB-BD31-4B8C-83A1-F6EECF244321}">
                <p14:modId xmlns:p14="http://schemas.microsoft.com/office/powerpoint/2010/main" val="1139458393"/>
              </p:ext>
            </p:extLst>
          </p:nvPr>
        </p:nvGraphicFramePr>
        <p:xfrm>
          <a:off x="4800600" y="5692914"/>
          <a:ext cx="4627035" cy="1028700"/>
        </p:xfrm>
        <a:graphic>
          <a:graphicData uri="http://schemas.openxmlformats.org/drawingml/2006/table">
            <a:tbl>
              <a:tblPr firstRow="1" firstCol="1" bandRow="1">
                <a:tableStyleId>{5C22544A-7EE6-4342-B048-85BDC9FD1C3A}</a:tableStyleId>
              </a:tblPr>
              <a:tblGrid>
                <a:gridCol w="925407">
                  <a:extLst>
                    <a:ext uri="{9D8B030D-6E8A-4147-A177-3AD203B41FA5}">
                      <a16:colId xmlns:a16="http://schemas.microsoft.com/office/drawing/2014/main" val="2372970447"/>
                    </a:ext>
                  </a:extLst>
                </a:gridCol>
                <a:gridCol w="925407">
                  <a:extLst>
                    <a:ext uri="{9D8B030D-6E8A-4147-A177-3AD203B41FA5}">
                      <a16:colId xmlns:a16="http://schemas.microsoft.com/office/drawing/2014/main" val="682178418"/>
                    </a:ext>
                  </a:extLst>
                </a:gridCol>
                <a:gridCol w="925407">
                  <a:extLst>
                    <a:ext uri="{9D8B030D-6E8A-4147-A177-3AD203B41FA5}">
                      <a16:colId xmlns:a16="http://schemas.microsoft.com/office/drawing/2014/main" val="3930827646"/>
                    </a:ext>
                  </a:extLst>
                </a:gridCol>
                <a:gridCol w="925407">
                  <a:extLst>
                    <a:ext uri="{9D8B030D-6E8A-4147-A177-3AD203B41FA5}">
                      <a16:colId xmlns:a16="http://schemas.microsoft.com/office/drawing/2014/main" val="614144887"/>
                    </a:ext>
                  </a:extLst>
                </a:gridCol>
                <a:gridCol w="925407">
                  <a:extLst>
                    <a:ext uri="{9D8B030D-6E8A-4147-A177-3AD203B41FA5}">
                      <a16:colId xmlns:a16="http://schemas.microsoft.com/office/drawing/2014/main" val="1560377904"/>
                    </a:ext>
                  </a:extLst>
                </a:gridCol>
              </a:tblGrid>
              <a:tr h="1028700">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400" kern="100" dirty="0">
                          <a:effectLst/>
                        </a:rPr>
                        <a:t> </a:t>
                      </a:r>
                      <a:endParaRPr lang="fr-FR" sz="1400" kern="100" dirty="0">
                        <a:solidFill>
                          <a:schemeClr val="accent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buNone/>
                      </a:pPr>
                      <a:r>
                        <a:rPr lang="fr-FR" sz="1100" kern="100" dirty="0">
                          <a:solidFill>
                            <a:srgbClr val="FF0000"/>
                          </a:solidFill>
                          <a:effectLst/>
                        </a:rPr>
                        <a:t> </a:t>
                      </a:r>
                      <a:r>
                        <a:rPr lang="ar-MA" sz="4000" kern="100" dirty="0">
                          <a:solidFill>
                            <a:srgbClr val="FF0000"/>
                          </a:solidFill>
                          <a:effectLst/>
                        </a:rPr>
                        <a:t>47</a:t>
                      </a:r>
                      <a:endParaRPr lang="fr-FR" sz="11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a:effectLst/>
                        </a:rPr>
                        <a:t> </a:t>
                      </a:r>
                      <a:endParaRPr lang="fr-FR" sz="1100" kern="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buNone/>
                      </a:pPr>
                      <a:r>
                        <a:rPr lang="fr-FR" sz="1100" kern="100" dirty="0">
                          <a:effectLst/>
                        </a:rPr>
                        <a:t> </a:t>
                      </a:r>
                      <a:endParaRPr lang="fr-FR" sz="1100" kern="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5097094"/>
                  </a:ext>
                </a:extLst>
              </a:tr>
            </a:tbl>
          </a:graphicData>
        </a:graphic>
      </p:graphicFrame>
      <p:sp>
        <p:nvSpPr>
          <p:cNvPr id="4" name="Flèche : courbe vers la droite 3">
            <a:extLst>
              <a:ext uri="{FF2B5EF4-FFF2-40B4-BE49-F238E27FC236}">
                <a16:creationId xmlns:a16="http://schemas.microsoft.com/office/drawing/2014/main" id="{BC37EB97-D729-4A6F-2CFB-4CEEBF5BB6D4}"/>
              </a:ext>
            </a:extLst>
          </p:cNvPr>
          <p:cNvSpPr/>
          <p:nvPr/>
        </p:nvSpPr>
        <p:spPr>
          <a:xfrm rot="5400000">
            <a:off x="6187686" y="4816086"/>
            <a:ext cx="603764" cy="1041663"/>
          </a:xfrm>
          <a:prstGeom prst="curvedRightArrow">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ZoneTexte 5">
            <a:extLst>
              <a:ext uri="{FF2B5EF4-FFF2-40B4-BE49-F238E27FC236}">
                <a16:creationId xmlns:a16="http://schemas.microsoft.com/office/drawing/2014/main" id="{D284545D-F43B-A6AF-3A19-EB6DE25BD756}"/>
              </a:ext>
            </a:extLst>
          </p:cNvPr>
          <p:cNvSpPr txBox="1"/>
          <p:nvPr/>
        </p:nvSpPr>
        <p:spPr>
          <a:xfrm>
            <a:off x="6019800" y="4457700"/>
            <a:ext cx="1329268" cy="523220"/>
          </a:xfrm>
          <a:prstGeom prst="rect">
            <a:avLst/>
          </a:prstGeom>
          <a:noFill/>
        </p:spPr>
        <p:txBody>
          <a:bodyPr wrap="square" rtlCol="0">
            <a:spAutoFit/>
          </a:bodyPr>
          <a:lstStyle/>
          <a:p>
            <a:r>
              <a:rPr lang="ar-MA" sz="2800" b="1" dirty="0">
                <a:solidFill>
                  <a:schemeClr val="accent1"/>
                </a:solidFill>
              </a:rPr>
              <a:t>السابق</a:t>
            </a:r>
            <a:endParaRPr lang="fr-FR" sz="2800" b="1" dirty="0">
              <a:solidFill>
                <a:schemeClr val="accent1"/>
              </a:solidFill>
            </a:endParaRPr>
          </a:p>
        </p:txBody>
      </p:sp>
      <p:sp>
        <p:nvSpPr>
          <p:cNvPr id="7" name="ZoneTexte 6">
            <a:extLst>
              <a:ext uri="{FF2B5EF4-FFF2-40B4-BE49-F238E27FC236}">
                <a16:creationId xmlns:a16="http://schemas.microsoft.com/office/drawing/2014/main" id="{96E745B0-EDEA-6CCC-8A95-3E93650038F5}"/>
              </a:ext>
            </a:extLst>
          </p:cNvPr>
          <p:cNvSpPr txBox="1"/>
          <p:nvPr/>
        </p:nvSpPr>
        <p:spPr>
          <a:xfrm>
            <a:off x="5867400" y="5829300"/>
            <a:ext cx="838200" cy="707886"/>
          </a:xfrm>
          <a:prstGeom prst="rect">
            <a:avLst/>
          </a:prstGeom>
          <a:noFill/>
        </p:spPr>
        <p:txBody>
          <a:bodyPr wrap="square" rtlCol="0">
            <a:spAutoFit/>
          </a:bodyPr>
          <a:lstStyle/>
          <a:p>
            <a:r>
              <a:rPr lang="ar-MA" sz="4000" b="1" dirty="0">
                <a:solidFill>
                  <a:schemeClr val="accent1"/>
                </a:solidFill>
              </a:rPr>
              <a:t>46</a:t>
            </a:r>
            <a:endParaRPr lang="fr-FR" b="1" dirty="0">
              <a:solidFill>
                <a:schemeClr val="accent1"/>
              </a:solidFill>
            </a:endParaRPr>
          </a:p>
        </p:txBody>
      </p:sp>
      <p:sp>
        <p:nvSpPr>
          <p:cNvPr id="9" name="ZoneTexte 8">
            <a:extLst>
              <a:ext uri="{FF2B5EF4-FFF2-40B4-BE49-F238E27FC236}">
                <a16:creationId xmlns:a16="http://schemas.microsoft.com/office/drawing/2014/main" id="{9D5DB3B7-E14F-C08F-EB32-7DE4AEE57E37}"/>
              </a:ext>
            </a:extLst>
          </p:cNvPr>
          <p:cNvSpPr txBox="1"/>
          <p:nvPr/>
        </p:nvSpPr>
        <p:spPr>
          <a:xfrm>
            <a:off x="7696200" y="5883414"/>
            <a:ext cx="838200" cy="707886"/>
          </a:xfrm>
          <a:prstGeom prst="rect">
            <a:avLst/>
          </a:prstGeom>
          <a:noFill/>
        </p:spPr>
        <p:txBody>
          <a:bodyPr wrap="square" rtlCol="0">
            <a:spAutoFit/>
          </a:bodyPr>
          <a:lstStyle/>
          <a:p>
            <a:r>
              <a:rPr lang="ar-MA" sz="4000" b="1" dirty="0">
                <a:solidFill>
                  <a:srgbClr val="4AC283"/>
                </a:solidFill>
              </a:rPr>
              <a:t>48</a:t>
            </a:r>
            <a:endParaRPr lang="fr-FR" b="1" dirty="0">
              <a:solidFill>
                <a:srgbClr val="4AC283"/>
              </a:solidFill>
            </a:endParaRPr>
          </a:p>
        </p:txBody>
      </p:sp>
      <p:sp>
        <p:nvSpPr>
          <p:cNvPr id="10" name="Flèche : courbe vers la gauche 9">
            <a:extLst>
              <a:ext uri="{FF2B5EF4-FFF2-40B4-BE49-F238E27FC236}">
                <a16:creationId xmlns:a16="http://schemas.microsoft.com/office/drawing/2014/main" id="{47F1E7E2-F9D0-7375-4F67-70E9136E6DDF}"/>
              </a:ext>
            </a:extLst>
          </p:cNvPr>
          <p:cNvSpPr/>
          <p:nvPr/>
        </p:nvSpPr>
        <p:spPr>
          <a:xfrm rot="16200000">
            <a:off x="7271189" y="4783497"/>
            <a:ext cx="646817" cy="1041665"/>
          </a:xfrm>
          <a:prstGeom prst="curvedLeftArrow">
            <a:avLst/>
          </a:prstGeom>
          <a:solidFill>
            <a:srgbClr val="4AC283"/>
          </a:solidFill>
          <a:ln>
            <a:solidFill>
              <a:srgbClr val="4AC28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ZoneTexte 10">
            <a:extLst>
              <a:ext uri="{FF2B5EF4-FFF2-40B4-BE49-F238E27FC236}">
                <a16:creationId xmlns:a16="http://schemas.microsoft.com/office/drawing/2014/main" id="{C075428F-74AB-CD14-8E40-ADC251758D36}"/>
              </a:ext>
            </a:extLst>
          </p:cNvPr>
          <p:cNvSpPr txBox="1"/>
          <p:nvPr/>
        </p:nvSpPr>
        <p:spPr>
          <a:xfrm>
            <a:off x="7114117" y="4391661"/>
            <a:ext cx="1329268" cy="523220"/>
          </a:xfrm>
          <a:prstGeom prst="rect">
            <a:avLst/>
          </a:prstGeom>
          <a:noFill/>
        </p:spPr>
        <p:txBody>
          <a:bodyPr wrap="square" rtlCol="0">
            <a:spAutoFit/>
          </a:bodyPr>
          <a:lstStyle/>
          <a:p>
            <a:r>
              <a:rPr lang="ar-MA" sz="2800" b="1" dirty="0">
                <a:solidFill>
                  <a:srgbClr val="4AC283"/>
                </a:solidFill>
              </a:rPr>
              <a:t>اللاحق</a:t>
            </a:r>
            <a:endParaRPr lang="fr-FR" sz="2800" b="1" dirty="0">
              <a:solidFill>
                <a:srgbClr val="4AC283"/>
              </a:solidFill>
            </a:endParaRPr>
          </a:p>
        </p:txBody>
      </p:sp>
      <p:graphicFrame>
        <p:nvGraphicFramePr>
          <p:cNvPr id="5" name="Tableau 4">
            <a:extLst>
              <a:ext uri="{FF2B5EF4-FFF2-40B4-BE49-F238E27FC236}">
                <a16:creationId xmlns:a16="http://schemas.microsoft.com/office/drawing/2014/main" id="{A499E5D4-14CD-AF0D-7673-4F8F747804A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435569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9" grpId="0" build="allAtOnce"/>
      <p:bldP spid="10" grpId="0" animBg="1"/>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3D0D6-632B-7566-6631-72B68FE15EC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650CA57-721F-185E-534E-61B963B9FC26}"/>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D5CF421-5F20-2FCD-5141-E57E995BF937}"/>
              </a:ext>
            </a:extLst>
          </p:cNvPr>
          <p:cNvSpPr/>
          <p:nvPr/>
        </p:nvSpPr>
        <p:spPr>
          <a:xfrm>
            <a:off x="275852" y="2382021"/>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300DD15-120E-8A1B-5DD9-B79341FC28EC}"/>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A6E1CC7-DF75-008A-094B-47C2F600B029}"/>
              </a:ext>
            </a:extLst>
          </p:cNvPr>
          <p:cNvSpPr txBox="1"/>
          <p:nvPr/>
        </p:nvSpPr>
        <p:spPr>
          <a:xfrm>
            <a:off x="609600" y="863026"/>
            <a:ext cx="11887201" cy="519373"/>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العدد 47 إذن يتكون من 7 </a:t>
            </a:r>
            <a:r>
              <a:rPr lang="ar-MA" sz="3600" dirty="0" err="1">
                <a:solidFill>
                  <a:prstClr val="white">
                    <a:lumMod val="65000"/>
                  </a:prstClr>
                </a:solidFill>
                <a:latin typeface="Microsoft Uighur" panose="02000000000000000000" pitchFamily="2" charset="-78"/>
                <a:cs typeface="Microsoft Uighur" panose="02000000000000000000" pitchFamily="2" charset="-78"/>
              </a:rPr>
              <a:t>خشيبات</a:t>
            </a:r>
            <a:r>
              <a:rPr lang="ar-MA" sz="3600" dirty="0">
                <a:solidFill>
                  <a:prstClr val="white">
                    <a:lumMod val="65000"/>
                  </a:prstClr>
                </a:solidFill>
                <a:latin typeface="Microsoft Uighur" panose="02000000000000000000" pitchFamily="2" charset="-78"/>
                <a:cs typeface="Microsoft Uighur" panose="02000000000000000000" pitchFamily="2" charset="-78"/>
              </a:rPr>
              <a:t> و4 حزم.</a:t>
            </a:r>
          </a:p>
        </p:txBody>
      </p:sp>
      <p:sp>
        <p:nvSpPr>
          <p:cNvPr id="3" name="Freeform 8">
            <a:extLst>
              <a:ext uri="{FF2B5EF4-FFF2-40B4-BE49-F238E27FC236}">
                <a16:creationId xmlns:a16="http://schemas.microsoft.com/office/drawing/2014/main" id="{88779411-6F1D-F270-5728-2CF1BAD1A7C8}"/>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Image 4">
            <a:extLst>
              <a:ext uri="{FF2B5EF4-FFF2-40B4-BE49-F238E27FC236}">
                <a16:creationId xmlns:a16="http://schemas.microsoft.com/office/drawing/2014/main" id="{53C1C781-BD25-53DB-25E3-E55680FD0B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7200" y="3771900"/>
            <a:ext cx="4743525" cy="4111055"/>
          </a:xfrm>
          <a:prstGeom prst="rect">
            <a:avLst/>
          </a:prstGeom>
        </p:spPr>
      </p:pic>
      <p:pic>
        <p:nvPicPr>
          <p:cNvPr id="7" name="Picture 259194390">
            <a:extLst>
              <a:ext uri="{FF2B5EF4-FFF2-40B4-BE49-F238E27FC236}">
                <a16:creationId xmlns:a16="http://schemas.microsoft.com/office/drawing/2014/main" id="{C7DBBE1D-A381-CC6E-782A-231496FF10F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5053726" y="4168084"/>
            <a:ext cx="350780" cy="1665239"/>
          </a:xfrm>
          <a:prstGeom prst="rect">
            <a:avLst/>
          </a:prstGeom>
          <a:noFill/>
          <a:ln>
            <a:noFill/>
          </a:ln>
        </p:spPr>
      </p:pic>
      <p:pic>
        <p:nvPicPr>
          <p:cNvPr id="9" name="Picture 1833790261">
            <a:extLst>
              <a:ext uri="{FF2B5EF4-FFF2-40B4-BE49-F238E27FC236}">
                <a16:creationId xmlns:a16="http://schemas.microsoft.com/office/drawing/2014/main" id="{6117934C-138E-290D-1934-07B8AD1C448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86600" y="4178848"/>
            <a:ext cx="71892" cy="1649681"/>
          </a:xfrm>
          <a:prstGeom prst="rect">
            <a:avLst/>
          </a:prstGeom>
          <a:noFill/>
          <a:ln>
            <a:noFill/>
          </a:ln>
        </p:spPr>
      </p:pic>
      <p:pic>
        <p:nvPicPr>
          <p:cNvPr id="10" name="Picture 1833790261">
            <a:extLst>
              <a:ext uri="{FF2B5EF4-FFF2-40B4-BE49-F238E27FC236}">
                <a16:creationId xmlns:a16="http://schemas.microsoft.com/office/drawing/2014/main" id="{D6B5A918-622F-A653-466C-7F49A094A3B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15200" y="4161896"/>
            <a:ext cx="71892" cy="1649681"/>
          </a:xfrm>
          <a:prstGeom prst="rect">
            <a:avLst/>
          </a:prstGeom>
          <a:noFill/>
          <a:ln>
            <a:noFill/>
          </a:ln>
        </p:spPr>
      </p:pic>
      <p:pic>
        <p:nvPicPr>
          <p:cNvPr id="11" name="Picture 1833790261">
            <a:extLst>
              <a:ext uri="{FF2B5EF4-FFF2-40B4-BE49-F238E27FC236}">
                <a16:creationId xmlns:a16="http://schemas.microsoft.com/office/drawing/2014/main" id="{3B10E9A0-30BA-4614-B3EC-9CB47A581E8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43800" y="4178849"/>
            <a:ext cx="71892" cy="1649681"/>
          </a:xfrm>
          <a:prstGeom prst="rect">
            <a:avLst/>
          </a:prstGeom>
          <a:noFill/>
          <a:ln>
            <a:noFill/>
          </a:ln>
        </p:spPr>
      </p:pic>
      <p:pic>
        <p:nvPicPr>
          <p:cNvPr id="12" name="Picture 1833790261">
            <a:extLst>
              <a:ext uri="{FF2B5EF4-FFF2-40B4-BE49-F238E27FC236}">
                <a16:creationId xmlns:a16="http://schemas.microsoft.com/office/drawing/2014/main" id="{30AA8B8F-A0F4-5DDC-3567-EDD8C414876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72400" y="4152900"/>
            <a:ext cx="71892" cy="1649681"/>
          </a:xfrm>
          <a:prstGeom prst="rect">
            <a:avLst/>
          </a:prstGeom>
          <a:noFill/>
          <a:ln>
            <a:noFill/>
          </a:ln>
        </p:spPr>
      </p:pic>
      <p:sp>
        <p:nvSpPr>
          <p:cNvPr id="14" name="ZoneTexte 13">
            <a:extLst>
              <a:ext uri="{FF2B5EF4-FFF2-40B4-BE49-F238E27FC236}">
                <a16:creationId xmlns:a16="http://schemas.microsoft.com/office/drawing/2014/main" id="{FFC36265-49B5-DCF8-D388-D4E37490166D}"/>
              </a:ext>
            </a:extLst>
          </p:cNvPr>
          <p:cNvSpPr txBox="1"/>
          <p:nvPr/>
        </p:nvSpPr>
        <p:spPr>
          <a:xfrm>
            <a:off x="5029200" y="6073155"/>
            <a:ext cx="838200" cy="584775"/>
          </a:xfrm>
          <a:prstGeom prst="rect">
            <a:avLst/>
          </a:prstGeom>
          <a:noFill/>
        </p:spPr>
        <p:txBody>
          <a:bodyPr wrap="square" rtlCol="0">
            <a:spAutoFit/>
          </a:bodyPr>
          <a:lstStyle/>
          <a:p>
            <a:pPr algn="ctr"/>
            <a:r>
              <a:rPr lang="ar-MA" sz="3200" b="1" dirty="0">
                <a:solidFill>
                  <a:srgbClr val="FF0000"/>
                </a:solidFill>
              </a:rPr>
              <a:t>4</a:t>
            </a:r>
            <a:endParaRPr lang="fr-FR" sz="3200" b="1" dirty="0">
              <a:solidFill>
                <a:srgbClr val="FF0000"/>
              </a:solidFill>
            </a:endParaRPr>
          </a:p>
        </p:txBody>
      </p:sp>
      <p:sp>
        <p:nvSpPr>
          <p:cNvPr id="16" name="ZoneTexte 15">
            <a:extLst>
              <a:ext uri="{FF2B5EF4-FFF2-40B4-BE49-F238E27FC236}">
                <a16:creationId xmlns:a16="http://schemas.microsoft.com/office/drawing/2014/main" id="{19DB5723-EDEB-3348-638C-DA8359E4712A}"/>
              </a:ext>
            </a:extLst>
          </p:cNvPr>
          <p:cNvSpPr txBox="1"/>
          <p:nvPr/>
        </p:nvSpPr>
        <p:spPr>
          <a:xfrm>
            <a:off x="7391400" y="6082725"/>
            <a:ext cx="838200" cy="584775"/>
          </a:xfrm>
          <a:prstGeom prst="rect">
            <a:avLst/>
          </a:prstGeom>
          <a:noFill/>
        </p:spPr>
        <p:txBody>
          <a:bodyPr wrap="square" rtlCol="0">
            <a:spAutoFit/>
          </a:bodyPr>
          <a:lstStyle/>
          <a:p>
            <a:pPr algn="ctr"/>
            <a:r>
              <a:rPr lang="ar-MA" sz="3200" b="1" dirty="0">
                <a:solidFill>
                  <a:srgbClr val="FF0000"/>
                </a:solidFill>
              </a:rPr>
              <a:t>7</a:t>
            </a:r>
            <a:endParaRPr lang="fr-FR" sz="3200" b="1" dirty="0">
              <a:solidFill>
                <a:srgbClr val="FF0000"/>
              </a:solidFill>
            </a:endParaRPr>
          </a:p>
        </p:txBody>
      </p:sp>
      <p:sp>
        <p:nvSpPr>
          <p:cNvPr id="17" name="ZoneTexte 16">
            <a:extLst>
              <a:ext uri="{FF2B5EF4-FFF2-40B4-BE49-F238E27FC236}">
                <a16:creationId xmlns:a16="http://schemas.microsoft.com/office/drawing/2014/main" id="{E3D95164-9395-94AD-6C2B-B58F1D8EB72F}"/>
              </a:ext>
            </a:extLst>
          </p:cNvPr>
          <p:cNvSpPr txBox="1"/>
          <p:nvPr/>
        </p:nvSpPr>
        <p:spPr>
          <a:xfrm>
            <a:off x="6248400" y="7301925"/>
            <a:ext cx="838200" cy="584775"/>
          </a:xfrm>
          <a:prstGeom prst="rect">
            <a:avLst/>
          </a:prstGeom>
          <a:noFill/>
        </p:spPr>
        <p:txBody>
          <a:bodyPr wrap="square" rtlCol="0">
            <a:spAutoFit/>
          </a:bodyPr>
          <a:lstStyle/>
          <a:p>
            <a:pPr algn="ctr"/>
            <a:r>
              <a:rPr lang="ar-MA" sz="3200" b="1" dirty="0">
                <a:solidFill>
                  <a:srgbClr val="FF0000"/>
                </a:solidFill>
              </a:rPr>
              <a:t>47</a:t>
            </a:r>
            <a:endParaRPr lang="fr-FR" sz="3200" b="1" dirty="0">
              <a:solidFill>
                <a:srgbClr val="FF0000"/>
              </a:solidFill>
            </a:endParaRPr>
          </a:p>
        </p:txBody>
      </p:sp>
      <p:pic>
        <p:nvPicPr>
          <p:cNvPr id="20" name="Picture 1833790261">
            <a:extLst>
              <a:ext uri="{FF2B5EF4-FFF2-40B4-BE49-F238E27FC236}">
                <a16:creationId xmlns:a16="http://schemas.microsoft.com/office/drawing/2014/main" id="{616A6AA1-CFE0-42D2-000F-1788297B586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77200" y="4152900"/>
            <a:ext cx="71892" cy="1649681"/>
          </a:xfrm>
          <a:prstGeom prst="rect">
            <a:avLst/>
          </a:prstGeom>
          <a:noFill/>
          <a:ln>
            <a:noFill/>
          </a:ln>
        </p:spPr>
      </p:pic>
      <p:pic>
        <p:nvPicPr>
          <p:cNvPr id="21" name="Picture 1833790261">
            <a:extLst>
              <a:ext uri="{FF2B5EF4-FFF2-40B4-BE49-F238E27FC236}">
                <a16:creationId xmlns:a16="http://schemas.microsoft.com/office/drawing/2014/main" id="{9657CCCA-9439-B6A3-3F80-F3E639FFCB4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82000" y="4152900"/>
            <a:ext cx="71892" cy="1649681"/>
          </a:xfrm>
          <a:prstGeom prst="rect">
            <a:avLst/>
          </a:prstGeom>
          <a:noFill/>
          <a:ln>
            <a:noFill/>
          </a:ln>
        </p:spPr>
      </p:pic>
      <p:pic>
        <p:nvPicPr>
          <p:cNvPr id="6" name="Picture 1833790261">
            <a:extLst>
              <a:ext uri="{FF2B5EF4-FFF2-40B4-BE49-F238E27FC236}">
                <a16:creationId xmlns:a16="http://schemas.microsoft.com/office/drawing/2014/main" id="{066318BD-018A-4B5B-0E6F-23BECC446B4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14908" y="4152900"/>
            <a:ext cx="71892" cy="1649681"/>
          </a:xfrm>
          <a:prstGeom prst="rect">
            <a:avLst/>
          </a:prstGeom>
          <a:noFill/>
          <a:ln>
            <a:noFill/>
          </a:ln>
        </p:spPr>
      </p:pic>
      <p:pic>
        <p:nvPicPr>
          <p:cNvPr id="22" name="Picture 259194390">
            <a:extLst>
              <a:ext uri="{FF2B5EF4-FFF2-40B4-BE49-F238E27FC236}">
                <a16:creationId xmlns:a16="http://schemas.microsoft.com/office/drawing/2014/main" id="{9360BDD1-229F-7DC3-F4D2-9167A702407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4572261" y="4178848"/>
            <a:ext cx="350780" cy="1665239"/>
          </a:xfrm>
          <a:prstGeom prst="rect">
            <a:avLst/>
          </a:prstGeom>
          <a:noFill/>
          <a:ln>
            <a:noFill/>
          </a:ln>
        </p:spPr>
      </p:pic>
      <p:pic>
        <p:nvPicPr>
          <p:cNvPr id="24" name="Picture 259194390">
            <a:extLst>
              <a:ext uri="{FF2B5EF4-FFF2-40B4-BE49-F238E27FC236}">
                <a16:creationId xmlns:a16="http://schemas.microsoft.com/office/drawing/2014/main" id="{5C935803-D9C2-C639-AD76-F019DD2D003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5513959" y="4161896"/>
            <a:ext cx="350780" cy="1665239"/>
          </a:xfrm>
          <a:prstGeom prst="rect">
            <a:avLst/>
          </a:prstGeom>
          <a:noFill/>
          <a:ln>
            <a:noFill/>
          </a:ln>
        </p:spPr>
      </p:pic>
      <p:pic>
        <p:nvPicPr>
          <p:cNvPr id="25" name="Picture 259194390">
            <a:extLst>
              <a:ext uri="{FF2B5EF4-FFF2-40B4-BE49-F238E27FC236}">
                <a16:creationId xmlns:a16="http://schemas.microsoft.com/office/drawing/2014/main" id="{3B2A5BAD-D67F-B1A6-026D-CE81B146DF9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6008954" y="4161896"/>
            <a:ext cx="350780" cy="1665239"/>
          </a:xfrm>
          <a:prstGeom prst="rect">
            <a:avLst/>
          </a:prstGeom>
          <a:noFill/>
          <a:ln>
            <a:noFill/>
          </a:ln>
        </p:spPr>
      </p:pic>
      <p:graphicFrame>
        <p:nvGraphicFramePr>
          <p:cNvPr id="2" name="Tableau 1">
            <a:extLst>
              <a:ext uri="{FF2B5EF4-FFF2-40B4-BE49-F238E27FC236}">
                <a16:creationId xmlns:a16="http://schemas.microsoft.com/office/drawing/2014/main" id="{D558A948-6F1C-51DD-59DB-D6F6212FA08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147482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0649828" y="6820671"/>
            <a:ext cx="1230172" cy="837429"/>
          </a:xfrm>
          <a:prstGeom prst="round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747" y="6425659"/>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B2928161-4BFB-8DF9-C834-2247B212DAAA}"/>
              </a:ext>
            </a:extLst>
          </p:cNvPr>
          <p:cNvPicPr>
            <a:picLocks noChangeAspect="1"/>
          </p:cNvPicPr>
          <p:nvPr/>
        </p:nvPicPr>
        <p:blipFill>
          <a:blip r:embed="rId12"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B7EFC-EE74-5FA9-FD6E-F6B82ECE86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0588539-97E5-B145-8831-45B5872E654F}"/>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7D2875C-89FF-5972-4E13-C887EEE6F7A9}"/>
              </a:ext>
            </a:extLst>
          </p:cNvPr>
          <p:cNvSpPr/>
          <p:nvPr/>
        </p:nvSpPr>
        <p:spPr>
          <a:xfrm>
            <a:off x="275852" y="2382021"/>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D93DCFA-3A22-6376-D2B3-B356C2ED5814}"/>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61EEFCC-A920-2601-745E-AE929F03F58A}"/>
              </a:ext>
            </a:extLst>
          </p:cNvPr>
          <p:cNvSpPr txBox="1"/>
          <p:nvPr/>
        </p:nvSpPr>
        <p:spPr>
          <a:xfrm>
            <a:off x="609600" y="863026"/>
            <a:ext cx="11887201" cy="128881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من يقول لي كم فرقعة وكم </a:t>
            </a:r>
            <a:r>
              <a:rPr lang="ar-MA" sz="3600" dirty="0" err="1">
                <a:solidFill>
                  <a:prstClr val="white">
                    <a:lumMod val="65000"/>
                  </a:prstClr>
                </a:solidFill>
                <a:latin typeface="Microsoft Uighur" panose="02000000000000000000" pitchFamily="2" charset="-78"/>
                <a:cs typeface="Microsoft Uighur" panose="02000000000000000000" pitchFamily="2" charset="-78"/>
              </a:rPr>
              <a:t>تصفيقة</a:t>
            </a:r>
            <a:r>
              <a:rPr lang="ar-MA" sz="3600" dirty="0">
                <a:solidFill>
                  <a:prstClr val="white">
                    <a:lumMod val="65000"/>
                  </a:prstClr>
                </a:solidFill>
                <a:latin typeface="Microsoft Uighur" panose="02000000000000000000" pitchFamily="2" charset="-78"/>
                <a:cs typeface="Microsoft Uighur" panose="02000000000000000000" pitchFamily="2" charset="-78"/>
              </a:rPr>
              <a:t> في العدد 47؟</a:t>
            </a:r>
          </a:p>
          <a:p>
            <a:pPr marL="0" lvl="1" algn="r" defTabSz="685834" rtl="1">
              <a:lnSpc>
                <a:spcPts val="3017"/>
              </a:lnSpc>
              <a:spcBef>
                <a:spcPct val="0"/>
              </a:spcBef>
            </a:pPr>
            <a:r>
              <a:rPr lang="ar-MA" sz="2800" dirty="0">
                <a:solidFill>
                  <a:prstClr val="white">
                    <a:lumMod val="65000"/>
                  </a:prstClr>
                </a:solidFill>
                <a:latin typeface="Microsoft Uighur" panose="02000000000000000000" pitchFamily="2" charset="-78"/>
                <a:cs typeface="Microsoft Uighur" panose="02000000000000000000" pitchFamily="2" charset="-78"/>
              </a:rPr>
              <a:t>العدد 47 إذن يتكون من 7 فرقعات و4 تصفيقات</a:t>
            </a:r>
          </a:p>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من يستطيع تمثيل العدد 47 بالفرقعات والتصفيقات؟</a:t>
            </a:r>
          </a:p>
        </p:txBody>
      </p:sp>
      <p:sp>
        <p:nvSpPr>
          <p:cNvPr id="3" name="Freeform 8">
            <a:extLst>
              <a:ext uri="{FF2B5EF4-FFF2-40B4-BE49-F238E27FC236}">
                <a16:creationId xmlns:a16="http://schemas.microsoft.com/office/drawing/2014/main" id="{D822FC93-2AD3-4B63-CBAB-977526AACFB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2" name="Picture 8">
            <a:extLst>
              <a:ext uri="{FF2B5EF4-FFF2-40B4-BE49-F238E27FC236}">
                <a16:creationId xmlns:a16="http://schemas.microsoft.com/office/drawing/2014/main" id="{B4B62CB8-34CD-0C30-A7DC-BEC47EA7C23A}"/>
              </a:ext>
            </a:extLst>
          </p:cNvPr>
          <p:cNvPicPr>
            <a:picLocks noChangeAspect="1"/>
          </p:cNvPicPr>
          <p:nvPr/>
        </p:nvPicPr>
        <p:blipFill>
          <a:blip r:embed="rId4"/>
          <a:stretch>
            <a:fillRect/>
          </a:stretch>
        </p:blipFill>
        <p:spPr>
          <a:xfrm>
            <a:off x="9448800" y="4686300"/>
            <a:ext cx="1857854" cy="1892690"/>
          </a:xfrm>
          <a:prstGeom prst="rect">
            <a:avLst/>
          </a:prstGeom>
        </p:spPr>
      </p:pic>
      <p:pic>
        <p:nvPicPr>
          <p:cNvPr id="4" name="Picture 9" descr="A picture containing logo, symbol, white, graphics&#10;&#10;Description automatically generated">
            <a:extLst>
              <a:ext uri="{FF2B5EF4-FFF2-40B4-BE49-F238E27FC236}">
                <a16:creationId xmlns:a16="http://schemas.microsoft.com/office/drawing/2014/main" id="{79244FFD-5254-8C88-806E-B2BFBE1CDD56}"/>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3721" b="98605" l="0" r="97209">
                        <a14:foregroundMark x1="28837" y1="21860" x2="28837" y2="21860"/>
                        <a14:foregroundMark x1="20930" y1="64186" x2="20930" y2="64186"/>
                        <a14:foregroundMark x1="19070" y1="69302" x2="19070" y2="69302"/>
                        <a14:foregroundMark x1="6047" y1="20000" x2="6047" y2="20000"/>
                        <a14:foregroundMark x1="70698" y1="7907" x2="70698" y2="7907"/>
                        <a14:foregroundMark x1="69767" y1="3721" x2="69767" y2="3721"/>
                        <a14:foregroundMark x1="80930" y1="12558" x2="80930" y2="12558"/>
                        <a14:foregroundMark x1="89767" y1="26047" x2="89767" y2="26047"/>
                        <a14:foregroundMark x1="54884" y1="93488" x2="54884" y2="93488"/>
                        <a14:foregroundMark x1="1395" y1="34419" x2="1395" y2="34419"/>
                        <a14:foregroundMark x1="90233" y1="59535" x2="90233" y2="59535"/>
                        <a14:foregroundMark x1="97674" y1="65581" x2="97674" y2="65581"/>
                        <a14:foregroundMark x1="58140" y1="98605" x2="58140" y2="98605"/>
                      </a14:backgroundRemoval>
                    </a14:imgEffect>
                  </a14:imgLayer>
                </a14:imgProps>
              </a:ext>
              <a:ext uri="{28A0092B-C50C-407E-A947-70E740481C1C}">
                <a14:useLocalDpi xmlns:a14="http://schemas.microsoft.com/office/drawing/2010/main" val="0"/>
              </a:ext>
            </a:extLst>
          </a:blip>
          <a:stretch>
            <a:fillRect/>
          </a:stretch>
        </p:blipFill>
        <p:spPr>
          <a:xfrm>
            <a:off x="2651050" y="4955369"/>
            <a:ext cx="1400259" cy="1627308"/>
          </a:xfrm>
          <a:prstGeom prst="rect">
            <a:avLst/>
          </a:prstGeom>
        </p:spPr>
      </p:pic>
      <p:sp>
        <p:nvSpPr>
          <p:cNvPr id="6" name="ZoneTexte 5">
            <a:extLst>
              <a:ext uri="{FF2B5EF4-FFF2-40B4-BE49-F238E27FC236}">
                <a16:creationId xmlns:a16="http://schemas.microsoft.com/office/drawing/2014/main" id="{CB9E7B94-28BA-7D6F-7DE4-44018790DAEA}"/>
              </a:ext>
            </a:extLst>
          </p:cNvPr>
          <p:cNvSpPr txBox="1"/>
          <p:nvPr/>
        </p:nvSpPr>
        <p:spPr>
          <a:xfrm>
            <a:off x="6324600" y="3390900"/>
            <a:ext cx="1676400" cy="707886"/>
          </a:xfrm>
          <a:prstGeom prst="rect">
            <a:avLst/>
          </a:prstGeom>
          <a:noFill/>
        </p:spPr>
        <p:txBody>
          <a:bodyPr wrap="square" rtlCol="0">
            <a:spAutoFit/>
          </a:bodyPr>
          <a:lstStyle/>
          <a:p>
            <a:r>
              <a:rPr lang="ar-MA" sz="4000" b="1" dirty="0">
                <a:solidFill>
                  <a:srgbClr val="FF0000"/>
                </a:solidFill>
              </a:rPr>
              <a:t>47</a:t>
            </a:r>
            <a:endParaRPr lang="fr-FR" b="1" dirty="0">
              <a:solidFill>
                <a:srgbClr val="FF0000"/>
              </a:solidFill>
            </a:endParaRPr>
          </a:p>
        </p:txBody>
      </p:sp>
      <p:cxnSp>
        <p:nvCxnSpPr>
          <p:cNvPr id="24" name="Connecteur droit avec flèche 23">
            <a:extLst>
              <a:ext uri="{FF2B5EF4-FFF2-40B4-BE49-F238E27FC236}">
                <a16:creationId xmlns:a16="http://schemas.microsoft.com/office/drawing/2014/main" id="{7EE18926-9269-6342-0BB1-652AA346AA94}"/>
              </a:ext>
            </a:extLst>
          </p:cNvPr>
          <p:cNvCxnSpPr/>
          <p:nvPr/>
        </p:nvCxnSpPr>
        <p:spPr>
          <a:xfrm>
            <a:off x="7123261" y="4071399"/>
            <a:ext cx="2438400" cy="8923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E89552BB-5297-CD33-FDE2-1BBB3EF8D34D}"/>
              </a:ext>
            </a:extLst>
          </p:cNvPr>
          <p:cNvCxnSpPr>
            <a:cxnSpLocks/>
          </p:cNvCxnSpPr>
          <p:nvPr/>
        </p:nvCxnSpPr>
        <p:spPr>
          <a:xfrm flipH="1">
            <a:off x="3886200" y="4098786"/>
            <a:ext cx="2392325" cy="85658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4F4EEF99-476E-F0BA-9D04-D56663A5C74B}"/>
              </a:ext>
            </a:extLst>
          </p:cNvPr>
          <p:cNvSpPr txBox="1"/>
          <p:nvPr/>
        </p:nvSpPr>
        <p:spPr>
          <a:xfrm>
            <a:off x="2971801" y="6820831"/>
            <a:ext cx="609600" cy="707886"/>
          </a:xfrm>
          <a:prstGeom prst="rect">
            <a:avLst/>
          </a:prstGeom>
          <a:noFill/>
        </p:spPr>
        <p:txBody>
          <a:bodyPr wrap="square" rtlCol="0">
            <a:spAutoFit/>
          </a:bodyPr>
          <a:lstStyle/>
          <a:p>
            <a:r>
              <a:rPr lang="ar-MA" sz="4000" b="1" dirty="0">
                <a:solidFill>
                  <a:srgbClr val="FF0000"/>
                </a:solidFill>
              </a:rPr>
              <a:t>4</a:t>
            </a:r>
            <a:endParaRPr lang="fr-FR" b="1" dirty="0">
              <a:solidFill>
                <a:srgbClr val="FF0000"/>
              </a:solidFill>
            </a:endParaRPr>
          </a:p>
        </p:txBody>
      </p:sp>
      <p:sp>
        <p:nvSpPr>
          <p:cNvPr id="30" name="ZoneTexte 29">
            <a:extLst>
              <a:ext uri="{FF2B5EF4-FFF2-40B4-BE49-F238E27FC236}">
                <a16:creationId xmlns:a16="http://schemas.microsoft.com/office/drawing/2014/main" id="{98A7AC8D-A6BE-9C4B-3B6C-F568E14FC136}"/>
              </a:ext>
            </a:extLst>
          </p:cNvPr>
          <p:cNvSpPr txBox="1"/>
          <p:nvPr/>
        </p:nvSpPr>
        <p:spPr>
          <a:xfrm>
            <a:off x="9906000" y="6789311"/>
            <a:ext cx="609600" cy="707886"/>
          </a:xfrm>
          <a:prstGeom prst="rect">
            <a:avLst/>
          </a:prstGeom>
          <a:noFill/>
        </p:spPr>
        <p:txBody>
          <a:bodyPr wrap="square" rtlCol="0">
            <a:spAutoFit/>
          </a:bodyPr>
          <a:lstStyle/>
          <a:p>
            <a:r>
              <a:rPr lang="ar-MA" sz="4000" b="1" dirty="0">
                <a:solidFill>
                  <a:srgbClr val="FF0000"/>
                </a:solidFill>
              </a:rPr>
              <a:t>7</a:t>
            </a:r>
            <a:endParaRPr lang="fr-FR" b="1" dirty="0">
              <a:solidFill>
                <a:srgbClr val="FF0000"/>
              </a:solidFill>
            </a:endParaRPr>
          </a:p>
        </p:txBody>
      </p:sp>
      <p:graphicFrame>
        <p:nvGraphicFramePr>
          <p:cNvPr id="5" name="Tableau 4">
            <a:extLst>
              <a:ext uri="{FF2B5EF4-FFF2-40B4-BE49-F238E27FC236}">
                <a16:creationId xmlns:a16="http://schemas.microsoft.com/office/drawing/2014/main" id="{6FF01B10-8C24-AFF7-0ABD-69DEFE1B261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853407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0CA02-9DD0-64BD-5AF7-6279097827E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65B3CA6-BB5B-876A-4DB0-5E7C3726C2B5}"/>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A3FF8D6-662A-34D6-6B1E-7C3C416FB19D}"/>
              </a:ext>
            </a:extLst>
          </p:cNvPr>
          <p:cNvSpPr/>
          <p:nvPr/>
        </p:nvSpPr>
        <p:spPr>
          <a:xfrm>
            <a:off x="275852" y="2382021"/>
            <a:ext cx="13164293" cy="760993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EF3DEBD-37EB-0D89-6FCC-76952B8F2C3A}"/>
              </a:ext>
            </a:extLst>
          </p:cNvPr>
          <p:cNvSpPr/>
          <p:nvPr/>
        </p:nvSpPr>
        <p:spPr>
          <a:xfrm>
            <a:off x="-1" y="740647"/>
            <a:ext cx="13716001" cy="143105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88CD2A3-F73D-9EF7-90F5-D2BD1222A5FA}"/>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من يقول لي كم وحدة وكم عشرة في العدد 47؟</a:t>
            </a:r>
          </a:p>
          <a:p>
            <a:pPr marL="0" lvl="1" algn="r" defTabSz="685834" rtl="1">
              <a:lnSpc>
                <a:spcPts val="3017"/>
              </a:lnSpc>
              <a:spcBef>
                <a:spcPct val="0"/>
              </a:spcBef>
            </a:pPr>
            <a:r>
              <a:rPr lang="ar-MA" sz="2800" dirty="0">
                <a:solidFill>
                  <a:prstClr val="white">
                    <a:lumMod val="65000"/>
                  </a:prstClr>
                </a:solidFill>
                <a:latin typeface="Microsoft Uighur" panose="02000000000000000000" pitchFamily="2" charset="-78"/>
                <a:cs typeface="Microsoft Uighur" panose="02000000000000000000" pitchFamily="2" charset="-78"/>
              </a:rPr>
              <a:t>العدد 36 إذن يتكون من 7 وحدات و4 عشرات.</a:t>
            </a:r>
          </a:p>
        </p:txBody>
      </p:sp>
      <p:sp>
        <p:nvSpPr>
          <p:cNvPr id="3" name="Freeform 8">
            <a:extLst>
              <a:ext uri="{FF2B5EF4-FFF2-40B4-BE49-F238E27FC236}">
                <a16:creationId xmlns:a16="http://schemas.microsoft.com/office/drawing/2014/main" id="{CD1A588C-4F35-FFF9-4CE7-87466485B18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5" name="Tableau 4">
            <a:extLst>
              <a:ext uri="{FF2B5EF4-FFF2-40B4-BE49-F238E27FC236}">
                <a16:creationId xmlns:a16="http://schemas.microsoft.com/office/drawing/2014/main" id="{024C3E7C-3D0E-B905-6C86-C35CA10C3A64}"/>
              </a:ext>
            </a:extLst>
          </p:cNvPr>
          <p:cNvGraphicFramePr>
            <a:graphicFrameLocks noGrp="1"/>
          </p:cNvGraphicFramePr>
          <p:nvPr>
            <p:extLst>
              <p:ext uri="{D42A27DB-BD31-4B8C-83A1-F6EECF244321}">
                <p14:modId xmlns:p14="http://schemas.microsoft.com/office/powerpoint/2010/main" val="370264902"/>
              </p:ext>
            </p:extLst>
          </p:nvPr>
        </p:nvGraphicFramePr>
        <p:xfrm>
          <a:off x="4201635" y="4686300"/>
          <a:ext cx="5312725" cy="2517191"/>
        </p:xfrm>
        <a:graphic>
          <a:graphicData uri="http://schemas.openxmlformats.org/drawingml/2006/table">
            <a:tbl>
              <a:tblPr firstRow="1" bandRow="1">
                <a:tableStyleId>{5940675A-B579-460E-94D1-54222C63F5DA}</a:tableStyleId>
              </a:tblPr>
              <a:tblGrid>
                <a:gridCol w="2843982">
                  <a:extLst>
                    <a:ext uri="{9D8B030D-6E8A-4147-A177-3AD203B41FA5}">
                      <a16:colId xmlns:a16="http://schemas.microsoft.com/office/drawing/2014/main" val="4075366194"/>
                    </a:ext>
                  </a:extLst>
                </a:gridCol>
                <a:gridCol w="2468743">
                  <a:extLst>
                    <a:ext uri="{9D8B030D-6E8A-4147-A177-3AD203B41FA5}">
                      <a16:colId xmlns:a16="http://schemas.microsoft.com/office/drawing/2014/main" val="1913634284"/>
                    </a:ext>
                  </a:extLst>
                </a:gridCol>
              </a:tblGrid>
              <a:tr h="689510">
                <a:tc>
                  <a:txBody>
                    <a:bodyPr/>
                    <a:lstStyle/>
                    <a:p>
                      <a:pPr marL="0" algn="ctr" defTabSz="685783" rtl="1" eaLnBrk="1" latinLnBrk="0" hangingPunct="1"/>
                      <a:r>
                        <a:rPr lang="ar-MA" sz="4000" b="1" i="0" dirty="0">
                          <a:latin typeface="Microsoft Uighur" panose="02000000000000000000" pitchFamily="2" charset="-78"/>
                          <a:cs typeface="Microsoft Uighur" panose="02000000000000000000" pitchFamily="2" charset="-78"/>
                        </a:rPr>
                        <a:t>العشرات</a:t>
                      </a:r>
                      <a:endParaRPr lang="fr-FR" sz="4000" b="1" i="0" dirty="0">
                        <a:latin typeface="Microsoft Uighur" panose="02000000000000000000" pitchFamily="2" charset="-78"/>
                        <a:cs typeface="Microsoft Uighur" panose="02000000000000000000" pitchFamily="2" charset="-78"/>
                      </a:endParaRPr>
                    </a:p>
                  </a:txBody>
                  <a:tcPr/>
                </a:tc>
                <a:tc>
                  <a:txBody>
                    <a:bodyPr/>
                    <a:lstStyle/>
                    <a:p>
                      <a:pPr marL="0" algn="ctr" defTabSz="685783" rtl="1" eaLnBrk="1" latinLnBrk="0" hangingPunct="1"/>
                      <a:r>
                        <a:rPr lang="ar-MA" sz="4000" b="1" i="0" dirty="0">
                          <a:latin typeface="Microsoft Uighur" panose="02000000000000000000" pitchFamily="2" charset="-78"/>
                          <a:cs typeface="Microsoft Uighur" panose="02000000000000000000" pitchFamily="2" charset="-78"/>
                        </a:rPr>
                        <a:t>الوحدات</a:t>
                      </a:r>
                      <a:endParaRPr lang="fr-FR" sz="4000" b="1" i="0" dirty="0">
                        <a:latin typeface="Microsoft Uighur" panose="02000000000000000000" pitchFamily="2" charset="-78"/>
                        <a:cs typeface="Microsoft Uighur" panose="02000000000000000000" pitchFamily="2" charset="-78"/>
                      </a:endParaRPr>
                    </a:p>
                  </a:txBody>
                  <a:tcPr/>
                </a:tc>
                <a:extLst>
                  <a:ext uri="{0D108BD9-81ED-4DB2-BD59-A6C34878D82A}">
                    <a16:rowId xmlns:a16="http://schemas.microsoft.com/office/drawing/2014/main" val="2578836815"/>
                  </a:ext>
                </a:extLst>
              </a:tr>
              <a:tr h="1816151">
                <a:tc>
                  <a:txBody>
                    <a:bodyPr/>
                    <a:lstStyle/>
                    <a:p>
                      <a:pPr marL="0" algn="ctr" defTabSz="685783" rtl="1" eaLnBrk="1" latinLnBrk="0" hangingPunct="1"/>
                      <a:r>
                        <a:rPr lang="ar-MA" sz="5400" b="1" kern="1200" dirty="0">
                          <a:solidFill>
                            <a:schemeClr val="tx1"/>
                          </a:solidFill>
                          <a:latin typeface="+mn-lt"/>
                          <a:ea typeface="+mn-ea"/>
                          <a:cs typeface="+mn-cs"/>
                        </a:rPr>
                        <a:t>4</a:t>
                      </a:r>
                      <a:endParaRPr lang="fr-FR" sz="5400" b="1" kern="1200" dirty="0">
                        <a:solidFill>
                          <a:schemeClr val="tx1"/>
                        </a:solidFill>
                        <a:latin typeface="+mn-lt"/>
                        <a:ea typeface="+mn-ea"/>
                        <a:cs typeface="+mn-cs"/>
                      </a:endParaRPr>
                    </a:p>
                  </a:txBody>
                  <a:tcPr anchor="ctr"/>
                </a:tc>
                <a:tc>
                  <a:txBody>
                    <a:bodyPr/>
                    <a:lstStyle/>
                    <a:p>
                      <a:pPr marL="0" algn="ctr" defTabSz="685783" rtl="1" eaLnBrk="1" latinLnBrk="0" hangingPunct="1"/>
                      <a:r>
                        <a:rPr lang="ar-MA" sz="5400" b="1" dirty="0"/>
                        <a:t>7</a:t>
                      </a:r>
                      <a:endParaRPr lang="ar-SA" sz="1400" b="1" dirty="0"/>
                    </a:p>
                  </a:txBody>
                  <a:tcPr anchor="ctr"/>
                </a:tc>
                <a:extLst>
                  <a:ext uri="{0D108BD9-81ED-4DB2-BD59-A6C34878D82A}">
                    <a16:rowId xmlns:a16="http://schemas.microsoft.com/office/drawing/2014/main" val="2308772860"/>
                  </a:ext>
                </a:extLst>
              </a:tr>
            </a:tbl>
          </a:graphicData>
        </a:graphic>
      </p:graphicFrame>
      <p:graphicFrame>
        <p:nvGraphicFramePr>
          <p:cNvPr id="2" name="Tableau 1">
            <a:extLst>
              <a:ext uri="{FF2B5EF4-FFF2-40B4-BE49-F238E27FC236}">
                <a16:creationId xmlns:a16="http://schemas.microsoft.com/office/drawing/2014/main" id="{44292E31-B290-6693-207A-F773246AEC3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45640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44DCE-FD70-590D-0B7D-83D95EFACEA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4D45B5C-AEC4-3C7F-3F51-FCD5166B0F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3C6C4CE-2FF2-ECB0-3AE5-140BFA9D81D5}"/>
              </a:ext>
            </a:extLst>
          </p:cNvPr>
          <p:cNvSpPr/>
          <p:nvPr/>
        </p:nvSpPr>
        <p:spPr>
          <a:xfrm>
            <a:off x="275852" y="2684047"/>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F660F85-BD38-CE92-C368-0EC55B1ECE17}"/>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EB4CBDFA-0D20-60C7-265D-EE71C70A6A70}"/>
              </a:ext>
            </a:extLst>
          </p:cNvPr>
          <p:cNvSpPr txBox="1"/>
          <p:nvPr/>
        </p:nvSpPr>
        <p:spPr>
          <a:xfrm>
            <a:off x="609600" y="863026"/>
            <a:ext cx="11887201" cy="519373"/>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إذن فالعدد 47 يمكن أن نكتبه "47" أو 7+40 أو 7 وحدات و4 عشرات أو سبعة وأربعون بالحروف.</a:t>
            </a:r>
          </a:p>
        </p:txBody>
      </p:sp>
      <p:sp>
        <p:nvSpPr>
          <p:cNvPr id="3" name="Freeform 8">
            <a:extLst>
              <a:ext uri="{FF2B5EF4-FFF2-40B4-BE49-F238E27FC236}">
                <a16:creationId xmlns:a16="http://schemas.microsoft.com/office/drawing/2014/main" id="{A3308BDF-8AA9-0138-6446-D4236004718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ZoneTexte 6">
            <a:extLst>
              <a:ext uri="{FF2B5EF4-FFF2-40B4-BE49-F238E27FC236}">
                <a16:creationId xmlns:a16="http://schemas.microsoft.com/office/drawing/2014/main" id="{96E745B0-EDEA-6CCC-8A95-3E93650038F5}"/>
              </a:ext>
            </a:extLst>
          </p:cNvPr>
          <p:cNvSpPr txBox="1"/>
          <p:nvPr/>
        </p:nvSpPr>
        <p:spPr>
          <a:xfrm>
            <a:off x="6324600" y="3695700"/>
            <a:ext cx="952499" cy="923330"/>
          </a:xfrm>
          <a:prstGeom prst="rect">
            <a:avLst/>
          </a:prstGeom>
          <a:noFill/>
        </p:spPr>
        <p:txBody>
          <a:bodyPr wrap="square" rtlCol="0">
            <a:spAutoFit/>
          </a:bodyPr>
          <a:lstStyle/>
          <a:p>
            <a:r>
              <a:rPr lang="ar-MA" sz="5400" b="1" dirty="0">
                <a:solidFill>
                  <a:schemeClr val="accent1"/>
                </a:solidFill>
              </a:rPr>
              <a:t>47</a:t>
            </a:r>
            <a:endParaRPr lang="fr-FR" b="1" dirty="0">
              <a:solidFill>
                <a:schemeClr val="accent1"/>
              </a:solidFill>
            </a:endParaRPr>
          </a:p>
        </p:txBody>
      </p:sp>
      <p:sp>
        <p:nvSpPr>
          <p:cNvPr id="5" name="ZoneTexte 4">
            <a:extLst>
              <a:ext uri="{FF2B5EF4-FFF2-40B4-BE49-F238E27FC236}">
                <a16:creationId xmlns:a16="http://schemas.microsoft.com/office/drawing/2014/main" id="{7C986A36-0B39-AB41-7FD0-0572E85E4760}"/>
              </a:ext>
            </a:extLst>
          </p:cNvPr>
          <p:cNvSpPr txBox="1"/>
          <p:nvPr/>
        </p:nvSpPr>
        <p:spPr>
          <a:xfrm>
            <a:off x="5638800" y="5013168"/>
            <a:ext cx="2743200" cy="923330"/>
          </a:xfrm>
          <a:prstGeom prst="rect">
            <a:avLst/>
          </a:prstGeom>
          <a:noFill/>
        </p:spPr>
        <p:txBody>
          <a:bodyPr wrap="square" rtlCol="0">
            <a:spAutoFit/>
          </a:bodyPr>
          <a:lstStyle/>
          <a:p>
            <a:r>
              <a:rPr lang="ar-MA" sz="5400" b="1" dirty="0">
                <a:solidFill>
                  <a:schemeClr val="accent1"/>
                </a:solidFill>
              </a:rPr>
              <a:t>7 + 40</a:t>
            </a:r>
            <a:endParaRPr lang="fr-FR" b="1" dirty="0">
              <a:solidFill>
                <a:schemeClr val="accent1"/>
              </a:solidFill>
            </a:endParaRPr>
          </a:p>
        </p:txBody>
      </p:sp>
      <p:sp>
        <p:nvSpPr>
          <p:cNvPr id="12" name="ZoneTexte 11">
            <a:extLst>
              <a:ext uri="{FF2B5EF4-FFF2-40B4-BE49-F238E27FC236}">
                <a16:creationId xmlns:a16="http://schemas.microsoft.com/office/drawing/2014/main" id="{E293E7D3-611F-AF93-27D7-4889BE553545}"/>
              </a:ext>
            </a:extLst>
          </p:cNvPr>
          <p:cNvSpPr txBox="1"/>
          <p:nvPr/>
        </p:nvSpPr>
        <p:spPr>
          <a:xfrm>
            <a:off x="4095749" y="6353770"/>
            <a:ext cx="5410200" cy="923330"/>
          </a:xfrm>
          <a:prstGeom prst="rect">
            <a:avLst/>
          </a:prstGeom>
          <a:noFill/>
        </p:spPr>
        <p:txBody>
          <a:bodyPr wrap="square" rtlCol="0">
            <a:spAutoFit/>
          </a:bodyPr>
          <a:lstStyle/>
          <a:p>
            <a:r>
              <a:rPr lang="ar-MA" sz="5400" b="1" dirty="0">
                <a:solidFill>
                  <a:schemeClr val="accent1"/>
                </a:solidFill>
              </a:rPr>
              <a:t>7 وَحَداتٍ وَ 4 عَشَراتٍ</a:t>
            </a:r>
            <a:endParaRPr lang="fr-FR" b="1" dirty="0">
              <a:solidFill>
                <a:schemeClr val="accent1"/>
              </a:solidFill>
            </a:endParaRPr>
          </a:p>
        </p:txBody>
      </p:sp>
      <p:sp>
        <p:nvSpPr>
          <p:cNvPr id="14" name="ZoneTexte 13">
            <a:extLst>
              <a:ext uri="{FF2B5EF4-FFF2-40B4-BE49-F238E27FC236}">
                <a16:creationId xmlns:a16="http://schemas.microsoft.com/office/drawing/2014/main" id="{3D3AFB40-148C-7F63-15C5-CF0685C383AA}"/>
              </a:ext>
            </a:extLst>
          </p:cNvPr>
          <p:cNvSpPr txBox="1"/>
          <p:nvPr/>
        </p:nvSpPr>
        <p:spPr>
          <a:xfrm>
            <a:off x="3886200" y="7725370"/>
            <a:ext cx="5410200" cy="923330"/>
          </a:xfrm>
          <a:prstGeom prst="rect">
            <a:avLst/>
          </a:prstGeom>
          <a:noFill/>
        </p:spPr>
        <p:txBody>
          <a:bodyPr wrap="square" rtlCol="0">
            <a:spAutoFit/>
          </a:bodyPr>
          <a:lstStyle/>
          <a:p>
            <a:pPr algn="ctr" rtl="1"/>
            <a:r>
              <a:rPr lang="ar-MA" sz="5400" b="1" dirty="0">
                <a:solidFill>
                  <a:schemeClr val="accent1"/>
                </a:solidFill>
              </a:rPr>
              <a:t>سَبْعَةٌ وَأَرْبَعونَ</a:t>
            </a:r>
            <a:endParaRPr lang="fr-FR" b="1" dirty="0">
              <a:solidFill>
                <a:schemeClr val="accent1"/>
              </a:solidFill>
            </a:endParaRPr>
          </a:p>
        </p:txBody>
      </p:sp>
      <p:graphicFrame>
        <p:nvGraphicFramePr>
          <p:cNvPr id="2" name="Tableau 1">
            <a:extLst>
              <a:ext uri="{FF2B5EF4-FFF2-40B4-BE49-F238E27FC236}">
                <a16:creationId xmlns:a16="http://schemas.microsoft.com/office/drawing/2014/main" id="{E0A21076-38B5-944F-861E-0173D04D28F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94701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1CF2-1168-DE5D-79CF-F9CFABFC539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DE96938-CB86-4117-1D6C-139504FE222D}"/>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BEFB76-91DF-AA3E-2ED9-213B4C73CA10}"/>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99DF22-A8E0-C648-52E6-6E80D9E04BCF}"/>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D6AB321-0896-437A-C839-FE02D9C26929}"/>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الألواح، أكتبوا بالحروف العدد 63.</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BEDC6CC-61F6-39E0-ADAC-0E641B0DD97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DBBCD80A-288B-0EB0-4750-63D1EB366293}"/>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76200" y="826083"/>
            <a:ext cx="1081199" cy="736017"/>
          </a:xfrm>
          <a:prstGeom prst="roundRect">
            <a:avLst/>
          </a:prstGeom>
        </p:spPr>
      </p:pic>
      <p:sp>
        <p:nvSpPr>
          <p:cNvPr id="2" name="ZoneTexte 1">
            <a:extLst>
              <a:ext uri="{FF2B5EF4-FFF2-40B4-BE49-F238E27FC236}">
                <a16:creationId xmlns:a16="http://schemas.microsoft.com/office/drawing/2014/main" id="{D69FF584-18E0-F736-5497-26C12329CA6F}"/>
              </a:ext>
            </a:extLst>
          </p:cNvPr>
          <p:cNvSpPr txBox="1"/>
          <p:nvPr/>
        </p:nvSpPr>
        <p:spPr>
          <a:xfrm>
            <a:off x="4000500" y="5861920"/>
            <a:ext cx="5410200" cy="1323439"/>
          </a:xfrm>
          <a:prstGeom prst="rect">
            <a:avLst/>
          </a:prstGeom>
          <a:noFill/>
        </p:spPr>
        <p:txBody>
          <a:bodyPr wrap="square" rtlCol="0">
            <a:spAutoFit/>
          </a:bodyPr>
          <a:lstStyle/>
          <a:p>
            <a:pPr algn="ctr"/>
            <a:r>
              <a:rPr lang="ar-MA" sz="2800" dirty="0"/>
              <a:t>................</a:t>
            </a:r>
            <a:r>
              <a:rPr lang="ar-MA" sz="8000" dirty="0">
                <a:solidFill>
                  <a:srgbClr val="FF0000"/>
                </a:solidFill>
              </a:rPr>
              <a:t>؟</a:t>
            </a:r>
            <a:r>
              <a:rPr lang="ar-MA" sz="2800" dirty="0"/>
              <a:t>..............</a:t>
            </a:r>
            <a:endParaRPr lang="fr-FR" sz="8000" dirty="0"/>
          </a:p>
        </p:txBody>
      </p:sp>
      <p:sp>
        <p:nvSpPr>
          <p:cNvPr id="4" name="ZoneTexte 3">
            <a:extLst>
              <a:ext uri="{FF2B5EF4-FFF2-40B4-BE49-F238E27FC236}">
                <a16:creationId xmlns:a16="http://schemas.microsoft.com/office/drawing/2014/main" id="{E7099845-D160-2B96-8246-B7CC672D2B42}"/>
              </a:ext>
            </a:extLst>
          </p:cNvPr>
          <p:cNvSpPr txBox="1"/>
          <p:nvPr/>
        </p:nvSpPr>
        <p:spPr>
          <a:xfrm>
            <a:off x="3505200" y="4885135"/>
            <a:ext cx="5905500" cy="1015663"/>
          </a:xfrm>
          <a:prstGeom prst="rect">
            <a:avLst/>
          </a:prstGeom>
          <a:noFill/>
        </p:spPr>
        <p:txBody>
          <a:bodyPr wrap="square" rtlCol="0">
            <a:spAutoFit/>
          </a:bodyPr>
          <a:lstStyle/>
          <a:p>
            <a:pPr algn="ctr" rtl="1"/>
            <a:r>
              <a:rPr lang="ar-MA" sz="6000" b="1" dirty="0">
                <a:latin typeface="Microsoft Uighur" panose="02000000000000000000" pitchFamily="2" charset="-78"/>
              </a:rPr>
              <a:t>63</a:t>
            </a:r>
            <a:endParaRPr lang="fr-FR" sz="4800" b="1" dirty="0"/>
          </a:p>
        </p:txBody>
      </p:sp>
      <p:graphicFrame>
        <p:nvGraphicFramePr>
          <p:cNvPr id="6" name="Tableau 5">
            <a:extLst>
              <a:ext uri="{FF2B5EF4-FFF2-40B4-BE49-F238E27FC236}">
                <a16:creationId xmlns:a16="http://schemas.microsoft.com/office/drawing/2014/main" id="{8881DAB3-F641-2000-4EB8-C47BC966704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6944804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03F5F-EEE6-B3E6-CC26-DD911BF7A6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3A5F9E-7810-8696-BA65-36431D30383C}"/>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9D7440-3FD7-2A0C-F214-D6F60C7B6449}"/>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AAE522F-6250-0B37-C9F0-556B1A5B065C}"/>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21ECD3A6-0BC0-E3B4-4FE3-934F421A0CA0}"/>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07BCE32-6E23-3A1C-21E0-3515750F5B3D}"/>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FAD56648-5CE8-8E8B-8476-A446613FB7A9}"/>
              </a:ext>
            </a:extLst>
          </p:cNvPr>
          <p:cNvPicPr>
            <a:picLocks noChangeAspect="1"/>
          </p:cNvPicPr>
          <p:nvPr/>
        </p:nvPicPr>
        <p:blipFill>
          <a:blip r:embed="rId4"/>
          <a:stretch>
            <a:fillRect/>
          </a:stretch>
        </p:blipFill>
        <p:spPr>
          <a:xfrm>
            <a:off x="152400" y="857043"/>
            <a:ext cx="1143000" cy="819073"/>
          </a:xfrm>
          <a:prstGeom prst="rect">
            <a:avLst/>
          </a:prstGeom>
        </p:spPr>
      </p:pic>
      <p:sp>
        <p:nvSpPr>
          <p:cNvPr id="2" name="ZoneTexte 1">
            <a:extLst>
              <a:ext uri="{FF2B5EF4-FFF2-40B4-BE49-F238E27FC236}">
                <a16:creationId xmlns:a16="http://schemas.microsoft.com/office/drawing/2014/main" id="{A11946DB-1E23-3E27-0A2F-E4E6DD219988}"/>
              </a:ext>
            </a:extLst>
          </p:cNvPr>
          <p:cNvSpPr txBox="1"/>
          <p:nvPr/>
        </p:nvSpPr>
        <p:spPr>
          <a:xfrm>
            <a:off x="3782347" y="5989304"/>
            <a:ext cx="5410200" cy="1015663"/>
          </a:xfrm>
          <a:prstGeom prst="rect">
            <a:avLst/>
          </a:prstGeom>
          <a:noFill/>
        </p:spPr>
        <p:txBody>
          <a:bodyPr wrap="square" rtlCol="0">
            <a:spAutoFit/>
          </a:bodyPr>
          <a:lstStyle/>
          <a:p>
            <a:pPr algn="ctr"/>
            <a:r>
              <a:rPr lang="ar-MA" sz="6000" b="1" dirty="0">
                <a:solidFill>
                  <a:srgbClr val="FF0000"/>
                </a:solidFill>
                <a:latin typeface="Microsoft Uighur" panose="02000000000000000000" pitchFamily="2" charset="-78"/>
              </a:rPr>
              <a:t>ثَلاثَةٌ وَسِتّونَ</a:t>
            </a:r>
            <a:endParaRPr lang="fr-FR" sz="4800" b="1" dirty="0">
              <a:solidFill>
                <a:srgbClr val="FF0000"/>
              </a:solidFill>
            </a:endParaRPr>
          </a:p>
        </p:txBody>
      </p:sp>
      <p:sp>
        <p:nvSpPr>
          <p:cNvPr id="4" name="ZoneTexte 3">
            <a:extLst>
              <a:ext uri="{FF2B5EF4-FFF2-40B4-BE49-F238E27FC236}">
                <a16:creationId xmlns:a16="http://schemas.microsoft.com/office/drawing/2014/main" id="{27028466-011A-D5EA-7099-80165E84D8A4}"/>
              </a:ext>
            </a:extLst>
          </p:cNvPr>
          <p:cNvSpPr txBox="1"/>
          <p:nvPr/>
        </p:nvSpPr>
        <p:spPr>
          <a:xfrm>
            <a:off x="3534697" y="4753727"/>
            <a:ext cx="5905500" cy="1015663"/>
          </a:xfrm>
          <a:prstGeom prst="rect">
            <a:avLst/>
          </a:prstGeom>
          <a:noFill/>
        </p:spPr>
        <p:txBody>
          <a:bodyPr wrap="square" rtlCol="0">
            <a:spAutoFit/>
          </a:bodyPr>
          <a:lstStyle/>
          <a:p>
            <a:pPr algn="ctr" rtl="1"/>
            <a:r>
              <a:rPr lang="ar-MA" sz="6000" b="1" dirty="0"/>
              <a:t>63</a:t>
            </a:r>
            <a:endParaRPr lang="fr-FR" sz="4800" b="1" dirty="0"/>
          </a:p>
        </p:txBody>
      </p:sp>
      <p:graphicFrame>
        <p:nvGraphicFramePr>
          <p:cNvPr id="5" name="Tableau 4">
            <a:extLst>
              <a:ext uri="{FF2B5EF4-FFF2-40B4-BE49-F238E27FC236}">
                <a16:creationId xmlns:a16="http://schemas.microsoft.com/office/drawing/2014/main" id="{0FC4E840-071D-A61F-282F-773CCC46F12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595596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4B041-8F75-63F2-5341-4370461360C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804524-7EFA-3794-74F0-71A0D725DC06}"/>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CF8DDC8-D125-70B3-99BB-108660CF74D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A9A8747-1FB2-01AB-59A8-A25A3F559AFE}"/>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0C162C1-6AF6-ED03-370F-8ECB0A187349}"/>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الألواح، أكتبوا الكتابة المفككة للعدد 63.</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54592C3-1550-EB8B-24E1-8026689AA2C4}"/>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364F8910-8DC0-429E-2BEE-008FDD24FE5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69000" y="803952"/>
            <a:ext cx="1081199" cy="736017"/>
          </a:xfrm>
          <a:prstGeom prst="roundRect">
            <a:avLst/>
          </a:prstGeom>
        </p:spPr>
      </p:pic>
      <p:sp>
        <p:nvSpPr>
          <p:cNvPr id="6" name="ZoneTexte 5">
            <a:extLst>
              <a:ext uri="{FF2B5EF4-FFF2-40B4-BE49-F238E27FC236}">
                <a16:creationId xmlns:a16="http://schemas.microsoft.com/office/drawing/2014/main" id="{86C081A4-8BE9-49D7-93B9-B897DE0B888A}"/>
              </a:ext>
            </a:extLst>
          </p:cNvPr>
          <p:cNvSpPr txBox="1"/>
          <p:nvPr/>
        </p:nvSpPr>
        <p:spPr>
          <a:xfrm>
            <a:off x="4000500" y="5861920"/>
            <a:ext cx="5410200" cy="1323439"/>
          </a:xfrm>
          <a:prstGeom prst="rect">
            <a:avLst/>
          </a:prstGeom>
          <a:noFill/>
        </p:spPr>
        <p:txBody>
          <a:bodyPr wrap="square" rtlCol="0">
            <a:spAutoFit/>
          </a:bodyPr>
          <a:lstStyle/>
          <a:p>
            <a:pPr algn="ctr"/>
            <a:r>
              <a:rPr lang="ar-MA" sz="2800" dirty="0"/>
              <a:t>................</a:t>
            </a:r>
            <a:r>
              <a:rPr lang="ar-MA" sz="8000" dirty="0">
                <a:solidFill>
                  <a:srgbClr val="FF0000"/>
                </a:solidFill>
              </a:rPr>
              <a:t>؟</a:t>
            </a:r>
            <a:r>
              <a:rPr lang="ar-MA" sz="2800" dirty="0"/>
              <a:t>..............</a:t>
            </a:r>
            <a:endParaRPr lang="fr-FR" sz="8000" dirty="0"/>
          </a:p>
        </p:txBody>
      </p:sp>
      <p:sp>
        <p:nvSpPr>
          <p:cNvPr id="7" name="ZoneTexte 6">
            <a:extLst>
              <a:ext uri="{FF2B5EF4-FFF2-40B4-BE49-F238E27FC236}">
                <a16:creationId xmlns:a16="http://schemas.microsoft.com/office/drawing/2014/main" id="{B87711C9-506F-89C2-0688-6F057F8B925F}"/>
              </a:ext>
            </a:extLst>
          </p:cNvPr>
          <p:cNvSpPr txBox="1"/>
          <p:nvPr/>
        </p:nvSpPr>
        <p:spPr>
          <a:xfrm>
            <a:off x="3534697" y="4753727"/>
            <a:ext cx="5905500" cy="1015663"/>
          </a:xfrm>
          <a:prstGeom prst="rect">
            <a:avLst/>
          </a:prstGeom>
          <a:noFill/>
        </p:spPr>
        <p:txBody>
          <a:bodyPr wrap="square" rtlCol="0">
            <a:spAutoFit/>
          </a:bodyPr>
          <a:lstStyle/>
          <a:p>
            <a:pPr algn="ctr" rtl="1"/>
            <a:r>
              <a:rPr lang="ar-MA" sz="6000" b="1" dirty="0">
                <a:latin typeface="Microsoft Uighur" panose="02000000000000000000" pitchFamily="2" charset="-78"/>
              </a:rPr>
              <a:t>63</a:t>
            </a:r>
            <a:endParaRPr lang="fr-FR" sz="4800" b="1" dirty="0"/>
          </a:p>
        </p:txBody>
      </p:sp>
      <p:graphicFrame>
        <p:nvGraphicFramePr>
          <p:cNvPr id="2" name="Tableau 1">
            <a:extLst>
              <a:ext uri="{FF2B5EF4-FFF2-40B4-BE49-F238E27FC236}">
                <a16:creationId xmlns:a16="http://schemas.microsoft.com/office/drawing/2014/main" id="{BC34C389-A22E-1361-8ACA-38606218604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4047552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6ECB4-9838-EAAD-A232-F2455CE718B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1A56410-7EDB-7E0E-654D-FF9DCDB407F1}"/>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ECBCF86-E0A8-2385-ED8A-674E607AF15E}"/>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70B58E0-079C-017D-1E69-C1B0BD3C7F6A}"/>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1DBE80F-FE74-C17E-990A-EB79C500AAF2}"/>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382BD88-B2CD-A3D4-F648-876938C61151}"/>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F165F671-5C5E-F16C-A6CF-C565039AE8A0}"/>
              </a:ext>
            </a:extLst>
          </p:cNvPr>
          <p:cNvPicPr>
            <a:picLocks noChangeAspect="1"/>
          </p:cNvPicPr>
          <p:nvPr/>
        </p:nvPicPr>
        <p:blipFill>
          <a:blip r:embed="rId4"/>
          <a:stretch>
            <a:fillRect/>
          </a:stretch>
        </p:blipFill>
        <p:spPr>
          <a:xfrm>
            <a:off x="152400" y="857043"/>
            <a:ext cx="1143000" cy="819073"/>
          </a:xfrm>
          <a:prstGeom prst="rect">
            <a:avLst/>
          </a:prstGeom>
        </p:spPr>
      </p:pic>
      <p:sp>
        <p:nvSpPr>
          <p:cNvPr id="2" name="ZoneTexte 1">
            <a:extLst>
              <a:ext uri="{FF2B5EF4-FFF2-40B4-BE49-F238E27FC236}">
                <a16:creationId xmlns:a16="http://schemas.microsoft.com/office/drawing/2014/main" id="{2E6AFE01-6525-2ECF-79C7-1B1D5EF09626}"/>
              </a:ext>
            </a:extLst>
          </p:cNvPr>
          <p:cNvSpPr txBox="1"/>
          <p:nvPr/>
        </p:nvSpPr>
        <p:spPr>
          <a:xfrm>
            <a:off x="3782347" y="5857142"/>
            <a:ext cx="5410200" cy="1015663"/>
          </a:xfrm>
          <a:prstGeom prst="rect">
            <a:avLst/>
          </a:prstGeom>
          <a:noFill/>
        </p:spPr>
        <p:txBody>
          <a:bodyPr wrap="square" rtlCol="0">
            <a:spAutoFit/>
          </a:bodyPr>
          <a:lstStyle/>
          <a:p>
            <a:pPr algn="ctr"/>
            <a:r>
              <a:rPr lang="ar-MA" sz="6000" b="1" dirty="0">
                <a:solidFill>
                  <a:srgbClr val="FF0000"/>
                </a:solidFill>
              </a:rPr>
              <a:t>3 + 60</a:t>
            </a:r>
            <a:endParaRPr lang="fr-FR" sz="23900" b="1" dirty="0">
              <a:solidFill>
                <a:srgbClr val="FF0000"/>
              </a:solidFill>
            </a:endParaRPr>
          </a:p>
        </p:txBody>
      </p:sp>
      <p:sp>
        <p:nvSpPr>
          <p:cNvPr id="4" name="ZoneTexte 3">
            <a:extLst>
              <a:ext uri="{FF2B5EF4-FFF2-40B4-BE49-F238E27FC236}">
                <a16:creationId xmlns:a16="http://schemas.microsoft.com/office/drawing/2014/main" id="{4748CAE1-6AC8-EA86-2548-D3CBC158D781}"/>
              </a:ext>
            </a:extLst>
          </p:cNvPr>
          <p:cNvSpPr txBox="1"/>
          <p:nvPr/>
        </p:nvSpPr>
        <p:spPr>
          <a:xfrm>
            <a:off x="3534697" y="4753727"/>
            <a:ext cx="5905500" cy="1015663"/>
          </a:xfrm>
          <a:prstGeom prst="rect">
            <a:avLst/>
          </a:prstGeom>
          <a:noFill/>
        </p:spPr>
        <p:txBody>
          <a:bodyPr wrap="square" rtlCol="0">
            <a:spAutoFit/>
          </a:bodyPr>
          <a:lstStyle/>
          <a:p>
            <a:pPr algn="ctr" rtl="1"/>
            <a:r>
              <a:rPr lang="ar-MA" sz="6000" b="1" dirty="0">
                <a:latin typeface="Microsoft Uighur" panose="02000000000000000000" pitchFamily="2" charset="-78"/>
              </a:rPr>
              <a:t>63</a:t>
            </a:r>
            <a:endParaRPr lang="fr-FR" sz="4800" b="1" dirty="0"/>
          </a:p>
        </p:txBody>
      </p:sp>
      <p:graphicFrame>
        <p:nvGraphicFramePr>
          <p:cNvPr id="5" name="Tableau 4">
            <a:extLst>
              <a:ext uri="{FF2B5EF4-FFF2-40B4-BE49-F238E27FC236}">
                <a16:creationId xmlns:a16="http://schemas.microsoft.com/office/drawing/2014/main" id="{8C5FD094-9CDB-97D6-DC48-D6A7B3A6EDE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1800925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3E82D-9359-DD58-6934-DB3D081D222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691D3C3-0DED-DFD8-2595-DA28746F1ECE}"/>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8639BE2-65A7-7CBB-B204-2CEF21BC7AA9}"/>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E5CD12-3D57-9133-521C-0F2D3A0453CC}"/>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9A92D09-D1FA-A605-461B-A151949D22A1}"/>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خذوا الألواح، أتمموا بكتابة كم من وحدة وكم من عشرة في العدد 63.</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54E4B6D-63A1-1D5D-3711-0A29A5A20DB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5" name="Picture 9">
            <a:extLst>
              <a:ext uri="{FF2B5EF4-FFF2-40B4-BE49-F238E27FC236}">
                <a16:creationId xmlns:a16="http://schemas.microsoft.com/office/drawing/2014/main" id="{D26602F1-60BB-3D8E-CB79-56B39DAEF65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101129" y="788579"/>
            <a:ext cx="1081199" cy="736017"/>
          </a:xfrm>
          <a:prstGeom prst="roundRect">
            <a:avLst/>
          </a:prstGeom>
        </p:spPr>
      </p:pic>
      <p:sp>
        <p:nvSpPr>
          <p:cNvPr id="9" name="ZoneTexte 8">
            <a:extLst>
              <a:ext uri="{FF2B5EF4-FFF2-40B4-BE49-F238E27FC236}">
                <a16:creationId xmlns:a16="http://schemas.microsoft.com/office/drawing/2014/main" id="{E9F9FF1B-38CD-B6EB-08E0-F611F851B99A}"/>
              </a:ext>
            </a:extLst>
          </p:cNvPr>
          <p:cNvSpPr txBox="1"/>
          <p:nvPr/>
        </p:nvSpPr>
        <p:spPr>
          <a:xfrm>
            <a:off x="1447800" y="5964863"/>
            <a:ext cx="10363200" cy="1015663"/>
          </a:xfrm>
          <a:prstGeom prst="rect">
            <a:avLst/>
          </a:prstGeom>
          <a:noFill/>
        </p:spPr>
        <p:txBody>
          <a:bodyPr wrap="square" rtlCol="0">
            <a:spAutoFit/>
          </a:bodyPr>
          <a:lstStyle/>
          <a:p>
            <a:pPr algn="ctr"/>
            <a:r>
              <a:rPr lang="ar-MA" sz="4800" dirty="0"/>
              <a:t>.</a:t>
            </a:r>
            <a:r>
              <a:rPr lang="ar-MA" sz="6000" dirty="0">
                <a:solidFill>
                  <a:srgbClr val="FF0000"/>
                </a:solidFill>
              </a:rPr>
              <a:t>؟</a:t>
            </a:r>
            <a:r>
              <a:rPr lang="ar-MA" sz="4800" dirty="0"/>
              <a:t>. وَحَداتٍ وَ .</a:t>
            </a:r>
            <a:r>
              <a:rPr lang="ar-MA" sz="6000" dirty="0">
                <a:solidFill>
                  <a:srgbClr val="FF0000"/>
                </a:solidFill>
              </a:rPr>
              <a:t>؟</a:t>
            </a:r>
            <a:r>
              <a:rPr lang="ar-MA" sz="4800" dirty="0"/>
              <a:t>. عَشَراتٍ</a:t>
            </a:r>
            <a:endParaRPr lang="fr-FR" sz="4000" dirty="0"/>
          </a:p>
        </p:txBody>
      </p:sp>
      <p:sp>
        <p:nvSpPr>
          <p:cNvPr id="11" name="ZoneTexte 10">
            <a:extLst>
              <a:ext uri="{FF2B5EF4-FFF2-40B4-BE49-F238E27FC236}">
                <a16:creationId xmlns:a16="http://schemas.microsoft.com/office/drawing/2014/main" id="{E33C33AD-9BAC-627E-82CB-ABCE028DCF06}"/>
              </a:ext>
            </a:extLst>
          </p:cNvPr>
          <p:cNvSpPr txBox="1"/>
          <p:nvPr/>
        </p:nvSpPr>
        <p:spPr>
          <a:xfrm>
            <a:off x="3534697" y="4753727"/>
            <a:ext cx="5905500" cy="1015663"/>
          </a:xfrm>
          <a:prstGeom prst="rect">
            <a:avLst/>
          </a:prstGeom>
          <a:noFill/>
        </p:spPr>
        <p:txBody>
          <a:bodyPr wrap="square" rtlCol="0">
            <a:spAutoFit/>
          </a:bodyPr>
          <a:lstStyle/>
          <a:p>
            <a:pPr algn="ctr" rtl="1"/>
            <a:r>
              <a:rPr lang="ar-MA" sz="6000" b="1" dirty="0">
                <a:latin typeface="Microsoft Uighur" panose="02000000000000000000" pitchFamily="2" charset="-78"/>
              </a:rPr>
              <a:t>63</a:t>
            </a:r>
            <a:endParaRPr lang="fr-FR" sz="4800" b="1" dirty="0"/>
          </a:p>
        </p:txBody>
      </p:sp>
      <p:graphicFrame>
        <p:nvGraphicFramePr>
          <p:cNvPr id="2" name="Tableau 1">
            <a:extLst>
              <a:ext uri="{FF2B5EF4-FFF2-40B4-BE49-F238E27FC236}">
                <a16:creationId xmlns:a16="http://schemas.microsoft.com/office/drawing/2014/main" id="{EAAC4E46-A4F6-8D53-0B33-B010EA897DE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2583310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98C90-6D8A-5B2E-6F58-73918E5538F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8569147-A3B5-5E11-7EBB-CC054680B9AD}"/>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E661AA0-6767-19B8-347D-B1F6D39E8192}"/>
              </a:ext>
            </a:extLst>
          </p:cNvPr>
          <p:cNvSpPr/>
          <p:nvPr/>
        </p:nvSpPr>
        <p:spPr>
          <a:xfrm>
            <a:off x="294972" y="2658785"/>
            <a:ext cx="13164293" cy="721996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5716078-7DBE-3CF6-AAD8-7FEC55B72460}"/>
              </a:ext>
            </a:extLst>
          </p:cNvPr>
          <p:cNvSpPr/>
          <p:nvPr/>
        </p:nvSpPr>
        <p:spPr>
          <a:xfrm>
            <a:off x="-1" y="740647"/>
            <a:ext cx="13716001" cy="1733078"/>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55917F3-090D-44FE-237B-A4FAD3C3F67D}"/>
              </a:ext>
            </a:extLst>
          </p:cNvPr>
          <p:cNvSpPr txBox="1"/>
          <p:nvPr/>
        </p:nvSpPr>
        <p:spPr>
          <a:xfrm>
            <a:off x="609600" y="863026"/>
            <a:ext cx="11887201" cy="90409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ar-SA" sz="36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6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1217F29-393A-2764-DFA2-BFC3F1A3CEDC}"/>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9" name="Image 8">
            <a:extLst>
              <a:ext uri="{FF2B5EF4-FFF2-40B4-BE49-F238E27FC236}">
                <a16:creationId xmlns:a16="http://schemas.microsoft.com/office/drawing/2014/main" id="{92A5314C-A407-E90E-3B72-A25F98FAD3FA}"/>
              </a:ext>
            </a:extLst>
          </p:cNvPr>
          <p:cNvPicPr>
            <a:picLocks noChangeAspect="1"/>
          </p:cNvPicPr>
          <p:nvPr/>
        </p:nvPicPr>
        <p:blipFill>
          <a:blip r:embed="rId4"/>
          <a:stretch>
            <a:fillRect/>
          </a:stretch>
        </p:blipFill>
        <p:spPr>
          <a:xfrm>
            <a:off x="152400" y="857043"/>
            <a:ext cx="1143000" cy="819073"/>
          </a:xfrm>
          <a:prstGeom prst="rect">
            <a:avLst/>
          </a:prstGeom>
        </p:spPr>
      </p:pic>
      <p:sp>
        <p:nvSpPr>
          <p:cNvPr id="2" name="ZoneTexte 1">
            <a:extLst>
              <a:ext uri="{FF2B5EF4-FFF2-40B4-BE49-F238E27FC236}">
                <a16:creationId xmlns:a16="http://schemas.microsoft.com/office/drawing/2014/main" id="{8882C806-7BE2-3B5E-2E55-9B5F1A08F88C}"/>
              </a:ext>
            </a:extLst>
          </p:cNvPr>
          <p:cNvSpPr txBox="1"/>
          <p:nvPr/>
        </p:nvSpPr>
        <p:spPr>
          <a:xfrm>
            <a:off x="1581150" y="6035017"/>
            <a:ext cx="10363200" cy="830997"/>
          </a:xfrm>
          <a:prstGeom prst="rect">
            <a:avLst/>
          </a:prstGeom>
          <a:noFill/>
        </p:spPr>
        <p:txBody>
          <a:bodyPr wrap="square" rtlCol="0">
            <a:spAutoFit/>
          </a:bodyPr>
          <a:lstStyle/>
          <a:p>
            <a:pPr algn="ctr" rtl="1"/>
            <a:r>
              <a:rPr lang="ar-MA" sz="4800" b="1" dirty="0">
                <a:solidFill>
                  <a:srgbClr val="FF0000"/>
                </a:solidFill>
              </a:rPr>
              <a:t>3</a:t>
            </a:r>
            <a:r>
              <a:rPr lang="ar-MA" sz="4800" dirty="0"/>
              <a:t> وَحَداتٍ وَ </a:t>
            </a:r>
            <a:r>
              <a:rPr lang="ar-MA" sz="4800" b="1" dirty="0">
                <a:solidFill>
                  <a:srgbClr val="FF0000"/>
                </a:solidFill>
              </a:rPr>
              <a:t>6</a:t>
            </a:r>
            <a:r>
              <a:rPr lang="ar-MA" sz="4800" dirty="0"/>
              <a:t> عَشَراتٍ</a:t>
            </a:r>
            <a:endParaRPr lang="fr-FR" sz="4000" dirty="0"/>
          </a:p>
        </p:txBody>
      </p:sp>
      <p:sp>
        <p:nvSpPr>
          <p:cNvPr id="4" name="ZoneTexte 3">
            <a:extLst>
              <a:ext uri="{FF2B5EF4-FFF2-40B4-BE49-F238E27FC236}">
                <a16:creationId xmlns:a16="http://schemas.microsoft.com/office/drawing/2014/main" id="{12F3BBE5-C5B3-EF30-17FF-4D95E9AB6DE1}"/>
              </a:ext>
            </a:extLst>
          </p:cNvPr>
          <p:cNvSpPr txBox="1"/>
          <p:nvPr/>
        </p:nvSpPr>
        <p:spPr>
          <a:xfrm>
            <a:off x="3810000" y="4635668"/>
            <a:ext cx="5905500" cy="1015663"/>
          </a:xfrm>
          <a:prstGeom prst="rect">
            <a:avLst/>
          </a:prstGeom>
          <a:noFill/>
        </p:spPr>
        <p:txBody>
          <a:bodyPr wrap="square" rtlCol="0">
            <a:spAutoFit/>
          </a:bodyPr>
          <a:lstStyle/>
          <a:p>
            <a:pPr algn="ctr" rtl="1"/>
            <a:r>
              <a:rPr lang="ar-MA" sz="6000" b="1" dirty="0">
                <a:latin typeface="Microsoft Uighur" panose="02000000000000000000" pitchFamily="2" charset="-78"/>
              </a:rPr>
              <a:t>63</a:t>
            </a:r>
            <a:endParaRPr lang="fr-FR" sz="4800" b="1" dirty="0"/>
          </a:p>
        </p:txBody>
      </p:sp>
      <p:graphicFrame>
        <p:nvGraphicFramePr>
          <p:cNvPr id="5" name="Tableau 4">
            <a:extLst>
              <a:ext uri="{FF2B5EF4-FFF2-40B4-BE49-F238E27FC236}">
                <a16:creationId xmlns:a16="http://schemas.microsoft.com/office/drawing/2014/main" id="{C144A8E5-5C6C-D60C-6BCC-723E2FBFCC71}"/>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41910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الأعداد</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5089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057401" y="3941147"/>
            <a:ext cx="8915400" cy="1661993"/>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التدرب على وضع وإنجاز عمليات جمع عددين بدون احتفاظ باستخدام الحزم </a:t>
            </a:r>
            <a:r>
              <a:rPr lang="ar-MA" sz="5400" dirty="0" err="1">
                <a:solidFill>
                  <a:srgbClr val="01070A"/>
                </a:solidFill>
                <a:latin typeface="Microsoft Uighur" panose="02000000000000000000" pitchFamily="2" charset="-78"/>
                <a:cs typeface="Microsoft Uighur" panose="02000000000000000000" pitchFamily="2" charset="-78"/>
              </a:rPr>
              <a:t>والخشيبات</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85529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59626" y="4882188"/>
            <a:ext cx="9396747" cy="2852111"/>
            <a:chOff x="3302073" y="4600550"/>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813407" y="5249843"/>
            <a:ext cx="7920120"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قراءة وكتابة وتمثيل الأعداد من 0 إلى  99</a:t>
            </a:r>
            <a:endParaRPr lang="fr-FR" sz="4000" dirty="0">
              <a:latin typeface="Microsoft Uighur" panose="02000000000000000000" pitchFamily="2" charset="-78"/>
              <a:cs typeface="Microsoft Uighur" panose="02000000000000000000" pitchFamily="2" charset="-78"/>
            </a:endParaRPr>
          </a:p>
        </p:txBody>
      </p:sp>
      <p:pic>
        <p:nvPicPr>
          <p:cNvPr id="19" name="Image 18">
            <a:extLst>
              <a:ext uri="{FF2B5EF4-FFF2-40B4-BE49-F238E27FC236}">
                <a16:creationId xmlns:a16="http://schemas.microsoft.com/office/drawing/2014/main" id="{3DADF401-07D0-0D5D-65C5-0523F82BFD59}"/>
              </a:ext>
            </a:extLst>
          </p:cNvPr>
          <p:cNvPicPr>
            <a:picLocks noChangeAspect="1"/>
          </p:cNvPicPr>
          <p:nvPr/>
        </p:nvPicPr>
        <p:blipFill>
          <a:blip r:embed="rId7"/>
          <a:stretch>
            <a:fillRect/>
          </a:stretch>
        </p:blipFill>
        <p:spPr>
          <a:xfrm>
            <a:off x="10898790" y="5286714"/>
            <a:ext cx="455010" cy="466386"/>
          </a:xfrm>
          <a:prstGeom prst="rect">
            <a:avLst/>
          </a:prstGeom>
        </p:spPr>
      </p:pic>
      <p:pic>
        <p:nvPicPr>
          <p:cNvPr id="20" name="Image 19">
            <a:extLst>
              <a:ext uri="{FF2B5EF4-FFF2-40B4-BE49-F238E27FC236}">
                <a16:creationId xmlns:a16="http://schemas.microsoft.com/office/drawing/2014/main" id="{123F85ED-2E7F-8C9E-C5F7-EFFC568D7398}"/>
              </a:ext>
            </a:extLst>
          </p:cNvPr>
          <p:cNvPicPr>
            <a:picLocks noChangeAspect="1"/>
          </p:cNvPicPr>
          <p:nvPr/>
        </p:nvPicPr>
        <p:blipFill>
          <a:blip r:embed="rId7"/>
          <a:stretch>
            <a:fillRect/>
          </a:stretch>
        </p:blipFill>
        <p:spPr>
          <a:xfrm>
            <a:off x="10898790" y="6963114"/>
            <a:ext cx="455010" cy="466386"/>
          </a:xfrm>
          <a:prstGeom prst="rect">
            <a:avLst/>
          </a:prstGeom>
        </p:spPr>
      </p:pic>
      <p:sp>
        <p:nvSpPr>
          <p:cNvPr id="21" name="ZoneTexte 20">
            <a:extLst>
              <a:ext uri="{FF2B5EF4-FFF2-40B4-BE49-F238E27FC236}">
                <a16:creationId xmlns:a16="http://schemas.microsoft.com/office/drawing/2014/main" id="{A0C832B1-E72F-7424-8F03-4BAEF9BA5FDD}"/>
              </a:ext>
            </a:extLst>
          </p:cNvPr>
          <p:cNvSpPr txBox="1"/>
          <p:nvPr/>
        </p:nvSpPr>
        <p:spPr>
          <a:xfrm>
            <a:off x="2377553" y="6005661"/>
            <a:ext cx="8355974"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وضع وإنجاز</a:t>
            </a:r>
            <a:r>
              <a:rPr lang="ar-SA" sz="4000" dirty="0">
                <a:latin typeface="Microsoft Uighur" panose="02000000000000000000" pitchFamily="2" charset="-78"/>
                <a:cs typeface="Microsoft Uighur" panose="02000000000000000000" pitchFamily="2" charset="-78"/>
              </a:rPr>
              <a:t> عمليات </a:t>
            </a:r>
            <a:r>
              <a:rPr lang="ar-MA" sz="4000" dirty="0">
                <a:latin typeface="Microsoft Uighur" panose="02000000000000000000" pitchFamily="2" charset="-78"/>
                <a:cs typeface="Microsoft Uighur" panose="02000000000000000000" pitchFamily="2" charset="-78"/>
              </a:rPr>
              <a:t>جمع</a:t>
            </a:r>
            <a:r>
              <a:rPr lang="ar-SA" sz="4000" dirty="0">
                <a:latin typeface="Microsoft Uighur" panose="02000000000000000000" pitchFamily="2" charset="-78"/>
                <a:cs typeface="Microsoft Uighur" panose="02000000000000000000" pitchFamily="2" charset="-78"/>
              </a:rPr>
              <a:t> بدون احتفاظ</a:t>
            </a:r>
            <a:r>
              <a:rPr lang="ar-MA" sz="4000" dirty="0">
                <a:latin typeface="Microsoft Uighur" panose="02000000000000000000" pitchFamily="2" charset="-78"/>
                <a:cs typeface="Microsoft Uighur" panose="02000000000000000000" pitchFamily="2" charset="-78"/>
              </a:rPr>
              <a:t> باستخدام الحزم </a:t>
            </a:r>
            <a:r>
              <a:rPr lang="ar-MA" sz="4000" dirty="0" err="1">
                <a:latin typeface="Microsoft Uighur" panose="02000000000000000000" pitchFamily="2" charset="-78"/>
                <a:cs typeface="Microsoft Uighur" panose="02000000000000000000" pitchFamily="2" charset="-78"/>
              </a:rPr>
              <a:t>والخشيبات</a:t>
            </a:r>
            <a:endParaRPr lang="fr-FR" sz="4000" dirty="0">
              <a:latin typeface="Microsoft Uighur" panose="02000000000000000000" pitchFamily="2" charset="-78"/>
              <a:cs typeface="Microsoft Uighur" panose="02000000000000000000" pitchFamily="2" charset="-78"/>
            </a:endParaRPr>
          </a:p>
        </p:txBody>
      </p:sp>
      <p:sp>
        <p:nvSpPr>
          <p:cNvPr id="22" name="ZoneTexte 21">
            <a:extLst>
              <a:ext uri="{FF2B5EF4-FFF2-40B4-BE49-F238E27FC236}">
                <a16:creationId xmlns:a16="http://schemas.microsoft.com/office/drawing/2014/main" id="{4E6DFCC9-176C-BB5D-7D22-BE2260C2A92A}"/>
              </a:ext>
            </a:extLst>
          </p:cNvPr>
          <p:cNvSpPr txBox="1"/>
          <p:nvPr/>
        </p:nvSpPr>
        <p:spPr>
          <a:xfrm>
            <a:off x="3463431" y="6861279"/>
            <a:ext cx="7274088" cy="707886"/>
          </a:xfrm>
          <a:prstGeom prst="rect">
            <a:avLst/>
          </a:prstGeom>
          <a:noFill/>
        </p:spPr>
        <p:txBody>
          <a:bodyPr wrap="square" rtlCol="0">
            <a:spAutoFit/>
          </a:bodyPr>
          <a:lstStyle/>
          <a:p>
            <a:pPr marL="0" algn="r" defTabSz="914400" rtl="1" eaLnBrk="1" latinLnBrk="0" hangingPunct="1"/>
            <a:r>
              <a:rPr lang="ar-MA" sz="4000" dirty="0">
                <a:latin typeface="Microsoft Uighur" panose="02000000000000000000" pitchFamily="2" charset="-78"/>
                <a:cs typeface="Microsoft Uighur" panose="02000000000000000000" pitchFamily="2" charset="-78"/>
              </a:rPr>
              <a:t>الاستئناس باستراتيجية الأسئلة الأربعة لحل مسائل</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 التلاميذ قادرين على:</a:t>
            </a:r>
            <a:endParaRPr lang="fr-FR"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98790" y="6124914"/>
            <a:ext cx="455010" cy="466386"/>
          </a:xfrm>
          <a:prstGeom prst="rect">
            <a:avLst/>
          </a:prstGeom>
        </p:spPr>
      </p:pic>
    </p:spTree>
    <p:extLst>
      <p:ext uri="{BB962C8B-B14F-4D97-AF65-F5344CB8AC3E}">
        <p14:creationId xmlns:p14="http://schemas.microsoft.com/office/powerpoint/2010/main" val="1113929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6A071-1979-B994-050C-28A439F185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1B81EE8-3706-906E-7A6A-6441D4657D04}"/>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73D613C-3A0F-4934-03C1-9B4D5AF8DD5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1663C9B-1B1B-6B21-597A-125CEE4688C2}"/>
              </a:ext>
            </a:extLst>
          </p:cNvPr>
          <p:cNvSpPr/>
          <p:nvPr/>
        </p:nvSpPr>
        <p:spPr>
          <a:xfrm>
            <a:off x="-1" y="723900"/>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877E496-FED3-C027-4450-563935ADE438}"/>
              </a:ext>
            </a:extLst>
          </p:cNvPr>
          <p:cNvSpPr txBox="1"/>
          <p:nvPr/>
        </p:nvSpPr>
        <p:spPr>
          <a:xfrm>
            <a:off x="152400" y="863026"/>
            <a:ext cx="12287217" cy="1258037"/>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الآن </a:t>
            </a:r>
            <a:r>
              <a:rPr lang="ar-SA" sz="3200" dirty="0">
                <a:solidFill>
                  <a:prstClr val="white">
                    <a:lumMod val="65000"/>
                  </a:prstClr>
                </a:solidFill>
                <a:latin typeface="Microsoft Uighur" panose="02000000000000000000" pitchFamily="2" charset="-78"/>
                <a:cs typeface="Microsoft Uighur" panose="02000000000000000000" pitchFamily="2" charset="-78"/>
              </a:rPr>
              <a:t>س</a:t>
            </a:r>
            <a:r>
              <a:rPr lang="ar-MA" sz="3200" dirty="0">
                <a:solidFill>
                  <a:prstClr val="white">
                    <a:lumMod val="65000"/>
                  </a:prstClr>
                </a:solidFill>
                <a:latin typeface="Microsoft Uighur" panose="02000000000000000000" pitchFamily="2" charset="-78"/>
                <a:cs typeface="Microsoft Uighur" panose="02000000000000000000" pitchFamily="2" charset="-78"/>
              </a:rPr>
              <a:t>ت</a:t>
            </a:r>
            <a:r>
              <a:rPr lang="ar-SA" sz="3200" dirty="0">
                <a:solidFill>
                  <a:prstClr val="white">
                    <a:lumMod val="65000"/>
                  </a:prstClr>
                </a:solidFill>
                <a:latin typeface="Microsoft Uighur" panose="02000000000000000000" pitchFamily="2" charset="-78"/>
                <a:cs typeface="Microsoft Uighur" panose="02000000000000000000" pitchFamily="2" charset="-78"/>
              </a:rPr>
              <a:t>تدرب</a:t>
            </a:r>
            <a:r>
              <a:rPr lang="ar-MA" sz="3200" dirty="0" err="1">
                <a:solidFill>
                  <a:prstClr val="white">
                    <a:lumMod val="65000"/>
                  </a:prstClr>
                </a:solidFill>
                <a:latin typeface="Microsoft Uighur" panose="02000000000000000000" pitchFamily="2" charset="-78"/>
                <a:cs typeface="Microsoft Uighur" panose="02000000000000000000" pitchFamily="2" charset="-78"/>
              </a:rPr>
              <a:t>ون</a:t>
            </a:r>
            <a:r>
              <a:rPr lang="ar-SA" sz="3200" dirty="0">
                <a:solidFill>
                  <a:prstClr val="white">
                    <a:lumMod val="65000"/>
                  </a:prstClr>
                </a:solidFill>
                <a:latin typeface="Microsoft Uighur" panose="02000000000000000000" pitchFamily="2" charset="-78"/>
                <a:cs typeface="Microsoft Uighur" panose="02000000000000000000" pitchFamily="2" charset="-78"/>
              </a:rPr>
              <a:t> على </a:t>
            </a:r>
            <a:r>
              <a:rPr lang="ar-MA" sz="3200" dirty="0">
                <a:solidFill>
                  <a:prstClr val="white">
                    <a:lumMod val="65000"/>
                  </a:prstClr>
                </a:solidFill>
                <a:latin typeface="Microsoft Uighur" panose="02000000000000000000" pitchFamily="2" charset="-78"/>
                <a:cs typeface="Microsoft Uighur" panose="02000000000000000000" pitchFamily="2" charset="-78"/>
              </a:rPr>
              <a:t>وضع </a:t>
            </a:r>
            <a:r>
              <a:rPr lang="ar-MA" sz="3200" dirty="0" err="1">
                <a:solidFill>
                  <a:prstClr val="white">
                    <a:lumMod val="65000"/>
                  </a:prstClr>
                </a:solidFill>
                <a:latin typeface="Microsoft Uighur" panose="02000000000000000000" pitchFamily="2" charset="-78"/>
                <a:cs typeface="Microsoft Uighur" panose="02000000000000000000" pitchFamily="2" charset="-78"/>
              </a:rPr>
              <a:t>وإ</a:t>
            </a:r>
            <a:r>
              <a:rPr lang="ar-SA" sz="3200" dirty="0">
                <a:solidFill>
                  <a:prstClr val="white">
                    <a:lumMod val="65000"/>
                  </a:prstClr>
                </a:solidFill>
                <a:latin typeface="Microsoft Uighur" panose="02000000000000000000" pitchFamily="2" charset="-78"/>
                <a:cs typeface="Microsoft Uighur" panose="02000000000000000000" pitchFamily="2" charset="-78"/>
              </a:rPr>
              <a:t>نجاز عمليات جمع بدون احتفاظ باستخدام </a:t>
            </a:r>
            <a:r>
              <a:rPr lang="ar-SA" sz="3200" dirty="0" err="1">
                <a:solidFill>
                  <a:prstClr val="white">
                    <a:lumMod val="65000"/>
                  </a:prstClr>
                </a:solidFill>
                <a:latin typeface="Microsoft Uighur" panose="02000000000000000000" pitchFamily="2" charset="-78"/>
                <a:cs typeface="Microsoft Uighur" panose="02000000000000000000" pitchFamily="2" charset="-78"/>
              </a:rPr>
              <a:t>الخشيبات</a:t>
            </a:r>
            <a:r>
              <a:rPr lang="ar-SA" sz="3200" dirty="0">
                <a:solidFill>
                  <a:prstClr val="white">
                    <a:lumMod val="65000"/>
                  </a:prstClr>
                </a:solidFill>
                <a:latin typeface="Microsoft Uighur" panose="02000000000000000000" pitchFamily="2" charset="-78"/>
                <a:cs typeface="Microsoft Uighur" panose="02000000000000000000" pitchFamily="2" charset="-78"/>
              </a:rPr>
              <a:t> والحزم</a:t>
            </a:r>
            <a:r>
              <a:rPr lang="ar-MA" sz="3200" dirty="0">
                <a:solidFill>
                  <a:prstClr val="white">
                    <a:lumMod val="65000"/>
                  </a:prstClr>
                </a:solidFill>
                <a:latin typeface="Microsoft Uighur" panose="02000000000000000000" pitchFamily="2" charset="-78"/>
                <a:cs typeface="Microsoft Uighur" panose="02000000000000000000" pitchFamily="2" charset="-78"/>
              </a:rPr>
              <a:t> كما رأينا ذلك بالأمس. </a:t>
            </a:r>
            <a:endParaRPr lang="ar-MA" sz="2800" dirty="0">
              <a:solidFill>
                <a:schemeClr val="bg1">
                  <a:lumMod val="65000"/>
                </a:scheme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800" dirty="0">
                <a:solidFill>
                  <a:schemeClr val="bg1">
                    <a:lumMod val="65000"/>
                  </a:schemeClr>
                </a:solidFill>
                <a:latin typeface="Microsoft Uighur" panose="02000000000000000000" pitchFamily="2" charset="-78"/>
                <a:cs typeface="Microsoft Uighur" panose="02000000000000000000" pitchFamily="2" charset="-78"/>
              </a:rPr>
              <a:t>يذكر الأستاذ(ة) بما تم رؤيته بالأمس وبدعامة التذكر.</a:t>
            </a:r>
          </a:p>
          <a:p>
            <a:pPr lvl="1" indent="-457200" algn="r" defTabSz="685834" rtl="1">
              <a:lnSpc>
                <a:spcPts val="3017"/>
              </a:lnSpc>
              <a:spcBef>
                <a:spcPct val="0"/>
              </a:spcBef>
              <a:buFont typeface="Arial" panose="020B0604020202020204" pitchFamily="34" charset="0"/>
              <a:buChar char="•"/>
            </a:pPr>
            <a:r>
              <a:rPr lang="ar-SA" sz="2800" dirty="0">
                <a:solidFill>
                  <a:schemeClr val="bg1">
                    <a:lumMod val="65000"/>
                  </a:schemeClr>
                </a:solidFill>
                <a:latin typeface="Microsoft Uighur" panose="02000000000000000000" pitchFamily="2" charset="-78"/>
                <a:cs typeface="Microsoft Uighur" panose="02000000000000000000" pitchFamily="2" charset="-78"/>
              </a:rPr>
              <a:t>يستعين الأستاذ</a:t>
            </a:r>
            <a:r>
              <a:rPr lang="ar-MA" sz="2800" dirty="0">
                <a:solidFill>
                  <a:schemeClr val="bg1">
                    <a:lumMod val="65000"/>
                  </a:schemeClr>
                </a:solidFill>
                <a:latin typeface="Microsoft Uighur" panose="02000000000000000000" pitchFamily="2" charset="-78"/>
                <a:cs typeface="Microsoft Uighur" panose="02000000000000000000" pitchFamily="2" charset="-78"/>
              </a:rPr>
              <a:t>(ة)</a:t>
            </a:r>
            <a:r>
              <a:rPr lang="ar-SA" sz="2800" dirty="0">
                <a:solidFill>
                  <a:schemeClr val="bg1">
                    <a:lumMod val="65000"/>
                  </a:schemeClr>
                </a:solidFill>
                <a:latin typeface="Microsoft Uighur" panose="02000000000000000000" pitchFamily="2" charset="-78"/>
                <a:cs typeface="Microsoft Uighur" panose="02000000000000000000" pitchFamily="2" charset="-78"/>
              </a:rPr>
              <a:t> ببطاقة النشاط</a:t>
            </a:r>
            <a:r>
              <a:rPr lang="ar-MA" sz="2800" dirty="0">
                <a:solidFill>
                  <a:schemeClr val="bg1">
                    <a:lumMod val="65000"/>
                  </a:schemeClr>
                </a:solidFill>
                <a:latin typeface="Microsoft Uighur" panose="02000000000000000000" pitchFamily="2" charset="-78"/>
                <a:cs typeface="Microsoft Uighur" panose="02000000000000000000" pitchFamily="2" charset="-78"/>
              </a:rPr>
              <a:t> - مرحلة الممارسة الموجهة</a:t>
            </a:r>
            <a:r>
              <a:rPr lang="ar-SA" sz="2800" dirty="0">
                <a:solidFill>
                  <a:schemeClr val="bg1">
                    <a:lumMod val="65000"/>
                  </a:schemeClr>
                </a:solidFill>
                <a:latin typeface="Microsoft Uighur" panose="02000000000000000000" pitchFamily="2" charset="-78"/>
                <a:cs typeface="Microsoft Uighur" panose="02000000000000000000" pitchFamily="2" charset="-78"/>
              </a:rPr>
              <a:t> </a:t>
            </a:r>
            <a:r>
              <a:rPr lang="ar-MA" sz="2800" dirty="0">
                <a:solidFill>
                  <a:schemeClr val="bg1">
                    <a:lumMod val="65000"/>
                  </a:schemeClr>
                </a:solidFill>
                <a:latin typeface="Microsoft Uighur" panose="02000000000000000000" pitchFamily="2" charset="-78"/>
                <a:cs typeface="Microsoft Uighur" panose="02000000000000000000" pitchFamily="2" charset="-78"/>
              </a:rPr>
              <a:t>(الملحق 2).</a:t>
            </a:r>
            <a:endParaRPr lang="fr-FR" sz="20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33003A9-B8CC-4FA5-C142-80C7C2D4B17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13" name="Image 12" descr="Une image contenant capture d’écran, Rectangle, cadre photo, art&#10;&#10;Le contenu généré par l’IA peut être incorrect.">
            <a:extLst>
              <a:ext uri="{FF2B5EF4-FFF2-40B4-BE49-F238E27FC236}">
                <a16:creationId xmlns:a16="http://schemas.microsoft.com/office/drawing/2014/main" id="{F6A62829-14C0-C7B5-855B-DD3ED28128AD}"/>
              </a:ext>
            </a:extLst>
          </p:cNvPr>
          <p:cNvPicPr>
            <a:picLocks noChangeAspect="1"/>
          </p:cNvPicPr>
          <p:nvPr/>
        </p:nvPicPr>
        <p:blipFill>
          <a:blip r:embed="rId5">
            <a:extLst>
              <a:ext uri="{28A0092B-C50C-407E-A947-70E740481C1C}">
                <a14:useLocalDpi xmlns:a14="http://schemas.microsoft.com/office/drawing/2010/main" val="0"/>
              </a:ext>
            </a:extLst>
          </a:blip>
          <a:srcRect t="17138" b="30357"/>
          <a:stretch>
            <a:fillRect/>
          </a:stretch>
        </p:blipFill>
        <p:spPr>
          <a:xfrm>
            <a:off x="6510168" y="3233445"/>
            <a:ext cx="5239166" cy="2750873"/>
          </a:xfrm>
          <a:prstGeom prst="rect">
            <a:avLst/>
          </a:prstGeom>
        </p:spPr>
      </p:pic>
      <p:graphicFrame>
        <p:nvGraphicFramePr>
          <p:cNvPr id="7" name="Tableau 6">
            <a:extLst>
              <a:ext uri="{FF2B5EF4-FFF2-40B4-BE49-F238E27FC236}">
                <a16:creationId xmlns:a16="http://schemas.microsoft.com/office/drawing/2014/main" id="{8685BA77-3C49-EDBE-3750-1CBF5EBECCC5}"/>
              </a:ext>
            </a:extLst>
          </p:cNvPr>
          <p:cNvGraphicFramePr>
            <a:graphicFrameLocks noGrp="1"/>
          </p:cNvGraphicFramePr>
          <p:nvPr>
            <p:extLst>
              <p:ext uri="{D42A27DB-BD31-4B8C-83A1-F6EECF244321}">
                <p14:modId xmlns:p14="http://schemas.microsoft.com/office/powerpoint/2010/main" val="72180819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D9F3B33-4710-79A6-C672-25EAA32F38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9422" y="3750178"/>
            <a:ext cx="2695114" cy="1459436"/>
          </a:xfrm>
          <a:prstGeom prst="rect">
            <a:avLst/>
          </a:prstGeom>
        </p:spPr>
      </p:pic>
      <p:pic>
        <p:nvPicPr>
          <p:cNvPr id="9" name="Image 8" descr="Une image contenant Dessin animé, sourire, habits, clipart&#10;&#10;Le contenu généré par l’IA peut être incorrect.">
            <a:extLst>
              <a:ext uri="{FF2B5EF4-FFF2-40B4-BE49-F238E27FC236}">
                <a16:creationId xmlns:a16="http://schemas.microsoft.com/office/drawing/2014/main" id="{87A52C19-F4E9-E756-C87F-DB500FEBF6F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46114" y="5726347"/>
            <a:ext cx="6045886" cy="4030592"/>
          </a:xfrm>
          <a:prstGeom prst="rect">
            <a:avLst/>
          </a:prstGeom>
        </p:spPr>
      </p:pic>
      <p:pic>
        <p:nvPicPr>
          <p:cNvPr id="4" name="Image 3">
            <a:extLst>
              <a:ext uri="{FF2B5EF4-FFF2-40B4-BE49-F238E27FC236}">
                <a16:creationId xmlns:a16="http://schemas.microsoft.com/office/drawing/2014/main" id="{3827A363-0B1F-D828-0898-C0BD5E45A9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9239" y="4348950"/>
            <a:ext cx="5550889" cy="4248017"/>
          </a:xfrm>
          <a:prstGeom prst="rect">
            <a:avLst/>
          </a:prstGeom>
        </p:spPr>
      </p:pic>
    </p:spTree>
    <p:extLst>
      <p:ext uri="{BB962C8B-B14F-4D97-AF65-F5344CB8AC3E}">
        <p14:creationId xmlns:p14="http://schemas.microsoft.com/office/powerpoint/2010/main" val="34343925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74077-E679-DFC3-D482-01F256A9937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412439E-7583-6FD6-1159-1F40AC509EA3}"/>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5B1943-63FE-16CC-5707-FFC60E738B77}"/>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7D8EF68-2341-6766-BF90-1B278F6D79B0}"/>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56E42C7-5086-1B40-DA16-3F6D57DAE06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schemeClr val="bg1">
                    <a:lumMod val="65000"/>
                  </a:schemeClr>
                </a:solidFill>
                <a:latin typeface="Microsoft Uighur" panose="02000000000000000000" pitchFamily="2" charset="-78"/>
                <a:cs typeface="Microsoft Uighur" panose="02000000000000000000" pitchFamily="2" charset="-78"/>
              </a:rPr>
              <a:t>لنتذكر.</a:t>
            </a:r>
            <a:endParaRPr lang="ar-SA" sz="32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041C3172-6DF5-D9EF-7429-B82591A17FE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Rectangle : coins arrondis 3">
            <a:extLst>
              <a:ext uri="{FF2B5EF4-FFF2-40B4-BE49-F238E27FC236}">
                <a16:creationId xmlns:a16="http://schemas.microsoft.com/office/drawing/2014/main" id="{1BA587B8-C016-514B-84D8-B5BD659CDF5B}"/>
              </a:ext>
            </a:extLst>
          </p:cNvPr>
          <p:cNvSpPr/>
          <p:nvPr/>
        </p:nvSpPr>
        <p:spPr>
          <a:xfrm>
            <a:off x="2286000" y="3223519"/>
            <a:ext cx="7924800" cy="1341373"/>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400" dirty="0">
                <a:solidFill>
                  <a:schemeClr val="tx1"/>
                </a:solidFill>
                <a:latin typeface="Microsoft Uighur" panose="02000000000000000000" pitchFamily="2" charset="-78"/>
                <a:cs typeface="Microsoft Uighur" panose="02000000000000000000" pitchFamily="2" charset="-78"/>
              </a:rPr>
              <a:t>ل</a:t>
            </a:r>
            <a:r>
              <a:rPr lang="ar-SA" sz="4400" dirty="0" err="1">
                <a:solidFill>
                  <a:schemeClr val="tx1"/>
                </a:solidFill>
                <a:latin typeface="Microsoft Uighur" panose="02000000000000000000" pitchFamily="2" charset="-78"/>
                <a:cs typeface="Microsoft Uighur" panose="02000000000000000000" pitchFamily="2" charset="-78"/>
              </a:rPr>
              <a:t>إ</a:t>
            </a:r>
            <a:r>
              <a:rPr lang="ar-MA" sz="4400" dirty="0">
                <a:solidFill>
                  <a:schemeClr val="tx1"/>
                </a:solidFill>
                <a:latin typeface="Microsoft Uighur" panose="02000000000000000000" pitchFamily="2" charset="-78"/>
                <a:cs typeface="Microsoft Uighur" panose="02000000000000000000" pitchFamily="2" charset="-78"/>
              </a:rPr>
              <a:t>نجاز عملية جمع بدون احتفاظ نتبع الخطوات التالية</a:t>
            </a:r>
          </a:p>
        </p:txBody>
      </p:sp>
      <p:pic>
        <p:nvPicPr>
          <p:cNvPr id="10" name="Image 9" descr="Une image contenant Rectangle, Post-it, capture d’écran, conception&#10;&#10;Le contenu généré par l’IA peut être incorrect.">
            <a:extLst>
              <a:ext uri="{FF2B5EF4-FFF2-40B4-BE49-F238E27FC236}">
                <a16:creationId xmlns:a16="http://schemas.microsoft.com/office/drawing/2014/main" id="{435052FF-5F07-DB79-7323-DF3C74CAF84D}"/>
              </a:ext>
            </a:extLst>
          </p:cNvPr>
          <p:cNvPicPr>
            <a:picLocks noChangeAspect="1"/>
          </p:cNvPicPr>
          <p:nvPr/>
        </p:nvPicPr>
        <p:blipFill>
          <a:blip r:embed="rId4">
            <a:extLst>
              <a:ext uri="{28A0092B-C50C-407E-A947-70E740481C1C}">
                <a14:useLocalDpi xmlns:a14="http://schemas.microsoft.com/office/drawing/2010/main" val="0"/>
              </a:ext>
            </a:extLst>
          </a:blip>
          <a:srcRect l="10111" t="39972" r="9538" b="42755"/>
          <a:stretch>
            <a:fillRect/>
          </a:stretch>
        </p:blipFill>
        <p:spPr>
          <a:xfrm rot="10800000">
            <a:off x="1344158" y="4969215"/>
            <a:ext cx="11656300" cy="886229"/>
          </a:xfrm>
          <a:prstGeom prst="rect">
            <a:avLst/>
          </a:prstGeom>
        </p:spPr>
      </p:pic>
      <p:pic>
        <p:nvPicPr>
          <p:cNvPr id="11" name="Image 10" descr="Une image contenant Rectangle, Post-it, capture d’écran, conception&#10;&#10;Le contenu généré par l’IA peut être incorrect.">
            <a:extLst>
              <a:ext uri="{FF2B5EF4-FFF2-40B4-BE49-F238E27FC236}">
                <a16:creationId xmlns:a16="http://schemas.microsoft.com/office/drawing/2014/main" id="{78B7D1C8-0089-4D72-068D-2A2C5CA8F30D}"/>
              </a:ext>
            </a:extLst>
          </p:cNvPr>
          <p:cNvPicPr>
            <a:picLocks noChangeAspect="1"/>
          </p:cNvPicPr>
          <p:nvPr/>
        </p:nvPicPr>
        <p:blipFill>
          <a:blip r:embed="rId4">
            <a:extLst>
              <a:ext uri="{28A0092B-C50C-407E-A947-70E740481C1C}">
                <a14:useLocalDpi xmlns:a14="http://schemas.microsoft.com/office/drawing/2010/main" val="0"/>
              </a:ext>
            </a:extLst>
          </a:blip>
          <a:srcRect l="9825" t="70666" r="9825" b="12632"/>
          <a:stretch>
            <a:fillRect/>
          </a:stretch>
        </p:blipFill>
        <p:spPr>
          <a:xfrm rot="10800000">
            <a:off x="1344158" y="5988929"/>
            <a:ext cx="11656300" cy="856952"/>
          </a:xfrm>
          <a:prstGeom prst="rect">
            <a:avLst/>
          </a:prstGeom>
        </p:spPr>
      </p:pic>
      <p:pic>
        <p:nvPicPr>
          <p:cNvPr id="12" name="Image 11" descr="Une image contenant Rectangle, Post-it, capture d’écran, conception&#10;&#10;Le contenu généré par l’IA peut être incorrect.">
            <a:extLst>
              <a:ext uri="{FF2B5EF4-FFF2-40B4-BE49-F238E27FC236}">
                <a16:creationId xmlns:a16="http://schemas.microsoft.com/office/drawing/2014/main" id="{9CC3400C-12F5-99D1-347B-359EAF28E829}"/>
              </a:ext>
            </a:extLst>
          </p:cNvPr>
          <p:cNvPicPr>
            <a:picLocks noChangeAspect="1"/>
          </p:cNvPicPr>
          <p:nvPr/>
        </p:nvPicPr>
        <p:blipFill>
          <a:blip r:embed="rId4">
            <a:extLst>
              <a:ext uri="{28A0092B-C50C-407E-A947-70E740481C1C}">
                <a14:useLocalDpi xmlns:a14="http://schemas.microsoft.com/office/drawing/2010/main" val="0"/>
              </a:ext>
            </a:extLst>
          </a:blip>
          <a:srcRect l="9093" t="9429" r="9255" b="73298"/>
          <a:stretch>
            <a:fillRect/>
          </a:stretch>
        </p:blipFill>
        <p:spPr>
          <a:xfrm rot="10800000">
            <a:off x="1374865" y="6942942"/>
            <a:ext cx="11656300" cy="886229"/>
          </a:xfrm>
          <a:prstGeom prst="rect">
            <a:avLst/>
          </a:prstGeom>
        </p:spPr>
      </p:pic>
      <p:sp>
        <p:nvSpPr>
          <p:cNvPr id="14" name="ZoneTexte 13">
            <a:extLst>
              <a:ext uri="{FF2B5EF4-FFF2-40B4-BE49-F238E27FC236}">
                <a16:creationId xmlns:a16="http://schemas.microsoft.com/office/drawing/2014/main" id="{7FC0A439-C97E-E7D0-C6FD-C3507614A724}"/>
              </a:ext>
            </a:extLst>
          </p:cNvPr>
          <p:cNvSpPr txBox="1"/>
          <p:nvPr/>
        </p:nvSpPr>
        <p:spPr>
          <a:xfrm>
            <a:off x="11147646" y="488631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الأولى</a:t>
            </a:r>
            <a:endParaRPr lang="fr-FR" sz="3200" b="1" dirty="0">
              <a:latin typeface="Microsoft Uighur" panose="02000000000000000000" pitchFamily="2" charset="-78"/>
              <a:cs typeface="Microsoft Uighur" panose="02000000000000000000" pitchFamily="2" charset="-78"/>
            </a:endParaRPr>
          </a:p>
        </p:txBody>
      </p:sp>
      <p:sp>
        <p:nvSpPr>
          <p:cNvPr id="16" name="ZoneTexte 15">
            <a:extLst>
              <a:ext uri="{FF2B5EF4-FFF2-40B4-BE49-F238E27FC236}">
                <a16:creationId xmlns:a16="http://schemas.microsoft.com/office/drawing/2014/main" id="{433287AF-7C9E-710B-8F52-2B540F3B5B4C}"/>
              </a:ext>
            </a:extLst>
          </p:cNvPr>
          <p:cNvSpPr txBox="1"/>
          <p:nvPr/>
        </p:nvSpPr>
        <p:spPr>
          <a:xfrm>
            <a:off x="11102442" y="5924264"/>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الثانية</a:t>
            </a:r>
            <a:endParaRPr lang="fr-FR" sz="3200" b="1"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AC2FC770-EBA0-53E1-966F-3AC4869C56A0}"/>
              </a:ext>
            </a:extLst>
          </p:cNvPr>
          <p:cNvSpPr txBox="1"/>
          <p:nvPr/>
        </p:nvSpPr>
        <p:spPr>
          <a:xfrm>
            <a:off x="11147646" y="6846889"/>
            <a:ext cx="1804188" cy="769441"/>
          </a:xfrm>
          <a:prstGeom prst="rect">
            <a:avLst/>
          </a:prstGeom>
          <a:noFill/>
        </p:spPr>
        <p:txBody>
          <a:bodyPr wrap="square" rtlCol="0">
            <a:spAutoFit/>
          </a:bodyPr>
          <a:lstStyle/>
          <a:p>
            <a:pPr marL="0" algn="r" defTabSz="914400" rtl="1" eaLnBrk="1" latinLnBrk="0" hangingPunct="1">
              <a:lnSpc>
                <a:spcPct val="150000"/>
              </a:lnSpc>
            </a:pPr>
            <a:r>
              <a:rPr lang="ar-SA" sz="3200" b="1" dirty="0">
                <a:latin typeface="Microsoft Uighur" panose="02000000000000000000" pitchFamily="2" charset="-78"/>
                <a:cs typeface="Microsoft Uighur" panose="02000000000000000000" pitchFamily="2" charset="-78"/>
              </a:rPr>
              <a:t>الخطوة الثالثة</a:t>
            </a:r>
            <a:endParaRPr lang="fr-FR" sz="3200" b="1" dirty="0">
              <a:latin typeface="Microsoft Uighur" panose="02000000000000000000" pitchFamily="2" charset="-78"/>
              <a:cs typeface="Microsoft Uighur" panose="02000000000000000000" pitchFamily="2" charset="-78"/>
            </a:endParaRPr>
          </a:p>
        </p:txBody>
      </p:sp>
      <p:sp>
        <p:nvSpPr>
          <p:cNvPr id="20" name="ZoneTexte 19">
            <a:extLst>
              <a:ext uri="{FF2B5EF4-FFF2-40B4-BE49-F238E27FC236}">
                <a16:creationId xmlns:a16="http://schemas.microsoft.com/office/drawing/2014/main" id="{E1BA2522-968E-B422-362D-83E21DC99677}"/>
              </a:ext>
            </a:extLst>
          </p:cNvPr>
          <p:cNvSpPr txBox="1"/>
          <p:nvPr/>
        </p:nvSpPr>
        <p:spPr>
          <a:xfrm>
            <a:off x="1171944" y="4985456"/>
            <a:ext cx="9526617" cy="769441"/>
          </a:xfrm>
          <a:prstGeom prst="rect">
            <a:avLst/>
          </a:prstGeom>
          <a:noFill/>
        </p:spPr>
        <p:txBody>
          <a:bodyPr wrap="square" rtlCol="0">
            <a:spAutoFit/>
          </a:bodyPr>
          <a:lstStyle/>
          <a:p>
            <a:pPr algn="r" rtl="1">
              <a:lnSpc>
                <a:spcPct val="150000"/>
              </a:lnSpc>
            </a:pPr>
            <a:r>
              <a:rPr lang="ar-SA" sz="3200" dirty="0">
                <a:latin typeface="Microsoft Uighur" panose="02000000000000000000" pitchFamily="2" charset="-78"/>
                <a:cs typeface="Microsoft Uighur" panose="02000000000000000000" pitchFamily="2" charset="-78"/>
              </a:rPr>
              <a:t> أضع العملية عموديا وأبدأ بالعدد الأكبر (الوحدات تحت الوحدات والعشرات تحت العشرات)؛</a:t>
            </a:r>
          </a:p>
        </p:txBody>
      </p:sp>
      <p:sp>
        <p:nvSpPr>
          <p:cNvPr id="21" name="ZoneTexte 20">
            <a:extLst>
              <a:ext uri="{FF2B5EF4-FFF2-40B4-BE49-F238E27FC236}">
                <a16:creationId xmlns:a16="http://schemas.microsoft.com/office/drawing/2014/main" id="{B9E2D40A-11E4-028C-A20F-083E9C5AEE93}"/>
              </a:ext>
            </a:extLst>
          </p:cNvPr>
          <p:cNvSpPr txBox="1"/>
          <p:nvPr/>
        </p:nvSpPr>
        <p:spPr>
          <a:xfrm>
            <a:off x="1239780" y="5895846"/>
            <a:ext cx="9526617" cy="769441"/>
          </a:xfrm>
          <a:prstGeom prst="rect">
            <a:avLst/>
          </a:prstGeom>
          <a:noFill/>
        </p:spPr>
        <p:txBody>
          <a:bodyPr wrap="square" rtlCol="0">
            <a:spAutoFit/>
          </a:bodyPr>
          <a:lstStyle/>
          <a:p>
            <a:pPr algn="r" rtl="1">
              <a:lnSpc>
                <a:spcPct val="150000"/>
              </a:lnSpc>
            </a:pPr>
            <a:r>
              <a:rPr lang="ar-SA" sz="3200" dirty="0">
                <a:latin typeface="Microsoft Uighur" panose="02000000000000000000" pitchFamily="2" charset="-78"/>
                <a:cs typeface="Microsoft Uighur" panose="02000000000000000000" pitchFamily="2" charset="-78"/>
              </a:rPr>
              <a:t> أجمع الوحدات مع الوحدات وأكتب مجموع الوحدات في الخانة أسفل الوحدات؛</a:t>
            </a:r>
          </a:p>
        </p:txBody>
      </p:sp>
      <p:sp>
        <p:nvSpPr>
          <p:cNvPr id="22" name="ZoneTexte 21">
            <a:extLst>
              <a:ext uri="{FF2B5EF4-FFF2-40B4-BE49-F238E27FC236}">
                <a16:creationId xmlns:a16="http://schemas.microsoft.com/office/drawing/2014/main" id="{6A31ECD9-D78D-C692-26A7-5C95C6F941DA}"/>
              </a:ext>
            </a:extLst>
          </p:cNvPr>
          <p:cNvSpPr txBox="1"/>
          <p:nvPr/>
        </p:nvSpPr>
        <p:spPr>
          <a:xfrm>
            <a:off x="1171944" y="6862165"/>
            <a:ext cx="9526617" cy="769441"/>
          </a:xfrm>
          <a:prstGeom prst="rect">
            <a:avLst/>
          </a:prstGeom>
          <a:noFill/>
        </p:spPr>
        <p:txBody>
          <a:bodyPr wrap="square" rtlCol="0">
            <a:spAutoFit/>
          </a:bodyPr>
          <a:lstStyle/>
          <a:p>
            <a:pPr algn="r" rtl="1">
              <a:lnSpc>
                <a:spcPct val="150000"/>
              </a:lnSpc>
            </a:pPr>
            <a:r>
              <a:rPr lang="ar-SA" sz="3200" dirty="0">
                <a:latin typeface="Microsoft Uighur" panose="02000000000000000000" pitchFamily="2" charset="-78"/>
                <a:cs typeface="Microsoft Uighur" panose="02000000000000000000" pitchFamily="2" charset="-78"/>
              </a:rPr>
              <a:t> أجمع العشرات مع العشرات و</a:t>
            </a:r>
            <a:r>
              <a:rPr lang="ar-MA" sz="3200" dirty="0">
                <a:latin typeface="Microsoft Uighur" panose="02000000000000000000" pitchFamily="2" charset="-78"/>
                <a:cs typeface="Microsoft Uighur" panose="02000000000000000000" pitchFamily="2" charset="-78"/>
              </a:rPr>
              <a:t>أ</a:t>
            </a:r>
            <a:r>
              <a:rPr lang="ar-SA" sz="3200" dirty="0">
                <a:latin typeface="Microsoft Uighur" panose="02000000000000000000" pitchFamily="2" charset="-78"/>
                <a:cs typeface="Microsoft Uighur" panose="02000000000000000000" pitchFamily="2" charset="-78"/>
              </a:rPr>
              <a:t>كتب مجموع العشرات في الخانة أسفل العشرات</a:t>
            </a:r>
            <a:r>
              <a:rPr lang="ar-MA" sz="3200" dirty="0">
                <a:latin typeface="Microsoft Uighur" panose="02000000000000000000" pitchFamily="2" charset="-78"/>
                <a:cs typeface="Microsoft Uighur" panose="02000000000000000000" pitchFamily="2" charset="-78"/>
              </a:rPr>
              <a:t>.</a:t>
            </a:r>
            <a:endParaRPr lang="ar-SA" sz="3200" dirty="0">
              <a:latin typeface="Microsoft Uighur" panose="02000000000000000000" pitchFamily="2" charset="-78"/>
              <a:cs typeface="Microsoft Uighur" panose="02000000000000000000" pitchFamily="2" charset="-78"/>
            </a:endParaRPr>
          </a:p>
        </p:txBody>
      </p:sp>
      <p:graphicFrame>
        <p:nvGraphicFramePr>
          <p:cNvPr id="5" name="Tableau 4">
            <a:extLst>
              <a:ext uri="{FF2B5EF4-FFF2-40B4-BE49-F238E27FC236}">
                <a16:creationId xmlns:a16="http://schemas.microsoft.com/office/drawing/2014/main" id="{515A6D30-4932-885B-D204-1A1B21BC38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5880150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CCA1A-4854-1C99-2A35-A9FC4AB73BA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6CFFFB-D96E-4BFA-B49A-D9FBACF29342}"/>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008C17A-207A-A029-4D4C-E725C71E1364}"/>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D14326C-43E6-95EA-B730-D054E745A2ED}"/>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9DA2C3A-AFEB-9271-C734-CDC8FF26D558}"/>
              </a:ext>
            </a:extLst>
          </p:cNvPr>
          <p:cNvSpPr txBox="1"/>
          <p:nvPr/>
        </p:nvSpPr>
        <p:spPr>
          <a:xfrm>
            <a:off x="609600" y="863026"/>
            <a:ext cx="118300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كل واحد منكم سيعمل بمفرده على وضع وإنجاز العملية التي ستظهر أمامكم على لوحته.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lvl="1" indent="-4572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يعمل الأستاذ(ة) على تقديم التغذية الراجعة.</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BBD587C5-DB04-76EB-2E75-4663DD65125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E329688-68F0-B1A2-C211-4296AC82D8D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C334AF43-C063-42FB-1B42-2E895DEAC69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267200" y="3996087"/>
            <a:ext cx="4846382" cy="4260298"/>
          </a:xfrm>
          <a:prstGeom prst="rect">
            <a:avLst/>
          </a:prstGeom>
          <a:ln>
            <a:noFill/>
          </a:ln>
          <a:effectLst/>
        </p:spPr>
      </p:pic>
    </p:spTree>
    <p:extLst>
      <p:ext uri="{BB962C8B-B14F-4D97-AF65-F5344CB8AC3E}">
        <p14:creationId xmlns:p14="http://schemas.microsoft.com/office/powerpoint/2010/main" val="40123987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712A5-57E7-7ACF-8D41-689CC2A9F8E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21D61B1-D458-E658-49D2-083D9874DD4D}"/>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FD4704B-19E6-25E8-CE0F-0BA77D0AE697}"/>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8B8318F-47B5-7B19-B9DF-BA46234A9781}"/>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00DDD3A6-7B28-C00F-F239-666638C2C2AB}"/>
              </a:ext>
            </a:extLst>
          </p:cNvPr>
          <p:cNvSpPr txBox="1"/>
          <p:nvPr/>
        </p:nvSpPr>
        <p:spPr>
          <a:xfrm>
            <a:off x="1905000" y="863026"/>
            <a:ext cx="10534617" cy="503984"/>
          </a:xfrm>
          <a:prstGeom prst="rect">
            <a:avLst/>
          </a:prstGeom>
          <a:noFill/>
        </p:spPr>
        <p:txBody>
          <a:bodyPr wrap="square" rtlCol="0">
            <a:spAutoFit/>
          </a:bodyPr>
          <a:lstStyle/>
          <a:p>
            <a:pPr marL="0" marR="0" lvl="1" indent="0" algn="r" defTabSz="685834" rtl="1" eaLnBrk="1" fontAlgn="auto" latinLnBrk="0" hangingPunct="1">
              <a:lnSpc>
                <a:spcPts val="3017"/>
              </a:lnSpc>
              <a:spcBef>
                <a:spcPct val="0"/>
              </a:spcBef>
              <a:spcAft>
                <a:spcPts val="0"/>
              </a:spcAft>
              <a:buClrTx/>
              <a:buSzTx/>
              <a:buFontTx/>
              <a:buNone/>
              <a:tabLst/>
              <a:defRPr/>
            </a:pP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ضعوا و</a:t>
            </a:r>
            <a:r>
              <a:rPr kumimoji="0" lang="ar-S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أنجزوا العملية التالية:</a:t>
            </a:r>
            <a:endParaRPr kumimoji="0" lang="fr-FR"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293DD965-E8E1-B684-0BD2-B4CAFD2181CF}"/>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E205C19B-322D-1CDC-EAC9-EC6C594715E1}"/>
              </a:ext>
            </a:extLst>
          </p:cNvPr>
          <p:cNvSpPr txBox="1"/>
          <p:nvPr/>
        </p:nvSpPr>
        <p:spPr>
          <a:xfrm>
            <a:off x="3505200" y="6311750"/>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graphicFrame>
        <p:nvGraphicFramePr>
          <p:cNvPr id="5" name="Tableau 4">
            <a:extLst>
              <a:ext uri="{FF2B5EF4-FFF2-40B4-BE49-F238E27FC236}">
                <a16:creationId xmlns:a16="http://schemas.microsoft.com/office/drawing/2014/main" id="{7985C5E7-78BE-84BE-7E91-D9E996B25423}"/>
              </a:ext>
            </a:extLst>
          </p:cNvPr>
          <p:cNvGraphicFramePr>
            <a:graphicFrameLocks noGrp="1"/>
          </p:cNvGraphicFramePr>
          <p:nvPr>
            <p:extLst>
              <p:ext uri="{D42A27DB-BD31-4B8C-83A1-F6EECF244321}">
                <p14:modId xmlns:p14="http://schemas.microsoft.com/office/powerpoint/2010/main" val="3744185246"/>
              </p:ext>
            </p:extLst>
          </p:nvPr>
        </p:nvGraphicFramePr>
        <p:xfrm>
          <a:off x="4925962" y="4849600"/>
          <a:ext cx="4191000" cy="4484900"/>
        </p:xfrm>
        <a:graphic>
          <a:graphicData uri="http://schemas.openxmlformats.org/drawingml/2006/table">
            <a:tbl>
              <a:tblPr firstRow="1" bandRow="1">
                <a:tableStyleId>{5C22544A-7EE6-4342-B048-85BDC9FD1C3A}</a:tableStyleId>
              </a:tblPr>
              <a:tblGrid>
                <a:gridCol w="2095501">
                  <a:extLst>
                    <a:ext uri="{9D8B030D-6E8A-4147-A177-3AD203B41FA5}">
                      <a16:colId xmlns:a16="http://schemas.microsoft.com/office/drawing/2014/main" val="2663509162"/>
                    </a:ext>
                  </a:extLst>
                </a:gridCol>
                <a:gridCol w="2095499">
                  <a:extLst>
                    <a:ext uri="{9D8B030D-6E8A-4147-A177-3AD203B41FA5}">
                      <a16:colId xmlns:a16="http://schemas.microsoft.com/office/drawing/2014/main" val="597641482"/>
                    </a:ext>
                  </a:extLst>
                </a:gridCol>
              </a:tblGrid>
              <a:tr h="758180">
                <a:tc>
                  <a:txBody>
                    <a:bodyPr/>
                    <a:lstStyle/>
                    <a:p>
                      <a:pPr marL="0" algn="ctr" defTabSz="685783" rtl="1" eaLnBrk="1" latinLnBrk="0" hangingPunct="1"/>
                      <a:r>
                        <a:rPr lang="ar-SA" sz="4800" b="1" i="0" dirty="0">
                          <a:solidFill>
                            <a:schemeClr val="tx1"/>
                          </a:solidFill>
                          <a:latin typeface="Microsoft Uighur" panose="02000000000000000000" pitchFamily="2" charset="-78"/>
                          <a:cs typeface="Microsoft Uighur" panose="02000000000000000000" pitchFamily="2" charset="-78"/>
                        </a:rPr>
                        <a:t>عشرات</a:t>
                      </a:r>
                      <a:endParaRPr lang="fr-FR" sz="4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4800" b="1" i="0" dirty="0">
                          <a:solidFill>
                            <a:schemeClr val="tx1"/>
                          </a:solidFill>
                          <a:latin typeface="Microsoft Uighur" panose="02000000000000000000" pitchFamily="2" charset="-78"/>
                          <a:cs typeface="Microsoft Uighur" panose="02000000000000000000" pitchFamily="2" charset="-78"/>
                        </a:rPr>
                        <a:t>وحدات</a:t>
                      </a:r>
                      <a:endParaRPr lang="fr-FR" sz="4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7603067"/>
                  </a:ext>
                </a:extLst>
              </a:tr>
              <a:tr h="2250168">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651687"/>
                  </a:ext>
                </a:extLst>
              </a:tr>
              <a:tr h="1411772">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2721746"/>
                  </a:ext>
                </a:extLst>
              </a:tr>
            </a:tbl>
          </a:graphicData>
        </a:graphic>
      </p:graphicFrame>
      <p:sp>
        <p:nvSpPr>
          <p:cNvPr id="6" name="ZoneTexte 5">
            <a:extLst>
              <a:ext uri="{FF2B5EF4-FFF2-40B4-BE49-F238E27FC236}">
                <a16:creationId xmlns:a16="http://schemas.microsoft.com/office/drawing/2014/main" id="{09C09E44-2BE7-6582-F625-EF395F1152BD}"/>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3</a:t>
            </a:r>
            <a:endParaRPr lang="fr-FR" sz="5400" b="1" dirty="0">
              <a:solidFill>
                <a:srgbClr val="C00000"/>
              </a:solidFill>
            </a:endParaRPr>
          </a:p>
        </p:txBody>
      </p:sp>
      <p:sp>
        <p:nvSpPr>
          <p:cNvPr id="9" name="ZoneTexte 8">
            <a:extLst>
              <a:ext uri="{FF2B5EF4-FFF2-40B4-BE49-F238E27FC236}">
                <a16:creationId xmlns:a16="http://schemas.microsoft.com/office/drawing/2014/main" id="{BA6BFDB6-8D3E-E2B4-E065-7C396EFFA623}"/>
              </a:ext>
            </a:extLst>
          </p:cNvPr>
          <p:cNvSpPr txBox="1"/>
          <p:nvPr/>
        </p:nvSpPr>
        <p:spPr>
          <a:xfrm>
            <a:off x="5846227" y="5529948"/>
            <a:ext cx="1011772" cy="923330"/>
          </a:xfrm>
          <a:prstGeom prst="rect">
            <a:avLst/>
          </a:prstGeom>
          <a:noFill/>
        </p:spPr>
        <p:txBody>
          <a:bodyPr wrap="square" rtlCol="0">
            <a:spAutoFit/>
          </a:bodyPr>
          <a:lstStyle/>
          <a:p>
            <a:r>
              <a:rPr lang="ar-MA" sz="5400" b="1" dirty="0">
                <a:solidFill>
                  <a:srgbClr val="0097B2"/>
                </a:solidFill>
              </a:rPr>
              <a:t>4</a:t>
            </a:r>
            <a:endParaRPr lang="fr-FR" sz="5400" b="1" dirty="0">
              <a:solidFill>
                <a:srgbClr val="0097B2"/>
              </a:solidFill>
            </a:endParaRPr>
          </a:p>
        </p:txBody>
      </p:sp>
      <p:sp>
        <p:nvSpPr>
          <p:cNvPr id="10" name="ZoneTexte 9">
            <a:extLst>
              <a:ext uri="{FF2B5EF4-FFF2-40B4-BE49-F238E27FC236}">
                <a16:creationId xmlns:a16="http://schemas.microsoft.com/office/drawing/2014/main" id="{BDC94A82-7CFF-36F7-3C09-0BB76726F09A}"/>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1" name="ZoneTexte 10">
            <a:extLst>
              <a:ext uri="{FF2B5EF4-FFF2-40B4-BE49-F238E27FC236}">
                <a16:creationId xmlns:a16="http://schemas.microsoft.com/office/drawing/2014/main" id="{8AA9187E-FDD4-8298-9912-92878006CF46}"/>
              </a:ext>
            </a:extLst>
          </p:cNvPr>
          <p:cNvSpPr txBox="1"/>
          <p:nvPr/>
        </p:nvSpPr>
        <p:spPr>
          <a:xfrm>
            <a:off x="5846227" y="6630385"/>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2" name="ZoneTexte 11">
            <a:extLst>
              <a:ext uri="{FF2B5EF4-FFF2-40B4-BE49-F238E27FC236}">
                <a16:creationId xmlns:a16="http://schemas.microsoft.com/office/drawing/2014/main" id="{E4DEBF6A-7847-677E-AE45-FB362C0D4DEC}"/>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162277B0-7FF6-53AB-50B2-8758B8FB113A}"/>
              </a:ext>
            </a:extLst>
          </p:cNvPr>
          <p:cNvSpPr txBox="1"/>
          <p:nvPr/>
        </p:nvSpPr>
        <p:spPr>
          <a:xfrm>
            <a:off x="5917233"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A362EBD5-DCDA-03A5-62FB-07A8046BB701}"/>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195CD8D3-A5CE-114F-AF51-B5825D41AA91}"/>
              </a:ext>
            </a:extLst>
          </p:cNvPr>
          <p:cNvGraphicFramePr>
            <a:graphicFrameLocks noGrp="1"/>
          </p:cNvGraphicFramePr>
          <p:nvPr>
            <p:extLst>
              <p:ext uri="{D42A27DB-BD31-4B8C-83A1-F6EECF244321}">
                <p14:modId xmlns:p14="http://schemas.microsoft.com/office/powerpoint/2010/main" val="721808197"/>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5952B809-D6D9-9BB4-3E89-C6338220B1B5}"/>
              </a:ext>
            </a:extLst>
          </p:cNvPr>
          <p:cNvSpPr txBox="1"/>
          <p:nvPr/>
        </p:nvSpPr>
        <p:spPr>
          <a:xfrm>
            <a:off x="4800600" y="3467100"/>
            <a:ext cx="4316362" cy="769441"/>
          </a:xfrm>
          <a:prstGeom prst="rect">
            <a:avLst/>
          </a:prstGeom>
          <a:noFill/>
        </p:spPr>
        <p:txBody>
          <a:bodyPr wrap="square" rtlCol="0">
            <a:spAutoFit/>
          </a:bodyPr>
          <a:lstStyle/>
          <a:p>
            <a:pPr algn="ctr"/>
            <a:r>
              <a:rPr lang="ar-MA" sz="4400" b="1" dirty="0"/>
              <a:t>24 + 43</a:t>
            </a:r>
            <a:endParaRPr lang="fr-FR" sz="4400" b="1" dirty="0"/>
          </a:p>
        </p:txBody>
      </p:sp>
    </p:spTree>
    <p:extLst>
      <p:ext uri="{BB962C8B-B14F-4D97-AF65-F5344CB8AC3E}">
        <p14:creationId xmlns:p14="http://schemas.microsoft.com/office/powerpoint/2010/main" val="32636414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2FDED-0066-DE4E-02A3-F9975960B07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1C6BFBB-7DBD-A813-C7C0-28B3B0A5FF48}"/>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06A2C3A-6EB3-4D32-3F3F-1B5A5C70E2C7}"/>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19469C6-287B-AFA3-175B-72067730C015}"/>
              </a:ext>
            </a:extLst>
          </p:cNvPr>
          <p:cNvSpPr/>
          <p:nvPr/>
        </p:nvSpPr>
        <p:spPr>
          <a:xfrm>
            <a:off x="-1" y="723900"/>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3362613-F9C6-75A5-9C28-39782496073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655A0B5-B827-498F-A93C-14A2E747FCF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A48B0AAE-3448-46B2-2A51-6E20CC862700}"/>
              </a:ext>
            </a:extLst>
          </p:cNvPr>
          <p:cNvSpPr txBox="1"/>
          <p:nvPr/>
        </p:nvSpPr>
        <p:spPr>
          <a:xfrm>
            <a:off x="3505200" y="6311750"/>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graphicFrame>
        <p:nvGraphicFramePr>
          <p:cNvPr id="5" name="Tableau 4">
            <a:extLst>
              <a:ext uri="{FF2B5EF4-FFF2-40B4-BE49-F238E27FC236}">
                <a16:creationId xmlns:a16="http://schemas.microsoft.com/office/drawing/2014/main" id="{61406E52-97E8-5B0F-0FA4-D2BE47BA6CBB}"/>
              </a:ext>
            </a:extLst>
          </p:cNvPr>
          <p:cNvGraphicFramePr>
            <a:graphicFrameLocks noGrp="1"/>
          </p:cNvGraphicFramePr>
          <p:nvPr/>
        </p:nvGraphicFramePr>
        <p:xfrm>
          <a:off x="4925962" y="4849600"/>
          <a:ext cx="4191000" cy="4484900"/>
        </p:xfrm>
        <a:graphic>
          <a:graphicData uri="http://schemas.openxmlformats.org/drawingml/2006/table">
            <a:tbl>
              <a:tblPr firstRow="1" bandRow="1">
                <a:tableStyleId>{5C22544A-7EE6-4342-B048-85BDC9FD1C3A}</a:tableStyleId>
              </a:tblPr>
              <a:tblGrid>
                <a:gridCol w="2095501">
                  <a:extLst>
                    <a:ext uri="{9D8B030D-6E8A-4147-A177-3AD203B41FA5}">
                      <a16:colId xmlns:a16="http://schemas.microsoft.com/office/drawing/2014/main" val="2663509162"/>
                    </a:ext>
                  </a:extLst>
                </a:gridCol>
                <a:gridCol w="2095499">
                  <a:extLst>
                    <a:ext uri="{9D8B030D-6E8A-4147-A177-3AD203B41FA5}">
                      <a16:colId xmlns:a16="http://schemas.microsoft.com/office/drawing/2014/main" val="597641482"/>
                    </a:ext>
                  </a:extLst>
                </a:gridCol>
              </a:tblGrid>
              <a:tr h="758180">
                <a:tc>
                  <a:txBody>
                    <a:bodyPr/>
                    <a:lstStyle/>
                    <a:p>
                      <a:pPr marL="0" algn="ctr" defTabSz="685783" rtl="1" eaLnBrk="1" latinLnBrk="0" hangingPunct="1"/>
                      <a:r>
                        <a:rPr lang="ar-SA" sz="4800" b="1" i="0" dirty="0">
                          <a:solidFill>
                            <a:schemeClr val="tx1"/>
                          </a:solidFill>
                          <a:latin typeface="Microsoft Uighur" panose="02000000000000000000" pitchFamily="2" charset="-78"/>
                          <a:cs typeface="Microsoft Uighur" panose="02000000000000000000" pitchFamily="2" charset="-78"/>
                        </a:rPr>
                        <a:t>عشرات</a:t>
                      </a:r>
                      <a:endParaRPr lang="fr-FR" sz="4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4800" b="1" i="0" dirty="0">
                          <a:solidFill>
                            <a:schemeClr val="tx1"/>
                          </a:solidFill>
                          <a:latin typeface="Microsoft Uighur" panose="02000000000000000000" pitchFamily="2" charset="-78"/>
                          <a:cs typeface="Microsoft Uighur" panose="02000000000000000000" pitchFamily="2" charset="-78"/>
                        </a:rPr>
                        <a:t>وحدات</a:t>
                      </a:r>
                      <a:endParaRPr lang="fr-FR" sz="4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7603067"/>
                  </a:ext>
                </a:extLst>
              </a:tr>
              <a:tr h="2250168">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651687"/>
                  </a:ext>
                </a:extLst>
              </a:tr>
              <a:tr h="1411772">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2721746"/>
                  </a:ext>
                </a:extLst>
              </a:tr>
            </a:tbl>
          </a:graphicData>
        </a:graphic>
      </p:graphicFrame>
      <p:sp>
        <p:nvSpPr>
          <p:cNvPr id="6" name="ZoneTexte 5">
            <a:extLst>
              <a:ext uri="{FF2B5EF4-FFF2-40B4-BE49-F238E27FC236}">
                <a16:creationId xmlns:a16="http://schemas.microsoft.com/office/drawing/2014/main" id="{43F19831-ABF2-3EFB-5E74-CA343A2EEBCF}"/>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3</a:t>
            </a:r>
            <a:endParaRPr lang="fr-FR" sz="5400" b="1" dirty="0">
              <a:solidFill>
                <a:srgbClr val="C00000"/>
              </a:solidFill>
            </a:endParaRPr>
          </a:p>
        </p:txBody>
      </p:sp>
      <p:sp>
        <p:nvSpPr>
          <p:cNvPr id="9" name="ZoneTexte 8">
            <a:extLst>
              <a:ext uri="{FF2B5EF4-FFF2-40B4-BE49-F238E27FC236}">
                <a16:creationId xmlns:a16="http://schemas.microsoft.com/office/drawing/2014/main" id="{E3BA0E47-1AF2-71AF-862C-B67760224D97}"/>
              </a:ext>
            </a:extLst>
          </p:cNvPr>
          <p:cNvSpPr txBox="1"/>
          <p:nvPr/>
        </p:nvSpPr>
        <p:spPr>
          <a:xfrm>
            <a:off x="5846227" y="5529948"/>
            <a:ext cx="1011772" cy="923330"/>
          </a:xfrm>
          <a:prstGeom prst="rect">
            <a:avLst/>
          </a:prstGeom>
          <a:noFill/>
        </p:spPr>
        <p:txBody>
          <a:bodyPr wrap="square" rtlCol="0">
            <a:spAutoFit/>
          </a:bodyPr>
          <a:lstStyle/>
          <a:p>
            <a:r>
              <a:rPr lang="ar-MA" sz="5400" b="1" dirty="0">
                <a:solidFill>
                  <a:srgbClr val="0097B2"/>
                </a:solidFill>
              </a:rPr>
              <a:t>4</a:t>
            </a:r>
            <a:endParaRPr lang="fr-FR" sz="5400" b="1" dirty="0">
              <a:solidFill>
                <a:srgbClr val="0097B2"/>
              </a:solidFill>
            </a:endParaRPr>
          </a:p>
        </p:txBody>
      </p:sp>
      <p:sp>
        <p:nvSpPr>
          <p:cNvPr id="10" name="ZoneTexte 9">
            <a:extLst>
              <a:ext uri="{FF2B5EF4-FFF2-40B4-BE49-F238E27FC236}">
                <a16:creationId xmlns:a16="http://schemas.microsoft.com/office/drawing/2014/main" id="{83AB4CC0-EED8-9AFB-570F-45D130E5991D}"/>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4</a:t>
            </a:r>
            <a:endParaRPr lang="fr-FR" sz="5400" b="1" dirty="0">
              <a:solidFill>
                <a:srgbClr val="C00000"/>
              </a:solidFill>
            </a:endParaRPr>
          </a:p>
        </p:txBody>
      </p:sp>
      <p:sp>
        <p:nvSpPr>
          <p:cNvPr id="11" name="ZoneTexte 10">
            <a:extLst>
              <a:ext uri="{FF2B5EF4-FFF2-40B4-BE49-F238E27FC236}">
                <a16:creationId xmlns:a16="http://schemas.microsoft.com/office/drawing/2014/main" id="{EC97BDCF-6339-7D92-0606-69026FE96253}"/>
              </a:ext>
            </a:extLst>
          </p:cNvPr>
          <p:cNvSpPr txBox="1"/>
          <p:nvPr/>
        </p:nvSpPr>
        <p:spPr>
          <a:xfrm>
            <a:off x="5846227" y="6630385"/>
            <a:ext cx="1011772" cy="923330"/>
          </a:xfrm>
          <a:prstGeom prst="rect">
            <a:avLst/>
          </a:prstGeom>
          <a:noFill/>
        </p:spPr>
        <p:txBody>
          <a:bodyPr wrap="square" rtlCol="0">
            <a:spAutoFit/>
          </a:bodyPr>
          <a:lstStyle/>
          <a:p>
            <a:r>
              <a:rPr lang="ar-MA" sz="5400" b="1" dirty="0">
                <a:solidFill>
                  <a:srgbClr val="0097B2"/>
                </a:solidFill>
              </a:rPr>
              <a:t>2</a:t>
            </a:r>
            <a:endParaRPr lang="fr-FR" sz="5400" b="1" dirty="0">
              <a:solidFill>
                <a:srgbClr val="0097B2"/>
              </a:solidFill>
            </a:endParaRPr>
          </a:p>
        </p:txBody>
      </p:sp>
      <p:sp>
        <p:nvSpPr>
          <p:cNvPr id="12" name="ZoneTexte 11">
            <a:extLst>
              <a:ext uri="{FF2B5EF4-FFF2-40B4-BE49-F238E27FC236}">
                <a16:creationId xmlns:a16="http://schemas.microsoft.com/office/drawing/2014/main" id="{1580D6BB-9CCA-988A-5D8A-615334E56235}"/>
              </a:ext>
            </a:extLst>
          </p:cNvPr>
          <p:cNvSpPr txBox="1"/>
          <p:nvPr/>
        </p:nvSpPr>
        <p:spPr>
          <a:xfrm>
            <a:off x="8070777" y="7896614"/>
            <a:ext cx="1011772" cy="923330"/>
          </a:xfrm>
          <a:prstGeom prst="rect">
            <a:avLst/>
          </a:prstGeom>
          <a:noFill/>
        </p:spPr>
        <p:txBody>
          <a:bodyPr wrap="square" rtlCol="0">
            <a:spAutoFit/>
          </a:bodyPr>
          <a:lstStyle/>
          <a:p>
            <a:r>
              <a:rPr lang="ar-MA" sz="5400" b="1" dirty="0"/>
              <a:t>7</a:t>
            </a:r>
            <a:endParaRPr lang="fr-FR" sz="5400" b="1" dirty="0"/>
          </a:p>
        </p:txBody>
      </p:sp>
      <p:sp>
        <p:nvSpPr>
          <p:cNvPr id="13" name="ZoneTexte 12">
            <a:extLst>
              <a:ext uri="{FF2B5EF4-FFF2-40B4-BE49-F238E27FC236}">
                <a16:creationId xmlns:a16="http://schemas.microsoft.com/office/drawing/2014/main" id="{8D2823CD-9013-4DE4-7ECB-9DCEA2CF40D9}"/>
              </a:ext>
            </a:extLst>
          </p:cNvPr>
          <p:cNvSpPr txBox="1"/>
          <p:nvPr/>
        </p:nvSpPr>
        <p:spPr>
          <a:xfrm>
            <a:off x="5917233" y="7896614"/>
            <a:ext cx="1011772" cy="923330"/>
          </a:xfrm>
          <a:prstGeom prst="rect">
            <a:avLst/>
          </a:prstGeom>
          <a:noFill/>
        </p:spPr>
        <p:txBody>
          <a:bodyPr wrap="square" rtlCol="0">
            <a:spAutoFit/>
          </a:bodyPr>
          <a:lstStyle/>
          <a:p>
            <a:r>
              <a:rPr lang="ar-MA" sz="5400" b="1" dirty="0"/>
              <a:t>6</a:t>
            </a:r>
            <a:endParaRPr lang="fr-FR" sz="5400" b="1" dirty="0"/>
          </a:p>
        </p:txBody>
      </p:sp>
      <p:graphicFrame>
        <p:nvGraphicFramePr>
          <p:cNvPr id="16" name="Tableau 15">
            <a:extLst>
              <a:ext uri="{FF2B5EF4-FFF2-40B4-BE49-F238E27FC236}">
                <a16:creationId xmlns:a16="http://schemas.microsoft.com/office/drawing/2014/main" id="{5A06340F-01CA-974C-2C7C-1E94AA21BA3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2634DCA6-86DF-93E0-DA25-F25D24181909}"/>
              </a:ext>
            </a:extLst>
          </p:cNvPr>
          <p:cNvSpPr txBox="1"/>
          <p:nvPr/>
        </p:nvSpPr>
        <p:spPr>
          <a:xfrm>
            <a:off x="4800600" y="3467100"/>
            <a:ext cx="4316362" cy="769441"/>
          </a:xfrm>
          <a:prstGeom prst="rect">
            <a:avLst/>
          </a:prstGeom>
          <a:noFill/>
        </p:spPr>
        <p:txBody>
          <a:bodyPr wrap="square" rtlCol="0">
            <a:spAutoFit/>
          </a:bodyPr>
          <a:lstStyle/>
          <a:p>
            <a:pPr algn="ctr"/>
            <a:r>
              <a:rPr lang="ar-MA" sz="4400" b="1" dirty="0"/>
              <a:t>24 + 43</a:t>
            </a:r>
            <a:endParaRPr lang="fr-FR" sz="4400" b="1" dirty="0"/>
          </a:p>
        </p:txBody>
      </p: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70D4A5E1-B0B3-4E50-5F7E-50DD408F34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Tree>
    <p:extLst>
      <p:ext uri="{BB962C8B-B14F-4D97-AF65-F5344CB8AC3E}">
        <p14:creationId xmlns:p14="http://schemas.microsoft.com/office/powerpoint/2010/main" val="30372955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561C0-5AB3-E9E0-9359-BE23669D55B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32E0627-7D1E-51D3-DEE7-E36EF8DE31CB}"/>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07EFF4C-2D17-16C0-BC8C-E18DC3AF6395}"/>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82E795B-D80F-026B-E1F4-0C5198C0B486}"/>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9D7533-B80A-9323-643D-C65F26E6E53F}"/>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077303E-0E07-9EA6-EB38-F7A84430510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C6739F2B-552D-F21D-33B5-B643EE3D3203}"/>
              </a:ext>
            </a:extLst>
          </p:cNvPr>
          <p:cNvSpPr txBox="1"/>
          <p:nvPr/>
        </p:nvSpPr>
        <p:spPr>
          <a:xfrm>
            <a:off x="3505200" y="6311750"/>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graphicFrame>
        <p:nvGraphicFramePr>
          <p:cNvPr id="5" name="Tableau 4">
            <a:extLst>
              <a:ext uri="{FF2B5EF4-FFF2-40B4-BE49-F238E27FC236}">
                <a16:creationId xmlns:a16="http://schemas.microsoft.com/office/drawing/2014/main" id="{14ED7F93-F616-6D3C-C68C-FE54475EDB1C}"/>
              </a:ext>
            </a:extLst>
          </p:cNvPr>
          <p:cNvGraphicFramePr>
            <a:graphicFrameLocks noGrp="1"/>
          </p:cNvGraphicFramePr>
          <p:nvPr/>
        </p:nvGraphicFramePr>
        <p:xfrm>
          <a:off x="4925962" y="4849600"/>
          <a:ext cx="4191000" cy="4484900"/>
        </p:xfrm>
        <a:graphic>
          <a:graphicData uri="http://schemas.openxmlformats.org/drawingml/2006/table">
            <a:tbl>
              <a:tblPr firstRow="1" bandRow="1">
                <a:tableStyleId>{5C22544A-7EE6-4342-B048-85BDC9FD1C3A}</a:tableStyleId>
              </a:tblPr>
              <a:tblGrid>
                <a:gridCol w="2095501">
                  <a:extLst>
                    <a:ext uri="{9D8B030D-6E8A-4147-A177-3AD203B41FA5}">
                      <a16:colId xmlns:a16="http://schemas.microsoft.com/office/drawing/2014/main" val="2663509162"/>
                    </a:ext>
                  </a:extLst>
                </a:gridCol>
                <a:gridCol w="2095499">
                  <a:extLst>
                    <a:ext uri="{9D8B030D-6E8A-4147-A177-3AD203B41FA5}">
                      <a16:colId xmlns:a16="http://schemas.microsoft.com/office/drawing/2014/main" val="597641482"/>
                    </a:ext>
                  </a:extLst>
                </a:gridCol>
              </a:tblGrid>
              <a:tr h="758180">
                <a:tc>
                  <a:txBody>
                    <a:bodyPr/>
                    <a:lstStyle/>
                    <a:p>
                      <a:pPr marL="0" algn="ctr" defTabSz="685783" rtl="1" eaLnBrk="1" latinLnBrk="0" hangingPunct="1"/>
                      <a:r>
                        <a:rPr lang="ar-SA" sz="4800" b="1" i="0" dirty="0">
                          <a:solidFill>
                            <a:schemeClr val="tx1"/>
                          </a:solidFill>
                          <a:latin typeface="Microsoft Uighur" panose="02000000000000000000" pitchFamily="2" charset="-78"/>
                          <a:cs typeface="Microsoft Uighur" panose="02000000000000000000" pitchFamily="2" charset="-78"/>
                        </a:rPr>
                        <a:t>عشرات</a:t>
                      </a:r>
                      <a:endParaRPr lang="fr-FR" sz="4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4800" b="1" i="0" dirty="0">
                          <a:solidFill>
                            <a:schemeClr val="tx1"/>
                          </a:solidFill>
                          <a:latin typeface="Microsoft Uighur" panose="02000000000000000000" pitchFamily="2" charset="-78"/>
                          <a:cs typeface="Microsoft Uighur" panose="02000000000000000000" pitchFamily="2" charset="-78"/>
                        </a:rPr>
                        <a:t>وحدات</a:t>
                      </a:r>
                      <a:endParaRPr lang="fr-FR" sz="4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7603067"/>
                  </a:ext>
                </a:extLst>
              </a:tr>
              <a:tr h="2250168">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651687"/>
                  </a:ext>
                </a:extLst>
              </a:tr>
              <a:tr h="1411772">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2721746"/>
                  </a:ext>
                </a:extLst>
              </a:tr>
            </a:tbl>
          </a:graphicData>
        </a:graphic>
      </p:graphicFrame>
      <p:sp>
        <p:nvSpPr>
          <p:cNvPr id="6" name="ZoneTexte 5">
            <a:extLst>
              <a:ext uri="{FF2B5EF4-FFF2-40B4-BE49-F238E27FC236}">
                <a16:creationId xmlns:a16="http://schemas.microsoft.com/office/drawing/2014/main" id="{6BA92F4E-AE4F-DCA2-D314-BA194A554581}"/>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E34E5BE6-4D19-50C1-FAB5-0164631D3D5D}"/>
              </a:ext>
            </a:extLst>
          </p:cNvPr>
          <p:cNvSpPr txBox="1"/>
          <p:nvPr/>
        </p:nvSpPr>
        <p:spPr>
          <a:xfrm>
            <a:off x="5846227"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33162121-00E7-869B-D6E8-CD452D0D69B6}"/>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1" name="ZoneTexte 10">
            <a:extLst>
              <a:ext uri="{FF2B5EF4-FFF2-40B4-BE49-F238E27FC236}">
                <a16:creationId xmlns:a16="http://schemas.microsoft.com/office/drawing/2014/main" id="{E06D19B2-B0B9-1946-4318-0BE38AE486BC}"/>
              </a:ext>
            </a:extLst>
          </p:cNvPr>
          <p:cNvSpPr txBox="1"/>
          <p:nvPr/>
        </p:nvSpPr>
        <p:spPr>
          <a:xfrm>
            <a:off x="5846227" y="6630385"/>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2" name="ZoneTexte 11">
            <a:extLst>
              <a:ext uri="{FF2B5EF4-FFF2-40B4-BE49-F238E27FC236}">
                <a16:creationId xmlns:a16="http://schemas.microsoft.com/office/drawing/2014/main" id="{7DD16394-DDA9-D0CB-4B4B-9BB0B9E915EA}"/>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CBC2C474-2258-4AEC-4F8A-C63317CE61F6}"/>
              </a:ext>
            </a:extLst>
          </p:cNvPr>
          <p:cNvSpPr txBox="1"/>
          <p:nvPr/>
        </p:nvSpPr>
        <p:spPr>
          <a:xfrm>
            <a:off x="5917233"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AD034E38-A441-9752-ECA4-F0E32BFE0A6C}"/>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9D6F9FA5-D90E-E5BC-E692-3BE7E8A4AE3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52D95745-8750-AA4A-DD2A-516D3101282A}"/>
              </a:ext>
            </a:extLst>
          </p:cNvPr>
          <p:cNvSpPr txBox="1"/>
          <p:nvPr/>
        </p:nvSpPr>
        <p:spPr>
          <a:xfrm>
            <a:off x="4800600" y="3467100"/>
            <a:ext cx="4316362" cy="769441"/>
          </a:xfrm>
          <a:prstGeom prst="rect">
            <a:avLst/>
          </a:prstGeom>
          <a:noFill/>
        </p:spPr>
        <p:txBody>
          <a:bodyPr wrap="square" rtlCol="0">
            <a:spAutoFit/>
          </a:bodyPr>
          <a:lstStyle/>
          <a:p>
            <a:pPr algn="ctr"/>
            <a:r>
              <a:rPr lang="ar-MA" sz="4400" b="1" dirty="0"/>
              <a:t>21 + 37</a:t>
            </a:r>
            <a:endParaRPr lang="fr-FR" sz="4400" b="1" dirty="0"/>
          </a:p>
        </p:txBody>
      </p:sp>
    </p:spTree>
    <p:extLst>
      <p:ext uri="{BB962C8B-B14F-4D97-AF65-F5344CB8AC3E}">
        <p14:creationId xmlns:p14="http://schemas.microsoft.com/office/powerpoint/2010/main" val="41208214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6E8CE-C07F-4BE0-E1E8-85B8EA31574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AE308D9-401F-1DCE-A3C9-EA5CA8FCE13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F308838-213A-15AA-9533-016F9367BD23}"/>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881ECD9-08B5-8989-FCC3-810CB4CBC881}"/>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83C1121-D38F-91A1-EDCA-7CCB289373A2}"/>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16C95DE-90F1-1729-8979-BBA7A762664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588CA469-8F36-93D0-4020-BA4993606940}"/>
              </a:ext>
            </a:extLst>
          </p:cNvPr>
          <p:cNvSpPr txBox="1"/>
          <p:nvPr/>
        </p:nvSpPr>
        <p:spPr>
          <a:xfrm>
            <a:off x="3505200" y="6311750"/>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graphicFrame>
        <p:nvGraphicFramePr>
          <p:cNvPr id="5" name="Tableau 4">
            <a:extLst>
              <a:ext uri="{FF2B5EF4-FFF2-40B4-BE49-F238E27FC236}">
                <a16:creationId xmlns:a16="http://schemas.microsoft.com/office/drawing/2014/main" id="{A96DE308-652F-A450-2EA9-A9695935F18C}"/>
              </a:ext>
            </a:extLst>
          </p:cNvPr>
          <p:cNvGraphicFramePr>
            <a:graphicFrameLocks noGrp="1"/>
          </p:cNvGraphicFramePr>
          <p:nvPr/>
        </p:nvGraphicFramePr>
        <p:xfrm>
          <a:off x="4925962" y="4849600"/>
          <a:ext cx="4191000" cy="4484900"/>
        </p:xfrm>
        <a:graphic>
          <a:graphicData uri="http://schemas.openxmlformats.org/drawingml/2006/table">
            <a:tbl>
              <a:tblPr firstRow="1" bandRow="1">
                <a:tableStyleId>{5C22544A-7EE6-4342-B048-85BDC9FD1C3A}</a:tableStyleId>
              </a:tblPr>
              <a:tblGrid>
                <a:gridCol w="2095501">
                  <a:extLst>
                    <a:ext uri="{9D8B030D-6E8A-4147-A177-3AD203B41FA5}">
                      <a16:colId xmlns:a16="http://schemas.microsoft.com/office/drawing/2014/main" val="2663509162"/>
                    </a:ext>
                  </a:extLst>
                </a:gridCol>
                <a:gridCol w="2095499">
                  <a:extLst>
                    <a:ext uri="{9D8B030D-6E8A-4147-A177-3AD203B41FA5}">
                      <a16:colId xmlns:a16="http://schemas.microsoft.com/office/drawing/2014/main" val="597641482"/>
                    </a:ext>
                  </a:extLst>
                </a:gridCol>
              </a:tblGrid>
              <a:tr h="758180">
                <a:tc>
                  <a:txBody>
                    <a:bodyPr/>
                    <a:lstStyle/>
                    <a:p>
                      <a:pPr marL="0" algn="ctr" defTabSz="685783" rtl="1" eaLnBrk="1" latinLnBrk="0" hangingPunct="1"/>
                      <a:r>
                        <a:rPr lang="ar-SA" sz="4800" b="1" i="0" dirty="0">
                          <a:solidFill>
                            <a:schemeClr val="tx1"/>
                          </a:solidFill>
                          <a:latin typeface="Microsoft Uighur" panose="02000000000000000000" pitchFamily="2" charset="-78"/>
                          <a:cs typeface="Microsoft Uighur" panose="02000000000000000000" pitchFamily="2" charset="-78"/>
                        </a:rPr>
                        <a:t>عشرات</a:t>
                      </a:r>
                      <a:endParaRPr lang="fr-FR" sz="4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4800" b="1" i="0" dirty="0">
                          <a:solidFill>
                            <a:schemeClr val="tx1"/>
                          </a:solidFill>
                          <a:latin typeface="Microsoft Uighur" panose="02000000000000000000" pitchFamily="2" charset="-78"/>
                          <a:cs typeface="Microsoft Uighur" panose="02000000000000000000" pitchFamily="2" charset="-78"/>
                        </a:rPr>
                        <a:t>وحدات</a:t>
                      </a:r>
                      <a:endParaRPr lang="fr-FR" sz="4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7603067"/>
                  </a:ext>
                </a:extLst>
              </a:tr>
              <a:tr h="2250168">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651687"/>
                  </a:ext>
                </a:extLst>
              </a:tr>
              <a:tr h="1411772">
                <a:tc>
                  <a:txBody>
                    <a:bodyPr/>
                    <a:lstStyle/>
                    <a:p>
                      <a:endParaRPr lang="fr-F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685783" rtl="1" eaLnBrk="1" latinLnBrk="0" hangingPunct="1"/>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2721746"/>
                  </a:ext>
                </a:extLst>
              </a:tr>
            </a:tbl>
          </a:graphicData>
        </a:graphic>
      </p:graphicFrame>
      <p:sp>
        <p:nvSpPr>
          <p:cNvPr id="6" name="ZoneTexte 5">
            <a:extLst>
              <a:ext uri="{FF2B5EF4-FFF2-40B4-BE49-F238E27FC236}">
                <a16:creationId xmlns:a16="http://schemas.microsoft.com/office/drawing/2014/main" id="{D0D988F5-6E5C-1F06-7C3B-06800549A5EB}"/>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7</a:t>
            </a:r>
            <a:endParaRPr lang="fr-FR" sz="5400" b="1" dirty="0">
              <a:solidFill>
                <a:srgbClr val="C00000"/>
              </a:solidFill>
            </a:endParaRPr>
          </a:p>
        </p:txBody>
      </p:sp>
      <p:sp>
        <p:nvSpPr>
          <p:cNvPr id="9" name="ZoneTexte 8">
            <a:extLst>
              <a:ext uri="{FF2B5EF4-FFF2-40B4-BE49-F238E27FC236}">
                <a16:creationId xmlns:a16="http://schemas.microsoft.com/office/drawing/2014/main" id="{7A01ABEF-B822-51CE-6040-7D541A9069D6}"/>
              </a:ext>
            </a:extLst>
          </p:cNvPr>
          <p:cNvSpPr txBox="1"/>
          <p:nvPr/>
        </p:nvSpPr>
        <p:spPr>
          <a:xfrm>
            <a:off x="5846227" y="5529948"/>
            <a:ext cx="1011772" cy="923330"/>
          </a:xfrm>
          <a:prstGeom prst="rect">
            <a:avLst/>
          </a:prstGeom>
          <a:noFill/>
        </p:spPr>
        <p:txBody>
          <a:bodyPr wrap="square" rtlCol="0">
            <a:spAutoFit/>
          </a:bodyPr>
          <a:lstStyle/>
          <a:p>
            <a:r>
              <a:rPr lang="ar-MA" sz="5400" b="1" dirty="0">
                <a:solidFill>
                  <a:srgbClr val="0097B2"/>
                </a:solidFill>
              </a:rPr>
              <a:t>3</a:t>
            </a:r>
            <a:endParaRPr lang="fr-FR" sz="5400" b="1" dirty="0">
              <a:solidFill>
                <a:srgbClr val="0097B2"/>
              </a:solidFill>
            </a:endParaRPr>
          </a:p>
        </p:txBody>
      </p:sp>
      <p:sp>
        <p:nvSpPr>
          <p:cNvPr id="10" name="ZoneTexte 9">
            <a:extLst>
              <a:ext uri="{FF2B5EF4-FFF2-40B4-BE49-F238E27FC236}">
                <a16:creationId xmlns:a16="http://schemas.microsoft.com/office/drawing/2014/main" id="{9D2E7AAA-E244-0DF7-6BE7-B64C12DC02F5}"/>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1</a:t>
            </a:r>
            <a:endParaRPr lang="fr-FR" sz="5400" b="1" dirty="0">
              <a:solidFill>
                <a:srgbClr val="C00000"/>
              </a:solidFill>
            </a:endParaRPr>
          </a:p>
        </p:txBody>
      </p:sp>
      <p:sp>
        <p:nvSpPr>
          <p:cNvPr id="11" name="ZoneTexte 10">
            <a:extLst>
              <a:ext uri="{FF2B5EF4-FFF2-40B4-BE49-F238E27FC236}">
                <a16:creationId xmlns:a16="http://schemas.microsoft.com/office/drawing/2014/main" id="{286E0EC2-320D-72A2-4DAC-D71A9EFE4AC4}"/>
              </a:ext>
            </a:extLst>
          </p:cNvPr>
          <p:cNvSpPr txBox="1"/>
          <p:nvPr/>
        </p:nvSpPr>
        <p:spPr>
          <a:xfrm>
            <a:off x="5846227" y="6630385"/>
            <a:ext cx="1011772" cy="923330"/>
          </a:xfrm>
          <a:prstGeom prst="rect">
            <a:avLst/>
          </a:prstGeom>
          <a:noFill/>
        </p:spPr>
        <p:txBody>
          <a:bodyPr wrap="square" rtlCol="0">
            <a:spAutoFit/>
          </a:bodyPr>
          <a:lstStyle/>
          <a:p>
            <a:r>
              <a:rPr lang="ar-MA" sz="5400" b="1" dirty="0">
                <a:solidFill>
                  <a:srgbClr val="0097B2"/>
                </a:solidFill>
              </a:rPr>
              <a:t>2</a:t>
            </a:r>
            <a:endParaRPr lang="fr-FR" sz="5400" b="1" dirty="0">
              <a:solidFill>
                <a:srgbClr val="0097B2"/>
              </a:solidFill>
            </a:endParaRPr>
          </a:p>
        </p:txBody>
      </p:sp>
      <p:sp>
        <p:nvSpPr>
          <p:cNvPr id="12" name="ZoneTexte 11">
            <a:extLst>
              <a:ext uri="{FF2B5EF4-FFF2-40B4-BE49-F238E27FC236}">
                <a16:creationId xmlns:a16="http://schemas.microsoft.com/office/drawing/2014/main" id="{ECD18EB4-D0F6-17F4-6D90-8F296AD604B0}"/>
              </a:ext>
            </a:extLst>
          </p:cNvPr>
          <p:cNvSpPr txBox="1"/>
          <p:nvPr/>
        </p:nvSpPr>
        <p:spPr>
          <a:xfrm>
            <a:off x="8070777" y="7896614"/>
            <a:ext cx="1011772" cy="923330"/>
          </a:xfrm>
          <a:prstGeom prst="rect">
            <a:avLst/>
          </a:prstGeom>
          <a:noFill/>
        </p:spPr>
        <p:txBody>
          <a:bodyPr wrap="square" rtlCol="0">
            <a:spAutoFit/>
          </a:bodyPr>
          <a:lstStyle/>
          <a:p>
            <a:r>
              <a:rPr lang="ar-MA" sz="5400" b="1" dirty="0"/>
              <a:t>8</a:t>
            </a:r>
            <a:endParaRPr lang="fr-FR" sz="5400" b="1" dirty="0"/>
          </a:p>
        </p:txBody>
      </p:sp>
      <p:sp>
        <p:nvSpPr>
          <p:cNvPr id="13" name="ZoneTexte 12">
            <a:extLst>
              <a:ext uri="{FF2B5EF4-FFF2-40B4-BE49-F238E27FC236}">
                <a16:creationId xmlns:a16="http://schemas.microsoft.com/office/drawing/2014/main" id="{9BC3545F-F74A-053D-BFCE-EE5DE2DC7BB9}"/>
              </a:ext>
            </a:extLst>
          </p:cNvPr>
          <p:cNvSpPr txBox="1"/>
          <p:nvPr/>
        </p:nvSpPr>
        <p:spPr>
          <a:xfrm>
            <a:off x="5917233" y="7896614"/>
            <a:ext cx="1011772" cy="923330"/>
          </a:xfrm>
          <a:prstGeom prst="rect">
            <a:avLst/>
          </a:prstGeom>
          <a:noFill/>
        </p:spPr>
        <p:txBody>
          <a:bodyPr wrap="square" rtlCol="0">
            <a:spAutoFit/>
          </a:bodyPr>
          <a:lstStyle/>
          <a:p>
            <a:r>
              <a:rPr lang="ar-MA" sz="5400" b="1" dirty="0"/>
              <a:t>5</a:t>
            </a:r>
            <a:endParaRPr lang="fr-FR" sz="5400" b="1" dirty="0"/>
          </a:p>
        </p:txBody>
      </p:sp>
      <p:graphicFrame>
        <p:nvGraphicFramePr>
          <p:cNvPr id="16" name="Tableau 15">
            <a:extLst>
              <a:ext uri="{FF2B5EF4-FFF2-40B4-BE49-F238E27FC236}">
                <a16:creationId xmlns:a16="http://schemas.microsoft.com/office/drawing/2014/main" id="{D3495C31-9C3E-A157-EB80-E33301438F7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3AFB3FDD-46BB-8FFD-2A08-8C4D074F6F54}"/>
              </a:ext>
            </a:extLst>
          </p:cNvPr>
          <p:cNvSpPr txBox="1"/>
          <p:nvPr/>
        </p:nvSpPr>
        <p:spPr>
          <a:xfrm>
            <a:off x="4800600" y="3467100"/>
            <a:ext cx="4316362" cy="769441"/>
          </a:xfrm>
          <a:prstGeom prst="rect">
            <a:avLst/>
          </a:prstGeom>
          <a:noFill/>
        </p:spPr>
        <p:txBody>
          <a:bodyPr wrap="square" rtlCol="0">
            <a:spAutoFit/>
          </a:bodyPr>
          <a:lstStyle/>
          <a:p>
            <a:pPr algn="ctr"/>
            <a:r>
              <a:rPr lang="ar-MA" sz="4400" b="1" dirty="0"/>
              <a:t>21 + 37</a:t>
            </a:r>
            <a:endParaRPr lang="fr-FR" sz="4400" b="1" dirty="0"/>
          </a:p>
        </p:txBody>
      </p: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31735A2B-D593-A195-6450-D008BCE24C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Tree>
    <p:extLst>
      <p:ext uri="{BB962C8B-B14F-4D97-AF65-F5344CB8AC3E}">
        <p14:creationId xmlns:p14="http://schemas.microsoft.com/office/powerpoint/2010/main" val="39877422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735B2-69CA-D516-6122-562840E76A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F9DAF6-D9E1-6003-4A7C-37800F1C8FA0}"/>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9D98B96-D323-2A78-8622-5CA8144114B8}"/>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B548747-52C9-B203-D2AF-9973090100CF}"/>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65EFF02-0327-B818-79AC-A0B1A5785EC0}"/>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ضعوا و</a:t>
            </a:r>
            <a:r>
              <a:rPr lang="ar-SA" sz="3200" dirty="0">
                <a:solidFill>
                  <a:prstClr val="white">
                    <a:lumMod val="65000"/>
                  </a:prstClr>
                </a:solidFill>
                <a:latin typeface="Microsoft Uighur" panose="02000000000000000000" pitchFamily="2" charset="-78"/>
                <a:cs typeface="Microsoft Uighur" panose="02000000000000000000" pitchFamily="2" charset="-78"/>
              </a:rPr>
              <a:t> أنجزوا العملية التالية:</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EFFB5AC-FFE4-5768-CAC4-AD2117C9E75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767BFBB7-8A87-B526-0C03-BDC1F72046C9}"/>
              </a:ext>
            </a:extLst>
          </p:cNvPr>
          <p:cNvSpPr txBox="1"/>
          <p:nvPr/>
        </p:nvSpPr>
        <p:spPr>
          <a:xfrm>
            <a:off x="47244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BB0D85FC-4121-3786-E811-D3785059AB95}"/>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9" name="ZoneTexte 8">
            <a:extLst>
              <a:ext uri="{FF2B5EF4-FFF2-40B4-BE49-F238E27FC236}">
                <a16:creationId xmlns:a16="http://schemas.microsoft.com/office/drawing/2014/main" id="{91D1A2A1-8835-51B4-E710-F2361A105249}"/>
              </a:ext>
            </a:extLst>
          </p:cNvPr>
          <p:cNvSpPr txBox="1"/>
          <p:nvPr/>
        </p:nvSpPr>
        <p:spPr>
          <a:xfrm>
            <a:off x="6379628" y="5529948"/>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
        <p:nvSpPr>
          <p:cNvPr id="10" name="ZoneTexte 9">
            <a:extLst>
              <a:ext uri="{FF2B5EF4-FFF2-40B4-BE49-F238E27FC236}">
                <a16:creationId xmlns:a16="http://schemas.microsoft.com/office/drawing/2014/main" id="{1CBA9C4B-C77D-AA25-CB55-E93B56D5394F}"/>
              </a:ext>
            </a:extLst>
          </p:cNvPr>
          <p:cNvSpPr txBox="1"/>
          <p:nvPr/>
        </p:nvSpPr>
        <p:spPr>
          <a:xfrm>
            <a:off x="8056029" y="6589267"/>
            <a:ext cx="1011772" cy="923330"/>
          </a:xfrm>
          <a:prstGeom prst="rect">
            <a:avLst/>
          </a:prstGeom>
          <a:noFill/>
        </p:spPr>
        <p:txBody>
          <a:bodyPr wrap="square" rtlCol="0">
            <a:spAutoFit/>
          </a:bodyPr>
          <a:lstStyle/>
          <a:p>
            <a:r>
              <a:rPr lang="ar-MA" sz="5400" b="1" dirty="0">
                <a:solidFill>
                  <a:srgbClr val="C00000"/>
                </a:solidFill>
              </a:rPr>
              <a:t>.</a:t>
            </a:r>
            <a:endParaRPr lang="fr-FR" sz="5400" b="1" dirty="0">
              <a:solidFill>
                <a:srgbClr val="C00000"/>
              </a:solidFill>
            </a:endParaRPr>
          </a:p>
        </p:txBody>
      </p:sp>
      <p:sp>
        <p:nvSpPr>
          <p:cNvPr id="12" name="ZoneTexte 11">
            <a:extLst>
              <a:ext uri="{FF2B5EF4-FFF2-40B4-BE49-F238E27FC236}">
                <a16:creationId xmlns:a16="http://schemas.microsoft.com/office/drawing/2014/main" id="{B73D1E74-CE7B-3804-C29F-BAF3321D4E2F}"/>
              </a:ext>
            </a:extLst>
          </p:cNvPr>
          <p:cNvSpPr txBox="1"/>
          <p:nvPr/>
        </p:nvSpPr>
        <p:spPr>
          <a:xfrm>
            <a:off x="8070777" y="7896614"/>
            <a:ext cx="1011772" cy="923330"/>
          </a:xfrm>
          <a:prstGeom prst="rect">
            <a:avLst/>
          </a:prstGeom>
          <a:noFill/>
        </p:spPr>
        <p:txBody>
          <a:bodyPr wrap="square" rtlCol="0">
            <a:spAutoFit/>
          </a:bodyPr>
          <a:lstStyle/>
          <a:p>
            <a:r>
              <a:rPr lang="ar-SA" sz="5400" b="1" dirty="0"/>
              <a:t>.</a:t>
            </a:r>
            <a:endParaRPr lang="fr-FR" sz="5400" b="1" dirty="0"/>
          </a:p>
        </p:txBody>
      </p:sp>
      <p:sp>
        <p:nvSpPr>
          <p:cNvPr id="13" name="ZoneTexte 12">
            <a:extLst>
              <a:ext uri="{FF2B5EF4-FFF2-40B4-BE49-F238E27FC236}">
                <a16:creationId xmlns:a16="http://schemas.microsoft.com/office/drawing/2014/main" id="{7B38C1C1-F43B-9528-4215-BA0879C94AF3}"/>
              </a:ext>
            </a:extLst>
          </p:cNvPr>
          <p:cNvSpPr txBox="1"/>
          <p:nvPr/>
        </p:nvSpPr>
        <p:spPr>
          <a:xfrm>
            <a:off x="6455828" y="7896614"/>
            <a:ext cx="1011772" cy="923330"/>
          </a:xfrm>
          <a:prstGeom prst="rect">
            <a:avLst/>
          </a:prstGeom>
          <a:noFill/>
        </p:spPr>
        <p:txBody>
          <a:bodyPr wrap="square" rtlCol="0">
            <a:spAutoFit/>
          </a:bodyPr>
          <a:lstStyle/>
          <a:p>
            <a:r>
              <a:rPr lang="ar-SA" sz="5400" b="1" dirty="0"/>
              <a:t>.</a:t>
            </a:r>
            <a:endParaRPr lang="fr-FR" sz="5400" b="1" dirty="0"/>
          </a:p>
        </p:txBody>
      </p:sp>
      <p:pic>
        <p:nvPicPr>
          <p:cNvPr id="14" name="Picture 9">
            <a:extLst>
              <a:ext uri="{FF2B5EF4-FFF2-40B4-BE49-F238E27FC236}">
                <a16:creationId xmlns:a16="http://schemas.microsoft.com/office/drawing/2014/main" id="{A5FEB663-E9A2-2EBE-ECAB-7CC9840A2417}"/>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21607" y="765489"/>
            <a:ext cx="1081199" cy="736017"/>
          </a:xfrm>
          <a:prstGeom prst="roundRect">
            <a:avLst/>
          </a:prstGeom>
        </p:spPr>
      </p:pic>
      <p:graphicFrame>
        <p:nvGraphicFramePr>
          <p:cNvPr id="16" name="Tableau 15">
            <a:extLst>
              <a:ext uri="{FF2B5EF4-FFF2-40B4-BE49-F238E27FC236}">
                <a16:creationId xmlns:a16="http://schemas.microsoft.com/office/drawing/2014/main" id="{6EC59D6D-06A2-0438-1A31-0397EF79556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10A79275-6A72-216A-D14C-72120667CD27}"/>
              </a:ext>
            </a:extLst>
          </p:cNvPr>
          <p:cNvSpPr txBox="1"/>
          <p:nvPr/>
        </p:nvSpPr>
        <p:spPr>
          <a:xfrm>
            <a:off x="5233219" y="3840660"/>
            <a:ext cx="4316362" cy="769441"/>
          </a:xfrm>
          <a:prstGeom prst="rect">
            <a:avLst/>
          </a:prstGeom>
          <a:noFill/>
        </p:spPr>
        <p:txBody>
          <a:bodyPr wrap="square" rtlCol="0">
            <a:spAutoFit/>
          </a:bodyPr>
          <a:lstStyle/>
          <a:p>
            <a:pPr algn="ctr"/>
            <a:r>
              <a:rPr lang="ar-MA" sz="4400" b="1" dirty="0"/>
              <a:t>23 + 65</a:t>
            </a:r>
            <a:endParaRPr lang="fr-FR" sz="4400" b="1" dirty="0"/>
          </a:p>
        </p:txBody>
      </p:sp>
      <p:cxnSp>
        <p:nvCxnSpPr>
          <p:cNvPr id="17" name="Connecteur droit 16">
            <a:extLst>
              <a:ext uri="{FF2B5EF4-FFF2-40B4-BE49-F238E27FC236}">
                <a16:creationId xmlns:a16="http://schemas.microsoft.com/office/drawing/2014/main" id="{9C3FA126-5F4E-4A0D-1E25-AC1140E6B61C}"/>
              </a:ext>
            </a:extLst>
          </p:cNvPr>
          <p:cNvCxnSpPr/>
          <p:nvPr/>
        </p:nvCxnSpPr>
        <p:spPr>
          <a:xfrm>
            <a:off x="5638800" y="7658100"/>
            <a:ext cx="2971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49C37826-ED76-D791-5A8E-3723CEF1F1A8}"/>
              </a:ext>
            </a:extLst>
          </p:cNvPr>
          <p:cNvSpPr txBox="1"/>
          <p:nvPr/>
        </p:nvSpPr>
        <p:spPr>
          <a:xfrm>
            <a:off x="6379628" y="6594024"/>
            <a:ext cx="1011772" cy="923330"/>
          </a:xfrm>
          <a:prstGeom prst="rect">
            <a:avLst/>
          </a:prstGeom>
          <a:noFill/>
        </p:spPr>
        <p:txBody>
          <a:bodyPr wrap="square" rtlCol="0">
            <a:spAutoFit/>
          </a:bodyPr>
          <a:lstStyle/>
          <a:p>
            <a:r>
              <a:rPr lang="ar-MA" sz="5400" b="1" dirty="0">
                <a:solidFill>
                  <a:srgbClr val="0097B2"/>
                </a:solidFill>
              </a:rPr>
              <a:t>.</a:t>
            </a:r>
            <a:endParaRPr lang="fr-FR" sz="5400" b="1" dirty="0">
              <a:solidFill>
                <a:srgbClr val="0097B2"/>
              </a:solidFill>
            </a:endParaRPr>
          </a:p>
        </p:txBody>
      </p:sp>
    </p:spTree>
    <p:extLst>
      <p:ext uri="{BB962C8B-B14F-4D97-AF65-F5344CB8AC3E}">
        <p14:creationId xmlns:p14="http://schemas.microsoft.com/office/powerpoint/2010/main" val="13724823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A173A-2087-AB7E-B4AE-D517ECC9B3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BBDC10A-7129-C669-AE69-163F788E3EC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7FA3399-8EFD-63A0-239F-D2195FDA2520}"/>
              </a:ext>
            </a:extLst>
          </p:cNvPr>
          <p:cNvSpPr/>
          <p:nvPr/>
        </p:nvSpPr>
        <p:spPr>
          <a:xfrm>
            <a:off x="275854" y="3086100"/>
            <a:ext cx="13164293" cy="68580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7791D87-C7D8-4E7A-007B-26A2164C7207}"/>
              </a:ext>
            </a:extLst>
          </p:cNvPr>
          <p:cNvSpPr/>
          <p:nvPr/>
        </p:nvSpPr>
        <p:spPr>
          <a:xfrm>
            <a:off x="-1" y="796747"/>
            <a:ext cx="13716001" cy="1908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DF36E89C-2E92-A732-EAE1-D3EC7B39D36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ارفعوا الألواح. صححوا.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5123801-50AC-D31C-8928-FA7EFB01483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4" name="ZoneTexte 3">
            <a:extLst>
              <a:ext uri="{FF2B5EF4-FFF2-40B4-BE49-F238E27FC236}">
                <a16:creationId xmlns:a16="http://schemas.microsoft.com/office/drawing/2014/main" id="{D57F8E55-18D8-663B-F712-AB4A126C4756}"/>
              </a:ext>
            </a:extLst>
          </p:cNvPr>
          <p:cNvSpPr txBox="1"/>
          <p:nvPr/>
        </p:nvSpPr>
        <p:spPr>
          <a:xfrm>
            <a:off x="4419600" y="6446103"/>
            <a:ext cx="762000" cy="830997"/>
          </a:xfrm>
          <a:prstGeom prst="rect">
            <a:avLst/>
          </a:prstGeom>
          <a:noFill/>
        </p:spPr>
        <p:txBody>
          <a:bodyPr wrap="square" rtlCol="0">
            <a:spAutoFit/>
          </a:bodyPr>
          <a:lstStyle/>
          <a:p>
            <a:pPr marL="0" algn="r" defTabSz="914400" rtl="1" eaLnBrk="1" latinLnBrk="0" hangingPunct="1"/>
            <a:r>
              <a:rPr lang="ar-SA" sz="4800" b="1" dirty="0"/>
              <a:t>+</a:t>
            </a:r>
            <a:endParaRPr lang="fr-FR" sz="6000" b="1" dirty="0"/>
          </a:p>
        </p:txBody>
      </p:sp>
      <p:sp>
        <p:nvSpPr>
          <p:cNvPr id="6" name="ZoneTexte 5">
            <a:extLst>
              <a:ext uri="{FF2B5EF4-FFF2-40B4-BE49-F238E27FC236}">
                <a16:creationId xmlns:a16="http://schemas.microsoft.com/office/drawing/2014/main" id="{475042E8-C154-F262-583D-2DAA41990598}"/>
              </a:ext>
            </a:extLst>
          </p:cNvPr>
          <p:cNvSpPr txBox="1"/>
          <p:nvPr/>
        </p:nvSpPr>
        <p:spPr>
          <a:xfrm>
            <a:off x="8056029" y="5529948"/>
            <a:ext cx="1011772" cy="923330"/>
          </a:xfrm>
          <a:prstGeom prst="rect">
            <a:avLst/>
          </a:prstGeom>
          <a:noFill/>
        </p:spPr>
        <p:txBody>
          <a:bodyPr wrap="square" rtlCol="0">
            <a:spAutoFit/>
          </a:bodyPr>
          <a:lstStyle/>
          <a:p>
            <a:r>
              <a:rPr lang="ar-MA" sz="5400" b="1" dirty="0">
                <a:solidFill>
                  <a:srgbClr val="C00000"/>
                </a:solidFill>
              </a:rPr>
              <a:t>5</a:t>
            </a:r>
            <a:endParaRPr lang="fr-FR" sz="5400" b="1" dirty="0">
              <a:solidFill>
                <a:srgbClr val="C00000"/>
              </a:solidFill>
            </a:endParaRPr>
          </a:p>
        </p:txBody>
      </p:sp>
      <p:sp>
        <p:nvSpPr>
          <p:cNvPr id="9" name="ZoneTexte 8">
            <a:extLst>
              <a:ext uri="{FF2B5EF4-FFF2-40B4-BE49-F238E27FC236}">
                <a16:creationId xmlns:a16="http://schemas.microsoft.com/office/drawing/2014/main" id="{BC7173AE-A057-CB39-FC92-D57BAAACD8A0}"/>
              </a:ext>
            </a:extLst>
          </p:cNvPr>
          <p:cNvSpPr txBox="1"/>
          <p:nvPr/>
        </p:nvSpPr>
        <p:spPr>
          <a:xfrm>
            <a:off x="6303428" y="5529948"/>
            <a:ext cx="1011772" cy="923330"/>
          </a:xfrm>
          <a:prstGeom prst="rect">
            <a:avLst/>
          </a:prstGeom>
          <a:noFill/>
        </p:spPr>
        <p:txBody>
          <a:bodyPr wrap="square" rtlCol="0">
            <a:spAutoFit/>
          </a:bodyPr>
          <a:lstStyle/>
          <a:p>
            <a:r>
              <a:rPr lang="ar-MA" sz="5400" b="1" dirty="0">
                <a:solidFill>
                  <a:srgbClr val="0097B2"/>
                </a:solidFill>
              </a:rPr>
              <a:t>6</a:t>
            </a:r>
            <a:endParaRPr lang="fr-FR" sz="5400" b="1" dirty="0">
              <a:solidFill>
                <a:srgbClr val="0097B2"/>
              </a:solidFill>
            </a:endParaRPr>
          </a:p>
        </p:txBody>
      </p:sp>
      <p:sp>
        <p:nvSpPr>
          <p:cNvPr id="10" name="ZoneTexte 9">
            <a:extLst>
              <a:ext uri="{FF2B5EF4-FFF2-40B4-BE49-F238E27FC236}">
                <a16:creationId xmlns:a16="http://schemas.microsoft.com/office/drawing/2014/main" id="{86EDC3C4-8660-C8E0-29ED-78F8A9627A24}"/>
              </a:ext>
            </a:extLst>
          </p:cNvPr>
          <p:cNvSpPr txBox="1"/>
          <p:nvPr/>
        </p:nvSpPr>
        <p:spPr>
          <a:xfrm>
            <a:off x="8105190" y="6630385"/>
            <a:ext cx="1011772" cy="923330"/>
          </a:xfrm>
          <a:prstGeom prst="rect">
            <a:avLst/>
          </a:prstGeom>
          <a:noFill/>
        </p:spPr>
        <p:txBody>
          <a:bodyPr wrap="square" rtlCol="0">
            <a:spAutoFit/>
          </a:bodyPr>
          <a:lstStyle/>
          <a:p>
            <a:r>
              <a:rPr lang="ar-MA" sz="5400" b="1" dirty="0">
                <a:solidFill>
                  <a:srgbClr val="C00000"/>
                </a:solidFill>
              </a:rPr>
              <a:t>3</a:t>
            </a:r>
            <a:endParaRPr lang="fr-FR" sz="5400" b="1" dirty="0">
              <a:solidFill>
                <a:srgbClr val="C00000"/>
              </a:solidFill>
            </a:endParaRPr>
          </a:p>
        </p:txBody>
      </p:sp>
      <p:sp>
        <p:nvSpPr>
          <p:cNvPr id="12" name="ZoneTexte 11">
            <a:extLst>
              <a:ext uri="{FF2B5EF4-FFF2-40B4-BE49-F238E27FC236}">
                <a16:creationId xmlns:a16="http://schemas.microsoft.com/office/drawing/2014/main" id="{D1319920-F224-A364-C5BD-D389DD1E8B33}"/>
              </a:ext>
            </a:extLst>
          </p:cNvPr>
          <p:cNvSpPr txBox="1"/>
          <p:nvPr/>
        </p:nvSpPr>
        <p:spPr>
          <a:xfrm>
            <a:off x="8070777" y="7896614"/>
            <a:ext cx="1011772" cy="923330"/>
          </a:xfrm>
          <a:prstGeom prst="rect">
            <a:avLst/>
          </a:prstGeom>
          <a:noFill/>
        </p:spPr>
        <p:txBody>
          <a:bodyPr wrap="square" rtlCol="0">
            <a:spAutoFit/>
          </a:bodyPr>
          <a:lstStyle/>
          <a:p>
            <a:r>
              <a:rPr lang="ar-MA" sz="5400" b="1" dirty="0"/>
              <a:t>8</a:t>
            </a:r>
            <a:endParaRPr lang="fr-FR" sz="5400" b="1" dirty="0"/>
          </a:p>
        </p:txBody>
      </p:sp>
      <p:sp>
        <p:nvSpPr>
          <p:cNvPr id="13" name="ZoneTexte 12">
            <a:extLst>
              <a:ext uri="{FF2B5EF4-FFF2-40B4-BE49-F238E27FC236}">
                <a16:creationId xmlns:a16="http://schemas.microsoft.com/office/drawing/2014/main" id="{66F7E0D0-01C9-B673-42A3-F58CCC7D6AC8}"/>
              </a:ext>
            </a:extLst>
          </p:cNvPr>
          <p:cNvSpPr txBox="1"/>
          <p:nvPr/>
        </p:nvSpPr>
        <p:spPr>
          <a:xfrm>
            <a:off x="6303428" y="7896614"/>
            <a:ext cx="1011772" cy="923330"/>
          </a:xfrm>
          <a:prstGeom prst="rect">
            <a:avLst/>
          </a:prstGeom>
          <a:noFill/>
        </p:spPr>
        <p:txBody>
          <a:bodyPr wrap="square" rtlCol="0">
            <a:spAutoFit/>
          </a:bodyPr>
          <a:lstStyle/>
          <a:p>
            <a:r>
              <a:rPr lang="ar-MA" sz="5400" b="1" dirty="0"/>
              <a:t>8</a:t>
            </a:r>
            <a:endParaRPr lang="fr-FR" sz="5400" b="1" dirty="0"/>
          </a:p>
        </p:txBody>
      </p:sp>
      <p:graphicFrame>
        <p:nvGraphicFramePr>
          <p:cNvPr id="16" name="Tableau 15">
            <a:extLst>
              <a:ext uri="{FF2B5EF4-FFF2-40B4-BE49-F238E27FC236}">
                <a16:creationId xmlns:a16="http://schemas.microsoft.com/office/drawing/2014/main" id="{F383B7FF-FE58-8A4D-F902-47AB08B1554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 name="ZoneTexte 1">
            <a:extLst>
              <a:ext uri="{FF2B5EF4-FFF2-40B4-BE49-F238E27FC236}">
                <a16:creationId xmlns:a16="http://schemas.microsoft.com/office/drawing/2014/main" id="{E4EB752B-6B05-4B95-47FC-4F26D0A682AB}"/>
              </a:ext>
            </a:extLst>
          </p:cNvPr>
          <p:cNvSpPr txBox="1"/>
          <p:nvPr/>
        </p:nvSpPr>
        <p:spPr>
          <a:xfrm>
            <a:off x="5257800" y="3467100"/>
            <a:ext cx="4316362" cy="769441"/>
          </a:xfrm>
          <a:prstGeom prst="rect">
            <a:avLst/>
          </a:prstGeom>
          <a:noFill/>
        </p:spPr>
        <p:txBody>
          <a:bodyPr wrap="square" rtlCol="0">
            <a:spAutoFit/>
          </a:bodyPr>
          <a:lstStyle/>
          <a:p>
            <a:pPr algn="ctr"/>
            <a:r>
              <a:rPr lang="ar-MA" sz="4400" b="1" dirty="0"/>
              <a:t>23 + 65</a:t>
            </a:r>
            <a:endParaRPr lang="fr-FR" sz="4400" b="1" dirty="0"/>
          </a:p>
        </p:txBody>
      </p:sp>
      <p:cxnSp>
        <p:nvCxnSpPr>
          <p:cNvPr id="17" name="Connecteur droit 16">
            <a:extLst>
              <a:ext uri="{FF2B5EF4-FFF2-40B4-BE49-F238E27FC236}">
                <a16:creationId xmlns:a16="http://schemas.microsoft.com/office/drawing/2014/main" id="{4A8DFE32-9949-B1D0-CF2A-D5EA95C45AED}"/>
              </a:ext>
            </a:extLst>
          </p:cNvPr>
          <p:cNvCxnSpPr>
            <a:cxnSpLocks/>
          </p:cNvCxnSpPr>
          <p:nvPr/>
        </p:nvCxnSpPr>
        <p:spPr>
          <a:xfrm>
            <a:off x="6096000" y="7658100"/>
            <a:ext cx="25146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descr="Une image contenant dessin humoristique, Dessin d’enfant, clipart, Dessin animé&#10;&#10;Le contenu généré par l’IA peut être incorrect.">
            <a:extLst>
              <a:ext uri="{FF2B5EF4-FFF2-40B4-BE49-F238E27FC236}">
                <a16:creationId xmlns:a16="http://schemas.microsoft.com/office/drawing/2014/main" id="{233E4841-5436-E6CA-70B9-BD4F174C50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82" y="834544"/>
            <a:ext cx="1148959" cy="821798"/>
          </a:xfrm>
          <a:prstGeom prst="rect">
            <a:avLst/>
          </a:prstGeom>
        </p:spPr>
      </p:pic>
      <p:sp>
        <p:nvSpPr>
          <p:cNvPr id="5" name="ZoneTexte 4">
            <a:extLst>
              <a:ext uri="{FF2B5EF4-FFF2-40B4-BE49-F238E27FC236}">
                <a16:creationId xmlns:a16="http://schemas.microsoft.com/office/drawing/2014/main" id="{CB52386C-0FF6-1CA2-2781-71E86C51C8B4}"/>
              </a:ext>
            </a:extLst>
          </p:cNvPr>
          <p:cNvSpPr txBox="1"/>
          <p:nvPr/>
        </p:nvSpPr>
        <p:spPr>
          <a:xfrm>
            <a:off x="6324600" y="6734770"/>
            <a:ext cx="1011772" cy="923330"/>
          </a:xfrm>
          <a:prstGeom prst="rect">
            <a:avLst/>
          </a:prstGeom>
          <a:noFill/>
        </p:spPr>
        <p:txBody>
          <a:bodyPr wrap="square" rtlCol="0">
            <a:spAutoFit/>
          </a:bodyPr>
          <a:lstStyle/>
          <a:p>
            <a:r>
              <a:rPr lang="ar-MA" sz="5400" b="1" dirty="0">
                <a:solidFill>
                  <a:srgbClr val="0097B2"/>
                </a:solidFill>
              </a:rPr>
              <a:t>2</a:t>
            </a:r>
            <a:endParaRPr lang="fr-FR" sz="5400" b="1" dirty="0">
              <a:solidFill>
                <a:srgbClr val="0097B2"/>
              </a:solidFill>
            </a:endParaRPr>
          </a:p>
        </p:txBody>
      </p:sp>
    </p:spTree>
    <p:extLst>
      <p:ext uri="{BB962C8B-B14F-4D97-AF65-F5344CB8AC3E}">
        <p14:creationId xmlns:p14="http://schemas.microsoft.com/office/powerpoint/2010/main" val="37168509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362201" y="4160103"/>
            <a:ext cx="8610600" cy="830997"/>
          </a:xfrm>
          <a:prstGeom prst="rect">
            <a:avLst/>
          </a:prstGeom>
        </p:spPr>
        <p:txBody>
          <a:bodyPr wrap="square" lIns="0" tIns="0" rIns="0" bIns="0" rtlCol="0" anchor="t">
            <a:spAutoFit/>
          </a:bodyPr>
          <a:lstStyle/>
          <a:p>
            <a:pPr algn="ctr" defTabSz="685834" rtl="1"/>
            <a:r>
              <a:rPr lang="ar-MA" sz="5400" dirty="0">
                <a:solidFill>
                  <a:srgbClr val="01070A"/>
                </a:solidFill>
                <a:latin typeface="Microsoft Uighur" panose="02000000000000000000" pitchFamily="2" charset="-78"/>
                <a:cs typeface="Microsoft Uighur" panose="02000000000000000000" pitchFamily="2" charset="-78"/>
              </a:rPr>
              <a:t>الاستئناس باستراتيجية الأسئلة الأربعة لحل المسائل  </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9A5B2C3-FCDD-96E1-B163-BA94521E05DC}"/>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العمليات وحل المسائل</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79064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857250" y="1032718"/>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10207283" y="403996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6397409" y="3813550"/>
            <a:ext cx="2037925" cy="1384995"/>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التعرف على الأعداد من 0 إلى 99</a:t>
            </a:r>
            <a:endParaRPr lang="fr-FR" sz="28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5" name="Image 14">
            <a:extLst>
              <a:ext uri="{FF2B5EF4-FFF2-40B4-BE49-F238E27FC236}">
                <a16:creationId xmlns:a16="http://schemas.microsoft.com/office/drawing/2014/main" id="{A6ADB1BD-3634-AB70-20C3-7018A46C92FE}"/>
              </a:ext>
            </a:extLst>
          </p:cNvPr>
          <p:cNvPicPr>
            <a:picLocks noChangeAspect="1"/>
          </p:cNvPicPr>
          <p:nvPr/>
        </p:nvPicPr>
        <p:blipFill rotWithShape="1">
          <a:blip r:embed="rId5"/>
          <a:srcRect l="2365" t="11904" r="881"/>
          <a:stretch/>
        </p:blipFill>
        <p:spPr>
          <a:xfrm>
            <a:off x="4495785" y="5848345"/>
            <a:ext cx="1878600" cy="1158669"/>
          </a:xfrm>
          <a:prstGeom prst="rect">
            <a:avLst/>
          </a:prstGeom>
        </p:spPr>
      </p:pic>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6"/>
          <a:stretch>
            <a:fillRect/>
          </a:stretch>
        </p:blipFill>
        <p:spPr>
          <a:xfrm>
            <a:off x="1759242"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87000" y="5368344"/>
            <a:ext cx="2371670" cy="1756356"/>
          </a:xfrm>
          <a:prstGeom prst="rect">
            <a:avLst/>
          </a:prstGeom>
        </p:spPr>
      </p:pic>
      <p:pic>
        <p:nvPicPr>
          <p:cNvPr id="19" name="Image 18">
            <a:extLst>
              <a:ext uri="{FF2B5EF4-FFF2-40B4-BE49-F238E27FC236}">
                <a16:creationId xmlns:a16="http://schemas.microsoft.com/office/drawing/2014/main" id="{6F713C33-0C94-A1B0-18C1-CA9F2567B5F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48236" y="6968914"/>
            <a:ext cx="1533393" cy="1411209"/>
          </a:xfrm>
          <a:prstGeom prst="rect">
            <a:avLst/>
          </a:prstGeom>
        </p:spPr>
      </p:pic>
      <p:pic>
        <p:nvPicPr>
          <p:cNvPr id="14" name="Image 13">
            <a:extLst>
              <a:ext uri="{FF2B5EF4-FFF2-40B4-BE49-F238E27FC236}">
                <a16:creationId xmlns:a16="http://schemas.microsoft.com/office/drawing/2014/main" id="{51EEB38D-F8E4-162C-043A-510004EBB0C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34437" y="5572696"/>
            <a:ext cx="1314758" cy="1509070"/>
          </a:xfrm>
          <a:prstGeom prst="rect">
            <a:avLst/>
          </a:prstGeom>
        </p:spPr>
      </p:pic>
      <p:sp>
        <p:nvSpPr>
          <p:cNvPr id="17" name="ZoneTexte 16">
            <a:extLst>
              <a:ext uri="{FF2B5EF4-FFF2-40B4-BE49-F238E27FC236}">
                <a16:creationId xmlns:a16="http://schemas.microsoft.com/office/drawing/2014/main" id="{606A474A-4A3C-2EAA-2302-40BB87702D96}"/>
              </a:ext>
            </a:extLst>
          </p:cNvPr>
          <p:cNvSpPr txBox="1"/>
          <p:nvPr/>
        </p:nvSpPr>
        <p:spPr>
          <a:xfrm>
            <a:off x="4471059" y="3813549"/>
            <a:ext cx="1853832" cy="1384995"/>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إنجاز عمليات جمع بدون احتفاظ</a:t>
            </a:r>
            <a:endParaRPr lang="fr-FR" sz="2800" dirty="0">
              <a:latin typeface="Microsoft Uighur" panose="02000000000000000000" pitchFamily="2" charset="-78"/>
              <a:cs typeface="Microsoft Uighur" panose="02000000000000000000" pitchFamily="2" charset="-78"/>
            </a:endParaRPr>
          </a:p>
        </p:txBody>
      </p:sp>
      <p:pic>
        <p:nvPicPr>
          <p:cNvPr id="10" name="Image 1">
            <a:extLst>
              <a:ext uri="{FF2B5EF4-FFF2-40B4-BE49-F238E27FC236}">
                <a16:creationId xmlns:a16="http://schemas.microsoft.com/office/drawing/2014/main" id="{320F0DB6-F4F8-E4E5-748E-5D939A0E5307}"/>
              </a:ext>
            </a:extLst>
          </p:cNvPr>
          <p:cNvPicPr>
            <a:picLocks noChangeAspect="1"/>
          </p:cNvPicPr>
          <p:nvPr/>
        </p:nvPicPr>
        <p:blipFill>
          <a:blip r:embed="rId10"/>
          <a:stretch>
            <a:fillRect/>
          </a:stretch>
        </p:blipFill>
        <p:spPr>
          <a:xfrm>
            <a:off x="8842665" y="6827788"/>
            <a:ext cx="1150567" cy="1617802"/>
          </a:xfrm>
          <a:prstGeom prst="rect">
            <a:avLst/>
          </a:prstGeom>
        </p:spPr>
      </p:pic>
      <p:sp>
        <p:nvSpPr>
          <p:cNvPr id="12" name="ZoneTexte 11">
            <a:extLst>
              <a:ext uri="{FF2B5EF4-FFF2-40B4-BE49-F238E27FC236}">
                <a16:creationId xmlns:a16="http://schemas.microsoft.com/office/drawing/2014/main" id="{0D78313A-FDDA-F5DC-1E0B-C50D8415B061}"/>
              </a:ext>
            </a:extLst>
          </p:cNvPr>
          <p:cNvSpPr txBox="1"/>
          <p:nvPr/>
        </p:nvSpPr>
        <p:spPr>
          <a:xfrm>
            <a:off x="8580371" y="3813550"/>
            <a:ext cx="1828800" cy="1384995"/>
          </a:xfrm>
          <a:prstGeom prst="rect">
            <a:avLst/>
          </a:prstGeom>
          <a:noFill/>
        </p:spPr>
        <p:txBody>
          <a:bodyPr wrap="square" rtlCol="0">
            <a:spAutoFit/>
          </a:bodyPr>
          <a:lstStyle/>
          <a:p>
            <a:pPr algn="ctr" rtl="1"/>
            <a:r>
              <a:rPr lang="ar-SA" sz="2800" dirty="0">
                <a:latin typeface="Microsoft Uighur" panose="02000000000000000000" pitchFamily="2" charset="-78"/>
                <a:cs typeface="Microsoft Uighur" panose="02000000000000000000" pitchFamily="2" charset="-78"/>
              </a:rPr>
              <a:t>عدة مناولة</a:t>
            </a:r>
            <a:r>
              <a:rPr lang="ar-MA" sz="2800" dirty="0">
                <a:latin typeface="Microsoft Uighur" panose="02000000000000000000" pitchFamily="2" charset="-78"/>
                <a:cs typeface="Microsoft Uighur" panose="02000000000000000000" pitchFamily="2" charset="-78"/>
              </a:rPr>
              <a:t> نشاط الجمع والطرح شفهيا</a:t>
            </a:r>
            <a:endParaRPr lang="fr-FR" sz="2800" dirty="0">
              <a:latin typeface="Microsoft Uighur" panose="02000000000000000000" pitchFamily="2" charset="-78"/>
              <a:cs typeface="Microsoft Uighur" panose="02000000000000000000" pitchFamily="2" charset="-78"/>
            </a:endParaRPr>
          </a:p>
        </p:txBody>
      </p:sp>
      <p:pic>
        <p:nvPicPr>
          <p:cNvPr id="23" name="Image 22">
            <a:extLst>
              <a:ext uri="{FF2B5EF4-FFF2-40B4-BE49-F238E27FC236}">
                <a16:creationId xmlns:a16="http://schemas.microsoft.com/office/drawing/2014/main" id="{492394A1-EEB9-BF1C-3314-8F84B37D890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864139" y="5320467"/>
            <a:ext cx="1131222" cy="1411209"/>
          </a:xfrm>
          <a:prstGeom prst="rect">
            <a:avLst/>
          </a:prstGeom>
        </p:spPr>
      </p:pic>
    </p:spTree>
    <p:extLst>
      <p:ext uri="{BB962C8B-B14F-4D97-AF65-F5344CB8AC3E}">
        <p14:creationId xmlns:p14="http://schemas.microsoft.com/office/powerpoint/2010/main" val="31208047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B33E0-D541-9D34-20D9-A0A14BEBF79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86F05A-9019-30FC-8DFA-56551EDCAB86}"/>
              </a:ext>
            </a:extLst>
          </p:cNvPr>
          <p:cNvSpPr/>
          <p:nvPr/>
        </p:nvSpPr>
        <p:spPr>
          <a:xfrm>
            <a:off x="-1" y="1981202"/>
            <a:ext cx="13716001" cy="8305798"/>
          </a:xfrm>
          <a:prstGeom prst="rect">
            <a:avLst/>
          </a:prstGeom>
          <a:solidFill>
            <a:srgbClr val="3D8F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8F24A59-960E-517E-D8DE-FB35F2EA4FFF}"/>
              </a:ext>
            </a:extLst>
          </p:cNvPr>
          <p:cNvSpPr/>
          <p:nvPr/>
        </p:nvSpPr>
        <p:spPr>
          <a:xfrm>
            <a:off x="275853" y="2615103"/>
            <a:ext cx="13164293" cy="72680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1E0552FC-45A8-59D9-F447-6F66F0DE5EC8}"/>
              </a:ext>
            </a:extLst>
          </p:cNvPr>
          <p:cNvSpPr/>
          <p:nvPr/>
        </p:nvSpPr>
        <p:spPr>
          <a:xfrm>
            <a:off x="-3" y="690541"/>
            <a:ext cx="13716001" cy="1723754"/>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E19EF56-806F-A03C-86EB-36F5DFC2D7B8}"/>
              </a:ext>
            </a:extLst>
          </p:cNvPr>
          <p:cNvSpPr txBox="1"/>
          <p:nvPr/>
        </p:nvSpPr>
        <p:spPr>
          <a:xfrm>
            <a:off x="1209690" y="891689"/>
            <a:ext cx="112966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انتبهوا جيدا </a:t>
            </a:r>
            <a:r>
              <a:rPr lang="ar-MA" sz="3200" dirty="0">
                <a:solidFill>
                  <a:prstClr val="white">
                    <a:lumMod val="65000"/>
                  </a:prstClr>
                </a:solidFill>
                <a:latin typeface="Microsoft Uighur" panose="02000000000000000000" pitchFamily="2" charset="-78"/>
                <a:cs typeface="Microsoft Uighur" panose="02000000000000000000" pitchFamily="2" charset="-78"/>
              </a:rPr>
              <a:t>سنستمر في التدرب</a:t>
            </a:r>
            <a:r>
              <a:rPr lang="ar-SA" sz="3200" dirty="0">
                <a:solidFill>
                  <a:prstClr val="white">
                    <a:lumMod val="65000"/>
                  </a:prstClr>
                </a:solidFill>
                <a:latin typeface="Microsoft Uighur" panose="02000000000000000000" pitchFamily="2" charset="-78"/>
                <a:cs typeface="Microsoft Uighur" panose="02000000000000000000" pitchFamily="2" charset="-78"/>
              </a:rPr>
              <a:t> على </a:t>
            </a:r>
            <a:r>
              <a:rPr lang="ar-MA" sz="3200" dirty="0">
                <a:solidFill>
                  <a:prstClr val="white">
                    <a:lumMod val="65000"/>
                  </a:prstClr>
                </a:solidFill>
                <a:latin typeface="Microsoft Uighur" panose="02000000000000000000" pitchFamily="2" charset="-78"/>
                <a:cs typeface="Microsoft Uighur" panose="02000000000000000000" pitchFamily="2" charset="-78"/>
              </a:rPr>
              <a:t>حل مسألة باستخدام استراتيجية الأسئلة الأربعة.  </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50" name="Freeform 8">
            <a:extLst>
              <a:ext uri="{FF2B5EF4-FFF2-40B4-BE49-F238E27FC236}">
                <a16:creationId xmlns:a16="http://schemas.microsoft.com/office/drawing/2014/main" id="{33B7DCE3-A992-F870-559F-69BCCF37B310}"/>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42EB075B-0D5E-7F7D-7778-F60717FA8C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0850" y="3578382"/>
            <a:ext cx="7734300" cy="5156200"/>
          </a:xfrm>
          <a:prstGeom prst="rect">
            <a:avLst/>
          </a:prstGeom>
        </p:spPr>
      </p:pic>
      <p:graphicFrame>
        <p:nvGraphicFramePr>
          <p:cNvPr id="2" name="Tableau 1">
            <a:extLst>
              <a:ext uri="{FF2B5EF4-FFF2-40B4-BE49-F238E27FC236}">
                <a16:creationId xmlns:a16="http://schemas.microsoft.com/office/drawing/2014/main" id="{2482C1BC-FCDE-272E-7B99-87FA2DBA137F}"/>
              </a:ext>
            </a:extLst>
          </p:cNvPr>
          <p:cNvGraphicFramePr>
            <a:graphicFrameLocks noGrp="1"/>
          </p:cNvGraphicFramePr>
          <p:nvPr>
            <p:extLst>
              <p:ext uri="{D42A27DB-BD31-4B8C-83A1-F6EECF244321}">
                <p14:modId xmlns:p14="http://schemas.microsoft.com/office/powerpoint/2010/main" val="4094135914"/>
              </p:ext>
            </p:extLst>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16874931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0A11C-065C-A605-3DA5-9F91890A01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AA407C9-124D-752F-48CC-1CE0822A6FA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C0FC10-BA4D-DA83-05F1-8D3FAF119E2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744CAB6-7FD6-73F2-7BAB-CFC06C6CCED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B877E07-5947-976E-50DA-2C3F5A8799D0}"/>
              </a:ext>
            </a:extLst>
          </p:cNvPr>
          <p:cNvSpPr txBox="1"/>
          <p:nvPr/>
        </p:nvSpPr>
        <p:spPr>
          <a:xfrm>
            <a:off x="426372" y="863026"/>
            <a:ext cx="12013246"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رأينا أنه لحل مسألة فإننا نستخدم استراتيجية الأسئلة الأربعة من خلال طرح والإجابة على الأسئلة التالية: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D1EA079-6B2D-FD47-B813-9AD987661A96}"/>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7BAFCFC-D25C-0B6F-4D02-165A7C4A88BE}"/>
              </a:ext>
            </a:extLst>
          </p:cNvPr>
          <p:cNvGraphicFramePr>
            <a:graphicFrameLocks noGrp="1"/>
          </p:cNvGraphicFramePr>
          <p:nvPr>
            <p:extLst>
              <p:ext uri="{D42A27DB-BD31-4B8C-83A1-F6EECF244321}">
                <p14:modId xmlns:p14="http://schemas.microsoft.com/office/powerpoint/2010/main" val="98439323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9" name="Rectangle : coins arrondis 8">
            <a:extLst>
              <a:ext uri="{FF2B5EF4-FFF2-40B4-BE49-F238E27FC236}">
                <a16:creationId xmlns:a16="http://schemas.microsoft.com/office/drawing/2014/main" id="{AC626823-FB8A-B9DD-8249-4999188C2316}"/>
              </a:ext>
            </a:extLst>
          </p:cNvPr>
          <p:cNvSpPr/>
          <p:nvPr/>
        </p:nvSpPr>
        <p:spPr>
          <a:xfrm>
            <a:off x="275852" y="2288736"/>
            <a:ext cx="13164293" cy="78077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A7E6D0D9-9BCC-93ED-7A37-C5510A79912C}"/>
              </a:ext>
            </a:extLst>
          </p:cNvPr>
          <p:cNvSpPr/>
          <p:nvPr/>
        </p:nvSpPr>
        <p:spPr>
          <a:xfrm>
            <a:off x="1553813" y="3790013"/>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2" name="ZoneTexte 11">
            <a:extLst>
              <a:ext uri="{FF2B5EF4-FFF2-40B4-BE49-F238E27FC236}">
                <a16:creationId xmlns:a16="http://schemas.microsoft.com/office/drawing/2014/main" id="{D5339C80-6512-AE24-4864-B0D14A9487CA}"/>
              </a:ext>
            </a:extLst>
          </p:cNvPr>
          <p:cNvSpPr txBox="1"/>
          <p:nvPr/>
        </p:nvSpPr>
        <p:spPr>
          <a:xfrm>
            <a:off x="2667000" y="3682203"/>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الْمَعْلوماتُ الَّتي تُقَدِّمُها الْمَسْأَلَةُ؟</a:t>
            </a:r>
          </a:p>
        </p:txBody>
      </p:sp>
      <p:sp>
        <p:nvSpPr>
          <p:cNvPr id="13" name="Rectangle : coins arrondis 4">
            <a:extLst>
              <a:ext uri="{FF2B5EF4-FFF2-40B4-BE49-F238E27FC236}">
                <a16:creationId xmlns:a16="http://schemas.microsoft.com/office/drawing/2014/main" id="{7A2E37F5-C520-D573-0335-81ADE222489C}"/>
              </a:ext>
            </a:extLst>
          </p:cNvPr>
          <p:cNvSpPr/>
          <p:nvPr/>
        </p:nvSpPr>
        <p:spPr>
          <a:xfrm>
            <a:off x="1571253" y="8039018"/>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4" name="ZoneTexte 13">
            <a:extLst>
              <a:ext uri="{FF2B5EF4-FFF2-40B4-BE49-F238E27FC236}">
                <a16:creationId xmlns:a16="http://schemas.microsoft.com/office/drawing/2014/main" id="{6A047B6F-E624-7FEA-287E-CF15363378D7}"/>
              </a:ext>
            </a:extLst>
          </p:cNvPr>
          <p:cNvSpPr txBox="1"/>
          <p:nvPr/>
        </p:nvSpPr>
        <p:spPr>
          <a:xfrm>
            <a:off x="2438400" y="7926042"/>
            <a:ext cx="86106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لِماذا؟</a:t>
            </a:r>
          </a:p>
        </p:txBody>
      </p:sp>
      <p:sp>
        <p:nvSpPr>
          <p:cNvPr id="16" name="Rectangle : coins arrondis 4">
            <a:extLst>
              <a:ext uri="{FF2B5EF4-FFF2-40B4-BE49-F238E27FC236}">
                <a16:creationId xmlns:a16="http://schemas.microsoft.com/office/drawing/2014/main" id="{AA475084-4250-5978-B1A4-FADE1BA1A6A7}"/>
              </a:ext>
            </a:extLst>
          </p:cNvPr>
          <p:cNvSpPr/>
          <p:nvPr/>
        </p:nvSpPr>
        <p:spPr>
          <a:xfrm>
            <a:off x="1553813" y="647103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7" name="ZoneTexte 16">
            <a:extLst>
              <a:ext uri="{FF2B5EF4-FFF2-40B4-BE49-F238E27FC236}">
                <a16:creationId xmlns:a16="http://schemas.microsoft.com/office/drawing/2014/main" id="{EB5B6539-E459-F196-9E7F-951DDDFF238A}"/>
              </a:ext>
            </a:extLst>
          </p:cNvPr>
          <p:cNvSpPr txBox="1"/>
          <p:nvPr/>
        </p:nvSpPr>
        <p:spPr>
          <a:xfrm>
            <a:off x="2438400" y="6695209"/>
            <a:ext cx="8763000" cy="565539"/>
          </a:xfrm>
          <a:prstGeom prst="rect">
            <a:avLst/>
          </a:prstGeom>
          <a:noFill/>
        </p:spPr>
        <p:txBody>
          <a:bodyPr wrap="square" rtlCol="0">
            <a:spAutoFit/>
          </a:bodyPr>
          <a:lstStyle/>
          <a:p>
            <a:pPr marL="0" lvl="1" algn="ctr" defTabSz="685834" rtl="1">
              <a:lnSpc>
                <a:spcPts val="3017"/>
              </a:lnSpc>
              <a:spcBef>
                <a:spcPct val="0"/>
              </a:spcBef>
            </a:pPr>
            <a:r>
              <a:rPr lang="ar-SA" sz="4800" dirty="0">
                <a:latin typeface="Microsoft Uighur" panose="02000000000000000000" pitchFamily="2" charset="-78"/>
                <a:cs typeface="Microsoft Uighur" panose="02000000000000000000" pitchFamily="2" charset="-78"/>
              </a:rPr>
              <a:t>ماذا 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يّ</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أ</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ن</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 </a:t>
            </a:r>
            <a:r>
              <a:rPr lang="ar-MA" sz="4800" dirty="0">
                <a:latin typeface="Microsoft Uighur" panose="02000000000000000000" pitchFamily="2" charset="-78"/>
                <a:cs typeface="Microsoft Uighur" panose="02000000000000000000" pitchFamily="2" charset="-78"/>
              </a:rPr>
              <a:t>أَ</a:t>
            </a:r>
            <a:r>
              <a:rPr lang="ar-SA" sz="4800" dirty="0">
                <a:latin typeface="Microsoft Uighur" panose="02000000000000000000" pitchFamily="2" charset="-78"/>
                <a:cs typeface="Microsoft Uighur" panose="02000000000000000000" pitchFamily="2" charset="-78"/>
              </a:rPr>
              <a:t>ف</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ع</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ل</a:t>
            </a:r>
            <a:r>
              <a:rPr lang="ar-MA" sz="4800" dirty="0">
                <a:latin typeface="Microsoft Uighur" panose="02000000000000000000" pitchFamily="2" charset="-78"/>
                <a:cs typeface="Microsoft Uighur" panose="02000000000000000000" pitchFamily="2" charset="-78"/>
              </a:rPr>
              <a:t>َ</a:t>
            </a:r>
            <a:r>
              <a:rPr lang="ar-SA" sz="4800" dirty="0">
                <a:latin typeface="Microsoft Uighur" panose="02000000000000000000" pitchFamily="2" charset="-78"/>
                <a:cs typeface="Microsoft Uighur" panose="02000000000000000000" pitchFamily="2" charset="-78"/>
              </a:rPr>
              <a:t>؟</a:t>
            </a:r>
            <a:r>
              <a:rPr lang="ar-MA" sz="4800" dirty="0">
                <a:latin typeface="Microsoft Uighur" panose="02000000000000000000" pitchFamily="2" charset="-78"/>
                <a:cs typeface="Microsoft Uighur" panose="02000000000000000000" pitchFamily="2" charset="-78"/>
              </a:rPr>
              <a:t> </a:t>
            </a:r>
            <a:endParaRPr lang="fr-FR" sz="4800" dirty="0">
              <a:latin typeface="Microsoft Uighur" panose="02000000000000000000" pitchFamily="2" charset="-78"/>
              <a:cs typeface="Microsoft Uighur" panose="02000000000000000000" pitchFamily="2" charset="-78"/>
            </a:endParaRPr>
          </a:p>
        </p:txBody>
      </p:sp>
      <p:sp>
        <p:nvSpPr>
          <p:cNvPr id="18" name="Rectangle : coins arrondis 4">
            <a:extLst>
              <a:ext uri="{FF2B5EF4-FFF2-40B4-BE49-F238E27FC236}">
                <a16:creationId xmlns:a16="http://schemas.microsoft.com/office/drawing/2014/main" id="{B6688452-3D16-4183-6592-AAB2A8749F47}"/>
              </a:ext>
            </a:extLst>
          </p:cNvPr>
          <p:cNvSpPr/>
          <p:nvPr/>
        </p:nvSpPr>
        <p:spPr>
          <a:xfrm>
            <a:off x="1553813" y="5111079"/>
            <a:ext cx="10820400" cy="789709"/>
          </a:xfrm>
          <a:prstGeom prst="roundRect">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endParaRPr lang="ar-MA" sz="4400" dirty="0">
              <a:latin typeface="Microsoft Uighur" panose="02000000000000000000" pitchFamily="2" charset="-78"/>
              <a:cs typeface="Microsoft Uighur" panose="02000000000000000000" pitchFamily="2" charset="-78"/>
            </a:endParaRPr>
          </a:p>
        </p:txBody>
      </p:sp>
      <p:sp>
        <p:nvSpPr>
          <p:cNvPr id="19" name="ZoneTexte 18">
            <a:extLst>
              <a:ext uri="{FF2B5EF4-FFF2-40B4-BE49-F238E27FC236}">
                <a16:creationId xmlns:a16="http://schemas.microsoft.com/office/drawing/2014/main" id="{D57F4F2E-08C3-744E-71A6-20B24D614825}"/>
              </a:ext>
            </a:extLst>
          </p:cNvPr>
          <p:cNvSpPr txBox="1"/>
          <p:nvPr/>
        </p:nvSpPr>
        <p:spPr>
          <a:xfrm>
            <a:off x="2514600" y="5046600"/>
            <a:ext cx="8534400" cy="830997"/>
          </a:xfrm>
          <a:prstGeom prst="rect">
            <a:avLst/>
          </a:prstGeom>
          <a:noFill/>
        </p:spPr>
        <p:txBody>
          <a:bodyPr wrap="square" rtlCol="0">
            <a:spAutoFit/>
          </a:bodyPr>
          <a:lstStyle/>
          <a:p>
            <a:pPr algn="ctr" rtl="1"/>
            <a:r>
              <a:rPr lang="ar-MA" sz="4800" dirty="0">
                <a:latin typeface="Microsoft Uighur" panose="02000000000000000000" pitchFamily="2" charset="-78"/>
                <a:cs typeface="Microsoft Uighur" panose="02000000000000000000" pitchFamily="2" charset="-78"/>
              </a:rPr>
              <a:t>ما الْمَطْلوبُ مِنّي؟</a:t>
            </a:r>
          </a:p>
        </p:txBody>
      </p:sp>
    </p:spTree>
    <p:extLst>
      <p:ext uri="{BB962C8B-B14F-4D97-AF65-F5344CB8AC3E}">
        <p14:creationId xmlns:p14="http://schemas.microsoft.com/office/powerpoint/2010/main" val="356755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1000"/>
                                        <p:tgtEl>
                                          <p:spTgt spid="18"/>
                                        </p:tgtEl>
                                      </p:cBhvr>
                                    </p:animEffect>
                                    <p:anim calcmode="lin" valueType="num">
                                      <p:cBhvr>
                                        <p:cTn id="25" dur="1000" fill="hold"/>
                                        <p:tgtEl>
                                          <p:spTgt spid="18"/>
                                        </p:tgtEl>
                                        <p:attrNameLst>
                                          <p:attrName>ppt_x</p:attrName>
                                        </p:attrNameLst>
                                      </p:cBhvr>
                                      <p:tavLst>
                                        <p:tav tm="0">
                                          <p:val>
                                            <p:strVal val="#ppt_x"/>
                                          </p:val>
                                        </p:tav>
                                        <p:tav tm="100000">
                                          <p:val>
                                            <p:strVal val="#ppt_x"/>
                                          </p:val>
                                        </p:tav>
                                      </p:tavLst>
                                    </p:anim>
                                    <p:anim calcmode="lin" valueType="num">
                                      <p:cBhvr>
                                        <p:cTn id="2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p:bldP spid="16" grpId="0" animBg="1"/>
      <p:bldP spid="17" grpId="0"/>
      <p:bldP spid="18" grpId="0" animBg="1"/>
      <p:bldP spid="1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CFFD-D22B-68B6-5FBC-AD50328A278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7783297-3CF2-D0B8-3FD6-C91A5D6D797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ED9F8F-061B-9547-C090-2A20178F3131}"/>
              </a:ext>
            </a:extLst>
          </p:cNvPr>
          <p:cNvSpPr/>
          <p:nvPr/>
        </p:nvSpPr>
        <p:spPr>
          <a:xfrm>
            <a:off x="275852" y="2933699"/>
            <a:ext cx="13164293" cy="6934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C8D2699-2238-AD67-2CA3-3548D3239D1A}"/>
              </a:ext>
            </a:extLst>
          </p:cNvPr>
          <p:cNvSpPr/>
          <p:nvPr/>
        </p:nvSpPr>
        <p:spPr>
          <a:xfrm>
            <a:off x="-1" y="682446"/>
            <a:ext cx="13716001" cy="20226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B0174F8-68CE-2E36-4923-05B19970F70E}"/>
              </a:ext>
            </a:extLst>
          </p:cNvPr>
          <p:cNvSpPr txBox="1"/>
          <p:nvPr/>
        </p:nvSpPr>
        <p:spPr>
          <a:xfrm>
            <a:off x="1905000" y="863026"/>
            <a:ext cx="10534617"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ستعملون في مجموعات لحل مسألة اليوم.</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يعرض الأستاذ(ة) المسألة.</a:t>
            </a: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يقرأ المسألة</a:t>
            </a:r>
            <a:r>
              <a:rPr lang="ar-MA" sz="2400" dirty="0">
                <a:solidFill>
                  <a:prstClr val="white">
                    <a:lumMod val="65000"/>
                  </a:prstClr>
                </a:solidFill>
                <a:latin typeface="Microsoft Uighur" panose="02000000000000000000" pitchFamily="2" charset="-78"/>
                <a:cs typeface="Microsoft Uighur" panose="02000000000000000000" pitchFamily="2" charset="-78"/>
              </a:rPr>
              <a:t>.</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SA" sz="2400" dirty="0">
                <a:solidFill>
                  <a:prstClr val="white">
                    <a:lumMod val="65000"/>
                  </a:prstClr>
                </a:solidFill>
                <a:latin typeface="Microsoft Uighur" panose="02000000000000000000" pitchFamily="2" charset="-78"/>
                <a:cs typeface="Microsoft Uighur" panose="02000000000000000000" pitchFamily="2" charset="-78"/>
              </a:rPr>
              <a:t>ينتدب أحد المتعلمين لقراءتها</a:t>
            </a:r>
            <a:r>
              <a:rPr lang="ar-MA" sz="2400" dirty="0">
                <a:solidFill>
                  <a:prstClr val="white">
                    <a:lumMod val="65000"/>
                  </a:prstClr>
                </a:solidFill>
                <a:latin typeface="Microsoft Uighur" panose="02000000000000000000" pitchFamily="2" charset="-78"/>
                <a:cs typeface="Microsoft Uighur" panose="02000000000000000000" pitchFamily="2" charset="-78"/>
              </a:rPr>
              <a:t>.</a:t>
            </a: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91BFBBD-7DFF-E309-3F0E-E3CA7A64D13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10ED185-DD67-D569-876D-2CC3F4445411}"/>
              </a:ext>
            </a:extLst>
          </p:cNvPr>
          <p:cNvGraphicFramePr>
            <a:graphicFrameLocks noGrp="1"/>
          </p:cNvGraphicFramePr>
          <p:nvPr>
            <p:extLst>
              <p:ext uri="{D42A27DB-BD31-4B8C-83A1-F6EECF244321}">
                <p14:modId xmlns:p14="http://schemas.microsoft.com/office/powerpoint/2010/main" val="3383701045"/>
              </p:ext>
            </p:extLst>
          </p:nvPr>
        </p:nvGraphicFramePr>
        <p:xfrm>
          <a:off x="0" y="0"/>
          <a:ext cx="13715999" cy="712299"/>
        </p:xfrm>
        <a:graphic>
          <a:graphicData uri="http://schemas.openxmlformats.org/drawingml/2006/table">
            <a:tbl>
              <a:tblPr firstRow="1" bandRow="1">
                <a:tableStyleId>{5C22544A-7EE6-4342-B048-85BDC9FD1C3A}</a:tableStyleId>
              </a:tblPr>
              <a:tblGrid>
                <a:gridCol w="2443468">
                  <a:extLst>
                    <a:ext uri="{9D8B030D-6E8A-4147-A177-3AD203B41FA5}">
                      <a16:colId xmlns:a16="http://schemas.microsoft.com/office/drawing/2014/main" val="1291277174"/>
                    </a:ext>
                  </a:extLst>
                </a:gridCol>
                <a:gridCol w="4316793">
                  <a:extLst>
                    <a:ext uri="{9D8B030D-6E8A-4147-A177-3AD203B41FA5}">
                      <a16:colId xmlns:a16="http://schemas.microsoft.com/office/drawing/2014/main" val="2564387403"/>
                    </a:ext>
                  </a:extLst>
                </a:gridCol>
                <a:gridCol w="2383739">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209799">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13" name="Rectangle : coins arrondis 4">
            <a:extLst>
              <a:ext uri="{FF2B5EF4-FFF2-40B4-BE49-F238E27FC236}">
                <a16:creationId xmlns:a16="http://schemas.microsoft.com/office/drawing/2014/main" id="{1A031717-73CD-0951-20C9-8369B8428738}"/>
              </a:ext>
            </a:extLst>
          </p:cNvPr>
          <p:cNvSpPr/>
          <p:nvPr/>
        </p:nvSpPr>
        <p:spPr>
          <a:xfrm>
            <a:off x="1426946" y="4063535"/>
            <a:ext cx="10862104" cy="4674527"/>
          </a:xfrm>
          <a:prstGeom prst="roundRect">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rtl="1"/>
            <a:r>
              <a:rPr lang="ar-MA" sz="7200" dirty="0">
                <a:solidFill>
                  <a:schemeClr val="tx1"/>
                </a:solidFill>
                <a:latin typeface="Microsoft Uighur" panose="02000000000000000000" pitchFamily="2" charset="-78"/>
                <a:cs typeface="Microsoft Uighur" panose="02000000000000000000" pitchFamily="2" charset="-78"/>
              </a:rPr>
              <a:t>غَرَسَ طارِقٌ 30 شَجَرَةً هَذِهِ السَّنَة، وَ 14 شَجَرَةً في السَّنَةِ الْماضِيَةِ. </a:t>
            </a:r>
          </a:p>
          <a:p>
            <a:pPr algn="r" rtl="1"/>
            <a:r>
              <a:rPr lang="ar-MA" sz="7200" dirty="0">
                <a:solidFill>
                  <a:schemeClr val="tx1"/>
                </a:solidFill>
                <a:latin typeface="Microsoft Uighur" panose="02000000000000000000" pitchFamily="2" charset="-78"/>
                <a:cs typeface="Microsoft Uighur" panose="02000000000000000000" pitchFamily="2" charset="-78"/>
              </a:rPr>
              <a:t>كَمْ شَجَرَةً غَرَسَ طارِقٌ؟</a:t>
            </a:r>
          </a:p>
        </p:txBody>
      </p:sp>
    </p:spTree>
    <p:extLst>
      <p:ext uri="{BB962C8B-B14F-4D97-AF65-F5344CB8AC3E}">
        <p14:creationId xmlns:p14="http://schemas.microsoft.com/office/powerpoint/2010/main" val="26079817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41DB-EB1A-F23F-45D0-500D2EF7ECA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C60BDB6-22FD-B048-EA5F-F53EE3E43C3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374577-FDCB-6295-0D15-BB2DFD6D896B}"/>
              </a:ext>
            </a:extLst>
          </p:cNvPr>
          <p:cNvSpPr/>
          <p:nvPr/>
        </p:nvSpPr>
        <p:spPr>
          <a:xfrm>
            <a:off x="275852" y="2802954"/>
            <a:ext cx="13164293" cy="7141146"/>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34BFD71-C61E-D28C-1118-8DBE310FFFAF}"/>
              </a:ext>
            </a:extLst>
          </p:cNvPr>
          <p:cNvSpPr/>
          <p:nvPr/>
        </p:nvSpPr>
        <p:spPr>
          <a:xfrm>
            <a:off x="-1" y="644347"/>
            <a:ext cx="13716001" cy="18321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9F7067C-FE0B-28CE-EE19-06FA5CE5773E}"/>
              </a:ext>
            </a:extLst>
          </p:cNvPr>
          <p:cNvSpPr txBox="1"/>
          <p:nvPr/>
        </p:nvSpPr>
        <p:spPr>
          <a:xfrm>
            <a:off x="1447800" y="863026"/>
            <a:ext cx="109918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تخيلوا المسألة. </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BFE3053-8428-0CA4-A31B-BA7F4B7398A2}"/>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C0E4C6D-AAA7-1F7B-B51A-B4B71C4209E0}"/>
              </a:ext>
            </a:extLst>
          </p:cNvPr>
          <p:cNvGraphicFramePr>
            <a:graphicFrameLocks noGrp="1"/>
          </p:cNvGraphicFramePr>
          <p:nvPr>
            <p:extLst>
              <p:ext uri="{D42A27DB-BD31-4B8C-83A1-F6EECF244321}">
                <p14:modId xmlns:p14="http://schemas.microsoft.com/office/powerpoint/2010/main" val="2443443378"/>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6" name="Image 5" descr="Une image contenant Visage humain, garçon, jeune enfant, clipart&#10;&#10;Le contenu généré par l’IA peut être incorrect.">
            <a:extLst>
              <a:ext uri="{FF2B5EF4-FFF2-40B4-BE49-F238E27FC236}">
                <a16:creationId xmlns:a16="http://schemas.microsoft.com/office/drawing/2014/main" id="{621C1C4E-8385-CC6E-2769-9EB21903B68E}"/>
              </a:ext>
            </a:extLst>
          </p:cNvPr>
          <p:cNvPicPr>
            <a:picLocks noChangeAspect="1"/>
          </p:cNvPicPr>
          <p:nvPr/>
        </p:nvPicPr>
        <p:blipFill>
          <a:blip r:embed="rId4">
            <a:extLst>
              <a:ext uri="{28A0092B-C50C-407E-A947-70E740481C1C}">
                <a14:useLocalDpi xmlns:a14="http://schemas.microsoft.com/office/drawing/2010/main" val="0"/>
              </a:ext>
            </a:extLst>
          </a:blip>
          <a:srcRect l="22549" t="6792" r="22549" b="30223"/>
          <a:stretch>
            <a:fillRect/>
          </a:stretch>
        </p:blipFill>
        <p:spPr>
          <a:xfrm>
            <a:off x="3271481" y="3771900"/>
            <a:ext cx="7173037" cy="4651184"/>
          </a:xfrm>
          <a:prstGeom prst="rect">
            <a:avLst/>
          </a:prstGeom>
        </p:spPr>
      </p:pic>
    </p:spTree>
    <p:extLst>
      <p:ext uri="{BB962C8B-B14F-4D97-AF65-F5344CB8AC3E}">
        <p14:creationId xmlns:p14="http://schemas.microsoft.com/office/powerpoint/2010/main" val="14443648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1628-30C0-3281-D539-E8A31B04D23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2C9150A-F1E8-6112-3488-CF5C4935389F}"/>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AD85831-BF5E-6A30-CB92-5977AA2CF65B}"/>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728FC54-D7F3-1E1D-3D01-4867E4E8781E}"/>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CFA6371-3340-980E-3191-9F7D0092AE7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بعد المناقشة أجيبوا على دفاتر بحثكم على السؤال الأول</a:t>
            </a:r>
            <a:r>
              <a:rPr lang="ar-SA" sz="3200" dirty="0">
                <a:solidFill>
                  <a:prstClr val="white">
                    <a:lumMod val="65000"/>
                  </a:prstClr>
                </a:solidFill>
                <a:latin typeface="Microsoft Uighur" panose="02000000000000000000" pitchFamily="2" charset="-78"/>
                <a:cs typeface="Microsoft Uighur" panose="02000000000000000000" pitchFamily="2" charset="-78"/>
              </a:rPr>
              <a:t>: ما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BF9FCFD-4FA2-29D8-286F-876A9152AEE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E803669C-31B9-B378-0A86-FAC3913D3A6C}"/>
              </a:ext>
            </a:extLst>
          </p:cNvPr>
          <p:cNvGraphicFramePr>
            <a:graphicFrameLocks noGrp="1"/>
          </p:cNvGraphicFramePr>
          <p:nvPr>
            <p:extLst>
              <p:ext uri="{D42A27DB-BD31-4B8C-83A1-F6EECF244321}">
                <p14:modId xmlns:p14="http://schemas.microsoft.com/office/powerpoint/2010/main" val="11423175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360461D-15D5-1798-FB68-87C070157503}"/>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7D6AD83C-CA08-4A93-D444-BEB7913CF21F}"/>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a:effectLst>
            <a:outerShdw blurRad="50800" dist="38100" dir="2700000" algn="tl" rotWithShape="0">
              <a:prstClr val="black">
                <a:alpha val="40000"/>
              </a:prstClr>
            </a:outerShdw>
          </a:effectLst>
        </p:spPr>
      </p:pic>
      <p:sp>
        <p:nvSpPr>
          <p:cNvPr id="4" name="Rectangle : coins arrondis 4">
            <a:extLst>
              <a:ext uri="{FF2B5EF4-FFF2-40B4-BE49-F238E27FC236}">
                <a16:creationId xmlns:a16="http://schemas.microsoft.com/office/drawing/2014/main" id="{F5523461-5815-ED4F-E8F6-CCFF205646EC}"/>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طارِقٌ 30 شَجَرَةً هَذِهِ السَّنَة، وَ 14 شَجَرَةً في السَّنَةِ الْماضِيَةِ. </a:t>
            </a:r>
          </a:p>
          <a:p>
            <a:pPr algn="just" rtl="1"/>
            <a:r>
              <a:rPr lang="ar-MA" sz="6000" dirty="0">
                <a:solidFill>
                  <a:schemeClr val="bg1"/>
                </a:solidFill>
                <a:latin typeface="Microsoft Uighur" panose="02000000000000000000" pitchFamily="2" charset="-78"/>
                <a:cs typeface="Microsoft Uighur" panose="02000000000000000000" pitchFamily="2" charset="-78"/>
              </a:rPr>
              <a:t>كَمْ شَجَرَةً غَرَسَ طارِقٌ؟</a:t>
            </a:r>
          </a:p>
        </p:txBody>
      </p:sp>
    </p:spTree>
    <p:extLst>
      <p:ext uri="{BB962C8B-B14F-4D97-AF65-F5344CB8AC3E}">
        <p14:creationId xmlns:p14="http://schemas.microsoft.com/office/powerpoint/2010/main" val="41585066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58F44-A0EF-75D9-A97B-422D5916506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D20D8D-9912-7293-59B8-99D18311EE8D}"/>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7BCD46-627A-E3A5-7BF2-58113283DD97}"/>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FBB9493-58D1-A9C3-A6CD-939F5BF0961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07D7385-0243-E910-0662-5890F4364CD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ما المعلومات الواردة في المسألة؟</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784AFFC-1F48-098B-16B4-C066DF2A7F6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C02DB60-C93F-3E13-AA72-DE674D0623B7}"/>
              </a:ext>
            </a:extLst>
          </p:cNvPr>
          <p:cNvGraphicFramePr>
            <a:graphicFrameLocks noGrp="1"/>
          </p:cNvGraphicFramePr>
          <p:nvPr>
            <p:extLst>
              <p:ext uri="{D42A27DB-BD31-4B8C-83A1-F6EECF244321}">
                <p14:modId xmlns:p14="http://schemas.microsoft.com/office/powerpoint/2010/main" val="413391142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3205596-09E5-901D-4AE4-3CF2605E53C5}"/>
              </a:ext>
            </a:extLst>
          </p:cNvPr>
          <p:cNvSpPr/>
          <p:nvPr/>
        </p:nvSpPr>
        <p:spPr>
          <a:xfrm>
            <a:off x="829410" y="30861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المعلومات الواردة في المسألة؟</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3" name="Image 12" descr="Une image contenant texte&#10;&#10;Le contenu généré par l’IA peut être incorrect.">
            <a:extLst>
              <a:ext uri="{FF2B5EF4-FFF2-40B4-BE49-F238E27FC236}">
                <a16:creationId xmlns:a16="http://schemas.microsoft.com/office/drawing/2014/main" id="{EE3BD902-A3FA-8698-9231-3B472EE1AD13}"/>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2136" y="3978355"/>
            <a:ext cx="6186141" cy="4940715"/>
          </a:xfrm>
          <a:prstGeom prst="rect">
            <a:avLst/>
          </a:prstGeom>
          <a:effectLst>
            <a:outerShdw blurRad="50800" dist="38100" dir="2700000" algn="tl" rotWithShape="0">
              <a:prstClr val="black">
                <a:alpha val="40000"/>
              </a:prstClr>
            </a:outerShdw>
          </a:effectLst>
        </p:spPr>
      </p:pic>
      <p:cxnSp>
        <p:nvCxnSpPr>
          <p:cNvPr id="11" name="Connecteur droit 10">
            <a:extLst>
              <a:ext uri="{FF2B5EF4-FFF2-40B4-BE49-F238E27FC236}">
                <a16:creationId xmlns:a16="http://schemas.microsoft.com/office/drawing/2014/main" id="{797042F2-2BF8-B98A-08A4-F2A4E0BCEC84}"/>
              </a:ext>
            </a:extLst>
          </p:cNvPr>
          <p:cNvCxnSpPr/>
          <p:nvPr/>
        </p:nvCxnSpPr>
        <p:spPr>
          <a:xfrm>
            <a:off x="8095281" y="5295900"/>
            <a:ext cx="2826605" cy="0"/>
          </a:xfrm>
          <a:prstGeom prst="line">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2" name="ZoneTexte 21">
            <a:extLst>
              <a:ext uri="{FF2B5EF4-FFF2-40B4-BE49-F238E27FC236}">
                <a16:creationId xmlns:a16="http://schemas.microsoft.com/office/drawing/2014/main" id="{3F98C9E1-085D-11A3-97B2-FB7FE085E4AB}"/>
              </a:ext>
            </a:extLst>
          </p:cNvPr>
          <p:cNvSpPr txBox="1"/>
          <p:nvPr/>
        </p:nvSpPr>
        <p:spPr>
          <a:xfrm>
            <a:off x="707984" y="4914900"/>
            <a:ext cx="6195449" cy="1569660"/>
          </a:xfrm>
          <a:prstGeom prst="rect">
            <a:avLst/>
          </a:prstGeom>
          <a:noFill/>
        </p:spPr>
        <p:txBody>
          <a:bodyPr wrap="square" rtlCol="0">
            <a:spAutoFit/>
          </a:bodyPr>
          <a:lstStyle/>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غَ</a:t>
            </a:r>
            <a:r>
              <a:rPr lang="ar-SA" sz="4800" b="1" dirty="0">
                <a:latin typeface="Microsoft Uighur" panose="02000000000000000000" pitchFamily="2" charset="-78"/>
                <a:cs typeface="Microsoft Uighur" panose="02000000000000000000" pitchFamily="2" charset="-78"/>
              </a:rPr>
              <a:t>رَسَ طارِقٌ 30 شَجَرَةً هَذِهِ السَّنَة</a:t>
            </a:r>
            <a:r>
              <a:rPr lang="ar-MA" sz="4800" b="1" dirty="0">
                <a:latin typeface="Microsoft Uighur" panose="02000000000000000000" pitchFamily="2" charset="-78"/>
                <a:cs typeface="Microsoft Uighur" panose="02000000000000000000" pitchFamily="2" charset="-78"/>
              </a:rPr>
              <a:t>.</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وَ 14 شَجَرَةً في السَّنَةِ الْماضِيَةِ.</a:t>
            </a:r>
          </a:p>
        </p:txBody>
      </p:sp>
      <p:sp>
        <p:nvSpPr>
          <p:cNvPr id="14" name="Rectangle : coins arrondis 4">
            <a:extLst>
              <a:ext uri="{FF2B5EF4-FFF2-40B4-BE49-F238E27FC236}">
                <a16:creationId xmlns:a16="http://schemas.microsoft.com/office/drawing/2014/main" id="{B05ED069-2E39-CFFC-1849-0070BB4DC366}"/>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طارِقٌ 30 شَجَرَةً هَذِهِ السَّنَة، وَ 14 شَجَرَةً في السَّنَةِ الْماضِيَةِ. </a:t>
            </a:r>
          </a:p>
          <a:p>
            <a:pPr algn="just" rtl="1"/>
            <a:r>
              <a:rPr lang="ar-MA" sz="6000" dirty="0">
                <a:solidFill>
                  <a:schemeClr val="bg1"/>
                </a:solidFill>
                <a:latin typeface="Microsoft Uighur" panose="02000000000000000000" pitchFamily="2" charset="-78"/>
                <a:cs typeface="Microsoft Uighur" panose="02000000000000000000" pitchFamily="2" charset="-78"/>
              </a:rPr>
              <a:t>كَمْ شَجَرَةً غَرَسَ طارِقٌ؟</a:t>
            </a:r>
          </a:p>
        </p:txBody>
      </p:sp>
    </p:spTree>
    <p:extLst>
      <p:ext uri="{BB962C8B-B14F-4D97-AF65-F5344CB8AC3E}">
        <p14:creationId xmlns:p14="http://schemas.microsoft.com/office/powerpoint/2010/main" val="24042304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85A6D-3194-C952-6A9F-F0EAF94817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2314193-6502-988B-986D-6E56A6A6D5B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1C08D9-1894-A519-3B37-834E4B0DB5D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7F08689-56A9-2CC8-9039-6FA8F59D3995}"/>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71258125-1811-ED4A-C58C-B10C4DB71BB1}"/>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a:t>
            </a:r>
            <a:r>
              <a:rPr lang="ar-SA" sz="3200" dirty="0">
                <a:solidFill>
                  <a:prstClr val="white">
                    <a:lumMod val="65000"/>
                  </a:prstClr>
                </a:solidFill>
                <a:latin typeface="Microsoft Uighur" panose="02000000000000000000" pitchFamily="2" charset="-78"/>
                <a:cs typeface="Microsoft Uighur" panose="02000000000000000000" pitchFamily="2" charset="-78"/>
              </a:rPr>
              <a:t> الثاني: ما المطلوب</a:t>
            </a:r>
            <a:r>
              <a:rPr lang="ar-MA" sz="3200" dirty="0">
                <a:solidFill>
                  <a:prstClr val="white">
                    <a:lumMod val="65000"/>
                  </a:prstClr>
                </a:solidFill>
                <a:latin typeface="Microsoft Uighur" panose="02000000000000000000" pitchFamily="2" charset="-78"/>
                <a:cs typeface="Microsoft Uighur" panose="02000000000000000000" pitchFamily="2" charset="-78"/>
              </a:rPr>
              <a:t> مني</a:t>
            </a:r>
            <a:r>
              <a:rPr lang="ar-SA" sz="3200" dirty="0">
                <a:solidFill>
                  <a:prstClr val="white">
                    <a:lumMod val="65000"/>
                  </a:prstClr>
                </a:solidFill>
                <a:latin typeface="Microsoft Uighur" panose="02000000000000000000" pitchFamily="2" charset="-78"/>
                <a:cs typeface="Microsoft Uighur" panose="02000000000000000000" pitchFamily="2" charset="-78"/>
              </a:rPr>
              <a:t>؟</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FE4BCD29-4644-51D0-E845-A526AA77112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0800C0FD-75F6-A272-2235-5D49279D7ED6}"/>
              </a:ext>
            </a:extLst>
          </p:cNvPr>
          <p:cNvGraphicFramePr>
            <a:graphicFrameLocks noGrp="1"/>
          </p:cNvGraphicFramePr>
          <p:nvPr>
            <p:extLst>
              <p:ext uri="{D42A27DB-BD31-4B8C-83A1-F6EECF244321}">
                <p14:modId xmlns:p14="http://schemas.microsoft.com/office/powerpoint/2010/main" val="2999505570"/>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8CDB436F-CB4A-E409-DABB-2B525C4A8E0B}"/>
              </a:ext>
            </a:extLst>
          </p:cNvPr>
          <p:cNvSpPr/>
          <p:nvPr/>
        </p:nvSpPr>
        <p:spPr>
          <a:xfrm>
            <a:off x="829678" y="308587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10" name="Image 9" descr="Une image contenant texte&#10;&#10;Le contenu généré par l’IA peut être incorrect.">
            <a:extLst>
              <a:ext uri="{FF2B5EF4-FFF2-40B4-BE49-F238E27FC236}">
                <a16:creationId xmlns:a16="http://schemas.microsoft.com/office/drawing/2014/main" id="{AF20D803-817C-DF22-7DE3-8581EE6D8042}"/>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57763" y="3947266"/>
            <a:ext cx="6186141" cy="4940715"/>
          </a:xfrm>
          <a:prstGeom prst="rect">
            <a:avLst/>
          </a:prstGeom>
          <a:effectLst>
            <a:outerShdw blurRad="50800" dist="38100" dir="2700000" algn="tl" rotWithShape="0">
              <a:prstClr val="black">
                <a:alpha val="40000"/>
              </a:prstClr>
            </a:outerShdw>
          </a:effectLst>
        </p:spPr>
      </p:pic>
      <p:sp>
        <p:nvSpPr>
          <p:cNvPr id="5" name="Rectangle : coins arrondis 4">
            <a:extLst>
              <a:ext uri="{FF2B5EF4-FFF2-40B4-BE49-F238E27FC236}">
                <a16:creationId xmlns:a16="http://schemas.microsoft.com/office/drawing/2014/main" id="{B942C272-A457-C417-FEF8-A474DB43F9A4}"/>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طارِقٌ 30 شَجَرَةً هَذِهِ السَّنَة، وَ 14 شَجَرَةً في السَّنَةِ الْماضِيَةِ. </a:t>
            </a:r>
          </a:p>
          <a:p>
            <a:pPr algn="just" rtl="1"/>
            <a:r>
              <a:rPr lang="ar-MA" sz="6000" dirty="0">
                <a:solidFill>
                  <a:schemeClr val="bg1"/>
                </a:solidFill>
                <a:latin typeface="Microsoft Uighur" panose="02000000000000000000" pitchFamily="2" charset="-78"/>
                <a:cs typeface="Microsoft Uighur" panose="02000000000000000000" pitchFamily="2" charset="-78"/>
              </a:rPr>
              <a:t>كَمْ شَجَرَةً غَرَسَ طارِقٌ؟</a:t>
            </a:r>
          </a:p>
        </p:txBody>
      </p:sp>
    </p:spTree>
    <p:extLst>
      <p:ext uri="{BB962C8B-B14F-4D97-AF65-F5344CB8AC3E}">
        <p14:creationId xmlns:p14="http://schemas.microsoft.com/office/powerpoint/2010/main" val="21263235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404EB-94C7-DF94-3684-5D53C7970A7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AD8E642-566D-A5CC-1F46-B727FB0528C0}"/>
              </a:ext>
            </a:extLst>
          </p:cNvPr>
          <p:cNvSpPr/>
          <p:nvPr/>
        </p:nvSpPr>
        <p:spPr>
          <a:xfrm>
            <a:off x="55416" y="2174437"/>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51793D1-458A-56DC-8E45-E901E94B582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A8194C-1AB6-D85B-DD35-58BEF2735C4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920DA8F-9D84-1A89-846A-6AB2408CEB0A}"/>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ما المطلوب مني؟</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B706E82-F899-2320-6C68-704BA1D14B5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D6C31FE-7AA5-BA4B-3BBE-0F8EEB44F3EF}"/>
              </a:ext>
            </a:extLst>
          </p:cNvPr>
          <p:cNvGraphicFramePr>
            <a:graphicFrameLocks noGrp="1"/>
          </p:cNvGraphicFramePr>
          <p:nvPr>
            <p:extLst>
              <p:ext uri="{D42A27DB-BD31-4B8C-83A1-F6EECF244321}">
                <p14:modId xmlns:p14="http://schemas.microsoft.com/office/powerpoint/2010/main" val="3480118093"/>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058000A-7BBC-0401-3C35-C9944D0FF91D}"/>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 المطلوب مني؟</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6" name="Image 5" descr="Une image contenant texte&#10;&#10;Le contenu généré par l’IA peut être incorrect.">
            <a:extLst>
              <a:ext uri="{FF2B5EF4-FFF2-40B4-BE49-F238E27FC236}">
                <a16:creationId xmlns:a16="http://schemas.microsoft.com/office/drawing/2014/main" id="{52F2D333-FBE4-A2EA-11EA-97CFE9EE86DA}"/>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1689"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03936322-FA47-7736-654E-124CFA4736CC}"/>
              </a:ext>
            </a:extLst>
          </p:cNvPr>
          <p:cNvSpPr txBox="1"/>
          <p:nvPr/>
        </p:nvSpPr>
        <p:spPr>
          <a:xfrm>
            <a:off x="576616" y="5161935"/>
            <a:ext cx="6186141" cy="830997"/>
          </a:xfrm>
          <a:prstGeom prst="rect">
            <a:avLst/>
          </a:prstGeom>
          <a:noFill/>
        </p:spPr>
        <p:txBody>
          <a:bodyPr wrap="square" rtlCol="0">
            <a:spAutoFit/>
          </a:bodyPr>
          <a:lstStyle/>
          <a:p>
            <a:pPr marL="914400" indent="-914400" algn="r" rtl="1">
              <a:buFont typeface="+mj-lt"/>
              <a:buAutoNum type="arabicPeriod"/>
            </a:pPr>
            <a:r>
              <a:rPr lang="ar-SA" sz="4800" b="1" dirty="0">
                <a:latin typeface="Microsoft Uighur" panose="02000000000000000000" pitchFamily="2" charset="-78"/>
                <a:cs typeface="Microsoft Uighur" panose="02000000000000000000" pitchFamily="2" charset="-78"/>
              </a:rPr>
              <a:t>أ</a:t>
            </a:r>
            <a:r>
              <a:rPr lang="ar-MA" sz="4800" b="1" dirty="0">
                <a:latin typeface="Microsoft Uighur" panose="02000000000000000000" pitchFamily="2" charset="-78"/>
                <a:cs typeface="Microsoft Uighur" panose="02000000000000000000" pitchFamily="2" charset="-78"/>
              </a:rPr>
              <a:t>َ</a:t>
            </a:r>
            <a:r>
              <a:rPr lang="ar-SA" sz="4800" b="1" dirty="0">
                <a:latin typeface="Microsoft Uighur" panose="02000000000000000000" pitchFamily="2" charset="-78"/>
                <a:cs typeface="Microsoft Uighur" panose="02000000000000000000" pitchFamily="2" charset="-78"/>
              </a:rPr>
              <a:t>ن</a:t>
            </a:r>
            <a:r>
              <a:rPr lang="ar-MA" sz="4800" b="1" dirty="0">
                <a:latin typeface="Microsoft Uighur" panose="02000000000000000000" pitchFamily="2" charset="-78"/>
                <a:cs typeface="Microsoft Uighur" panose="02000000000000000000" pitchFamily="2" charset="-78"/>
              </a:rPr>
              <a:t>ْ نَحْسُبَ</a:t>
            </a:r>
            <a:r>
              <a:rPr lang="ar-SA" sz="4800" b="1" dirty="0">
                <a:latin typeface="Microsoft Uighur" panose="02000000000000000000" pitchFamily="2" charset="-78"/>
                <a:cs typeface="Microsoft Uighur" panose="02000000000000000000" pitchFamily="2" charset="-78"/>
              </a:rPr>
              <a:t> كَمْ شَجَرَةً غَرَسَ طارِقٌ</a:t>
            </a:r>
            <a:r>
              <a:rPr lang="ar-MA" sz="4800" b="1" dirty="0">
                <a:latin typeface="Microsoft Uighur" panose="02000000000000000000" pitchFamily="2" charset="-78"/>
                <a:cs typeface="Microsoft Uighur" panose="02000000000000000000" pitchFamily="2" charset="-78"/>
              </a:rPr>
              <a:t>.</a:t>
            </a:r>
            <a:endParaRPr lang="fr-FR" sz="4800" b="1" dirty="0">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9B1C1867-ECE5-C524-2132-43C8BD89DAEB}"/>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طارِقٌ 30 شَجَرَةً هَذِهِ السَّنَة، وَ 14 شَجَرَةً في السَّنَةِ الْماضِيَةِ. </a:t>
            </a:r>
          </a:p>
          <a:p>
            <a:pPr algn="just" rtl="1"/>
            <a:r>
              <a:rPr lang="ar-MA" sz="6000" dirty="0">
                <a:solidFill>
                  <a:schemeClr val="bg1"/>
                </a:solidFill>
                <a:latin typeface="Microsoft Uighur" panose="02000000000000000000" pitchFamily="2" charset="-78"/>
                <a:cs typeface="Microsoft Uighur" panose="02000000000000000000" pitchFamily="2" charset="-78"/>
              </a:rPr>
              <a:t>كَمْ شَجَرَةً غَرَسَ طارِقٌ؟</a:t>
            </a:r>
          </a:p>
        </p:txBody>
      </p:sp>
    </p:spTree>
    <p:extLst>
      <p:ext uri="{BB962C8B-B14F-4D97-AF65-F5344CB8AC3E}">
        <p14:creationId xmlns:p14="http://schemas.microsoft.com/office/powerpoint/2010/main" val="25691110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F250E-E7F4-EC07-9AE3-5E824B02568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132E951-F327-AC55-1AD8-24910DF2475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9CD851-BE81-5DE9-7DDA-0C49E59A6BA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86B59A1-C933-DCC6-8274-D46F9F8D1B74}"/>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1E44A15-94A5-C00A-F261-7262870AA233}"/>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السؤال </a:t>
            </a:r>
            <a:r>
              <a:rPr lang="ar-SA" sz="3200" dirty="0">
                <a:solidFill>
                  <a:prstClr val="white">
                    <a:lumMod val="65000"/>
                  </a:prstClr>
                </a:solidFill>
                <a:latin typeface="Microsoft Uighur" panose="02000000000000000000" pitchFamily="2" charset="-78"/>
                <a:cs typeface="Microsoft Uighur" panose="02000000000000000000" pitchFamily="2" charset="-78"/>
              </a:rPr>
              <a:t>الثالث: ما ذا علي أن أفعل؟ ولماذا.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97F4C55-9226-7022-02F8-D8F34982084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8CF3A36-CF9B-1BB2-92FE-4EDEF2C0B79E}"/>
              </a:ext>
            </a:extLst>
          </p:cNvPr>
          <p:cNvGraphicFramePr>
            <a:graphicFrameLocks noGrp="1"/>
          </p:cNvGraphicFramePr>
          <p:nvPr>
            <p:extLst>
              <p:ext uri="{D42A27DB-BD31-4B8C-83A1-F6EECF244321}">
                <p14:modId xmlns:p14="http://schemas.microsoft.com/office/powerpoint/2010/main" val="57343530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E0C61EEE-FCF1-7C57-0E12-18A36DDFD2F9}"/>
              </a:ext>
            </a:extLst>
          </p:cNvPr>
          <p:cNvSpPr/>
          <p:nvPr/>
        </p:nvSpPr>
        <p:spPr>
          <a:xfrm>
            <a:off x="829410" y="3162300"/>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7" name="Image 6" descr="Une image contenant texte&#10;&#10;Le contenu généré par l’IA peut être incorrect.">
            <a:extLst>
              <a:ext uri="{FF2B5EF4-FFF2-40B4-BE49-F238E27FC236}">
                <a16:creationId xmlns:a16="http://schemas.microsoft.com/office/drawing/2014/main" id="{44872814-96EC-BB9C-143F-80DE36E3BB9B}"/>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38718" y="4019999"/>
            <a:ext cx="6186141" cy="4940715"/>
          </a:xfrm>
          <a:prstGeom prst="rect">
            <a:avLst/>
          </a:prstGeom>
        </p:spPr>
      </p:pic>
      <p:sp>
        <p:nvSpPr>
          <p:cNvPr id="9" name="Rectangle : coins arrondis 4">
            <a:extLst>
              <a:ext uri="{FF2B5EF4-FFF2-40B4-BE49-F238E27FC236}">
                <a16:creationId xmlns:a16="http://schemas.microsoft.com/office/drawing/2014/main" id="{3D761F0A-DA5D-CCA2-694A-BDCD31294CEF}"/>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طارِقٌ 30 شَجَرَةً هَذِهِ السَّنَة، وَ 14 شَجَرَةً في السَّنَةِ الْماضِيَةِ. </a:t>
            </a:r>
          </a:p>
          <a:p>
            <a:pPr algn="just" rtl="1"/>
            <a:r>
              <a:rPr lang="ar-MA" sz="6000" dirty="0">
                <a:solidFill>
                  <a:schemeClr val="bg1"/>
                </a:solidFill>
                <a:latin typeface="Microsoft Uighur" panose="02000000000000000000" pitchFamily="2" charset="-78"/>
                <a:cs typeface="Microsoft Uighur" panose="02000000000000000000" pitchFamily="2" charset="-78"/>
              </a:rPr>
              <a:t>كَمْ شَجَرَةً غَرَسَ طارِقٌ؟</a:t>
            </a:r>
          </a:p>
        </p:txBody>
      </p:sp>
    </p:spTree>
    <p:extLst>
      <p:ext uri="{BB962C8B-B14F-4D97-AF65-F5344CB8AC3E}">
        <p14:creationId xmlns:p14="http://schemas.microsoft.com/office/powerpoint/2010/main" val="7224277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8E75-9A5E-C4A4-A67C-89555DE56DD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A5F752B-F016-F41F-90B9-7DA979FEA436}"/>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245C1D9-73CD-E1E8-11C6-200658F52258}"/>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0499A1C9-0B44-8FE3-309B-CB18AB5ACEBD}"/>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F6857DD-67B9-4D48-8998-4043852CC9CB}"/>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 ما ذا علي أن أفعل؟ </a:t>
            </a:r>
            <a:r>
              <a:rPr lang="ar-MA" sz="3200" dirty="0">
                <a:solidFill>
                  <a:prstClr val="white">
                    <a:lumMod val="65000"/>
                  </a:prstClr>
                </a:solidFill>
                <a:latin typeface="Microsoft Uighur" panose="02000000000000000000" pitchFamily="2" charset="-78"/>
                <a:cs typeface="Microsoft Uighur" panose="02000000000000000000" pitchFamily="2" charset="-78"/>
              </a:rPr>
              <a:t>لماذا؟</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9280AB0-93F9-BB49-9359-E195B29A218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475BD1DB-D7F0-16DF-3511-1DB33FFAB41F}"/>
              </a:ext>
            </a:extLst>
          </p:cNvPr>
          <p:cNvGraphicFramePr>
            <a:graphicFrameLocks noGrp="1"/>
          </p:cNvGraphicFramePr>
          <p:nvPr>
            <p:extLst>
              <p:ext uri="{D42A27DB-BD31-4B8C-83A1-F6EECF244321}">
                <p14:modId xmlns:p14="http://schemas.microsoft.com/office/powerpoint/2010/main" val="4014860341"/>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121FEF18-C2CB-BCAC-5EF5-BAC97B349304}"/>
              </a:ext>
            </a:extLst>
          </p:cNvPr>
          <p:cNvSpPr/>
          <p:nvPr/>
        </p:nvSpPr>
        <p:spPr>
          <a:xfrm>
            <a:off x="829410" y="3211656"/>
            <a:ext cx="6195450"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4000" dirty="0">
                <a:solidFill>
                  <a:schemeClr val="tx1"/>
                </a:solidFill>
                <a:latin typeface="Microsoft Uighur" panose="02000000000000000000" pitchFamily="2" charset="-78"/>
                <a:cs typeface="Microsoft Uighur" panose="02000000000000000000" pitchFamily="2" charset="-78"/>
              </a:rPr>
              <a:t>ماذا عليّ أن أفعل؟ ولماذا؟</a:t>
            </a:r>
            <a:endParaRPr lang="ar-MA" sz="4000" dirty="0">
              <a:solidFill>
                <a:schemeClr val="tx1"/>
              </a:solidFill>
              <a:latin typeface="Microsoft Uighur" panose="02000000000000000000" pitchFamily="2" charset="-78"/>
              <a:cs typeface="Microsoft Uighur" panose="02000000000000000000" pitchFamily="2" charset="-78"/>
            </a:endParaRPr>
          </a:p>
        </p:txBody>
      </p:sp>
      <p:pic>
        <p:nvPicPr>
          <p:cNvPr id="5" name="Image 4" descr="Une image contenant texte&#10;&#10;Le contenu généré par l’IA peut être incorrect.">
            <a:extLst>
              <a:ext uri="{FF2B5EF4-FFF2-40B4-BE49-F238E27FC236}">
                <a16:creationId xmlns:a16="http://schemas.microsoft.com/office/drawing/2014/main" id="{C6C7A0D8-C905-A2EB-F0F1-2D677A74B22C}"/>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429187" y="4205028"/>
            <a:ext cx="6942254" cy="5156370"/>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FEAE238-E531-FC01-75D5-37E7AEAEF68D}"/>
              </a:ext>
            </a:extLst>
          </p:cNvPr>
          <p:cNvSpPr txBox="1"/>
          <p:nvPr/>
        </p:nvSpPr>
        <p:spPr>
          <a:xfrm>
            <a:off x="230985" y="4521770"/>
            <a:ext cx="7140455" cy="2308324"/>
          </a:xfrm>
          <a:prstGeom prst="rect">
            <a:avLst/>
          </a:prstGeom>
          <a:noFill/>
        </p:spPr>
        <p:txBody>
          <a:bodyPr wrap="square" rtlCol="0">
            <a:spAutoFit/>
          </a:bodyPr>
          <a:lstStyle/>
          <a:p>
            <a:pPr marL="914400" indent="-914400" algn="r" rtl="1">
              <a:buFont typeface="+mj-lt"/>
              <a:buAutoNum type="arabicPeriod"/>
            </a:pPr>
            <a:r>
              <a:rPr lang="ar-SA" sz="4800" b="1" dirty="0">
                <a:latin typeface="Microsoft Uighur" panose="02000000000000000000" pitchFamily="2" charset="-78"/>
                <a:cs typeface="Microsoft Uighur" panose="02000000000000000000" pitchFamily="2" charset="-78"/>
              </a:rPr>
              <a:t>غَرَسَ طارِقٌ 30 شَجَرَةً هَذِهِ السَّنَة</a:t>
            </a:r>
            <a:r>
              <a:rPr lang="ar-MA" sz="4800" b="1" dirty="0">
                <a:latin typeface="Microsoft Uighur" panose="02000000000000000000" pitchFamily="2" charset="-78"/>
                <a:cs typeface="Microsoft Uighur" panose="02000000000000000000" pitchFamily="2" charset="-78"/>
              </a:rPr>
              <a:t>.</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وَ غَرَسَ 14 شَجَرَةً في السَّنَةِ الْماضِيَةِ.</a:t>
            </a:r>
          </a:p>
          <a:p>
            <a:pPr marL="914400" indent="-914400" algn="r" rtl="1">
              <a:buFont typeface="+mj-lt"/>
              <a:buAutoNum type="arabicPeriod"/>
            </a:pPr>
            <a:r>
              <a:rPr lang="ar-MA" sz="4800" b="1" dirty="0">
                <a:latin typeface="Microsoft Uighur" panose="02000000000000000000" pitchFamily="2" charset="-78"/>
                <a:cs typeface="Microsoft Uighur" panose="02000000000000000000" pitchFamily="2" charset="-78"/>
              </a:rPr>
              <a:t>كَمْ شَجَرَةً غَرَسَ طارِقٌ؟</a:t>
            </a:r>
          </a:p>
        </p:txBody>
      </p:sp>
      <p:sp>
        <p:nvSpPr>
          <p:cNvPr id="4" name="ZoneTexte 3">
            <a:extLst>
              <a:ext uri="{FF2B5EF4-FFF2-40B4-BE49-F238E27FC236}">
                <a16:creationId xmlns:a16="http://schemas.microsoft.com/office/drawing/2014/main" id="{B297B74F-1BDB-AC11-DF49-E566B62321DD}"/>
              </a:ext>
            </a:extLst>
          </p:cNvPr>
          <p:cNvSpPr txBox="1"/>
          <p:nvPr/>
        </p:nvSpPr>
        <p:spPr>
          <a:xfrm>
            <a:off x="2057400" y="7471201"/>
            <a:ext cx="4190999" cy="830997"/>
          </a:xfrm>
          <a:prstGeom prst="rect">
            <a:avLst/>
          </a:prstGeom>
          <a:noFill/>
        </p:spPr>
        <p:txBody>
          <a:bodyPr wrap="square" rtlCol="0">
            <a:spAutoFit/>
          </a:bodyPr>
          <a:lstStyle/>
          <a:p>
            <a:pPr algn="ctr" rtl="1"/>
            <a:r>
              <a:rPr lang="ar-SA" sz="4800" b="1" dirty="0">
                <a:solidFill>
                  <a:srgbClr val="C00000"/>
                </a:solidFill>
                <a:latin typeface="Microsoft Uighur" panose="02000000000000000000" pitchFamily="2" charset="-78"/>
                <a:cs typeface="Microsoft Uighur" panose="02000000000000000000" pitchFamily="2" charset="-78"/>
              </a:rPr>
              <a:t>س</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ن</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قوم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ب</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ي</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ة</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 ال</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ج</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م</a:t>
            </a:r>
            <a:r>
              <a:rPr lang="ar-MA" sz="4800" b="1" dirty="0">
                <a:solidFill>
                  <a:srgbClr val="C00000"/>
                </a:solidFill>
                <a:latin typeface="Microsoft Uighur" panose="02000000000000000000" pitchFamily="2" charset="-78"/>
                <a:cs typeface="Microsoft Uighur" panose="02000000000000000000" pitchFamily="2" charset="-78"/>
              </a:rPr>
              <a:t>ْ</a:t>
            </a:r>
            <a:r>
              <a:rPr lang="ar-SA" sz="4800" b="1" dirty="0">
                <a:solidFill>
                  <a:srgbClr val="C00000"/>
                </a:solidFill>
                <a:latin typeface="Microsoft Uighur" panose="02000000000000000000" pitchFamily="2" charset="-78"/>
                <a:cs typeface="Microsoft Uighur" panose="02000000000000000000" pitchFamily="2" charset="-78"/>
              </a:rPr>
              <a:t>ع</a:t>
            </a:r>
            <a:r>
              <a:rPr lang="ar-MA" sz="4800" b="1" dirty="0">
                <a:solidFill>
                  <a:srgbClr val="C00000"/>
                </a:solidFill>
                <a:latin typeface="Microsoft Uighur" panose="02000000000000000000" pitchFamily="2" charset="-78"/>
                <a:cs typeface="Microsoft Uighur" panose="02000000000000000000" pitchFamily="2" charset="-78"/>
              </a:rPr>
              <a:t>ِ</a:t>
            </a:r>
            <a:endParaRPr lang="fr-FR" sz="4800" b="1" dirty="0">
              <a:solidFill>
                <a:srgbClr val="C00000"/>
              </a:solidFill>
              <a:latin typeface="Microsoft Uighur" panose="02000000000000000000" pitchFamily="2" charset="-78"/>
              <a:cs typeface="Microsoft Uighur" panose="02000000000000000000" pitchFamily="2" charset="-78"/>
            </a:endParaRPr>
          </a:p>
        </p:txBody>
      </p:sp>
      <p:sp>
        <p:nvSpPr>
          <p:cNvPr id="7" name="Rectangle : coins arrondis 4">
            <a:extLst>
              <a:ext uri="{FF2B5EF4-FFF2-40B4-BE49-F238E27FC236}">
                <a16:creationId xmlns:a16="http://schemas.microsoft.com/office/drawing/2014/main" id="{21BD651E-88EA-AA11-E45F-DA4F68EFA259}"/>
              </a:ext>
            </a:extLst>
          </p:cNvPr>
          <p:cNvSpPr/>
          <p:nvPr/>
        </p:nvSpPr>
        <p:spPr>
          <a:xfrm>
            <a:off x="7569643" y="301829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طارِقٌ 30 شَجَرَةً هَذِهِ السَّنَة، وَ 14 شَجَرَةً في السَّنَةِ الْماضِيَةِ. </a:t>
            </a:r>
          </a:p>
          <a:p>
            <a:pPr algn="just" rtl="1"/>
            <a:r>
              <a:rPr lang="ar-MA" sz="6000" dirty="0">
                <a:solidFill>
                  <a:schemeClr val="bg1"/>
                </a:solidFill>
                <a:latin typeface="Microsoft Uighur" panose="02000000000000000000" pitchFamily="2" charset="-78"/>
                <a:cs typeface="Microsoft Uighur" panose="02000000000000000000" pitchFamily="2" charset="-78"/>
              </a:rPr>
              <a:t>كَمْ شَجَرَةً غَرَسَ طارِقٌ؟</a:t>
            </a:r>
          </a:p>
        </p:txBody>
      </p:sp>
    </p:spTree>
    <p:extLst>
      <p:ext uri="{BB962C8B-B14F-4D97-AF65-F5344CB8AC3E}">
        <p14:creationId xmlns:p14="http://schemas.microsoft.com/office/powerpoint/2010/main" val="184221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5105400" y="4883162"/>
            <a:ext cx="6010007" cy="1165704"/>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3 -العمليات وحل المسائل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وضع وإنجاز عمليات جمع بدون احتفاظ باستخدام الحزم </a:t>
            </a:r>
            <a:r>
              <a:rPr lang="ar-MA" sz="2800" dirty="0" err="1">
                <a:latin typeface="Microsoft Uighur" panose="02000000000000000000" pitchFamily="2" charset="-78"/>
                <a:cs typeface="Microsoft Uighur" panose="02000000000000000000" pitchFamily="2" charset="-78"/>
              </a:rPr>
              <a:t>والخشيبات</a:t>
            </a:r>
            <a:endParaRPr lang="ar-MA" sz="2800" dirty="0">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الاستئناس بالخطوات الأربعة لحل مسألة</a:t>
            </a:r>
            <a:endParaRPr lang="en-US" sz="2800" dirty="0">
              <a:latin typeface="Microsoft Uighur" panose="02000000000000000000" pitchFamily="2" charset="-78"/>
              <a:cs typeface="Microsoft Uighur" panose="02000000000000000000" pitchFamily="2" charset="-78"/>
            </a:endParaRPr>
          </a:p>
        </p:txBody>
      </p:sp>
      <p:sp>
        <p:nvSpPr>
          <p:cNvPr id="31" name="TextBox 10">
            <a:extLst>
              <a:ext uri="{FF2B5EF4-FFF2-40B4-BE49-F238E27FC236}">
                <a16:creationId xmlns:a16="http://schemas.microsoft.com/office/drawing/2014/main" id="{4AF3FD13-297A-5F5E-8640-C6FB5BC52446}"/>
              </a:ext>
            </a:extLst>
          </p:cNvPr>
          <p:cNvSpPr txBox="1"/>
          <p:nvPr/>
        </p:nvSpPr>
        <p:spPr>
          <a:xfrm>
            <a:off x="4185836" y="7996437"/>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مفكرة الأعداد – المعداد الورقي</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حساب ذهني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الجمع والطرح شفهيا</a:t>
            </a:r>
            <a:endParaRPr lang="en-US" sz="2800" dirty="0">
              <a:latin typeface="Microsoft Uighur" panose="02000000000000000000" pitchFamily="2" charset="-78"/>
              <a:cs typeface="Microsoft Uighur" panose="02000000000000000000" pitchFamily="2" charset="-78"/>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257800" y="3724185"/>
            <a:ext cx="5871761" cy="780983"/>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 الأعداد</a:t>
            </a:r>
            <a:r>
              <a:rPr lang="en-US" sz="4800" dirty="0">
                <a:solidFill>
                  <a:srgbClr val="106585"/>
                </a:solidFill>
                <a:latin typeface="Microsoft Uighur" panose="02000000000000000000" pitchFamily="2" charset="-78"/>
                <a:cs typeface="Microsoft Uighur" panose="02000000000000000000" pitchFamily="2" charset="-78"/>
              </a:rPr>
              <a:t> </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SA" sz="2800" dirty="0">
                <a:latin typeface="Microsoft Uighur" panose="02000000000000000000" pitchFamily="2" charset="-78"/>
                <a:cs typeface="Microsoft Uighur" panose="02000000000000000000" pitchFamily="2" charset="-78"/>
              </a:rPr>
              <a:t>نشاط </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لتعرف على ال</a:t>
            </a:r>
            <a:r>
              <a:rPr lang="ar-MA" sz="2800" dirty="0">
                <a:latin typeface="Microsoft Uighur" panose="02000000000000000000" pitchFamily="2" charset="-78"/>
                <a:cs typeface="Microsoft Uighur" panose="02000000000000000000" pitchFamily="2" charset="-78"/>
              </a:rPr>
              <a:t>أ</a:t>
            </a:r>
            <a:r>
              <a:rPr lang="ar-SA" sz="2800" dirty="0">
                <a:latin typeface="Microsoft Uighur" panose="02000000000000000000" pitchFamily="2" charset="-78"/>
                <a:cs typeface="Microsoft Uighur" panose="02000000000000000000" pitchFamily="2" charset="-78"/>
              </a:rPr>
              <a:t>عد</a:t>
            </a:r>
            <a:r>
              <a:rPr lang="ar-MA" sz="2800" dirty="0">
                <a:latin typeface="Microsoft Uighur" panose="02000000000000000000" pitchFamily="2" charset="-78"/>
                <a:cs typeface="Microsoft Uighur" panose="02000000000000000000" pitchFamily="2" charset="-78"/>
              </a:rPr>
              <a:t>ا</a:t>
            </a:r>
            <a:r>
              <a:rPr lang="ar-SA" sz="2800" dirty="0">
                <a:latin typeface="Microsoft Uighur" panose="02000000000000000000" pitchFamily="2" charset="-78"/>
                <a:cs typeface="Microsoft Uighur" panose="02000000000000000000" pitchFamily="2" charset="-78"/>
              </a:rPr>
              <a:t>د </a:t>
            </a:r>
            <a:r>
              <a:rPr lang="ar-MA" sz="2800" dirty="0">
                <a:latin typeface="Microsoft Uighur" panose="02000000000000000000" pitchFamily="2" charset="-78"/>
                <a:cs typeface="Microsoft Uighur" panose="02000000000000000000" pitchFamily="2" charset="-78"/>
              </a:rPr>
              <a:t>من 0 إلى 99</a:t>
            </a:r>
            <a:endParaRPr lang="en-US" sz="2800" dirty="0">
              <a:latin typeface="Microsoft Uighur" panose="02000000000000000000" pitchFamily="2" charset="-78"/>
              <a:cs typeface="Microsoft Uighur" panose="02000000000000000000" pitchFamily="2" charset="-78"/>
            </a:endParaRP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393432"/>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20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7049818" y="6459702"/>
            <a:ext cx="4079744"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–عمل فردي على الكراسة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الإنجاز - التصحيح</a:t>
            </a:r>
            <a:endParaRPr lang="en-US" sz="2800" dirty="0">
              <a:latin typeface="Microsoft Uighur" panose="02000000000000000000" pitchFamily="2" charset="-78"/>
              <a:cs typeface="Microsoft Uighur" panose="02000000000000000000" pitchFamily="2" charset="-78"/>
            </a:endParaRP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E3F13-3199-65BD-6E3D-20BB1429043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8D6C03-0D77-2FE8-BA0C-629F2C564D65}"/>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94366-57DA-540C-8CD3-E06AD68196E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00C298-D6B9-091C-2E87-4F86864848B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C0DA01C2-DEB2-9836-8D76-AEC47158FD35}"/>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ت</a:t>
            </a:r>
            <a:r>
              <a:rPr lang="ar-MA" sz="3200" dirty="0" err="1">
                <a:solidFill>
                  <a:prstClr val="white">
                    <a:lumMod val="65000"/>
                  </a:prstClr>
                </a:solidFill>
                <a:latin typeface="Microsoft Uighur" panose="02000000000000000000" pitchFamily="2" charset="-78"/>
                <a:cs typeface="Microsoft Uighur" panose="02000000000000000000" pitchFamily="2" charset="-78"/>
              </a:rPr>
              <a:t>مث</a:t>
            </a:r>
            <a:r>
              <a:rPr lang="ar-SA" sz="3200" dirty="0">
                <a:solidFill>
                  <a:prstClr val="white">
                    <a:lumMod val="65000"/>
                  </a:prstClr>
                </a:solidFill>
                <a:latin typeface="Microsoft Uighur" panose="02000000000000000000" pitchFamily="2" charset="-78"/>
                <a:cs typeface="Microsoft Uighur" panose="02000000000000000000" pitchFamily="2" charset="-78"/>
              </a:rPr>
              <a:t>يل العملية</a:t>
            </a:r>
            <a:r>
              <a:rPr lang="ar-MA" sz="3200" dirty="0">
                <a:solidFill>
                  <a:prstClr val="white">
                    <a:lumMod val="65000"/>
                  </a:prstClr>
                </a:solidFill>
                <a:latin typeface="Microsoft Uighur" panose="02000000000000000000" pitchFamily="2" charset="-78"/>
                <a:cs typeface="Microsoft Uighur" panose="02000000000000000000" pitchFamily="2" charset="-78"/>
              </a:rPr>
              <a:t>.</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4480D423-9065-F953-0B6E-E35B387F901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3752732-A4D0-5434-C8DD-C5845C5E5745}"/>
              </a:ext>
            </a:extLst>
          </p:cNvPr>
          <p:cNvGraphicFramePr>
            <a:graphicFrameLocks noGrp="1"/>
          </p:cNvGraphicFramePr>
          <p:nvPr>
            <p:extLst>
              <p:ext uri="{D42A27DB-BD31-4B8C-83A1-F6EECF244321}">
                <p14:modId xmlns:p14="http://schemas.microsoft.com/office/powerpoint/2010/main" val="290213393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7" name="Rectangle : coins arrondis 4">
            <a:extLst>
              <a:ext uri="{FF2B5EF4-FFF2-40B4-BE49-F238E27FC236}">
                <a16:creationId xmlns:a16="http://schemas.microsoft.com/office/drawing/2014/main" id="{89507A1F-75DC-EA21-5F60-1C8CA34A81FA}"/>
              </a:ext>
            </a:extLst>
          </p:cNvPr>
          <p:cNvSpPr/>
          <p:nvPr/>
        </p:nvSpPr>
        <p:spPr>
          <a:xfrm>
            <a:off x="5132967" y="4838700"/>
            <a:ext cx="3068644" cy="2783298"/>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a:t>
            </a:r>
            <a:r>
              <a:rPr lang="ar-MA" sz="4800" dirty="0">
                <a:solidFill>
                  <a:schemeClr val="tx1"/>
                </a:solidFill>
                <a:latin typeface="Microsoft Uighur" panose="02000000000000000000" pitchFamily="2" charset="-78"/>
                <a:cs typeface="Microsoft Uighur" panose="02000000000000000000" pitchFamily="2" charset="-78"/>
              </a:rPr>
              <a:t>شَجَرَةً غَرَسَ طارِقٌ في السَّنَةِ الْماضِيَةِ</a:t>
            </a:r>
            <a:r>
              <a:rPr lang="ar-SA" sz="48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6" name="Rectangle : coins arrondis 4">
            <a:extLst>
              <a:ext uri="{FF2B5EF4-FFF2-40B4-BE49-F238E27FC236}">
                <a16:creationId xmlns:a16="http://schemas.microsoft.com/office/drawing/2014/main" id="{99474349-DAF7-8FA8-C807-051A9AC7D8B3}"/>
              </a:ext>
            </a:extLst>
          </p:cNvPr>
          <p:cNvSpPr/>
          <p:nvPr/>
        </p:nvSpPr>
        <p:spPr>
          <a:xfrm>
            <a:off x="457200" y="4838700"/>
            <a:ext cx="3351420" cy="2783298"/>
          </a:xfrm>
          <a:prstGeom prst="roundRect">
            <a:avLst/>
          </a:prstGeom>
          <a:ln/>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SA" sz="4800" dirty="0">
                <a:solidFill>
                  <a:schemeClr val="tx1"/>
                </a:solidFill>
                <a:latin typeface="Microsoft Uighur" panose="02000000000000000000" pitchFamily="2" charset="-78"/>
                <a:cs typeface="Microsoft Uighur" panose="02000000000000000000" pitchFamily="2" charset="-78"/>
              </a:rPr>
              <a:t>كَمْ </a:t>
            </a:r>
            <a:r>
              <a:rPr lang="ar-MA" sz="4800" dirty="0">
                <a:solidFill>
                  <a:schemeClr val="tx1"/>
                </a:solidFill>
                <a:latin typeface="Microsoft Uighur" panose="02000000000000000000" pitchFamily="2" charset="-78"/>
                <a:cs typeface="Microsoft Uighur" panose="02000000000000000000" pitchFamily="2" charset="-78"/>
              </a:rPr>
              <a:t>شَجَرَةً غَرَسَ طارِقٌ هَذِهِ السَّنَةَ؟</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9" name="Rectangle : coins arrondis 4">
            <a:extLst>
              <a:ext uri="{FF2B5EF4-FFF2-40B4-BE49-F238E27FC236}">
                <a16:creationId xmlns:a16="http://schemas.microsoft.com/office/drawing/2014/main" id="{334C26C0-57D3-000A-567C-30084EA5E54F}"/>
              </a:ext>
            </a:extLst>
          </p:cNvPr>
          <p:cNvSpPr/>
          <p:nvPr/>
        </p:nvSpPr>
        <p:spPr>
          <a:xfrm>
            <a:off x="9864314" y="4838700"/>
            <a:ext cx="3165885" cy="2783298"/>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MA" sz="5400" dirty="0">
                <a:solidFill>
                  <a:schemeClr val="tx1"/>
                </a:solidFill>
                <a:latin typeface="Microsoft Uighur" panose="02000000000000000000" pitchFamily="2" charset="-78"/>
                <a:cs typeface="Microsoft Uighur" panose="02000000000000000000" pitchFamily="2" charset="-78"/>
              </a:rPr>
              <a:t>كَمْ شَجَرَةً غَرَسَ طارِقٌ</a:t>
            </a:r>
            <a:r>
              <a:rPr lang="ar-SA" sz="5400" dirty="0">
                <a:solidFill>
                  <a:schemeClr val="tx1"/>
                </a:solidFill>
                <a:latin typeface="Microsoft Uighur" panose="02000000000000000000" pitchFamily="2" charset="-78"/>
                <a:cs typeface="Microsoft Uighur" panose="02000000000000000000" pitchFamily="2" charset="-78"/>
              </a:rPr>
              <a:t>؟</a:t>
            </a:r>
            <a:endParaRPr lang="ar-MA" sz="5400" dirty="0">
              <a:solidFill>
                <a:schemeClr val="tx1"/>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398B1E6E-7A25-E02A-D06E-BCFE88245077}"/>
              </a:ext>
            </a:extLst>
          </p:cNvPr>
          <p:cNvSpPr txBox="1"/>
          <p:nvPr/>
        </p:nvSpPr>
        <p:spPr>
          <a:xfrm>
            <a:off x="3808620" y="4960832"/>
            <a:ext cx="1324347" cy="2646878"/>
          </a:xfrm>
          <a:prstGeom prst="rect">
            <a:avLst/>
          </a:prstGeom>
          <a:noFill/>
        </p:spPr>
        <p:txBody>
          <a:bodyPr wrap="square" rtlCol="0">
            <a:spAutoFit/>
          </a:bodyPr>
          <a:lstStyle/>
          <a:p>
            <a:r>
              <a:rPr lang="ar-SA" sz="16600" dirty="0"/>
              <a:t>+</a:t>
            </a:r>
            <a:endParaRPr lang="fr-FR" sz="16600" dirty="0"/>
          </a:p>
        </p:txBody>
      </p:sp>
      <p:sp>
        <p:nvSpPr>
          <p:cNvPr id="11" name="ZoneTexte 10">
            <a:extLst>
              <a:ext uri="{FF2B5EF4-FFF2-40B4-BE49-F238E27FC236}">
                <a16:creationId xmlns:a16="http://schemas.microsoft.com/office/drawing/2014/main" id="{D0246FD8-E232-D8DA-BA82-80D8C32BCB37}"/>
              </a:ext>
            </a:extLst>
          </p:cNvPr>
          <p:cNvSpPr txBox="1"/>
          <p:nvPr/>
        </p:nvSpPr>
        <p:spPr>
          <a:xfrm>
            <a:off x="8201611" y="4906910"/>
            <a:ext cx="1324347" cy="2646878"/>
          </a:xfrm>
          <a:prstGeom prst="rect">
            <a:avLst/>
          </a:prstGeom>
          <a:noFill/>
        </p:spPr>
        <p:txBody>
          <a:bodyPr wrap="square" rtlCol="0">
            <a:spAutoFit/>
          </a:bodyPr>
          <a:lstStyle/>
          <a:p>
            <a:r>
              <a:rPr lang="ar-SA" sz="16600" dirty="0"/>
              <a:t>=</a:t>
            </a:r>
            <a:endParaRPr lang="fr-FR" sz="16600" dirty="0"/>
          </a:p>
        </p:txBody>
      </p:sp>
    </p:spTree>
    <p:extLst>
      <p:ext uri="{BB962C8B-B14F-4D97-AF65-F5344CB8AC3E}">
        <p14:creationId xmlns:p14="http://schemas.microsoft.com/office/powerpoint/2010/main" val="14024114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C21FB-B672-B7DA-932F-D8D90E2BC9E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9E5252-F8A0-D1D0-73C6-B6A7BAA2895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F199E3B-D9BB-8B14-5C74-027F468F9C10}"/>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E4AC312-6E0F-C758-87D7-172515235327}"/>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6D2526C-13C0-BA6F-D715-376D98F5A1F6}"/>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قوم</a:t>
            </a:r>
            <a:r>
              <a:rPr lang="ar-M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ب</a:t>
            </a:r>
            <a:r>
              <a:rPr lang="ar-MA" sz="3200" dirty="0">
                <a:solidFill>
                  <a:prstClr val="white">
                    <a:lumMod val="65000"/>
                  </a:prstClr>
                </a:solidFill>
                <a:latin typeface="Microsoft Uighur" panose="02000000000000000000" pitchFamily="2" charset="-78"/>
                <a:cs typeface="Microsoft Uighur" panose="02000000000000000000" pitchFamily="2" charset="-78"/>
              </a:rPr>
              <a:t>إجراء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العملبة</a:t>
            </a:r>
            <a:r>
              <a:rPr lang="ar-MA" sz="3200" dirty="0">
                <a:solidFill>
                  <a:prstClr val="white">
                    <a:lumMod val="65000"/>
                  </a:prstClr>
                </a:solidFill>
                <a:latin typeface="Microsoft Uighur" panose="02000000000000000000" pitchFamily="2" charset="-78"/>
                <a:cs typeface="Microsoft Uighur" panose="02000000000000000000" pitchFamily="2" charset="-78"/>
              </a:rPr>
              <a:t> المطلوبة.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51F3161B-C60A-5F07-B77C-43C8EF17D1D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491AC2B-9BF3-B4E8-FB72-557C3F8A72AB}"/>
              </a:ext>
            </a:extLst>
          </p:cNvPr>
          <p:cNvGraphicFramePr>
            <a:graphicFrameLocks noGrp="1"/>
          </p:cNvGraphicFramePr>
          <p:nvPr>
            <p:extLst>
              <p:ext uri="{D42A27DB-BD31-4B8C-83A1-F6EECF244321}">
                <p14:modId xmlns:p14="http://schemas.microsoft.com/office/powerpoint/2010/main" val="315578584"/>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93FDB0FE-B454-E7A5-AB5B-40A049B3C813}"/>
              </a:ext>
            </a:extLst>
          </p:cNvPr>
          <p:cNvSpPr/>
          <p:nvPr/>
        </p:nvSpPr>
        <p:spPr>
          <a:xfrm>
            <a:off x="474055" y="3211656"/>
            <a:ext cx="6897385"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الْأشْجارِ الَّتي غَرَسَها طارِقٌ؟</a:t>
            </a:r>
          </a:p>
        </p:txBody>
      </p:sp>
      <p:pic>
        <p:nvPicPr>
          <p:cNvPr id="5" name="Image 4" descr="Une image contenant texte&#10;&#10;Le contenu généré par l’IA peut être incorrect.">
            <a:extLst>
              <a:ext uri="{FF2B5EF4-FFF2-40B4-BE49-F238E27FC236}">
                <a16:creationId xmlns:a16="http://schemas.microsoft.com/office/drawing/2014/main" id="{8D8DC509-D1F0-E64E-6007-9C9F751A34DE}"/>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CCA494FA-7D87-F607-D9FE-6A507EDBD8E8}"/>
              </a:ext>
            </a:extLst>
          </p:cNvPr>
          <p:cNvSpPr txBox="1"/>
          <p:nvPr/>
        </p:nvSpPr>
        <p:spPr>
          <a:xfrm>
            <a:off x="819078" y="4786345"/>
            <a:ext cx="5810321" cy="2800767"/>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عَدَدُ الْأشْجارِ الَّتي غَرَسَها طارِقٌ</a:t>
            </a:r>
            <a:r>
              <a:rPr lang="ar-MA" sz="4800" b="1" dirty="0">
                <a:latin typeface="Microsoft Uighur" panose="02000000000000000000" pitchFamily="2" charset="-78"/>
                <a:cs typeface="Microsoft Uighur" panose="02000000000000000000" pitchFamily="2" charset="-78"/>
              </a:rPr>
              <a:t> هُوَ: </a:t>
            </a:r>
          </a:p>
          <a:p>
            <a:pPr algn="r" rtl="1"/>
            <a:endParaRPr lang="ar-MA" sz="2800" b="1" dirty="0">
              <a:latin typeface="Microsoft Uighur" panose="02000000000000000000" pitchFamily="2" charset="-78"/>
              <a:cs typeface="Microsoft Uighur" panose="02000000000000000000" pitchFamily="2" charset="-78"/>
            </a:endParaRPr>
          </a:p>
          <a:p>
            <a:pPr algn="ctr"/>
            <a:r>
              <a:rPr lang="ar-MA" sz="9600" b="1" dirty="0">
                <a:solidFill>
                  <a:srgbClr val="C00000"/>
                </a:solidFill>
                <a:latin typeface="Microsoft Uighur" panose="02000000000000000000" pitchFamily="2" charset="-78"/>
                <a:cs typeface="Microsoft Uighur" panose="02000000000000000000" pitchFamily="2" charset="-78"/>
              </a:rPr>
              <a:t>  30 </a:t>
            </a:r>
            <a:r>
              <a:rPr lang="fr-FR" sz="9600" b="1" dirty="0">
                <a:solidFill>
                  <a:srgbClr val="C00000"/>
                </a:solidFill>
                <a:latin typeface="Microsoft Uighur" panose="02000000000000000000" pitchFamily="2" charset="-78"/>
                <a:cs typeface="Microsoft Uighur" panose="02000000000000000000" pitchFamily="2" charset="-78"/>
              </a:rPr>
              <a:t>+</a:t>
            </a:r>
            <a:r>
              <a:rPr lang="ar-MA" sz="9600" b="1" dirty="0">
                <a:solidFill>
                  <a:srgbClr val="C00000"/>
                </a:solidFill>
                <a:latin typeface="Microsoft Uighur" panose="02000000000000000000" pitchFamily="2" charset="-78"/>
                <a:cs typeface="Microsoft Uighur" panose="02000000000000000000" pitchFamily="2" charset="-78"/>
              </a:rPr>
              <a:t> 14   </a:t>
            </a:r>
            <a:r>
              <a:rPr lang="fr-FR" sz="9600" b="1" dirty="0">
                <a:solidFill>
                  <a:srgbClr val="C00000"/>
                </a:solidFill>
                <a:latin typeface="Microsoft Uighur" panose="02000000000000000000" pitchFamily="2" charset="-78"/>
                <a:cs typeface="Microsoft Uighur" panose="02000000000000000000" pitchFamily="2" charset="-78"/>
              </a:rPr>
              <a:t>=</a:t>
            </a:r>
            <a:r>
              <a:rPr lang="ar-MA" sz="9600" b="1" dirty="0">
                <a:solidFill>
                  <a:srgbClr val="C00000"/>
                </a:solidFill>
                <a:latin typeface="Microsoft Uighur" panose="02000000000000000000" pitchFamily="2" charset="-78"/>
                <a:cs typeface="Microsoft Uighur" panose="02000000000000000000" pitchFamily="2" charset="-78"/>
              </a:rPr>
              <a:t> .. </a:t>
            </a:r>
            <a:endParaRPr lang="ar-SA" sz="9600" b="1" dirty="0">
              <a:solidFill>
                <a:srgbClr val="C00000"/>
              </a:solidFill>
              <a:latin typeface="Microsoft Uighur" panose="02000000000000000000" pitchFamily="2" charset="-78"/>
              <a:cs typeface="Microsoft Uighur" panose="02000000000000000000" pitchFamily="2" charset="-78"/>
            </a:endParaRPr>
          </a:p>
        </p:txBody>
      </p:sp>
      <p:sp>
        <p:nvSpPr>
          <p:cNvPr id="4" name="Rectangle : coins arrondis 4">
            <a:extLst>
              <a:ext uri="{FF2B5EF4-FFF2-40B4-BE49-F238E27FC236}">
                <a16:creationId xmlns:a16="http://schemas.microsoft.com/office/drawing/2014/main" id="{FB1D1944-526A-960E-8D2B-998852D983A9}"/>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طارِقٌ 30 شَجَرَةً هَذِهِ السَّنَة، وَ 14 شَجَرَةً في السَّنَةِ الْماضِيَةِ. </a:t>
            </a:r>
          </a:p>
          <a:p>
            <a:pPr algn="just" rtl="1"/>
            <a:r>
              <a:rPr lang="ar-MA" sz="6000" dirty="0">
                <a:solidFill>
                  <a:schemeClr val="bg1"/>
                </a:solidFill>
                <a:latin typeface="Microsoft Uighur" panose="02000000000000000000" pitchFamily="2" charset="-78"/>
                <a:cs typeface="Microsoft Uighur" panose="02000000000000000000" pitchFamily="2" charset="-78"/>
              </a:rPr>
              <a:t>كَمْ شَجَرَةً غَرَسَ طارِقٌ؟</a:t>
            </a:r>
          </a:p>
        </p:txBody>
      </p:sp>
      <p:sp>
        <p:nvSpPr>
          <p:cNvPr id="6" name="Rectangle : coins arrondis 5">
            <a:extLst>
              <a:ext uri="{FF2B5EF4-FFF2-40B4-BE49-F238E27FC236}">
                <a16:creationId xmlns:a16="http://schemas.microsoft.com/office/drawing/2014/main" id="{CDE1760F-5AE1-4C51-7FC6-55CDB2C61771}"/>
              </a:ext>
            </a:extLst>
          </p:cNvPr>
          <p:cNvSpPr/>
          <p:nvPr/>
        </p:nvSpPr>
        <p:spPr>
          <a:xfrm>
            <a:off x="2743200" y="6515100"/>
            <a:ext cx="609600" cy="609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rgbClr val="C00000"/>
                </a:solidFill>
              </a:rPr>
              <a:t>+</a:t>
            </a:r>
            <a:endParaRPr lang="fr-FR" sz="4000" b="1" dirty="0">
              <a:solidFill>
                <a:srgbClr val="C00000"/>
              </a:solidFill>
            </a:endParaRPr>
          </a:p>
        </p:txBody>
      </p:sp>
    </p:spTree>
    <p:extLst>
      <p:ext uri="{BB962C8B-B14F-4D97-AF65-F5344CB8AC3E}">
        <p14:creationId xmlns:p14="http://schemas.microsoft.com/office/powerpoint/2010/main" val="27713457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36DFB-2F37-1399-8154-EA48C19C02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3B1F54F-223F-9135-F6ED-FC46B4C61DF7}"/>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6E3BD0-9E36-0672-A818-5EB5873249A5}"/>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93455DE2-57E0-AA4D-E5B0-DC1D1E4FC4E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CA8FC1-F4DF-0AC6-13FD-CEC5B61E1608}"/>
              </a:ext>
            </a:extLst>
          </p:cNvPr>
          <p:cNvSpPr txBox="1"/>
          <p:nvPr/>
        </p:nvSpPr>
        <p:spPr>
          <a:xfrm>
            <a:off x="1905000" y="863026"/>
            <a:ext cx="10534617" cy="503984"/>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الآن قوم</a:t>
            </a:r>
            <a:r>
              <a:rPr lang="ar-M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ب</a:t>
            </a:r>
            <a:r>
              <a:rPr lang="ar-MA" sz="3200" dirty="0">
                <a:solidFill>
                  <a:prstClr val="white">
                    <a:lumMod val="65000"/>
                  </a:prstClr>
                </a:solidFill>
                <a:latin typeface="Microsoft Uighur" panose="02000000000000000000" pitchFamily="2" charset="-78"/>
                <a:cs typeface="Microsoft Uighur" panose="02000000000000000000" pitchFamily="2" charset="-78"/>
              </a:rPr>
              <a:t>إجراء </a:t>
            </a:r>
            <a:r>
              <a:rPr lang="ar-MA" sz="3200" dirty="0" err="1">
                <a:solidFill>
                  <a:prstClr val="white">
                    <a:lumMod val="65000"/>
                  </a:prstClr>
                </a:solidFill>
                <a:latin typeface="Microsoft Uighur" panose="02000000000000000000" pitchFamily="2" charset="-78"/>
                <a:cs typeface="Microsoft Uighur" panose="02000000000000000000" pitchFamily="2" charset="-78"/>
              </a:rPr>
              <a:t>العملبة</a:t>
            </a:r>
            <a:r>
              <a:rPr lang="ar-MA" sz="3200" dirty="0">
                <a:solidFill>
                  <a:prstClr val="white">
                    <a:lumMod val="65000"/>
                  </a:prstClr>
                </a:solidFill>
                <a:latin typeface="Microsoft Uighur" panose="02000000000000000000" pitchFamily="2" charset="-78"/>
                <a:cs typeface="Microsoft Uighur" panose="02000000000000000000" pitchFamily="2" charset="-78"/>
              </a:rPr>
              <a:t> المطلوبة.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38C10529-318F-7ADA-3E8F-4E28C27D4625}"/>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B7998752-9887-B35E-EC53-4EEA06E8E86F}"/>
              </a:ext>
            </a:extLst>
          </p:cNvPr>
          <p:cNvGraphicFramePr>
            <a:graphicFrameLocks noGrp="1"/>
          </p:cNvGraphicFramePr>
          <p:nvPr>
            <p:extLst>
              <p:ext uri="{D42A27DB-BD31-4B8C-83A1-F6EECF244321}">
                <p14:modId xmlns:p14="http://schemas.microsoft.com/office/powerpoint/2010/main" val="24849771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21" name="Rectangle : coins arrondis 20">
            <a:extLst>
              <a:ext uri="{FF2B5EF4-FFF2-40B4-BE49-F238E27FC236}">
                <a16:creationId xmlns:a16="http://schemas.microsoft.com/office/drawing/2014/main" id="{C6E5360C-029D-C95B-A45C-B5BA70A955DD}"/>
              </a:ext>
            </a:extLst>
          </p:cNvPr>
          <p:cNvSpPr/>
          <p:nvPr/>
        </p:nvSpPr>
        <p:spPr>
          <a:xfrm>
            <a:off x="423301" y="3157930"/>
            <a:ext cx="6749007" cy="729408"/>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4000" dirty="0">
                <a:solidFill>
                  <a:schemeClr val="tx1"/>
                </a:solidFill>
                <a:latin typeface="Microsoft Uighur" panose="02000000000000000000" pitchFamily="2" charset="-78"/>
                <a:cs typeface="Microsoft Uighur" panose="02000000000000000000" pitchFamily="2" charset="-78"/>
              </a:rPr>
              <a:t>ما هُوَ عَدَدُ الْأشْجارِ الَّتي غَرَسَها طارِقٌ؟</a:t>
            </a:r>
          </a:p>
        </p:txBody>
      </p:sp>
      <p:pic>
        <p:nvPicPr>
          <p:cNvPr id="5" name="Image 4" descr="Une image contenant texte&#10;&#10;Le contenu généré par l’IA peut être incorrect.">
            <a:extLst>
              <a:ext uri="{FF2B5EF4-FFF2-40B4-BE49-F238E27FC236}">
                <a16:creationId xmlns:a16="http://schemas.microsoft.com/office/drawing/2014/main" id="{BD974F0C-213A-4127-0D76-C397EEA10AC7}"/>
              </a:ext>
            </a:extLst>
          </p:cNvPr>
          <p:cNvPicPr>
            <a:picLocks noChangeAspect="1"/>
          </p:cNvPicPr>
          <p:nvPr/>
        </p:nvPicPr>
        <p:blipFill>
          <a:blip r:embed="rId4" cstate="print">
            <a:extLst>
              <a:ext uri="{28A0092B-C50C-407E-A947-70E740481C1C}">
                <a14:useLocalDpi xmlns:a14="http://schemas.microsoft.com/office/drawing/2010/main" val="0"/>
              </a:ext>
            </a:extLst>
          </a:blip>
          <a:srcRect l="10823" r="2598"/>
          <a:stretch>
            <a:fillRect/>
          </a:stretch>
        </p:blipFill>
        <p:spPr>
          <a:xfrm>
            <a:off x="819078" y="4019999"/>
            <a:ext cx="6186141" cy="4940715"/>
          </a:xfrm>
          <a:prstGeom prst="rect">
            <a:avLst/>
          </a:prstGeom>
          <a:effectLst>
            <a:outerShdw blurRad="50800" dist="38100" dir="2700000" algn="tl" rotWithShape="0">
              <a:prstClr val="black">
                <a:alpha val="40000"/>
              </a:prstClr>
            </a:outerShdw>
          </a:effectLst>
        </p:spPr>
      </p:pic>
      <p:sp>
        <p:nvSpPr>
          <p:cNvPr id="22" name="ZoneTexte 21">
            <a:extLst>
              <a:ext uri="{FF2B5EF4-FFF2-40B4-BE49-F238E27FC236}">
                <a16:creationId xmlns:a16="http://schemas.microsoft.com/office/drawing/2014/main" id="{A7F9DB9A-D3B9-6D1F-82CF-7BD379E180D9}"/>
              </a:ext>
            </a:extLst>
          </p:cNvPr>
          <p:cNvSpPr txBox="1"/>
          <p:nvPr/>
        </p:nvSpPr>
        <p:spPr>
          <a:xfrm>
            <a:off x="474055" y="4838700"/>
            <a:ext cx="6206098" cy="830997"/>
          </a:xfrm>
          <a:prstGeom prst="rect">
            <a:avLst/>
          </a:prstGeom>
          <a:noFill/>
        </p:spPr>
        <p:txBody>
          <a:bodyPr wrap="square" rtlCol="0">
            <a:spAutoFit/>
          </a:bodyPr>
          <a:lstStyle/>
          <a:p>
            <a:pPr algn="r" rtl="1"/>
            <a:r>
              <a:rPr lang="ar-SA" sz="4800" b="1" dirty="0">
                <a:latin typeface="Microsoft Uighur" panose="02000000000000000000" pitchFamily="2" charset="-78"/>
                <a:cs typeface="Microsoft Uighur" panose="02000000000000000000" pitchFamily="2" charset="-78"/>
              </a:rPr>
              <a:t>عَدَدُ الْأشْجارِ الَّتي غَرَسَها طارِقٌ هُوَ:</a:t>
            </a:r>
          </a:p>
        </p:txBody>
      </p:sp>
      <p:sp>
        <p:nvSpPr>
          <p:cNvPr id="4" name="Rectangle : coins arrondis 4">
            <a:extLst>
              <a:ext uri="{FF2B5EF4-FFF2-40B4-BE49-F238E27FC236}">
                <a16:creationId xmlns:a16="http://schemas.microsoft.com/office/drawing/2014/main" id="{59AA0304-8059-E1D9-383F-0DEC27CE4727}"/>
              </a:ext>
            </a:extLst>
          </p:cNvPr>
          <p:cNvSpPr/>
          <p:nvPr/>
        </p:nvSpPr>
        <p:spPr>
          <a:xfrm>
            <a:off x="7569643" y="2907663"/>
            <a:ext cx="5672302" cy="6011407"/>
          </a:xfrm>
          <a:prstGeom prst="round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just" rtl="1"/>
            <a:r>
              <a:rPr lang="ar-MA" sz="6000" dirty="0">
                <a:solidFill>
                  <a:schemeClr val="bg1"/>
                </a:solidFill>
                <a:latin typeface="Microsoft Uighur" panose="02000000000000000000" pitchFamily="2" charset="-78"/>
                <a:cs typeface="Microsoft Uighur" panose="02000000000000000000" pitchFamily="2" charset="-78"/>
              </a:rPr>
              <a:t>غَرَسَ طارِقٌ 30 شَجَرَةً هَذِهِ السَّنَة، وَ 14 شَجَرَةً في السَّنَةِ الْماضِيَةِ. </a:t>
            </a:r>
          </a:p>
          <a:p>
            <a:pPr algn="just" rtl="1"/>
            <a:r>
              <a:rPr lang="ar-MA" sz="6000" dirty="0">
                <a:solidFill>
                  <a:schemeClr val="bg1"/>
                </a:solidFill>
                <a:latin typeface="Microsoft Uighur" panose="02000000000000000000" pitchFamily="2" charset="-78"/>
                <a:cs typeface="Microsoft Uighur" panose="02000000000000000000" pitchFamily="2" charset="-78"/>
              </a:rPr>
              <a:t>كَمْ شَجَرَةً غَرَسَ طارِقٌ؟</a:t>
            </a:r>
          </a:p>
        </p:txBody>
      </p:sp>
      <p:sp>
        <p:nvSpPr>
          <p:cNvPr id="6" name="ZoneTexte 5">
            <a:extLst>
              <a:ext uri="{FF2B5EF4-FFF2-40B4-BE49-F238E27FC236}">
                <a16:creationId xmlns:a16="http://schemas.microsoft.com/office/drawing/2014/main" id="{5FCD9E2C-39E9-CBB2-D37B-384D51316742}"/>
              </a:ext>
            </a:extLst>
          </p:cNvPr>
          <p:cNvSpPr txBox="1"/>
          <p:nvPr/>
        </p:nvSpPr>
        <p:spPr>
          <a:xfrm>
            <a:off x="1380396" y="5802358"/>
            <a:ext cx="4136557" cy="1862048"/>
          </a:xfrm>
          <a:prstGeom prst="rect">
            <a:avLst/>
          </a:prstGeom>
          <a:noFill/>
        </p:spPr>
        <p:txBody>
          <a:bodyPr wrap="square" rtlCol="0">
            <a:spAutoFit/>
          </a:bodyPr>
          <a:lstStyle/>
          <a:p>
            <a:r>
              <a:rPr lang="ar-MA" sz="11500" b="1" dirty="0">
                <a:solidFill>
                  <a:srgbClr val="C00000"/>
                </a:solidFill>
                <a:latin typeface="Microsoft Uighur" panose="02000000000000000000" pitchFamily="2" charset="-78"/>
                <a:cs typeface="Microsoft Uighur" panose="02000000000000000000" pitchFamily="2" charset="-78"/>
              </a:rPr>
              <a:t>= </a:t>
            </a:r>
            <a:r>
              <a:rPr lang="ar-MA" sz="9600" b="1" dirty="0">
                <a:solidFill>
                  <a:srgbClr val="C00000"/>
                </a:solidFill>
                <a:latin typeface="Microsoft Uighur" panose="02000000000000000000" pitchFamily="2" charset="-78"/>
                <a:cs typeface="Microsoft Uighur" panose="02000000000000000000" pitchFamily="2" charset="-78"/>
              </a:rPr>
              <a:t>14</a:t>
            </a:r>
            <a:r>
              <a:rPr lang="ar-MA" sz="11500" b="1" dirty="0">
                <a:solidFill>
                  <a:srgbClr val="C00000"/>
                </a:solidFill>
                <a:latin typeface="Microsoft Uighur" panose="02000000000000000000" pitchFamily="2" charset="-78"/>
                <a:cs typeface="Microsoft Uighur" panose="02000000000000000000" pitchFamily="2" charset="-78"/>
              </a:rPr>
              <a:t> + </a:t>
            </a:r>
            <a:r>
              <a:rPr lang="ar-MA" sz="9600" b="1" dirty="0">
                <a:solidFill>
                  <a:srgbClr val="C00000"/>
                </a:solidFill>
                <a:latin typeface="Microsoft Uighur" panose="02000000000000000000" pitchFamily="2" charset="-78"/>
                <a:cs typeface="Microsoft Uighur" panose="02000000000000000000" pitchFamily="2" charset="-78"/>
              </a:rPr>
              <a:t>30</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7197361F-1E1D-8856-0639-9144C111D845}"/>
              </a:ext>
            </a:extLst>
          </p:cNvPr>
          <p:cNvSpPr txBox="1"/>
          <p:nvPr/>
        </p:nvSpPr>
        <p:spPr>
          <a:xfrm>
            <a:off x="4942543" y="5948552"/>
            <a:ext cx="1393357" cy="1569660"/>
          </a:xfrm>
          <a:prstGeom prst="rect">
            <a:avLst/>
          </a:prstGeom>
          <a:noFill/>
        </p:spPr>
        <p:txBody>
          <a:bodyPr wrap="square" rtlCol="0">
            <a:spAutoFit/>
          </a:bodyPr>
          <a:lstStyle/>
          <a:p>
            <a:r>
              <a:rPr lang="ar-MA" sz="9600" b="1" dirty="0">
                <a:solidFill>
                  <a:srgbClr val="C00000"/>
                </a:solidFill>
                <a:latin typeface="Microsoft Uighur" panose="02000000000000000000" pitchFamily="2" charset="-78"/>
                <a:cs typeface="Microsoft Uighur" panose="02000000000000000000" pitchFamily="2" charset="-78"/>
              </a:rPr>
              <a:t>44</a:t>
            </a:r>
            <a:endParaRPr lang="fr-FR" sz="11500" b="1" dirty="0">
              <a:solidFill>
                <a:srgbClr val="C00000"/>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E5C7A8B9-7984-AF9E-1DA6-CA7C4AF8B93E}"/>
              </a:ext>
            </a:extLst>
          </p:cNvPr>
          <p:cNvSpPr/>
          <p:nvPr/>
        </p:nvSpPr>
        <p:spPr>
          <a:xfrm>
            <a:off x="2551870" y="6488398"/>
            <a:ext cx="609600" cy="6096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4000" b="1" dirty="0">
                <a:solidFill>
                  <a:srgbClr val="C00000"/>
                </a:solidFill>
              </a:rPr>
              <a:t>+</a:t>
            </a:r>
            <a:endParaRPr lang="fr-FR" sz="4000" b="1" dirty="0">
              <a:solidFill>
                <a:srgbClr val="C00000"/>
              </a:solidFill>
            </a:endParaRPr>
          </a:p>
        </p:txBody>
      </p:sp>
    </p:spTree>
    <p:extLst>
      <p:ext uri="{BB962C8B-B14F-4D97-AF65-F5344CB8AC3E}">
        <p14:creationId xmlns:p14="http://schemas.microsoft.com/office/powerpoint/2010/main" val="375761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34600F2-5D7D-F0B2-38BC-0A2F2CFBB560}"/>
              </a:ext>
            </a:extLst>
          </p:cNvPr>
          <p:cNvSpPr txBox="1"/>
          <p:nvPr/>
        </p:nvSpPr>
        <p:spPr>
          <a:xfrm>
            <a:off x="4101799" y="3970780"/>
            <a:ext cx="5688882"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تمارين على الكراسة</a:t>
            </a:r>
            <a:endParaRPr lang="en-US" sz="5400" dirty="0">
              <a:solidFill>
                <a:srgbClr val="01070A"/>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عمل فردي على الكراسة</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2375868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6235-62CC-8356-5047-8D3EDD3813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722271D-CA23-C6A2-BAB2-A2F91D0E327C}"/>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E6DA83-84A4-FA92-26EE-8A97B53ACCC7}"/>
              </a:ext>
            </a:extLst>
          </p:cNvPr>
          <p:cNvSpPr/>
          <p:nvPr/>
        </p:nvSpPr>
        <p:spPr>
          <a:xfrm>
            <a:off x="275852" y="2301693"/>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A42B843-A752-D53F-3A44-B3131144FD5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B7397A43-1438-7CA3-BB9E-9C1267C52C58}"/>
              </a:ext>
            </a:extLst>
          </p:cNvPr>
          <p:cNvSpPr txBox="1"/>
          <p:nvPr/>
        </p:nvSpPr>
        <p:spPr>
          <a:xfrm>
            <a:off x="4724400" y="976263"/>
            <a:ext cx="7791417" cy="124649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خ</a:t>
            </a:r>
            <a:r>
              <a:rPr lang="ar-MA" sz="3200" dirty="0">
                <a:solidFill>
                  <a:prstClr val="white">
                    <a:lumMod val="65000"/>
                  </a:prstClr>
                </a:solidFill>
                <a:latin typeface="Microsoft Uighur" panose="02000000000000000000" pitchFamily="2" charset="-78"/>
                <a:cs typeface="Microsoft Uighur" panose="02000000000000000000" pitchFamily="2" charset="-78"/>
              </a:rPr>
              <a:t>ذ</a:t>
            </a:r>
            <a:r>
              <a:rPr lang="ar-SA" sz="3200" dirty="0" err="1">
                <a:solidFill>
                  <a:prstClr val="white">
                    <a:lumMod val="65000"/>
                  </a:prstClr>
                </a:solidFill>
                <a:latin typeface="Microsoft Uighur" panose="02000000000000000000" pitchFamily="2" charset="-78"/>
                <a:cs typeface="Microsoft Uighur" panose="02000000000000000000" pitchFamily="2" charset="-78"/>
              </a:rPr>
              <a:t>وا</a:t>
            </a:r>
            <a:r>
              <a:rPr lang="ar-SA" sz="3200" dirty="0">
                <a:solidFill>
                  <a:prstClr val="white">
                    <a:lumMod val="65000"/>
                  </a:prstClr>
                </a:solidFill>
                <a:latin typeface="Microsoft Uighur" panose="02000000000000000000" pitchFamily="2" charset="-78"/>
                <a:cs typeface="Microsoft Uighur" panose="02000000000000000000" pitchFamily="2" charset="-78"/>
              </a:rPr>
              <a:t> كراساتكم سننجز التمارين الصفحة</a:t>
            </a:r>
            <a:r>
              <a:rPr lang="ar-MA" sz="3200" dirty="0">
                <a:solidFill>
                  <a:prstClr val="white">
                    <a:lumMod val="65000"/>
                  </a:prstClr>
                </a:solidFill>
                <a:latin typeface="Microsoft Uighur" panose="02000000000000000000" pitchFamily="2" charset="-78"/>
                <a:cs typeface="Microsoft Uighur" panose="02000000000000000000" pitchFamily="2" charset="-78"/>
              </a:rPr>
              <a:t> 13.</a:t>
            </a:r>
            <a:r>
              <a:rPr lang="ar-SA" sz="3200" dirty="0">
                <a:solidFill>
                  <a:prstClr val="white">
                    <a:lumMod val="65000"/>
                  </a:prstClr>
                </a:solidFill>
                <a:latin typeface="Microsoft Uighur" panose="02000000000000000000" pitchFamily="2" charset="-78"/>
                <a:cs typeface="Microsoft Uighur" panose="02000000000000000000" pitchFamily="2" charset="-78"/>
              </a:rPr>
              <a:t> </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1</a:t>
            </a:r>
            <a:r>
              <a:rPr lang="ar-MA" sz="3200" dirty="0">
                <a:solidFill>
                  <a:prstClr val="white">
                    <a:lumMod val="65000"/>
                  </a:prstClr>
                </a:solidFill>
                <a:latin typeface="Microsoft Uighur" panose="02000000000000000000" pitchFamily="2" charset="-78"/>
                <a:cs typeface="Microsoft Uighur" panose="02000000000000000000" pitchFamily="2" charset="-78"/>
              </a:rPr>
              <a:t>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E00C0211-88E5-D848-F057-787FB5A7E45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99E854BC-7434-D784-1DE6-17D6DCA26FA6}"/>
              </a:ext>
            </a:extLst>
          </p:cNvPr>
          <p:cNvGraphicFramePr>
            <a:graphicFrameLocks noGrp="1"/>
          </p:cNvGraphicFramePr>
          <p:nvPr>
            <p:extLst>
              <p:ext uri="{D42A27DB-BD31-4B8C-83A1-F6EECF244321}">
                <p14:modId xmlns:p14="http://schemas.microsoft.com/office/powerpoint/2010/main" val="317607142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A876A3B5-D535-07C9-03EA-12676E0DA9E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7" name="Image 6">
            <a:extLst>
              <a:ext uri="{FF2B5EF4-FFF2-40B4-BE49-F238E27FC236}">
                <a16:creationId xmlns:a16="http://schemas.microsoft.com/office/drawing/2014/main" id="{A6575AC9-0015-2E8F-0172-7CA018BC0B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332" y="4606745"/>
            <a:ext cx="12043581" cy="2728018"/>
          </a:xfrm>
          <a:prstGeom prst="rect">
            <a:avLst/>
          </a:prstGeom>
        </p:spPr>
      </p:pic>
      <p:sp>
        <p:nvSpPr>
          <p:cNvPr id="10" name="Rectangle 9">
            <a:extLst>
              <a:ext uri="{FF2B5EF4-FFF2-40B4-BE49-F238E27FC236}">
                <a16:creationId xmlns:a16="http://schemas.microsoft.com/office/drawing/2014/main" id="{031EF7EE-CF94-2E0B-134E-2905661EC69C}"/>
              </a:ext>
            </a:extLst>
          </p:cNvPr>
          <p:cNvSpPr/>
          <p:nvPr/>
        </p:nvSpPr>
        <p:spPr>
          <a:xfrm>
            <a:off x="654937" y="5353563"/>
            <a:ext cx="73152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Tree>
    <p:extLst>
      <p:ext uri="{BB962C8B-B14F-4D97-AF65-F5344CB8AC3E}">
        <p14:creationId xmlns:p14="http://schemas.microsoft.com/office/powerpoint/2010/main" val="429021146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120A0-F59A-A0BB-D31B-EE6EDCF1E69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47FC5A4-5B2B-C396-542E-27ECEC20E234}"/>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66489FC-678B-80AB-C913-40DA5BD8AA43}"/>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CD4CB38F-47AC-4A06-9A23-6A8C76C55C12}"/>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111E6947-2B29-C7FE-7C2C-73F9BBF94C62}"/>
              </a:ext>
            </a:extLst>
          </p:cNvPr>
          <p:cNvSpPr txBox="1"/>
          <p:nvPr/>
        </p:nvSpPr>
        <p:spPr>
          <a:xfrm>
            <a:off x="4724400" y="976263"/>
            <a:ext cx="7791417" cy="86177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90716F16-8308-CD3C-70EC-1F2AAB1A5178}"/>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5C7F1B1-F58E-CBE6-E45A-48939AE6D79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E47E7FD8-097E-F139-46AF-33756F82D47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5" name="Image 4">
            <a:extLst>
              <a:ext uri="{FF2B5EF4-FFF2-40B4-BE49-F238E27FC236}">
                <a16:creationId xmlns:a16="http://schemas.microsoft.com/office/drawing/2014/main" id="{5E2AD708-ACA0-3491-8CAF-D59C715869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332" y="4606745"/>
            <a:ext cx="12043581" cy="2728018"/>
          </a:xfrm>
          <a:prstGeom prst="rect">
            <a:avLst/>
          </a:prstGeom>
        </p:spPr>
      </p:pic>
      <p:sp>
        <p:nvSpPr>
          <p:cNvPr id="6" name="Rectangle 5">
            <a:extLst>
              <a:ext uri="{FF2B5EF4-FFF2-40B4-BE49-F238E27FC236}">
                <a16:creationId xmlns:a16="http://schemas.microsoft.com/office/drawing/2014/main" id="{A0300A17-0D8C-172B-B705-0A5FF6663C83}"/>
              </a:ext>
            </a:extLst>
          </p:cNvPr>
          <p:cNvSpPr/>
          <p:nvPr/>
        </p:nvSpPr>
        <p:spPr>
          <a:xfrm>
            <a:off x="917613" y="5432498"/>
            <a:ext cx="7010400" cy="19812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7" name="ZoneTexte 6">
            <a:extLst>
              <a:ext uri="{FF2B5EF4-FFF2-40B4-BE49-F238E27FC236}">
                <a16:creationId xmlns:a16="http://schemas.microsoft.com/office/drawing/2014/main" id="{773C9266-B5AD-8A28-2FAF-EA7CA8CE5D2C}"/>
              </a:ext>
            </a:extLst>
          </p:cNvPr>
          <p:cNvSpPr txBox="1"/>
          <p:nvPr/>
        </p:nvSpPr>
        <p:spPr>
          <a:xfrm>
            <a:off x="2514600" y="6591300"/>
            <a:ext cx="685800" cy="461665"/>
          </a:xfrm>
          <a:prstGeom prst="rect">
            <a:avLst/>
          </a:prstGeom>
          <a:noFill/>
        </p:spPr>
        <p:txBody>
          <a:bodyPr wrap="square" rtlCol="0">
            <a:spAutoFit/>
          </a:bodyPr>
          <a:lstStyle/>
          <a:p>
            <a:r>
              <a:rPr lang="ar-MA" sz="2400" b="1" dirty="0">
                <a:solidFill>
                  <a:srgbClr val="FF0000"/>
                </a:solidFill>
              </a:rPr>
              <a:t>10</a:t>
            </a:r>
            <a:endParaRPr lang="fr-FR" sz="2800" b="1" dirty="0">
              <a:solidFill>
                <a:srgbClr val="FF0000"/>
              </a:solidFill>
            </a:endParaRPr>
          </a:p>
        </p:txBody>
      </p:sp>
      <p:sp>
        <p:nvSpPr>
          <p:cNvPr id="9" name="ZoneTexte 8">
            <a:extLst>
              <a:ext uri="{FF2B5EF4-FFF2-40B4-BE49-F238E27FC236}">
                <a16:creationId xmlns:a16="http://schemas.microsoft.com/office/drawing/2014/main" id="{B3AB1416-A21D-47A4-9900-5A0375B808B1}"/>
              </a:ext>
            </a:extLst>
          </p:cNvPr>
          <p:cNvSpPr txBox="1"/>
          <p:nvPr/>
        </p:nvSpPr>
        <p:spPr>
          <a:xfrm>
            <a:off x="4800600" y="6591300"/>
            <a:ext cx="685800" cy="461665"/>
          </a:xfrm>
          <a:prstGeom prst="rect">
            <a:avLst/>
          </a:prstGeom>
          <a:noFill/>
        </p:spPr>
        <p:txBody>
          <a:bodyPr wrap="square" rtlCol="0">
            <a:spAutoFit/>
          </a:bodyPr>
          <a:lstStyle/>
          <a:p>
            <a:r>
              <a:rPr lang="ar-MA" sz="2400" b="1" dirty="0">
                <a:solidFill>
                  <a:srgbClr val="FF0000"/>
                </a:solidFill>
              </a:rPr>
              <a:t>3</a:t>
            </a:r>
            <a:endParaRPr lang="fr-FR" sz="2800" b="1" dirty="0">
              <a:solidFill>
                <a:srgbClr val="FF0000"/>
              </a:solidFill>
            </a:endParaRPr>
          </a:p>
        </p:txBody>
      </p:sp>
      <p:sp>
        <p:nvSpPr>
          <p:cNvPr id="10" name="ZoneTexte 9">
            <a:extLst>
              <a:ext uri="{FF2B5EF4-FFF2-40B4-BE49-F238E27FC236}">
                <a16:creationId xmlns:a16="http://schemas.microsoft.com/office/drawing/2014/main" id="{993A9AA1-DFE9-697C-288E-88149D8760CC}"/>
              </a:ext>
            </a:extLst>
          </p:cNvPr>
          <p:cNvSpPr txBox="1"/>
          <p:nvPr/>
        </p:nvSpPr>
        <p:spPr>
          <a:xfrm>
            <a:off x="4800600" y="5905500"/>
            <a:ext cx="685800" cy="461665"/>
          </a:xfrm>
          <a:prstGeom prst="rect">
            <a:avLst/>
          </a:prstGeom>
          <a:noFill/>
        </p:spPr>
        <p:txBody>
          <a:bodyPr wrap="square" rtlCol="0">
            <a:spAutoFit/>
          </a:bodyPr>
          <a:lstStyle/>
          <a:p>
            <a:r>
              <a:rPr lang="ar-MA" sz="2400" b="1" dirty="0">
                <a:solidFill>
                  <a:srgbClr val="FF0000"/>
                </a:solidFill>
              </a:rPr>
              <a:t>9</a:t>
            </a:r>
            <a:endParaRPr lang="fr-FR" sz="2800" b="1" dirty="0">
              <a:solidFill>
                <a:srgbClr val="FF0000"/>
              </a:solidFill>
            </a:endParaRPr>
          </a:p>
        </p:txBody>
      </p:sp>
      <p:sp>
        <p:nvSpPr>
          <p:cNvPr id="19" name="ZoneTexte 18">
            <a:extLst>
              <a:ext uri="{FF2B5EF4-FFF2-40B4-BE49-F238E27FC236}">
                <a16:creationId xmlns:a16="http://schemas.microsoft.com/office/drawing/2014/main" id="{647BA921-8FEA-6741-6812-106773FB178A}"/>
              </a:ext>
            </a:extLst>
          </p:cNvPr>
          <p:cNvSpPr txBox="1"/>
          <p:nvPr/>
        </p:nvSpPr>
        <p:spPr>
          <a:xfrm>
            <a:off x="7086600" y="6591300"/>
            <a:ext cx="685800" cy="461665"/>
          </a:xfrm>
          <a:prstGeom prst="rect">
            <a:avLst/>
          </a:prstGeom>
          <a:noFill/>
        </p:spPr>
        <p:txBody>
          <a:bodyPr wrap="square" rtlCol="0">
            <a:spAutoFit/>
          </a:bodyPr>
          <a:lstStyle/>
          <a:p>
            <a:r>
              <a:rPr lang="ar-MA" sz="2400" b="1" dirty="0">
                <a:solidFill>
                  <a:srgbClr val="FF0000"/>
                </a:solidFill>
              </a:rPr>
              <a:t>5</a:t>
            </a:r>
            <a:endParaRPr lang="fr-FR" sz="2800" b="1" dirty="0">
              <a:solidFill>
                <a:srgbClr val="FF0000"/>
              </a:solidFill>
            </a:endParaRPr>
          </a:p>
        </p:txBody>
      </p:sp>
      <p:sp>
        <p:nvSpPr>
          <p:cNvPr id="20" name="ZoneTexte 19">
            <a:extLst>
              <a:ext uri="{FF2B5EF4-FFF2-40B4-BE49-F238E27FC236}">
                <a16:creationId xmlns:a16="http://schemas.microsoft.com/office/drawing/2014/main" id="{5459A175-1D3E-679F-21C9-5307963A4339}"/>
              </a:ext>
            </a:extLst>
          </p:cNvPr>
          <p:cNvSpPr txBox="1"/>
          <p:nvPr/>
        </p:nvSpPr>
        <p:spPr>
          <a:xfrm>
            <a:off x="7086600" y="5905500"/>
            <a:ext cx="685800" cy="461665"/>
          </a:xfrm>
          <a:prstGeom prst="rect">
            <a:avLst/>
          </a:prstGeom>
          <a:noFill/>
        </p:spPr>
        <p:txBody>
          <a:bodyPr wrap="square" rtlCol="0">
            <a:spAutoFit/>
          </a:bodyPr>
          <a:lstStyle/>
          <a:p>
            <a:r>
              <a:rPr lang="ar-MA" sz="2400" b="1" dirty="0">
                <a:solidFill>
                  <a:srgbClr val="FF0000"/>
                </a:solidFill>
              </a:rPr>
              <a:t>6</a:t>
            </a:r>
            <a:endParaRPr lang="fr-FR" sz="2800" b="1" dirty="0">
              <a:solidFill>
                <a:srgbClr val="FF0000"/>
              </a:solidFill>
            </a:endParaRPr>
          </a:p>
        </p:txBody>
      </p:sp>
    </p:spTree>
    <p:extLst>
      <p:ext uri="{BB962C8B-B14F-4D97-AF65-F5344CB8AC3E}">
        <p14:creationId xmlns:p14="http://schemas.microsoft.com/office/powerpoint/2010/main" val="30842146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88F77-5DBD-43CD-B5B3-6C0DB5B4571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489466-7C2C-F10F-359B-A4CD0254D87A}"/>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010874A-2B17-7F98-549D-A3016C1FF28A}"/>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ED8A2517-DA8F-2E37-49F3-E084817519DF}"/>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40DE0EB3-037D-28E2-C9C4-76306F3CFB48}"/>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أ</a:t>
            </a:r>
            <a:r>
              <a:rPr lang="ar-SA" sz="3200" dirty="0">
                <a:solidFill>
                  <a:prstClr val="white">
                    <a:lumMod val="65000"/>
                  </a:prstClr>
                </a:solidFill>
                <a:latin typeface="Microsoft Uighur" panose="02000000000000000000" pitchFamily="2" charset="-78"/>
                <a:cs typeface="Microsoft Uighur" panose="02000000000000000000" pitchFamily="2" charset="-78"/>
              </a:rPr>
              <a:t>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المُشار إليها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2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1C74150F-92F1-4051-CE80-EE21D955C2AC}"/>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E08AB70-0031-2D83-1D0C-32F476A47A58}"/>
              </a:ext>
            </a:extLst>
          </p:cNvPr>
          <p:cNvGraphicFramePr>
            <a:graphicFrameLocks noGrp="1"/>
          </p:cNvGraphicFramePr>
          <p:nvPr>
            <p:extLst>
              <p:ext uri="{D42A27DB-BD31-4B8C-83A1-F6EECF244321}">
                <p14:modId xmlns:p14="http://schemas.microsoft.com/office/powerpoint/2010/main" val="2842407575"/>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1078729C-E951-38CB-13CF-0341640E15B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D20A72C3-84A1-F4F6-10E3-F7297191A3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3404825"/>
            <a:ext cx="11566003" cy="4484468"/>
          </a:xfrm>
          <a:prstGeom prst="rect">
            <a:avLst/>
          </a:prstGeom>
        </p:spPr>
      </p:pic>
      <p:sp>
        <p:nvSpPr>
          <p:cNvPr id="9" name="Flèche : gauche 8">
            <a:extLst>
              <a:ext uri="{FF2B5EF4-FFF2-40B4-BE49-F238E27FC236}">
                <a16:creationId xmlns:a16="http://schemas.microsoft.com/office/drawing/2014/main" id="{89625C2C-8B26-6A1D-7AF3-35D36371AF0F}"/>
              </a:ext>
            </a:extLst>
          </p:cNvPr>
          <p:cNvSpPr/>
          <p:nvPr/>
        </p:nvSpPr>
        <p:spPr>
          <a:xfrm>
            <a:off x="11868183" y="53721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gauche 10">
            <a:extLst>
              <a:ext uri="{FF2B5EF4-FFF2-40B4-BE49-F238E27FC236}">
                <a16:creationId xmlns:a16="http://schemas.microsoft.com/office/drawing/2014/main" id="{6C07D5F0-38A5-FB71-3416-C037B29CB5BE}"/>
              </a:ext>
            </a:extLst>
          </p:cNvPr>
          <p:cNvSpPr/>
          <p:nvPr/>
        </p:nvSpPr>
        <p:spPr>
          <a:xfrm>
            <a:off x="11887200" y="59817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11137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EBFDC-B8C5-9B6E-353F-4D8C02D8F00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FCADED3-B174-02EA-8735-38ED0BFCE260}"/>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E853F0-6565-5CD3-B3B2-C7DCC729204F}"/>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ADCF3AF-480E-BC6E-A05B-94B4F5971A93}"/>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3A0E0D13-C3A3-4DE2-5399-0A392EBA480D}"/>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75C71E73-1CA6-D82F-9C76-5B90AABD52EB}"/>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A05BCD97-E08E-C417-54D7-80CBF4481ED0}"/>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22B21938-334F-0AA1-B119-9BAA80629C4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6" name="Image 5">
            <a:extLst>
              <a:ext uri="{FF2B5EF4-FFF2-40B4-BE49-F238E27FC236}">
                <a16:creationId xmlns:a16="http://schemas.microsoft.com/office/drawing/2014/main" id="{E378932B-0491-D416-FAA6-3A4BCC03E7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3404825"/>
            <a:ext cx="11566003" cy="4484468"/>
          </a:xfrm>
          <a:prstGeom prst="rect">
            <a:avLst/>
          </a:prstGeom>
        </p:spPr>
      </p:pic>
      <p:sp>
        <p:nvSpPr>
          <p:cNvPr id="9" name="Flèche : gauche 8">
            <a:extLst>
              <a:ext uri="{FF2B5EF4-FFF2-40B4-BE49-F238E27FC236}">
                <a16:creationId xmlns:a16="http://schemas.microsoft.com/office/drawing/2014/main" id="{4BED832F-2395-02A0-CCDD-F745F61B22A1}"/>
              </a:ext>
            </a:extLst>
          </p:cNvPr>
          <p:cNvSpPr/>
          <p:nvPr/>
        </p:nvSpPr>
        <p:spPr>
          <a:xfrm>
            <a:off x="11868183" y="53721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gauche 10">
            <a:extLst>
              <a:ext uri="{FF2B5EF4-FFF2-40B4-BE49-F238E27FC236}">
                <a16:creationId xmlns:a16="http://schemas.microsoft.com/office/drawing/2014/main" id="{E4911C07-94A9-7449-A74A-50EB5107550B}"/>
              </a:ext>
            </a:extLst>
          </p:cNvPr>
          <p:cNvSpPr/>
          <p:nvPr/>
        </p:nvSpPr>
        <p:spPr>
          <a:xfrm>
            <a:off x="11887200" y="5981700"/>
            <a:ext cx="628617" cy="228600"/>
          </a:xfrm>
          <a:prstGeom prst="lef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a:extLst>
              <a:ext uri="{FF2B5EF4-FFF2-40B4-BE49-F238E27FC236}">
                <a16:creationId xmlns:a16="http://schemas.microsoft.com/office/drawing/2014/main" id="{02D57378-7755-4DF5-9480-8E602E2A358A}"/>
              </a:ext>
            </a:extLst>
          </p:cNvPr>
          <p:cNvCxnSpPr>
            <a:cxnSpLocks/>
          </p:cNvCxnSpPr>
          <p:nvPr/>
        </p:nvCxnSpPr>
        <p:spPr>
          <a:xfrm flipH="1" flipV="1">
            <a:off x="7086600" y="4838700"/>
            <a:ext cx="1219200" cy="6096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BB82426-CF11-B7B8-05C0-6F81AF57F9BA}"/>
              </a:ext>
            </a:extLst>
          </p:cNvPr>
          <p:cNvCxnSpPr>
            <a:cxnSpLocks/>
          </p:cNvCxnSpPr>
          <p:nvPr/>
        </p:nvCxnSpPr>
        <p:spPr>
          <a:xfrm flipV="1">
            <a:off x="4343400" y="4817806"/>
            <a:ext cx="1248147" cy="19258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C71DDECC-1408-DE4F-8403-824D4B1CD105}"/>
              </a:ext>
            </a:extLst>
          </p:cNvPr>
          <p:cNvCxnSpPr>
            <a:cxnSpLocks/>
          </p:cNvCxnSpPr>
          <p:nvPr/>
        </p:nvCxnSpPr>
        <p:spPr>
          <a:xfrm flipH="1" flipV="1">
            <a:off x="7086600" y="5448300"/>
            <a:ext cx="1219200" cy="6096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E0F7EF4B-8A70-7DA5-3863-F42EF14445A6}"/>
              </a:ext>
            </a:extLst>
          </p:cNvPr>
          <p:cNvCxnSpPr>
            <a:cxnSpLocks/>
          </p:cNvCxnSpPr>
          <p:nvPr/>
        </p:nvCxnSpPr>
        <p:spPr>
          <a:xfrm flipV="1">
            <a:off x="4343400" y="5486400"/>
            <a:ext cx="1248147" cy="60960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0325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A1BD8-4240-737B-6EE2-9AE3C63CDA3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EF51E2-1E3F-B9DB-9432-78D62A0F437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A8DAEC-B73C-387B-8E27-8FB92F6AE26E}"/>
              </a:ext>
            </a:extLst>
          </p:cNvPr>
          <p:cNvSpPr/>
          <p:nvPr/>
        </p:nvSpPr>
        <p:spPr>
          <a:xfrm>
            <a:off x="215598" y="2398489"/>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AD35D2B-A913-7D44-D2F7-A4CBA5708319}"/>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A63366-4AC5-BDD7-0130-DCA8E72C7EB3}"/>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SA" sz="3200" dirty="0">
                <a:solidFill>
                  <a:prstClr val="white">
                    <a:lumMod val="65000"/>
                  </a:prstClr>
                </a:solidFill>
                <a:latin typeface="Microsoft Uighur" panose="02000000000000000000" pitchFamily="2" charset="-78"/>
                <a:cs typeface="Microsoft Uighur" panose="02000000000000000000" pitchFamily="2" charset="-78"/>
              </a:rPr>
              <a:t>انجزوا </a:t>
            </a:r>
            <a:r>
              <a:rPr lang="ar-MA" sz="3200" dirty="0">
                <a:solidFill>
                  <a:prstClr val="white">
                    <a:lumMod val="65000"/>
                  </a:prstClr>
                </a:solidFill>
                <a:latin typeface="Microsoft Uighur" panose="02000000000000000000" pitchFamily="2" charset="-78"/>
                <a:cs typeface="Microsoft Uighur" panose="02000000000000000000" pitchFamily="2" charset="-78"/>
              </a:rPr>
              <a:t>الأمثلة المبينة في الإطار الأحمر من </a:t>
            </a:r>
            <a:r>
              <a:rPr lang="ar-SA" sz="3200" dirty="0">
                <a:solidFill>
                  <a:prstClr val="white">
                    <a:lumMod val="65000"/>
                  </a:prstClr>
                </a:solidFill>
                <a:latin typeface="Microsoft Uighur" panose="02000000000000000000" pitchFamily="2" charset="-78"/>
                <a:cs typeface="Microsoft Uighur" panose="02000000000000000000" pitchFamily="2" charset="-78"/>
              </a:rPr>
              <a:t>التمرين رقم </a:t>
            </a:r>
            <a:r>
              <a:rPr lang="ar-MA" sz="3200" dirty="0">
                <a:solidFill>
                  <a:prstClr val="white">
                    <a:lumMod val="65000"/>
                  </a:prstClr>
                </a:solidFill>
                <a:latin typeface="Microsoft Uighur" panose="02000000000000000000" pitchFamily="2" charset="-78"/>
                <a:cs typeface="Microsoft Uighur" panose="02000000000000000000" pitchFamily="2" charset="-78"/>
              </a:rPr>
              <a:t>3 (دقيقة واحدة).</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82D082C7-FE32-7716-5F64-C41871A287C2}"/>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F992F3CD-6BA7-FB63-C3EB-442163395EAC}"/>
              </a:ext>
            </a:extLst>
          </p:cNvPr>
          <p:cNvGraphicFramePr>
            <a:graphicFrameLocks noGrp="1"/>
          </p:cNvGraphicFramePr>
          <p:nvPr>
            <p:extLst>
              <p:ext uri="{D42A27DB-BD31-4B8C-83A1-F6EECF244321}">
                <p14:modId xmlns:p14="http://schemas.microsoft.com/office/powerpoint/2010/main" val="2541339326"/>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3F118D39-0EFB-230B-9990-00D03A32DC21}"/>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9" name="Image 8">
            <a:extLst>
              <a:ext uri="{FF2B5EF4-FFF2-40B4-BE49-F238E27FC236}">
                <a16:creationId xmlns:a16="http://schemas.microsoft.com/office/drawing/2014/main" id="{7A9C1BF4-DC32-8606-9B81-1A312DB4FC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598" y="4127104"/>
            <a:ext cx="13083691" cy="4050110"/>
          </a:xfrm>
          <a:prstGeom prst="rect">
            <a:avLst/>
          </a:prstGeom>
        </p:spPr>
      </p:pic>
      <p:sp>
        <p:nvSpPr>
          <p:cNvPr id="10" name="Rectangle 9">
            <a:extLst>
              <a:ext uri="{FF2B5EF4-FFF2-40B4-BE49-F238E27FC236}">
                <a16:creationId xmlns:a16="http://schemas.microsoft.com/office/drawing/2014/main" id="{C972AF0F-42A2-75DB-B75F-93EB7378EE38}"/>
              </a:ext>
            </a:extLst>
          </p:cNvPr>
          <p:cNvSpPr/>
          <p:nvPr/>
        </p:nvSpPr>
        <p:spPr>
          <a:xfrm>
            <a:off x="838200" y="5305997"/>
            <a:ext cx="7162800" cy="284466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1" name="ZoneTexte 10">
            <a:extLst>
              <a:ext uri="{FF2B5EF4-FFF2-40B4-BE49-F238E27FC236}">
                <a16:creationId xmlns:a16="http://schemas.microsoft.com/office/drawing/2014/main" id="{0FA61DCE-F5F3-C61D-1B31-9F1B5E31576A}"/>
              </a:ext>
            </a:extLst>
          </p:cNvPr>
          <p:cNvSpPr txBox="1"/>
          <p:nvPr/>
        </p:nvSpPr>
        <p:spPr>
          <a:xfrm>
            <a:off x="9296400" y="6743700"/>
            <a:ext cx="304800" cy="523220"/>
          </a:xfrm>
          <a:prstGeom prst="rect">
            <a:avLst/>
          </a:prstGeom>
          <a:noFill/>
        </p:spPr>
        <p:txBody>
          <a:bodyPr wrap="square" rtlCol="0">
            <a:spAutoFit/>
          </a:bodyPr>
          <a:lstStyle/>
          <a:p>
            <a:r>
              <a:rPr lang="ar-MA" sz="2800" b="1" dirty="0"/>
              <a:t>.</a:t>
            </a:r>
            <a:endParaRPr lang="fr-FR" sz="2800" b="1" dirty="0"/>
          </a:p>
        </p:txBody>
      </p:sp>
      <p:sp>
        <p:nvSpPr>
          <p:cNvPr id="12" name="ZoneTexte 11">
            <a:extLst>
              <a:ext uri="{FF2B5EF4-FFF2-40B4-BE49-F238E27FC236}">
                <a16:creationId xmlns:a16="http://schemas.microsoft.com/office/drawing/2014/main" id="{704113AC-98BB-8A24-9919-FC9C825993A7}"/>
              </a:ext>
            </a:extLst>
          </p:cNvPr>
          <p:cNvSpPr txBox="1"/>
          <p:nvPr/>
        </p:nvSpPr>
        <p:spPr>
          <a:xfrm>
            <a:off x="11811000" y="6743700"/>
            <a:ext cx="304800" cy="523220"/>
          </a:xfrm>
          <a:prstGeom prst="rect">
            <a:avLst/>
          </a:prstGeom>
          <a:noFill/>
        </p:spPr>
        <p:txBody>
          <a:bodyPr wrap="square" rtlCol="0">
            <a:spAutoFit/>
          </a:bodyPr>
          <a:lstStyle/>
          <a:p>
            <a:r>
              <a:rPr lang="ar-MA" sz="2800" b="1" dirty="0"/>
              <a:t>.</a:t>
            </a:r>
            <a:endParaRPr lang="fr-FR" sz="2800" b="1" dirty="0"/>
          </a:p>
        </p:txBody>
      </p:sp>
    </p:spTree>
    <p:extLst>
      <p:ext uri="{BB962C8B-B14F-4D97-AF65-F5344CB8AC3E}">
        <p14:creationId xmlns:p14="http://schemas.microsoft.com/office/powerpoint/2010/main" val="1899656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05A9C-CB26-3AE0-B18F-C99EF9F0616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E81E10-DBAD-E81C-11E9-298C3EF6B4A1}"/>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356B476-0E22-2E35-04B1-9C64277F3927}"/>
              </a:ext>
            </a:extLst>
          </p:cNvPr>
          <p:cNvSpPr/>
          <p:nvPr/>
        </p:nvSpPr>
        <p:spPr>
          <a:xfrm>
            <a:off x="215598" y="2398489"/>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65B7133-8E5F-6887-8B74-F29295F8020C}"/>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4C8141C-D13A-D022-E744-C9F916A7D658}"/>
              </a:ext>
            </a:extLst>
          </p:cNvPr>
          <p:cNvSpPr txBox="1"/>
          <p:nvPr/>
        </p:nvSpPr>
        <p:spPr>
          <a:xfrm>
            <a:off x="4724400" y="976263"/>
            <a:ext cx="77914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endParaRPr lang="ar-SA" sz="3200" dirty="0">
              <a:solidFill>
                <a:prstClr val="white">
                  <a:lumMod val="65000"/>
                </a:prstClr>
              </a:solidFill>
              <a:latin typeface="Microsoft Uighur" panose="02000000000000000000" pitchFamily="2" charset="-78"/>
              <a:cs typeface="Microsoft Uighur" panose="02000000000000000000" pitchFamily="2" charset="-78"/>
            </a:endParaRPr>
          </a:p>
          <a:p>
            <a:pPr marL="0" lvl="1" algn="r" defTabSz="685834" rtl="1">
              <a:lnSpc>
                <a:spcPts val="3017"/>
              </a:lnSpc>
              <a:spcBef>
                <a:spcPct val="0"/>
              </a:spcBef>
            </a:pPr>
            <a:endParaRPr lang="ar-SA"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6E1A03D6-E4F8-A191-14DF-F9F628EF6DE1}"/>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6B5004BF-67E9-8360-A8F3-A37D17015BA2}"/>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BB272F4A-EA29-E253-DB89-4420BF9EEEC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9" name="Image 8">
            <a:extLst>
              <a:ext uri="{FF2B5EF4-FFF2-40B4-BE49-F238E27FC236}">
                <a16:creationId xmlns:a16="http://schemas.microsoft.com/office/drawing/2014/main" id="{008C8837-1379-1829-67F4-9389CDE1BB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598" y="4127104"/>
            <a:ext cx="13083691" cy="4050110"/>
          </a:xfrm>
          <a:prstGeom prst="rect">
            <a:avLst/>
          </a:prstGeom>
        </p:spPr>
      </p:pic>
      <p:sp>
        <p:nvSpPr>
          <p:cNvPr id="10" name="Rectangle 9">
            <a:extLst>
              <a:ext uri="{FF2B5EF4-FFF2-40B4-BE49-F238E27FC236}">
                <a16:creationId xmlns:a16="http://schemas.microsoft.com/office/drawing/2014/main" id="{2906757B-929B-9AA0-6882-C00895A32F33}"/>
              </a:ext>
            </a:extLst>
          </p:cNvPr>
          <p:cNvSpPr/>
          <p:nvPr/>
        </p:nvSpPr>
        <p:spPr>
          <a:xfrm>
            <a:off x="838200" y="5305997"/>
            <a:ext cx="7162800" cy="284466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fr-FR"/>
          </a:p>
        </p:txBody>
      </p:sp>
      <p:sp>
        <p:nvSpPr>
          <p:cNvPr id="11" name="ZoneTexte 10">
            <a:extLst>
              <a:ext uri="{FF2B5EF4-FFF2-40B4-BE49-F238E27FC236}">
                <a16:creationId xmlns:a16="http://schemas.microsoft.com/office/drawing/2014/main" id="{DC3AF665-666B-0489-321F-F1B0949E05FC}"/>
              </a:ext>
            </a:extLst>
          </p:cNvPr>
          <p:cNvSpPr txBox="1"/>
          <p:nvPr/>
        </p:nvSpPr>
        <p:spPr>
          <a:xfrm>
            <a:off x="9296400" y="6743700"/>
            <a:ext cx="304800" cy="523220"/>
          </a:xfrm>
          <a:prstGeom prst="rect">
            <a:avLst/>
          </a:prstGeom>
          <a:noFill/>
        </p:spPr>
        <p:txBody>
          <a:bodyPr wrap="square" rtlCol="0">
            <a:spAutoFit/>
          </a:bodyPr>
          <a:lstStyle/>
          <a:p>
            <a:r>
              <a:rPr lang="ar-MA" sz="2800" b="1" dirty="0"/>
              <a:t>.</a:t>
            </a:r>
            <a:endParaRPr lang="fr-FR" sz="2800" b="1" dirty="0"/>
          </a:p>
        </p:txBody>
      </p:sp>
      <p:sp>
        <p:nvSpPr>
          <p:cNvPr id="12" name="ZoneTexte 11">
            <a:extLst>
              <a:ext uri="{FF2B5EF4-FFF2-40B4-BE49-F238E27FC236}">
                <a16:creationId xmlns:a16="http://schemas.microsoft.com/office/drawing/2014/main" id="{388168C9-EAA0-B2E2-9E4E-75E5691A4E3B}"/>
              </a:ext>
            </a:extLst>
          </p:cNvPr>
          <p:cNvSpPr txBox="1"/>
          <p:nvPr/>
        </p:nvSpPr>
        <p:spPr>
          <a:xfrm>
            <a:off x="11811000" y="6743700"/>
            <a:ext cx="304800" cy="523220"/>
          </a:xfrm>
          <a:prstGeom prst="rect">
            <a:avLst/>
          </a:prstGeom>
          <a:noFill/>
        </p:spPr>
        <p:txBody>
          <a:bodyPr wrap="square" rtlCol="0">
            <a:spAutoFit/>
          </a:bodyPr>
          <a:lstStyle/>
          <a:p>
            <a:r>
              <a:rPr lang="ar-MA" sz="2800" b="1" dirty="0"/>
              <a:t>.</a:t>
            </a:r>
            <a:endParaRPr lang="fr-FR" sz="2800" b="1" dirty="0"/>
          </a:p>
        </p:txBody>
      </p:sp>
      <p:sp>
        <p:nvSpPr>
          <p:cNvPr id="5" name="ZoneTexte 4">
            <a:extLst>
              <a:ext uri="{FF2B5EF4-FFF2-40B4-BE49-F238E27FC236}">
                <a16:creationId xmlns:a16="http://schemas.microsoft.com/office/drawing/2014/main" id="{A3CCF616-FA27-AC6C-33E0-5C20D5411414}"/>
              </a:ext>
            </a:extLst>
          </p:cNvPr>
          <p:cNvSpPr txBox="1"/>
          <p:nvPr/>
        </p:nvSpPr>
        <p:spPr>
          <a:xfrm>
            <a:off x="4153685" y="6144280"/>
            <a:ext cx="418315" cy="523220"/>
          </a:xfrm>
          <a:prstGeom prst="rect">
            <a:avLst/>
          </a:prstGeom>
          <a:noFill/>
        </p:spPr>
        <p:txBody>
          <a:bodyPr wrap="square" rtlCol="0">
            <a:spAutoFit/>
          </a:bodyPr>
          <a:lstStyle/>
          <a:p>
            <a:r>
              <a:rPr lang="ar-MA" sz="2800" b="1" dirty="0">
                <a:solidFill>
                  <a:srgbClr val="FF0000"/>
                </a:solidFill>
              </a:rPr>
              <a:t>3</a:t>
            </a:r>
            <a:endParaRPr lang="fr-FR" b="1" dirty="0">
              <a:solidFill>
                <a:srgbClr val="FF0000"/>
              </a:solidFill>
            </a:endParaRPr>
          </a:p>
        </p:txBody>
      </p:sp>
      <p:sp>
        <p:nvSpPr>
          <p:cNvPr id="6" name="ZoneTexte 5">
            <a:extLst>
              <a:ext uri="{FF2B5EF4-FFF2-40B4-BE49-F238E27FC236}">
                <a16:creationId xmlns:a16="http://schemas.microsoft.com/office/drawing/2014/main" id="{5B3D7C1F-87A7-F024-D3DF-6B2082FFC658}"/>
              </a:ext>
            </a:extLst>
          </p:cNvPr>
          <p:cNvSpPr txBox="1"/>
          <p:nvPr/>
        </p:nvSpPr>
        <p:spPr>
          <a:xfrm>
            <a:off x="4534685" y="6134100"/>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7" name="ZoneTexte 6">
            <a:extLst>
              <a:ext uri="{FF2B5EF4-FFF2-40B4-BE49-F238E27FC236}">
                <a16:creationId xmlns:a16="http://schemas.microsoft.com/office/drawing/2014/main" id="{DC5F7501-ABFA-6ABC-FEEC-1C196C4E62C7}"/>
              </a:ext>
            </a:extLst>
          </p:cNvPr>
          <p:cNvSpPr txBox="1"/>
          <p:nvPr/>
        </p:nvSpPr>
        <p:spPr>
          <a:xfrm>
            <a:off x="4534685" y="6753880"/>
            <a:ext cx="418315" cy="523220"/>
          </a:xfrm>
          <a:prstGeom prst="rect">
            <a:avLst/>
          </a:prstGeom>
          <a:noFill/>
        </p:spPr>
        <p:txBody>
          <a:bodyPr wrap="square" rtlCol="0">
            <a:spAutoFit/>
          </a:bodyPr>
          <a:lstStyle/>
          <a:p>
            <a:r>
              <a:rPr lang="ar-MA" sz="2800" b="1" dirty="0">
                <a:solidFill>
                  <a:srgbClr val="FF0000"/>
                </a:solidFill>
              </a:rPr>
              <a:t>3</a:t>
            </a:r>
            <a:endParaRPr lang="fr-FR" b="1" dirty="0">
              <a:solidFill>
                <a:srgbClr val="FF0000"/>
              </a:solidFill>
            </a:endParaRPr>
          </a:p>
        </p:txBody>
      </p:sp>
      <p:sp>
        <p:nvSpPr>
          <p:cNvPr id="13" name="ZoneTexte 12">
            <a:extLst>
              <a:ext uri="{FF2B5EF4-FFF2-40B4-BE49-F238E27FC236}">
                <a16:creationId xmlns:a16="http://schemas.microsoft.com/office/drawing/2014/main" id="{214598C1-E33A-B69D-3E0B-358493F49C6F}"/>
              </a:ext>
            </a:extLst>
          </p:cNvPr>
          <p:cNvSpPr txBox="1"/>
          <p:nvPr/>
        </p:nvSpPr>
        <p:spPr>
          <a:xfrm>
            <a:off x="4114800" y="6743700"/>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
        <p:nvSpPr>
          <p:cNvPr id="14" name="ZoneTexte 13">
            <a:extLst>
              <a:ext uri="{FF2B5EF4-FFF2-40B4-BE49-F238E27FC236}">
                <a16:creationId xmlns:a16="http://schemas.microsoft.com/office/drawing/2014/main" id="{9E6214BD-6832-69B8-03B1-F3FFFB4635E2}"/>
              </a:ext>
            </a:extLst>
          </p:cNvPr>
          <p:cNvSpPr txBox="1"/>
          <p:nvPr/>
        </p:nvSpPr>
        <p:spPr>
          <a:xfrm>
            <a:off x="4495800" y="7287280"/>
            <a:ext cx="418315" cy="523220"/>
          </a:xfrm>
          <a:prstGeom prst="rect">
            <a:avLst/>
          </a:prstGeom>
          <a:noFill/>
        </p:spPr>
        <p:txBody>
          <a:bodyPr wrap="square" rtlCol="0">
            <a:spAutoFit/>
          </a:bodyPr>
          <a:lstStyle/>
          <a:p>
            <a:r>
              <a:rPr lang="ar-MA" sz="2800" b="1" dirty="0">
                <a:solidFill>
                  <a:srgbClr val="FF0000"/>
                </a:solidFill>
              </a:rPr>
              <a:t>8</a:t>
            </a:r>
            <a:endParaRPr lang="fr-FR" b="1" dirty="0">
              <a:solidFill>
                <a:srgbClr val="FF0000"/>
              </a:solidFill>
            </a:endParaRPr>
          </a:p>
        </p:txBody>
      </p:sp>
      <p:sp>
        <p:nvSpPr>
          <p:cNvPr id="16" name="ZoneTexte 15">
            <a:extLst>
              <a:ext uri="{FF2B5EF4-FFF2-40B4-BE49-F238E27FC236}">
                <a16:creationId xmlns:a16="http://schemas.microsoft.com/office/drawing/2014/main" id="{6C4F9130-A189-C4C1-C4BC-A9E63D0A80F2}"/>
              </a:ext>
            </a:extLst>
          </p:cNvPr>
          <p:cNvSpPr txBox="1"/>
          <p:nvPr/>
        </p:nvSpPr>
        <p:spPr>
          <a:xfrm>
            <a:off x="4114800" y="7287280"/>
            <a:ext cx="418315" cy="523220"/>
          </a:xfrm>
          <a:prstGeom prst="rect">
            <a:avLst/>
          </a:prstGeom>
          <a:noFill/>
        </p:spPr>
        <p:txBody>
          <a:bodyPr wrap="square" rtlCol="0">
            <a:spAutoFit/>
          </a:bodyPr>
          <a:lstStyle/>
          <a:p>
            <a:r>
              <a:rPr lang="ar-MA" sz="2800" b="1" dirty="0">
                <a:solidFill>
                  <a:srgbClr val="FF0000"/>
                </a:solidFill>
              </a:rPr>
              <a:t>5</a:t>
            </a:r>
            <a:endParaRPr lang="fr-FR" b="1" dirty="0">
              <a:solidFill>
                <a:srgbClr val="FF0000"/>
              </a:solidFill>
            </a:endParaRPr>
          </a:p>
        </p:txBody>
      </p:sp>
      <p:sp>
        <p:nvSpPr>
          <p:cNvPr id="17" name="ZoneTexte 16">
            <a:extLst>
              <a:ext uri="{FF2B5EF4-FFF2-40B4-BE49-F238E27FC236}">
                <a16:creationId xmlns:a16="http://schemas.microsoft.com/office/drawing/2014/main" id="{949EA921-C31F-905A-3CB1-2B88F1E713A6}"/>
              </a:ext>
            </a:extLst>
          </p:cNvPr>
          <p:cNvSpPr txBox="1"/>
          <p:nvPr/>
        </p:nvSpPr>
        <p:spPr>
          <a:xfrm>
            <a:off x="6820685" y="6134100"/>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
        <p:nvSpPr>
          <p:cNvPr id="18" name="ZoneTexte 17">
            <a:extLst>
              <a:ext uri="{FF2B5EF4-FFF2-40B4-BE49-F238E27FC236}">
                <a16:creationId xmlns:a16="http://schemas.microsoft.com/office/drawing/2014/main" id="{28285254-A329-55AE-85CB-F544209EECA2}"/>
              </a:ext>
            </a:extLst>
          </p:cNvPr>
          <p:cNvSpPr txBox="1"/>
          <p:nvPr/>
        </p:nvSpPr>
        <p:spPr>
          <a:xfrm>
            <a:off x="7162800" y="6134100"/>
            <a:ext cx="418315" cy="523220"/>
          </a:xfrm>
          <a:prstGeom prst="rect">
            <a:avLst/>
          </a:prstGeom>
          <a:noFill/>
        </p:spPr>
        <p:txBody>
          <a:bodyPr wrap="square" rtlCol="0">
            <a:spAutoFit/>
          </a:bodyPr>
          <a:lstStyle/>
          <a:p>
            <a:r>
              <a:rPr lang="ar-MA" sz="2800" b="1" dirty="0">
                <a:solidFill>
                  <a:srgbClr val="FF0000"/>
                </a:solidFill>
              </a:rPr>
              <a:t>1</a:t>
            </a:r>
            <a:endParaRPr lang="fr-FR" b="1" dirty="0">
              <a:solidFill>
                <a:srgbClr val="FF0000"/>
              </a:solidFill>
            </a:endParaRPr>
          </a:p>
        </p:txBody>
      </p:sp>
      <p:sp>
        <p:nvSpPr>
          <p:cNvPr id="19" name="ZoneTexte 18">
            <a:extLst>
              <a:ext uri="{FF2B5EF4-FFF2-40B4-BE49-F238E27FC236}">
                <a16:creationId xmlns:a16="http://schemas.microsoft.com/office/drawing/2014/main" id="{F2887257-DD4D-F0AF-9830-8D6AE3F27466}"/>
              </a:ext>
            </a:extLst>
          </p:cNvPr>
          <p:cNvSpPr txBox="1"/>
          <p:nvPr/>
        </p:nvSpPr>
        <p:spPr>
          <a:xfrm>
            <a:off x="7125485" y="6753880"/>
            <a:ext cx="418315" cy="523220"/>
          </a:xfrm>
          <a:prstGeom prst="rect">
            <a:avLst/>
          </a:prstGeom>
          <a:noFill/>
        </p:spPr>
        <p:txBody>
          <a:bodyPr wrap="square" rtlCol="0">
            <a:spAutoFit/>
          </a:bodyPr>
          <a:lstStyle/>
          <a:p>
            <a:r>
              <a:rPr lang="ar-MA" sz="2800" b="1" dirty="0">
                <a:solidFill>
                  <a:srgbClr val="FF0000"/>
                </a:solidFill>
              </a:rPr>
              <a:t>8</a:t>
            </a:r>
            <a:endParaRPr lang="fr-FR" b="1" dirty="0">
              <a:solidFill>
                <a:srgbClr val="FF0000"/>
              </a:solidFill>
            </a:endParaRPr>
          </a:p>
        </p:txBody>
      </p:sp>
      <p:sp>
        <p:nvSpPr>
          <p:cNvPr id="20" name="ZoneTexte 19">
            <a:extLst>
              <a:ext uri="{FF2B5EF4-FFF2-40B4-BE49-F238E27FC236}">
                <a16:creationId xmlns:a16="http://schemas.microsoft.com/office/drawing/2014/main" id="{599AD0E8-E16E-CCD4-25F9-A0847536F0B0}"/>
              </a:ext>
            </a:extLst>
          </p:cNvPr>
          <p:cNvSpPr txBox="1"/>
          <p:nvPr/>
        </p:nvSpPr>
        <p:spPr>
          <a:xfrm>
            <a:off x="7162800" y="7287280"/>
            <a:ext cx="418315" cy="523220"/>
          </a:xfrm>
          <a:prstGeom prst="rect">
            <a:avLst/>
          </a:prstGeom>
          <a:noFill/>
        </p:spPr>
        <p:txBody>
          <a:bodyPr wrap="square" rtlCol="0">
            <a:spAutoFit/>
          </a:bodyPr>
          <a:lstStyle/>
          <a:p>
            <a:r>
              <a:rPr lang="ar-MA" sz="2800" b="1" dirty="0">
                <a:solidFill>
                  <a:srgbClr val="FF0000"/>
                </a:solidFill>
              </a:rPr>
              <a:t>9</a:t>
            </a:r>
            <a:endParaRPr lang="fr-FR" b="1" dirty="0">
              <a:solidFill>
                <a:srgbClr val="FF0000"/>
              </a:solidFill>
            </a:endParaRPr>
          </a:p>
        </p:txBody>
      </p:sp>
      <p:sp>
        <p:nvSpPr>
          <p:cNvPr id="21" name="ZoneTexte 20">
            <a:extLst>
              <a:ext uri="{FF2B5EF4-FFF2-40B4-BE49-F238E27FC236}">
                <a16:creationId xmlns:a16="http://schemas.microsoft.com/office/drawing/2014/main" id="{48E25C3F-F945-213D-604B-2332E883C37F}"/>
              </a:ext>
            </a:extLst>
          </p:cNvPr>
          <p:cNvSpPr txBox="1"/>
          <p:nvPr/>
        </p:nvSpPr>
        <p:spPr>
          <a:xfrm>
            <a:off x="6781800" y="7277100"/>
            <a:ext cx="418315" cy="523220"/>
          </a:xfrm>
          <a:prstGeom prst="rect">
            <a:avLst/>
          </a:prstGeom>
          <a:noFill/>
        </p:spPr>
        <p:txBody>
          <a:bodyPr wrap="square" rtlCol="0">
            <a:spAutoFit/>
          </a:bodyPr>
          <a:lstStyle/>
          <a:p>
            <a:r>
              <a:rPr lang="ar-MA" sz="2800" b="1" dirty="0">
                <a:solidFill>
                  <a:srgbClr val="FF0000"/>
                </a:solidFill>
              </a:rPr>
              <a:t>2</a:t>
            </a:r>
            <a:endParaRPr lang="fr-FR" b="1" dirty="0">
              <a:solidFill>
                <a:srgbClr val="FF0000"/>
              </a:solidFill>
            </a:endParaRPr>
          </a:p>
        </p:txBody>
      </p:sp>
    </p:spTree>
    <p:extLst>
      <p:ext uri="{BB962C8B-B14F-4D97-AF65-F5344CB8AC3E}">
        <p14:creationId xmlns:p14="http://schemas.microsoft.com/office/powerpoint/2010/main" val="4107186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A8B7-3179-0954-DF17-1372A18E93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D6B6399-8788-D42D-F09B-92E90B14A310}"/>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27DA220-6C5D-D624-EC6B-99B753F6D720}"/>
              </a:ext>
            </a:extLst>
          </p:cNvPr>
          <p:cNvSpPr/>
          <p:nvPr/>
        </p:nvSpPr>
        <p:spPr>
          <a:xfrm>
            <a:off x="275852" y="1943100"/>
            <a:ext cx="13164293" cy="804608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CDAE197-8064-9081-2BAA-3F019F97BC12}"/>
              </a:ext>
            </a:extLst>
          </p:cNvPr>
          <p:cNvSpPr/>
          <p:nvPr/>
        </p:nvSpPr>
        <p:spPr>
          <a:xfrm>
            <a:off x="-1" y="644346"/>
            <a:ext cx="13716001" cy="1146353"/>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93148507-C776-FE5A-0749-63194EB3F1C7}"/>
              </a:ext>
            </a:extLst>
          </p:cNvPr>
          <p:cNvSpPr txBox="1"/>
          <p:nvPr/>
        </p:nvSpPr>
        <p:spPr>
          <a:xfrm>
            <a:off x="2102122" y="781618"/>
            <a:ext cx="10534617" cy="584775"/>
          </a:xfrm>
          <a:prstGeom prst="rect">
            <a:avLst/>
          </a:prstGeom>
          <a:noFill/>
        </p:spPr>
        <p:txBody>
          <a:bodyPr wrap="square" rtlCol="0">
            <a:spAutoFit/>
          </a:bodyPr>
          <a:lstStyle/>
          <a:p>
            <a:pPr algn="r" defTabSz="685834" rtl="1"/>
            <a:r>
              <a:rPr lang="ar-MA" sz="3200" dirty="0">
                <a:solidFill>
                  <a:prstClr val="white">
                    <a:lumMod val="65000"/>
                  </a:prstClr>
                </a:solidFill>
                <a:latin typeface="Microsoft Uighur" panose="02000000000000000000" pitchFamily="2" charset="-78"/>
                <a:cs typeface="Microsoft Uighur" panose="02000000000000000000" pitchFamily="2" charset="-78"/>
              </a:rPr>
              <a:t>خذوا واجباتكم المنزلية. سأراقب ما قمتم به.</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A6F32937-C723-4F04-8957-F5782ADFF691}"/>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60BB4764-DB97-9BAC-AF2D-945426E6397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2" name="Image 1">
            <a:extLst>
              <a:ext uri="{FF2B5EF4-FFF2-40B4-BE49-F238E27FC236}">
                <a16:creationId xmlns:a16="http://schemas.microsoft.com/office/drawing/2014/main" id="{8DF92CF0-3F30-E026-723D-BE43F13A3940}"/>
              </a:ext>
            </a:extLst>
          </p:cNvPr>
          <p:cNvPicPr>
            <a:picLocks noChangeAspect="1"/>
          </p:cNvPicPr>
          <p:nvPr/>
        </p:nvPicPr>
        <p:blipFill>
          <a:blip r:embed="rId4"/>
          <a:stretch>
            <a:fillRect/>
          </a:stretch>
        </p:blipFill>
        <p:spPr>
          <a:xfrm>
            <a:off x="152400" y="712299"/>
            <a:ext cx="1295400" cy="1009518"/>
          </a:xfrm>
          <a:prstGeom prst="rect">
            <a:avLst/>
          </a:prstGeom>
        </p:spPr>
      </p:pic>
      <p:pic>
        <p:nvPicPr>
          <p:cNvPr id="5" name="Image 4">
            <a:extLst>
              <a:ext uri="{FF2B5EF4-FFF2-40B4-BE49-F238E27FC236}">
                <a16:creationId xmlns:a16="http://schemas.microsoft.com/office/drawing/2014/main" id="{EE1D9BD6-63C6-0E53-F0FA-AD2A64774E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3231" y="3100772"/>
            <a:ext cx="4549534" cy="5730737"/>
          </a:xfrm>
          <a:prstGeom prst="rect">
            <a:avLst/>
          </a:prstGeom>
        </p:spPr>
      </p:pic>
    </p:spTree>
    <p:extLst>
      <p:ext uri="{BB962C8B-B14F-4D97-AF65-F5344CB8AC3E}">
        <p14:creationId xmlns:p14="http://schemas.microsoft.com/office/powerpoint/2010/main" val="25552382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CCB23-2C6A-28B2-816C-1948391122C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6B34CD-0761-4F0F-8A13-EFC8DB3E6DA9}"/>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DC36178-029D-1032-B1A7-9F33AD0DF9D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0DB0E17-4B12-CAC8-AD20-8063B953EB1A}"/>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3C3A350-2994-0002-814E-A4307F7CE818}"/>
              </a:ext>
            </a:extLst>
          </p:cNvPr>
          <p:cNvSpPr txBox="1"/>
          <p:nvPr/>
        </p:nvSpPr>
        <p:spPr>
          <a:xfrm>
            <a:off x="2514600" y="976263"/>
            <a:ext cx="10001217" cy="88870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سنمر إلى المسألة.</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انتبهوا سأقرأ المسألة مرتين وستعملون على تلوين العملية المناسبة. </a:t>
            </a:r>
          </a:p>
        </p:txBody>
      </p:sp>
      <p:sp>
        <p:nvSpPr>
          <p:cNvPr id="3" name="Freeform 8">
            <a:extLst>
              <a:ext uri="{FF2B5EF4-FFF2-40B4-BE49-F238E27FC236}">
                <a16:creationId xmlns:a16="http://schemas.microsoft.com/office/drawing/2014/main" id="{894E1E6F-C2A7-0BF4-10F5-1B3C3F259ADE}"/>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75946BC5-FAB6-D842-87C3-38FE61F3F509}"/>
              </a:ext>
            </a:extLst>
          </p:cNvPr>
          <p:cNvGraphicFramePr>
            <a:graphicFrameLocks noGrp="1"/>
          </p:cNvGraphicFramePr>
          <p:nvPr>
            <p:extLst>
              <p:ext uri="{D42A27DB-BD31-4B8C-83A1-F6EECF244321}">
                <p14:modId xmlns:p14="http://schemas.microsoft.com/office/powerpoint/2010/main" val="1352854192"/>
              </p:ext>
            </p:extLst>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5E5AEAC7-9917-336E-8AB7-90C40A80348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7" name="Image 6">
            <a:extLst>
              <a:ext uri="{FF2B5EF4-FFF2-40B4-BE49-F238E27FC236}">
                <a16:creationId xmlns:a16="http://schemas.microsoft.com/office/drawing/2014/main" id="{0615D659-2121-D316-7756-B11995FC42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794" y="4529865"/>
            <a:ext cx="13005344" cy="2888264"/>
          </a:xfrm>
          <a:prstGeom prst="rect">
            <a:avLst/>
          </a:prstGeom>
        </p:spPr>
      </p:pic>
    </p:spTree>
    <p:extLst>
      <p:ext uri="{BB962C8B-B14F-4D97-AF65-F5344CB8AC3E}">
        <p14:creationId xmlns:p14="http://schemas.microsoft.com/office/powerpoint/2010/main" val="9874157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19B58-CB30-478B-D6E9-EABFD629172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8BBD0A-88F4-E534-0737-0A8A46761CBB}"/>
              </a:ext>
            </a:extLst>
          </p:cNvPr>
          <p:cNvSpPr/>
          <p:nvPr/>
        </p:nvSpPr>
        <p:spPr>
          <a:xfrm>
            <a:off x="-1" y="2136336"/>
            <a:ext cx="13716001" cy="8150663"/>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1F5265-FF09-0D29-C1C9-1E6A896E234D}"/>
              </a:ext>
            </a:extLst>
          </p:cNvPr>
          <p:cNvSpPr/>
          <p:nvPr/>
        </p:nvSpPr>
        <p:spPr>
          <a:xfrm>
            <a:off x="275854" y="2400300"/>
            <a:ext cx="13164293" cy="7543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F655BCB8-D4E1-5574-D6D4-4FCFA1E701F8}"/>
              </a:ext>
            </a:extLst>
          </p:cNvPr>
          <p:cNvSpPr/>
          <p:nvPr/>
        </p:nvSpPr>
        <p:spPr>
          <a:xfrm>
            <a:off x="-1" y="644347"/>
            <a:ext cx="13716001" cy="141305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8CCBB19-CDF2-802E-82A2-9D9B154DBD58}"/>
              </a:ext>
            </a:extLst>
          </p:cNvPr>
          <p:cNvSpPr txBox="1"/>
          <p:nvPr/>
        </p:nvSpPr>
        <p:spPr>
          <a:xfrm>
            <a:off x="2514600" y="976263"/>
            <a:ext cx="10001217"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صححوا</a:t>
            </a:r>
          </a:p>
        </p:txBody>
      </p:sp>
      <p:sp>
        <p:nvSpPr>
          <p:cNvPr id="3" name="Freeform 8">
            <a:extLst>
              <a:ext uri="{FF2B5EF4-FFF2-40B4-BE49-F238E27FC236}">
                <a16:creationId xmlns:a16="http://schemas.microsoft.com/office/drawing/2014/main" id="{4FE77A6E-4926-F747-21B0-A2B92344F804}"/>
              </a:ext>
            </a:extLst>
          </p:cNvPr>
          <p:cNvSpPr/>
          <p:nvPr/>
        </p:nvSpPr>
        <p:spPr>
          <a:xfrm rot="10800000">
            <a:off x="12752913" y="1012724"/>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2B01FBB8-C451-5FDF-E01D-124FF1ECD2E7}"/>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solidFill>
                          <a:latin typeface="Microsoft Uighur" panose="02000000000000000000" pitchFamily="2" charset="-78"/>
                          <a:cs typeface="Microsoft Uighur" panose="02000000000000000000" pitchFamily="2" charset="-78"/>
                        </a:rPr>
                        <a:t>ال</a:t>
                      </a:r>
                      <a:r>
                        <a:rPr lang="ar-SA" sz="2800" b="1" i="0" dirty="0">
                          <a:solidFill>
                            <a:schemeClr val="bg1"/>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8E12DAB8-3512-F188-F838-6D77CF5FBA7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1083" y="802632"/>
            <a:ext cx="942792" cy="828778"/>
          </a:xfrm>
          <a:prstGeom prst="rect">
            <a:avLst/>
          </a:prstGeom>
          <a:ln>
            <a:noFill/>
          </a:ln>
          <a:effectLst/>
        </p:spPr>
      </p:pic>
      <p:pic>
        <p:nvPicPr>
          <p:cNvPr id="7" name="Image 6">
            <a:extLst>
              <a:ext uri="{FF2B5EF4-FFF2-40B4-BE49-F238E27FC236}">
                <a16:creationId xmlns:a16="http://schemas.microsoft.com/office/drawing/2014/main" id="{15B911D1-54A5-7877-DD78-85486E75B1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794" y="4529865"/>
            <a:ext cx="13005344" cy="2888264"/>
          </a:xfrm>
          <a:prstGeom prst="rect">
            <a:avLst/>
          </a:prstGeom>
        </p:spPr>
      </p:pic>
      <p:sp>
        <p:nvSpPr>
          <p:cNvPr id="5" name="Rectangle : coins arrondis 4">
            <a:extLst>
              <a:ext uri="{FF2B5EF4-FFF2-40B4-BE49-F238E27FC236}">
                <a16:creationId xmlns:a16="http://schemas.microsoft.com/office/drawing/2014/main" id="{B8E65F50-348E-7EF2-7C31-35FEE8480E37}"/>
              </a:ext>
            </a:extLst>
          </p:cNvPr>
          <p:cNvSpPr/>
          <p:nvPr/>
        </p:nvSpPr>
        <p:spPr>
          <a:xfrm>
            <a:off x="1317591" y="6057900"/>
            <a:ext cx="1882809" cy="457200"/>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b="1" dirty="0">
                <a:solidFill>
                  <a:schemeClr val="bg1"/>
                </a:solidFill>
              </a:rPr>
              <a:t>15 + 20</a:t>
            </a:r>
            <a:endParaRPr lang="fr-FR" sz="2800" b="1" dirty="0">
              <a:solidFill>
                <a:schemeClr val="bg1"/>
              </a:solidFill>
            </a:endParaRPr>
          </a:p>
        </p:txBody>
      </p:sp>
    </p:spTree>
    <p:extLst>
      <p:ext uri="{BB962C8B-B14F-4D97-AF65-F5344CB8AC3E}">
        <p14:creationId xmlns:p14="http://schemas.microsoft.com/office/powerpoint/2010/main" val="21347343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539F363-66EA-18B4-861A-55EB11320F5D}"/>
              </a:ext>
            </a:extLst>
          </p:cNvPr>
          <p:cNvSpPr txBox="1"/>
          <p:nvPr/>
        </p:nvSpPr>
        <p:spPr>
          <a:xfrm>
            <a:off x="1676400" y="3970418"/>
            <a:ext cx="9220200" cy="1354217"/>
          </a:xfrm>
          <a:prstGeom prst="rect">
            <a:avLst/>
          </a:prstGeom>
        </p:spPr>
        <p:txBody>
          <a:bodyPr wrap="square" lIns="0" tIns="0" rIns="0" bIns="0" rtlCol="0" anchor="t">
            <a:spAutoFit/>
          </a:bodyPr>
          <a:lstStyle/>
          <a:p>
            <a:pPr algn="ctr" defTabSz="685834" rtl="1"/>
            <a:r>
              <a:rPr lang="ar-MA" sz="4400" dirty="0">
                <a:solidFill>
                  <a:srgbClr val="01070A"/>
                </a:solidFill>
                <a:latin typeface="Microsoft Uighur" panose="02000000000000000000" pitchFamily="2" charset="-78"/>
                <a:cs typeface="Microsoft Uighur" panose="02000000000000000000" pitchFamily="2" charset="-78"/>
              </a:rPr>
              <a:t>تعرف الأعداد من(1-99) مع تحديد القيمة المكانية لكل رقم باستخدام المعداد.</a:t>
            </a: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لعبة</a:t>
            </a:r>
            <a:r>
              <a:rPr lang="ar-MA" sz="7200" dirty="0">
                <a:solidFill>
                  <a:srgbClr val="01070A"/>
                </a:solidFill>
                <a:latin typeface="Microsoft Uighur" panose="02000000000000000000" pitchFamily="2" charset="-78"/>
                <a:cs typeface="Microsoft Uighur" panose="02000000000000000000" pitchFamily="2" charset="-78"/>
              </a:rPr>
              <a:t>:المعداد الورقي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2437054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C3923-C340-F692-2E02-49EFEC257F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3F5EB95-6D95-495B-1E4D-6B04BED77EC0}"/>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7519B-C2CF-EA76-6395-12C8804EC69B}"/>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781E15E4-F842-8D5E-9AA3-5AB05D1D399C}"/>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DC0D26C-561F-34B9-EFD0-668D8DD66100}"/>
              </a:ext>
            </a:extLst>
          </p:cNvPr>
          <p:cNvSpPr txBox="1"/>
          <p:nvPr/>
        </p:nvSpPr>
        <p:spPr>
          <a:xfrm>
            <a:off x="152400" y="863027"/>
            <a:ext cx="12504004" cy="127342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 الآن سنصنع لعبة المعداد الورقي والذي سيمكننا من تعرف وتمثيل الأعداد من(1-99) مع تحديد القيمة المكانية لكل رقم باستخدام المعداد. لاحظوا معي كيف.</a:t>
            </a:r>
          </a:p>
          <a:p>
            <a:pPr marL="0" lvl="1" algn="r" defTabSz="685834" rtl="1">
              <a:lnSpc>
                <a:spcPts val="3017"/>
              </a:lnSpc>
              <a:spcBef>
                <a:spcPct val="0"/>
              </a:spcBef>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يستعين الأستاذ(ة)  ببطاقة النشاط في النمذجة</a:t>
            </a:r>
            <a:r>
              <a:rPr kumimoji="0" lang="ar-MA" sz="32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a:t>
            </a:r>
            <a:r>
              <a:rPr lang="ar-MA" sz="2400" dirty="0">
                <a:solidFill>
                  <a:prstClr val="white">
                    <a:lumMod val="65000"/>
                  </a:prstClr>
                </a:solidFill>
                <a:latin typeface="Microsoft Uighur" panose="02000000000000000000" pitchFamily="2" charset="-78"/>
                <a:cs typeface="Microsoft Uighur" panose="02000000000000000000" pitchFamily="2" charset="-78"/>
              </a:rPr>
              <a:t>الملحق3).</a:t>
            </a:r>
          </a:p>
        </p:txBody>
      </p:sp>
      <p:sp>
        <p:nvSpPr>
          <p:cNvPr id="3" name="Freeform 8">
            <a:extLst>
              <a:ext uri="{FF2B5EF4-FFF2-40B4-BE49-F238E27FC236}">
                <a16:creationId xmlns:a16="http://schemas.microsoft.com/office/drawing/2014/main" id="{9F12BC84-50C5-E314-8FE1-A58D25347B2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3BA20B1E-4BA2-A8A2-3EAD-F58ED948C283}"/>
              </a:ext>
            </a:extLst>
          </p:cNvPr>
          <p:cNvGraphicFramePr>
            <a:graphicFrameLocks noGrp="1"/>
          </p:cNvGraphicFramePr>
          <p:nvPr>
            <p:extLst>
              <p:ext uri="{D42A27DB-BD31-4B8C-83A1-F6EECF244321}">
                <p14:modId xmlns:p14="http://schemas.microsoft.com/office/powerpoint/2010/main" val="143644221"/>
              </p:ext>
            </p:extLst>
          </p:nvPr>
        </p:nvGraphicFramePr>
        <p:xfrm>
          <a:off x="0" y="0"/>
          <a:ext cx="13716000" cy="712299"/>
        </p:xfrm>
        <a:graphic>
          <a:graphicData uri="http://schemas.openxmlformats.org/drawingml/2006/table">
            <a:tbl>
              <a:tblPr firstRow="1" bandRow="1">
                <a:tableStyleId>{5C22544A-7EE6-4342-B048-85BDC9FD1C3A}</a:tableStyleId>
              </a:tblPr>
              <a:tblGrid>
                <a:gridCol w="3962400">
                  <a:extLst>
                    <a:ext uri="{9D8B030D-6E8A-4147-A177-3AD203B41FA5}">
                      <a16:colId xmlns:a16="http://schemas.microsoft.com/office/drawing/2014/main" val="1291277174"/>
                    </a:ext>
                  </a:extLst>
                </a:gridCol>
                <a:gridCol w="2743200">
                  <a:extLst>
                    <a:ext uri="{9D8B030D-6E8A-4147-A177-3AD203B41FA5}">
                      <a16:colId xmlns:a16="http://schemas.microsoft.com/office/drawing/2014/main" val="2564387403"/>
                    </a:ext>
                  </a:extLst>
                </a:gridCol>
                <a:gridCol w="2514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solidFill>
                          <a:latin typeface="Microsoft Uighur" panose="02000000000000000000" pitchFamily="2" charset="-78"/>
                          <a:cs typeface="Microsoft Uighur" panose="02000000000000000000" pitchFamily="2" charset="-78"/>
                        </a:rPr>
                        <a:t>ألعاب</a:t>
                      </a:r>
                      <a:endParaRPr lang="fr-FR" sz="2800" b="1" i="0" dirty="0">
                        <a:solidFill>
                          <a:schemeClr val="bg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2">
            <a:extLst>
              <a:ext uri="{FF2B5EF4-FFF2-40B4-BE49-F238E27FC236}">
                <a16:creationId xmlns:a16="http://schemas.microsoft.com/office/drawing/2014/main" id="{0A5CEEA4-506A-7158-20E7-144D53DF6B3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924940" y="4434356"/>
            <a:ext cx="4896291" cy="2918944"/>
          </a:xfrm>
          <a:prstGeom prst="rect">
            <a:avLst/>
          </a:prstGeom>
        </p:spPr>
      </p:pic>
      <p:pic>
        <p:nvPicPr>
          <p:cNvPr id="9" name="Picture 9">
            <a:extLst>
              <a:ext uri="{FF2B5EF4-FFF2-40B4-BE49-F238E27FC236}">
                <a16:creationId xmlns:a16="http://schemas.microsoft.com/office/drawing/2014/main" id="{EB82A87A-0BC4-D94A-D794-9E8E86A34018}"/>
              </a:ext>
            </a:extLst>
          </p:cNvPr>
          <p:cNvPicPr>
            <a:picLocks noChangeAspect="1"/>
          </p:cNvPicPr>
          <p:nvPr/>
        </p:nvPicPr>
        <p:blipFill rotWithShape="1">
          <a:blip r:embed="rId5"/>
          <a:srcRect t="3696"/>
          <a:stretch/>
        </p:blipFill>
        <p:spPr>
          <a:xfrm>
            <a:off x="8001000" y="4563412"/>
            <a:ext cx="3810000" cy="25806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9696525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82884-467D-AE10-D1C0-E1A8766DCF9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A9224B-FA8B-4BAC-CA9D-953567641E53}"/>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0CD3D6-3123-9419-717F-887583A743FD}"/>
              </a:ext>
            </a:extLst>
          </p:cNvPr>
          <p:cNvSpPr/>
          <p:nvPr/>
        </p:nvSpPr>
        <p:spPr>
          <a:xfrm>
            <a:off x="275852" y="2350238"/>
            <a:ext cx="13164293" cy="749093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397DBE83-25EF-862E-F164-671B4545CE72}"/>
              </a:ext>
            </a:extLst>
          </p:cNvPr>
          <p:cNvSpPr/>
          <p:nvPr/>
        </p:nvSpPr>
        <p:spPr>
          <a:xfrm>
            <a:off x="-1" y="644346"/>
            <a:ext cx="13716001" cy="153828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ADF883C3-04BF-036F-E5E2-80DB0FCE6D72}"/>
              </a:ext>
            </a:extLst>
          </p:cNvPr>
          <p:cNvSpPr txBox="1"/>
          <p:nvPr/>
        </p:nvSpPr>
        <p:spPr>
          <a:xfrm>
            <a:off x="152400" y="863027"/>
            <a:ext cx="12504004" cy="503984"/>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في المنزل تتممون ما تبقى من تمارين الصفحة 13.</a:t>
            </a:r>
          </a:p>
        </p:txBody>
      </p:sp>
      <p:sp>
        <p:nvSpPr>
          <p:cNvPr id="3" name="Freeform 8">
            <a:extLst>
              <a:ext uri="{FF2B5EF4-FFF2-40B4-BE49-F238E27FC236}">
                <a16:creationId xmlns:a16="http://schemas.microsoft.com/office/drawing/2014/main" id="{D1C76A02-ECDB-8A72-AD1A-56D4E0CAAD69}"/>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5635A9C-8282-E886-5417-92CEFEF3F95A}"/>
              </a:ext>
            </a:extLst>
          </p:cNvPr>
          <p:cNvGraphicFramePr>
            <a:graphicFrameLocks noGrp="1"/>
          </p:cNvGraphicFramePr>
          <p:nvPr>
            <p:extLst>
              <p:ext uri="{D42A27DB-BD31-4B8C-83A1-F6EECF244321}">
                <p14:modId xmlns:p14="http://schemas.microsoft.com/office/powerpoint/2010/main" val="918601407"/>
              </p:ext>
            </p:extLst>
          </p:nvPr>
        </p:nvGraphicFramePr>
        <p:xfrm>
          <a:off x="0" y="0"/>
          <a:ext cx="13716000" cy="712299"/>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1291277174"/>
                    </a:ext>
                  </a:extLst>
                </a:gridCol>
                <a:gridCol w="31242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667000">
                  <a:extLst>
                    <a:ext uri="{9D8B030D-6E8A-4147-A177-3AD203B41FA5}">
                      <a16:colId xmlns:a16="http://schemas.microsoft.com/office/drawing/2014/main" val="3853007050"/>
                    </a:ext>
                  </a:extLst>
                </a:gridCol>
                <a:gridCol w="2438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ألعاب</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kern="1200" dirty="0">
                          <a:solidFill>
                            <a:schemeClr val="bg1">
                              <a:lumMod val="75000"/>
                            </a:schemeClr>
                          </a:solidFill>
                          <a:latin typeface="Microsoft Uighur" panose="02000000000000000000" pitchFamily="2" charset="-78"/>
                          <a:ea typeface="+mn-ea"/>
                          <a:cs typeface="Microsoft Uighur" panose="02000000000000000000" pitchFamily="2" charset="-78"/>
                        </a:rPr>
                        <a:t>الأعداد</a:t>
                      </a:r>
                      <a:endParaRPr lang="fr-FR" sz="2800" b="1" i="0" kern="1200" dirty="0">
                        <a:solidFill>
                          <a:schemeClr val="bg1">
                            <a:lumMod val="75000"/>
                          </a:schemeClr>
                        </a:solidFill>
                        <a:latin typeface="Microsoft Uighur" panose="02000000000000000000" pitchFamily="2" charset="-78"/>
                        <a:ea typeface="+mn-ea"/>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5" name="Image 4">
            <a:extLst>
              <a:ext uri="{FF2B5EF4-FFF2-40B4-BE49-F238E27FC236}">
                <a16:creationId xmlns:a16="http://schemas.microsoft.com/office/drawing/2014/main" id="{3FFB493E-2712-051E-8551-EB0CFB5E82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8696" y="3106342"/>
            <a:ext cx="5782482" cy="5963482"/>
          </a:xfrm>
          <a:prstGeom prst="rect">
            <a:avLst/>
          </a:prstGeom>
        </p:spPr>
      </p:pic>
      <p:pic>
        <p:nvPicPr>
          <p:cNvPr id="6" name="Image 5">
            <a:extLst>
              <a:ext uri="{FF2B5EF4-FFF2-40B4-BE49-F238E27FC236}">
                <a16:creationId xmlns:a16="http://schemas.microsoft.com/office/drawing/2014/main" id="{2FB13A56-6C22-73BE-C41F-D57296CBA7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1529" y="2826981"/>
            <a:ext cx="4785775" cy="6005080"/>
          </a:xfrm>
          <a:prstGeom prst="rect">
            <a:avLst/>
          </a:prstGeom>
        </p:spPr>
      </p:pic>
    </p:spTree>
    <p:extLst>
      <p:ext uri="{BB962C8B-B14F-4D97-AF65-F5344CB8AC3E}">
        <p14:creationId xmlns:p14="http://schemas.microsoft.com/office/powerpoint/2010/main" val="34727530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275CD-BE76-C129-E3F5-ECB13EC484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C06F595D-1BB5-BBD4-B929-F8BF86EB2E1F}"/>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1676400" y="3978360"/>
            <a:ext cx="8297893" cy="929100"/>
          </a:xfrm>
          <a:prstGeom prst="rect">
            <a:avLst/>
          </a:prstGeom>
        </p:spPr>
        <p:txBody>
          <a:bodyPr wrap="square" lIns="0" tIns="0" rIns="0" bIns="0" rtlCol="0" anchor="t">
            <a:spAutoFit/>
          </a:bodyPr>
          <a:lstStyle/>
          <a:p>
            <a:pPr algn="ctr" defTabSz="685834">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7" name="TextBox 6">
            <a:extLst>
              <a:ext uri="{FF2B5EF4-FFF2-40B4-BE49-F238E27FC236}">
                <a16:creationId xmlns:a16="http://schemas.microsoft.com/office/drawing/2014/main" id="{E5E53BE1-2960-F37B-7679-944CCD490B60}"/>
              </a:ext>
            </a:extLst>
          </p:cNvPr>
          <p:cNvSpPr txBox="1"/>
          <p:nvPr/>
        </p:nvSpPr>
        <p:spPr>
          <a:xfrm>
            <a:off x="1600200" y="4976400"/>
            <a:ext cx="8297893" cy="929100"/>
          </a:xfrm>
          <a:prstGeom prst="rect">
            <a:avLst/>
          </a:prstGeom>
        </p:spPr>
        <p:txBody>
          <a:bodyPr wrap="square" lIns="0" tIns="0" rIns="0" bIns="0" rtlCol="0" anchor="t">
            <a:spAutoFit/>
          </a:bodyPr>
          <a:lstStyle/>
          <a:p>
            <a:pPr algn="r" defTabSz="685834" rtl="1">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نسبة التحكم التقديرية من أهداف الحصة.</a:t>
            </a:r>
          </a:p>
        </p:txBody>
      </p:sp>
    </p:spTree>
    <p:extLst>
      <p:ext uri="{BB962C8B-B14F-4D97-AF65-F5344CB8AC3E}">
        <p14:creationId xmlns:p14="http://schemas.microsoft.com/office/powerpoint/2010/main" val="36642014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E0E19-DF1A-E142-C25F-1CCFB88E31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C551211-FF96-FAA3-24A9-95FD3290E7F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CC80AA78-D778-A05F-8A0F-A14D12BE5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906EFEE-768A-4034-4E05-14B3891E5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BD1F222E-CE0F-9B9F-8DA8-19E3AD8D04A5}"/>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B18318A7-300F-C314-2A6B-21DFACA34EF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الملحق1</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4358497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2" name="Image 1">
            <a:extLst>
              <a:ext uri="{FF2B5EF4-FFF2-40B4-BE49-F238E27FC236}">
                <a16:creationId xmlns:a16="http://schemas.microsoft.com/office/drawing/2014/main" id="{B516431A-8340-6396-EDFE-9FC47BD4FA01}"/>
              </a:ext>
            </a:extLst>
          </p:cNvPr>
          <p:cNvPicPr>
            <a:picLocks noChangeAspect="1"/>
          </p:cNvPicPr>
          <p:nvPr/>
        </p:nvPicPr>
        <p:blipFill rotWithShape="1">
          <a:blip r:embed="rId3"/>
          <a:srcRect t="3067" b="13512"/>
          <a:stretch/>
        </p:blipFill>
        <p:spPr>
          <a:xfrm>
            <a:off x="0" y="1285876"/>
            <a:ext cx="13716000" cy="7739848"/>
          </a:xfrm>
          <a:prstGeom prst="rect">
            <a:avLst/>
          </a:prstGeom>
        </p:spPr>
      </p:pic>
      <p:grpSp>
        <p:nvGrpSpPr>
          <p:cNvPr id="5" name="Groupe 2">
            <a:extLst>
              <a:ext uri="{FF2B5EF4-FFF2-40B4-BE49-F238E27FC236}">
                <a16:creationId xmlns:a16="http://schemas.microsoft.com/office/drawing/2014/main" id="{7E6C89B3-7D51-F4E1-035B-0E3F87903908}"/>
              </a:ext>
            </a:extLst>
          </p:cNvPr>
          <p:cNvGrpSpPr/>
          <p:nvPr/>
        </p:nvGrpSpPr>
        <p:grpSpPr>
          <a:xfrm>
            <a:off x="1" y="1283604"/>
            <a:ext cx="13716001" cy="810000"/>
            <a:chOff x="-1" y="-7018"/>
            <a:chExt cx="12192001" cy="720000"/>
          </a:xfrm>
        </p:grpSpPr>
        <p:sp>
          <p:nvSpPr>
            <p:cNvPr id="9" name="Google Shape;146;p4">
              <a:extLst>
                <a:ext uri="{FF2B5EF4-FFF2-40B4-BE49-F238E27FC236}">
                  <a16:creationId xmlns:a16="http://schemas.microsoft.com/office/drawing/2014/main" id="{361C4EDF-AB31-6B50-18F8-903086D1177F}"/>
                </a:ext>
              </a:extLst>
            </p:cNvPr>
            <p:cNvSpPr txBox="1">
              <a:spLocks/>
            </p:cNvSpPr>
            <p:nvPr/>
          </p:nvSpPr>
          <p:spPr>
            <a:xfrm>
              <a:off x="-1" y="-7018"/>
              <a:ext cx="8380073" cy="72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11" name="Google Shape;146;p4">
              <a:extLst>
                <a:ext uri="{FF2B5EF4-FFF2-40B4-BE49-F238E27FC236}">
                  <a16:creationId xmlns:a16="http://schemas.microsoft.com/office/drawing/2014/main" id="{8CC06152-6CAD-1F8D-C8FD-3F5E50531B45}"/>
                </a:ext>
              </a:extLst>
            </p:cNvPr>
            <p:cNvSpPr txBox="1">
              <a:spLocks/>
            </p:cNvSpPr>
            <p:nvPr/>
          </p:nvSpPr>
          <p:spPr>
            <a:xfrm>
              <a:off x="8380072" y="-7018"/>
              <a:ext cx="3811928" cy="72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grpSp>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13" name="Rectangle 12">
            <a:extLst>
              <a:ext uri="{FF2B5EF4-FFF2-40B4-BE49-F238E27FC236}">
                <a16:creationId xmlns:a16="http://schemas.microsoft.com/office/drawing/2014/main" id="{3EB8CC41-135A-435C-FAC2-3A8700D7009D}"/>
              </a:ext>
            </a:extLst>
          </p:cNvPr>
          <p:cNvSpPr/>
          <p:nvPr/>
        </p:nvSpPr>
        <p:spPr>
          <a:xfrm>
            <a:off x="0" y="22383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14" name="Tableau 4">
            <a:extLst>
              <a:ext uri="{FF2B5EF4-FFF2-40B4-BE49-F238E27FC236}">
                <a16:creationId xmlns:a16="http://schemas.microsoft.com/office/drawing/2014/main" id="{0EA91A25-6E91-FD32-DBC2-5D7C9DB0D7E5}"/>
              </a:ext>
            </a:extLst>
          </p:cNvPr>
          <p:cNvGraphicFramePr>
            <a:graphicFrameLocks noGrp="1"/>
          </p:cNvGraphicFramePr>
          <p:nvPr/>
        </p:nvGraphicFramePr>
        <p:xfrm>
          <a:off x="221501" y="3110520"/>
          <a:ext cx="13272998" cy="4451462"/>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1549456">
                <a:tc>
                  <a:txBody>
                    <a:bodyPr/>
                    <a:lstStyle/>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MadaniArabic-Light" panose="00000400000000000000" pitchFamily="2" charset="-78"/>
                          <a:cs typeface="MadaniArabic-Light" panose="00000400000000000000" pitchFamily="2" charset="-78"/>
                        </a:rPr>
                        <a:t>اكساب القدرة على الجمع شفويا لعددين من رقم واحد؛</a:t>
                      </a:r>
                      <a:endParaRPr lang="fr-FR" sz="2700" b="1" dirty="0">
                        <a:solidFill>
                          <a:srgbClr val="151616"/>
                        </a:solidFill>
                        <a:latin typeface="MadaniArabic-Light" panose="00000400000000000000" pitchFamily="2" charset="-78"/>
                        <a:cs typeface="+mj-cs"/>
                      </a:endParaRPr>
                    </a:p>
                    <a:p>
                      <a:pPr marL="342900" lvl="0" indent="-342900" algn="r" rtl="1">
                        <a:spcBef>
                          <a:spcPts val="220"/>
                        </a:spcBef>
                        <a:spcAft>
                          <a:spcPts val="0"/>
                        </a:spcAft>
                        <a:buFont typeface="Calibri" panose="020F0502020204030204" pitchFamily="34" charset="0"/>
                        <a:buChar char="-"/>
                      </a:pPr>
                      <a:r>
                        <a:rPr lang="ar-SA" sz="2700" b="1" dirty="0">
                          <a:solidFill>
                            <a:srgbClr val="151616"/>
                          </a:solidFill>
                          <a:latin typeface="MadaniArabic-Light" panose="00000400000000000000" pitchFamily="2" charset="-78"/>
                          <a:cs typeface="MadaniArabic-Light" panose="00000400000000000000" pitchFamily="2" charset="-78"/>
                        </a:rPr>
                        <a:t>اكساب القدرة على الطرح شفويا لعدد مكون من رقمين أو رقم واحد، يكون الفرق محصورا بين 0 و18؛</a:t>
                      </a:r>
                      <a:endParaRPr lang="fr-FR" sz="2700" b="1" dirty="0">
                        <a:solidFill>
                          <a:srgbClr val="151616"/>
                        </a:solidFill>
                        <a:latin typeface="MadaniArabic-Light" panose="00000400000000000000" pitchFamily="2"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أهداف النشاط</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445012868"/>
                  </a:ext>
                </a:extLst>
              </a:tr>
              <a:tr h="133731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2700" b="1" dirty="0">
                          <a:solidFill>
                            <a:srgbClr val="151616"/>
                          </a:solidFill>
                          <a:latin typeface="MadaniArabic-Light" panose="00000400000000000000" pitchFamily="2" charset="-78"/>
                          <a:cs typeface="MadaniArabic-Light" panose="00000400000000000000" pitchFamily="2" charset="-78"/>
                        </a:rPr>
                        <a:t>جداول الجمع والطرح</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المعينات الديداكتيكية</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1502884860"/>
                  </a:ext>
                </a:extLst>
              </a:tr>
              <a:tr h="15494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kern="1200" dirty="0">
                          <a:solidFill>
                            <a:schemeClr val="tx1"/>
                          </a:solidFill>
                          <a:latin typeface="MadaniArabic-Light" panose="00000400000000000000" pitchFamily="2" charset="-78"/>
                          <a:ea typeface="+mn-ea"/>
                          <a:cs typeface="MadaniArabic-Light" panose="00000400000000000000" pitchFamily="2" charset="-78"/>
                        </a:rPr>
                        <a:t>20 دقيقة  اليوم الأول لتقديم النشاط بعدها يصبح نشاطا اعتياديا من 5 إلى 7 دقائق</a:t>
                      </a: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4100" b="1" dirty="0">
                          <a:solidFill>
                            <a:schemeClr val="bg1"/>
                          </a:solidFill>
                          <a:latin typeface="29LT Bukra Bold" panose="020B0604020202020204" charset="-78"/>
                          <a:cs typeface="MadaniArabic-Light" panose="00000400000000000000" pitchFamily="2" charset="-78"/>
                        </a:rPr>
                        <a:t>المدة الزمنية</a:t>
                      </a:r>
                      <a:endParaRPr lang="fr-MA" sz="4100" b="1" dirty="0">
                        <a:solidFill>
                          <a:schemeClr val="bg1"/>
                        </a:solidFill>
                        <a:latin typeface="29LT Bukra Bold" panose="020B0604020202020204" charset="-78"/>
                        <a:cs typeface="+mj-cs"/>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3089371680"/>
                  </a:ext>
                </a:extLst>
              </a:tr>
            </a:tbl>
          </a:graphicData>
        </a:graphic>
      </p:graphicFrame>
    </p:spTree>
    <p:extLst>
      <p:ext uri="{BB962C8B-B14F-4D97-AF65-F5344CB8AC3E}">
        <p14:creationId xmlns:p14="http://schemas.microsoft.com/office/powerpoint/2010/main" val="41288346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9" name="Image 8">
            <a:extLst>
              <a:ext uri="{FF2B5EF4-FFF2-40B4-BE49-F238E27FC236}">
                <a16:creationId xmlns:a16="http://schemas.microsoft.com/office/drawing/2014/main" id="{65F552A0-C193-2536-9BA3-BC1AC983BD20}"/>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93749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سيرورة الإنجاز</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latin typeface="MadaniArabic-Light" panose="00000400000000000000" pitchFamily="2" charset="-78"/>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latin typeface="MadaniArabic-Light" panose="00000400000000000000" pitchFamily="2" charset="-78"/>
                          <a:cs typeface="MadaniArabic-Light" panose="00000400000000000000" pitchFamily="2" charset="-78"/>
                        </a:rPr>
                        <a:t>التهيئة</a:t>
                      </a:r>
                      <a:endParaRPr lang="fr-MA" sz="15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583220">
                <a:tc gridSpan="2">
                  <a:txBody>
                    <a:bodyPr/>
                    <a:lstStyle/>
                    <a:p>
                      <a:pPr algn="just" rtl="1">
                        <a:lnSpc>
                          <a:spcPct val="150000"/>
                        </a:lnSpc>
                      </a:pPr>
                      <a:endParaRPr lang="ar-MA" sz="2700"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3" name="TextBox 1">
            <a:extLst>
              <a:ext uri="{FF2B5EF4-FFF2-40B4-BE49-F238E27FC236}">
                <a16:creationId xmlns:a16="http://schemas.microsoft.com/office/drawing/2014/main" id="{83661E66-D2BE-A474-C148-DB2B1218BB55}"/>
              </a:ext>
            </a:extLst>
          </p:cNvPr>
          <p:cNvSpPr txBox="1"/>
          <p:nvPr/>
        </p:nvSpPr>
        <p:spPr>
          <a:xfrm>
            <a:off x="4267200" y="4686300"/>
            <a:ext cx="9187011" cy="4374274"/>
          </a:xfrm>
          <a:prstGeom prst="rect">
            <a:avLst/>
          </a:prstGeom>
          <a:noFill/>
        </p:spPr>
        <p:txBody>
          <a:bodyPr wrap="square" rtlCol="0">
            <a:spAutoFit/>
          </a:bodyPr>
          <a:lstStyle/>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يرسم الميسر</a:t>
            </a:r>
            <a:r>
              <a:rPr lang="ar-SA" sz="2025" dirty="0">
                <a:solidFill>
                  <a:srgbClr val="151616"/>
                </a:solidFill>
                <a:cs typeface="MadaniArabic-Light" panose="00000400000000000000" pitchFamily="2" charset="-78"/>
              </a:rPr>
              <a:t> جدول</a:t>
            </a:r>
            <a:r>
              <a:rPr lang="ar-MA" sz="2025" dirty="0">
                <a:solidFill>
                  <a:srgbClr val="151616"/>
                </a:solidFill>
                <a:cs typeface="MadaniArabic-Light" panose="00000400000000000000" pitchFamily="2" charset="-78"/>
              </a:rPr>
              <a:t>ا</a:t>
            </a:r>
            <a:r>
              <a:rPr lang="ar-SA" sz="2025" dirty="0">
                <a:solidFill>
                  <a:srgbClr val="151616"/>
                </a:solidFill>
                <a:cs typeface="MadaniArabic-Light" panose="00000400000000000000" pitchFamily="2" charset="-78"/>
              </a:rPr>
              <a:t> فارغ</a:t>
            </a:r>
            <a:r>
              <a:rPr lang="ar-MA" sz="2025" dirty="0">
                <a:solidFill>
                  <a:srgbClr val="151616"/>
                </a:solidFill>
                <a:cs typeface="MadaniArabic-Light" panose="00000400000000000000" pitchFamily="2" charset="-78"/>
              </a:rPr>
              <a:t>ا</a:t>
            </a:r>
            <a:r>
              <a:rPr lang="ar-SA" sz="2025" dirty="0">
                <a:solidFill>
                  <a:srgbClr val="151616"/>
                </a:solidFill>
                <a:cs typeface="MadaniArabic-Light" panose="00000400000000000000" pitchFamily="2" charset="-78"/>
              </a:rPr>
              <a:t> للجمع </a:t>
            </a:r>
            <a:r>
              <a:rPr lang="ar-MA" sz="2025" dirty="0">
                <a:solidFill>
                  <a:srgbClr val="151616"/>
                </a:solidFill>
                <a:cs typeface="MadaniArabic-Light" panose="00000400000000000000" pitchFamily="2" charset="-78"/>
              </a:rPr>
              <a:t>أ</a:t>
            </a:r>
            <a:r>
              <a:rPr lang="ar-SA" sz="2025" dirty="0">
                <a:solidFill>
                  <a:srgbClr val="151616"/>
                </a:solidFill>
                <a:cs typeface="MadaniArabic-Light" panose="00000400000000000000" pitchFamily="2" charset="-78"/>
              </a:rPr>
              <a:t>والطرح على السبورة.</a:t>
            </a:r>
            <a:r>
              <a:rPr lang="ar-MA" sz="2025" dirty="0">
                <a:solidFill>
                  <a:srgbClr val="151616"/>
                </a:solidFill>
                <a:cs typeface="MadaniArabic-Light" panose="00000400000000000000" pitchFamily="2" charset="-78"/>
              </a:rPr>
              <a:t> ( يبدأ بجدول الجمع وبعد التحكم فيه يمر إلى تقديم جدول الطرح بنفس الطريقة )؛ </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يتم الاشتغال على جدول واحد </a:t>
            </a:r>
            <a:r>
              <a:rPr lang="ar-SA" sz="2025" dirty="0">
                <a:solidFill>
                  <a:srgbClr val="151616"/>
                </a:solidFill>
                <a:cs typeface="MadaniArabic-Light" panose="00000400000000000000" pitchFamily="2" charset="-78"/>
              </a:rPr>
              <a:t>في كل </a:t>
            </a:r>
            <a:r>
              <a:rPr lang="ar-MA" sz="2025" dirty="0">
                <a:solidFill>
                  <a:srgbClr val="151616"/>
                </a:solidFill>
                <a:cs typeface="MadaniArabic-Light" panose="00000400000000000000" pitchFamily="2" charset="-78"/>
              </a:rPr>
              <a:t>مرحلة</a:t>
            </a:r>
            <a:r>
              <a:rPr lang="ar-SA" sz="2025" dirty="0">
                <a:solidFill>
                  <a:srgbClr val="151616"/>
                </a:solidFill>
                <a:cs typeface="MadaniArabic-Light" panose="00000400000000000000" pitchFamily="2" charset="-78"/>
              </a:rPr>
              <a:t>؛</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يطلب من</a:t>
            </a:r>
            <a:r>
              <a:rPr lang="ar-SA" sz="2025" dirty="0">
                <a:solidFill>
                  <a:srgbClr val="151616"/>
                </a:solidFill>
                <a:cs typeface="MadaniArabic-Light" panose="00000400000000000000" pitchFamily="2" charset="-78"/>
              </a:rPr>
              <a:t> المتعلمين رسم نفس الجدول</a:t>
            </a:r>
            <a:r>
              <a:rPr lang="ar-MA" sz="2025" dirty="0">
                <a:solidFill>
                  <a:srgbClr val="151616"/>
                </a:solidFill>
                <a:cs typeface="MadaniArabic-Light" panose="00000400000000000000" pitchFamily="2" charset="-78"/>
              </a:rPr>
              <a:t> على دفاترهم.</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يقدم الميسر</a:t>
            </a:r>
            <a:r>
              <a:rPr lang="ar-SA" sz="2025" dirty="0">
                <a:solidFill>
                  <a:srgbClr val="151616"/>
                </a:solidFill>
                <a:cs typeface="MadaniArabic-Light" panose="00000400000000000000" pitchFamily="2" charset="-78"/>
              </a:rPr>
              <a:t> كيفية تعبئة </a:t>
            </a:r>
            <a:r>
              <a:rPr lang="ar-MA" sz="2025" dirty="0">
                <a:solidFill>
                  <a:srgbClr val="151616"/>
                </a:solidFill>
                <a:cs typeface="MadaniArabic-Light" panose="00000400000000000000" pitchFamily="2" charset="-78"/>
              </a:rPr>
              <a:t>الجدول </a:t>
            </a:r>
            <a:r>
              <a:rPr lang="ar-SA" sz="2025" dirty="0">
                <a:solidFill>
                  <a:srgbClr val="151616"/>
                </a:solidFill>
                <a:cs typeface="MadaniArabic-Light" panose="00000400000000000000" pitchFamily="2" charset="-78"/>
              </a:rPr>
              <a:t> </a:t>
            </a:r>
            <a:r>
              <a:rPr lang="ar-MA" sz="2025" dirty="0">
                <a:solidFill>
                  <a:srgbClr val="151616"/>
                </a:solidFill>
                <a:cs typeface="MadaniArabic-Light" panose="00000400000000000000" pitchFamily="2" charset="-78"/>
              </a:rPr>
              <a:t>لسطر أو سطرين</a:t>
            </a:r>
            <a:r>
              <a:rPr lang="ar-SA" sz="2025" dirty="0">
                <a:solidFill>
                  <a:srgbClr val="151616"/>
                </a:solidFill>
                <a:cs typeface="MadaniArabic-Light" panose="00000400000000000000" pitchFamily="2" charset="-78"/>
              </a:rPr>
              <a:t>.</a:t>
            </a:r>
            <a:r>
              <a:rPr lang="ar-MA" sz="2025" dirty="0">
                <a:solidFill>
                  <a:srgbClr val="151616"/>
                </a:solidFill>
                <a:cs typeface="MadaniArabic-Light" panose="00000400000000000000" pitchFamily="2" charset="-78"/>
              </a:rPr>
              <a:t> ( تتم التعبئة بطريقة تصاعدية ) </a:t>
            </a:r>
            <a:endParaRPr lang="fr-FR" sz="2025" dirty="0">
              <a:solidFill>
                <a:srgbClr val="151616"/>
              </a:solidFill>
              <a:cs typeface="+mj-cs"/>
            </a:endParaRPr>
          </a:p>
          <a:p>
            <a:pPr marL="385763" indent="-385763" algn="just" rtl="1">
              <a:spcBef>
                <a:spcPts val="248"/>
              </a:spcBef>
              <a:buFont typeface="Cambria,Serif"/>
              <a:buChar char="◾"/>
            </a:pPr>
            <a:r>
              <a:rPr lang="ar-SA" sz="2025" dirty="0">
                <a:solidFill>
                  <a:srgbClr val="151616"/>
                </a:solidFill>
                <a:cs typeface="MadaniArabic-Light" panose="00000400000000000000" pitchFamily="2" charset="-78"/>
              </a:rPr>
              <a:t> </a:t>
            </a:r>
            <a:r>
              <a:rPr lang="ar-MA" sz="2025" dirty="0">
                <a:solidFill>
                  <a:srgbClr val="151616"/>
                </a:solidFill>
                <a:cs typeface="MadaniArabic-Light" panose="00000400000000000000" pitchFamily="2" charset="-78"/>
              </a:rPr>
              <a:t>يطلب من أحد المتعلمين المتطوعين </a:t>
            </a:r>
            <a:r>
              <a:rPr lang="ar-SA" sz="2025" dirty="0">
                <a:solidFill>
                  <a:srgbClr val="151616"/>
                </a:solidFill>
                <a:cs typeface="MadaniArabic-Light" panose="00000400000000000000" pitchFamily="2" charset="-78"/>
              </a:rPr>
              <a:t>التقدم أمام الزملاء وملء الجدول بسرعة بعد تقسيمه إلى قسمين</a:t>
            </a:r>
            <a:r>
              <a:rPr lang="ar-MA" sz="2025" dirty="0">
                <a:solidFill>
                  <a:srgbClr val="151616"/>
                </a:solidFill>
                <a:cs typeface="MadaniArabic-Light" panose="00000400000000000000" pitchFamily="2" charset="-78"/>
              </a:rPr>
              <a:t>؛</a:t>
            </a:r>
            <a:r>
              <a:rPr lang="ar-SA" sz="2025" dirty="0">
                <a:solidFill>
                  <a:srgbClr val="151616"/>
                </a:solidFill>
                <a:cs typeface="MadaniArabic-Light" panose="00000400000000000000" pitchFamily="2" charset="-78"/>
              </a:rPr>
              <a:t> </a:t>
            </a:r>
            <a:endParaRPr lang="ar-MA" sz="2025" dirty="0">
              <a:solidFill>
                <a:srgbClr val="151616"/>
              </a:solidFill>
              <a:cs typeface="MadaniArabic-Light" panose="00000400000000000000" pitchFamily="2" charset="-78"/>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يعمل باقي المتعلمين على </a:t>
            </a:r>
            <a:r>
              <a:rPr lang="ar-SA" sz="2025" dirty="0">
                <a:solidFill>
                  <a:srgbClr val="151616"/>
                </a:solidFill>
                <a:cs typeface="MadaniArabic-Light" panose="00000400000000000000" pitchFamily="2" charset="-78"/>
              </a:rPr>
              <a:t>ذلك في نفس الوقت على الدفاتر؛</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يشجع </a:t>
            </a:r>
            <a:r>
              <a:rPr lang="ar-SA" sz="2025" dirty="0">
                <a:solidFill>
                  <a:srgbClr val="151616"/>
                </a:solidFill>
                <a:cs typeface="MadaniArabic-Light" panose="00000400000000000000" pitchFamily="2" charset="-78"/>
              </a:rPr>
              <a:t> المتعلمين على ملء الجداول بسرعة أكبر؛</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بعد ملء الجدول ؛ ينمذج الميسر قراءة الجدول </a:t>
            </a:r>
            <a:r>
              <a:rPr lang="fr-FR" sz="2025" dirty="0">
                <a:solidFill>
                  <a:srgbClr val="151616"/>
                </a:solidFill>
                <a:cs typeface="+mj-cs"/>
              </a:rPr>
              <a:t>5+3 =8 ….</a:t>
            </a:r>
            <a:r>
              <a:rPr lang="ar-MA" sz="2025" dirty="0">
                <a:solidFill>
                  <a:srgbClr val="151616"/>
                </a:solidFill>
                <a:cs typeface="MadaniArabic-Light" panose="00000400000000000000" pitchFamily="2" charset="-78"/>
              </a:rPr>
              <a:t>؛</a:t>
            </a:r>
            <a:endParaRPr lang="fr-FR" sz="2025" dirty="0">
              <a:solidFill>
                <a:srgbClr val="151616"/>
              </a:solidFill>
              <a:cs typeface="+mj-cs"/>
            </a:endParaRP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يحث بعض </a:t>
            </a:r>
            <a:r>
              <a:rPr lang="ar-MA" sz="2025" dirty="0" err="1">
                <a:solidFill>
                  <a:srgbClr val="151616"/>
                </a:solidFill>
                <a:cs typeface="MadaniArabic-Light" panose="00000400000000000000" pitchFamily="2" charset="-78"/>
              </a:rPr>
              <a:t>ال</a:t>
            </a:r>
            <a:r>
              <a:rPr lang="ar-SA" sz="2025" dirty="0">
                <a:solidFill>
                  <a:srgbClr val="151616"/>
                </a:solidFill>
                <a:cs typeface="MadaniArabic-Light" panose="00000400000000000000" pitchFamily="2" charset="-78"/>
              </a:rPr>
              <a:t>متعلمين </a:t>
            </a:r>
            <a:r>
              <a:rPr lang="ar-MA" sz="2025" dirty="0">
                <a:solidFill>
                  <a:srgbClr val="151616"/>
                </a:solidFill>
                <a:cs typeface="MadaniArabic-Light" panose="00000400000000000000" pitchFamily="2" charset="-78"/>
              </a:rPr>
              <a:t>على قراءة الجدول أمام زملائهم. </a:t>
            </a:r>
          </a:p>
          <a:p>
            <a:pPr marL="385763" indent="-385763" algn="just" rtl="1">
              <a:spcBef>
                <a:spcPts val="248"/>
              </a:spcBef>
              <a:buFont typeface="Cambria,Serif"/>
              <a:buChar char="◾"/>
            </a:pPr>
            <a:r>
              <a:rPr lang="ar-MA" sz="2025" dirty="0">
                <a:solidFill>
                  <a:srgbClr val="151616"/>
                </a:solidFill>
                <a:cs typeface="MadaniArabic-Light" panose="00000400000000000000" pitchFamily="2" charset="-78"/>
              </a:rPr>
              <a:t>يطرح أسئلة عن مجاميع بسيطة؛ يبحث عنها المتعلمون في جدول الجمع؛</a:t>
            </a:r>
            <a:endParaRPr lang="fr-FR" sz="2025" dirty="0">
              <a:cs typeface="+mj-cs"/>
            </a:endParaRPr>
          </a:p>
        </p:txBody>
      </p:sp>
      <p:pic>
        <p:nvPicPr>
          <p:cNvPr id="7" name="Image 2">
            <a:extLst>
              <a:ext uri="{FF2B5EF4-FFF2-40B4-BE49-F238E27FC236}">
                <a16:creationId xmlns:a16="http://schemas.microsoft.com/office/drawing/2014/main" id="{024025E1-0BFB-E37C-4D17-7B55126BF9F3}"/>
              </a:ext>
            </a:extLst>
          </p:cNvPr>
          <p:cNvPicPr>
            <a:picLocks noChangeAspect="1"/>
          </p:cNvPicPr>
          <p:nvPr/>
        </p:nvPicPr>
        <p:blipFill>
          <a:blip r:embed="rId4"/>
          <a:stretch>
            <a:fillRect/>
          </a:stretch>
        </p:blipFill>
        <p:spPr>
          <a:xfrm>
            <a:off x="1969862" y="5726553"/>
            <a:ext cx="2221138" cy="3176343"/>
          </a:xfrm>
          <a:prstGeom prst="rect">
            <a:avLst/>
          </a:prstGeom>
        </p:spPr>
      </p:pic>
      <p:sp>
        <p:nvSpPr>
          <p:cNvPr id="15" name="Google Shape;146;p4">
            <a:extLst>
              <a:ext uri="{FF2B5EF4-FFF2-40B4-BE49-F238E27FC236}">
                <a16:creationId xmlns:a16="http://schemas.microsoft.com/office/drawing/2014/main" id="{556FB1FD-3E7D-22F5-B4C1-39FFD4019F05}"/>
              </a:ext>
            </a:extLst>
          </p:cNvPr>
          <p:cNvSpPr txBox="1">
            <a:spLocks/>
          </p:cNvSpPr>
          <p:nvPr/>
        </p:nvSpPr>
        <p:spPr>
          <a:xfrm>
            <a:off x="1"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2" name="Google Shape;146;p4">
            <a:extLst>
              <a:ext uri="{FF2B5EF4-FFF2-40B4-BE49-F238E27FC236}">
                <a16:creationId xmlns:a16="http://schemas.microsoft.com/office/drawing/2014/main" id="{9D85ED3E-B687-8291-DB1A-A3A81451B509}"/>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pic>
        <p:nvPicPr>
          <p:cNvPr id="8" name="Image 1">
            <a:extLst>
              <a:ext uri="{FF2B5EF4-FFF2-40B4-BE49-F238E27FC236}">
                <a16:creationId xmlns:a16="http://schemas.microsoft.com/office/drawing/2014/main" id="{0B7A0973-5962-74E9-0FB5-54846AF9C810}"/>
              </a:ext>
            </a:extLst>
          </p:cNvPr>
          <p:cNvPicPr>
            <a:picLocks noChangeAspect="1"/>
          </p:cNvPicPr>
          <p:nvPr/>
        </p:nvPicPr>
        <p:blipFill>
          <a:blip r:embed="rId5"/>
          <a:stretch>
            <a:fillRect/>
          </a:stretch>
        </p:blipFill>
        <p:spPr>
          <a:xfrm>
            <a:off x="261789" y="4719976"/>
            <a:ext cx="2473171" cy="3477504"/>
          </a:xfrm>
          <a:prstGeom prst="rect">
            <a:avLst/>
          </a:prstGeom>
        </p:spPr>
      </p:pic>
    </p:spTree>
    <p:extLst>
      <p:ext uri="{BB962C8B-B14F-4D97-AF65-F5344CB8AC3E}">
        <p14:creationId xmlns:p14="http://schemas.microsoft.com/office/powerpoint/2010/main" val="3877427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30CB1E8D-FE6A-520B-44F6-1CC27676BBE7}"/>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1449" y="2257425"/>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8" name="TextBox 1">
            <a:extLst>
              <a:ext uri="{FF2B5EF4-FFF2-40B4-BE49-F238E27FC236}">
                <a16:creationId xmlns:a16="http://schemas.microsoft.com/office/drawing/2014/main" id="{71143B4E-32D3-B487-A385-ECB32F1CFF27}"/>
              </a:ext>
            </a:extLst>
          </p:cNvPr>
          <p:cNvSpPr txBox="1"/>
          <p:nvPr/>
        </p:nvSpPr>
        <p:spPr>
          <a:xfrm>
            <a:off x="910085" y="2981259"/>
            <a:ext cx="12324453" cy="5533053"/>
          </a:xfrm>
          <a:prstGeom prst="rect">
            <a:avLst/>
          </a:prstGeom>
          <a:noFill/>
        </p:spPr>
        <p:txBody>
          <a:bodyPr wrap="square" rtlCol="0">
            <a:spAutoFit/>
          </a:bodyPr>
          <a:lstStyle/>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يطلب الميسر من كل تلميذ التدرب على قراءة جدول الجمع (أو الطرح) على كراسته بصوت هامس؛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يعلن الميسر انتهاء وقت قراءة الجدول ويطلب من المتعلمين أخذ ألواحهم؛</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يملي الميسر على المتعلمين بعض المجاميع البسيطة : 5 + 7 ...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يكتب المتعلمون المجموع على اللوحة؛ يصحح الميسر ويقدم التغذية الراجعة اللازمة؛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يسجل نجمة لكل متعلم توفق في حساب جميع المجاميع المقترحة؛ ( يعتمد كل ميسر شكلا من أشكال التحفيز المناسبة لقسمه )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يطلب من المتعلمين مواصلة التدرب على حفظ جدول الجمع (أو الطرح)؛ </a:t>
            </a:r>
          </a:p>
          <a:p>
            <a:pPr marL="385763" indent="-385763" algn="just" rtl="1">
              <a:lnSpc>
                <a:spcPct val="200000"/>
              </a:lnSpc>
              <a:buFont typeface="Wingdings" panose="05000000000000000000" pitchFamily="2" charset="2"/>
              <a:buChar char="§"/>
            </a:pPr>
            <a:r>
              <a:rPr lang="ar-MA" sz="2250" dirty="0">
                <a:latin typeface="Calibri" panose="020F0502020204030204" pitchFamily="34" charset="0"/>
                <a:cs typeface="MadaniArabic-Light" panose="00000400000000000000" pitchFamily="2" charset="-78"/>
              </a:rPr>
              <a:t>يتم استثمار النشاط ضمن الأنشطة الاعتيادية لمدة 5 إلى 7 دقائق يوميا. </a:t>
            </a:r>
            <a:endParaRPr lang="fr-FR" sz="2250" dirty="0">
              <a:latin typeface="Calibri" panose="020F0502020204030204" pitchFamily="34" charset="0"/>
              <a:cs typeface="+mj-cs"/>
            </a:endParaRPr>
          </a:p>
        </p:txBody>
      </p:sp>
      <p:sp>
        <p:nvSpPr>
          <p:cNvPr id="11" name="Google Shape;146;p4">
            <a:extLst>
              <a:ext uri="{FF2B5EF4-FFF2-40B4-BE49-F238E27FC236}">
                <a16:creationId xmlns:a16="http://schemas.microsoft.com/office/drawing/2014/main" id="{F90FBA82-3DDE-F2C8-FA1D-7D69A2B72420}"/>
              </a:ext>
            </a:extLst>
          </p:cNvPr>
          <p:cNvSpPr txBox="1">
            <a:spLocks/>
          </p:cNvSpPr>
          <p:nvPr/>
        </p:nvSpPr>
        <p:spPr>
          <a:xfrm>
            <a:off x="1" y="1283604"/>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p>
        </p:txBody>
      </p:sp>
      <p:sp>
        <p:nvSpPr>
          <p:cNvPr id="2" name="Google Shape;146;p4">
            <a:extLst>
              <a:ext uri="{FF2B5EF4-FFF2-40B4-BE49-F238E27FC236}">
                <a16:creationId xmlns:a16="http://schemas.microsoft.com/office/drawing/2014/main" id="{22FBF169-0BCB-B524-B839-CAFB35AA9E34}"/>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spTree>
    <p:extLst>
      <p:ext uri="{BB962C8B-B14F-4D97-AF65-F5344CB8AC3E}">
        <p14:creationId xmlns:p14="http://schemas.microsoft.com/office/powerpoint/2010/main" val="4123666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58695436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EB1A72B1-A719-5537-2954-50F0C47B610A}"/>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4434" y="2316401"/>
          <a:ext cx="13367133" cy="6486525"/>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3) </a:t>
                      </a:r>
                      <a:r>
                        <a:rPr lang="ar-MA" sz="3200" b="1" dirty="0">
                          <a:solidFill>
                            <a:schemeClr val="tx1"/>
                          </a:solidFill>
                          <a:latin typeface="MadaniArabic-Light" panose="00000400000000000000" pitchFamily="2" charset="-78"/>
                          <a:cs typeface="MadaniArabic-Light" panose="00000400000000000000" pitchFamily="2" charset="-78"/>
                        </a:rPr>
                        <a:t>الممارسة المستقلة </a:t>
                      </a:r>
                      <a:endParaRPr lang="fr-MA" sz="3200" b="1" dirty="0">
                        <a:solidFill>
                          <a:schemeClr val="tx1"/>
                        </a:solidFill>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1075926">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Dubai" panose="020B0503030403030204" pitchFamily="34"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8369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latin typeface="MadaniArabic-Light" panose="00000400000000000000" pitchFamily="2" charset="-78"/>
                          <a:cs typeface="MadaniArabic-Light" panose="00000400000000000000" pitchFamily="2" charset="-78"/>
                        </a:rPr>
                        <a:t>*موجهات عامة*</a:t>
                      </a:r>
                      <a:endParaRPr lang="fr-MA" sz="32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736799">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Dubai" panose="020B0503030403030204" pitchFamily="34"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no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2" name="TextBox 2">
            <a:extLst>
              <a:ext uri="{FF2B5EF4-FFF2-40B4-BE49-F238E27FC236}">
                <a16:creationId xmlns:a16="http://schemas.microsoft.com/office/drawing/2014/main" id="{9B4BDAFD-78E1-06AB-4F3B-C8CFFCAA3FC7}"/>
              </a:ext>
            </a:extLst>
          </p:cNvPr>
          <p:cNvSpPr txBox="1"/>
          <p:nvPr/>
        </p:nvSpPr>
        <p:spPr>
          <a:xfrm>
            <a:off x="839391" y="5155799"/>
            <a:ext cx="12037219" cy="3485570"/>
          </a:xfrm>
          <a:prstGeom prst="rect">
            <a:avLst/>
          </a:prstGeom>
          <a:noFill/>
        </p:spPr>
        <p:txBody>
          <a:bodyPr wrap="square" rtlCol="0">
            <a:spAutoFit/>
          </a:bodyPr>
          <a:lstStyle/>
          <a:p>
            <a:pPr algn="r" rtl="1"/>
            <a:r>
              <a:rPr lang="ar-MA" sz="3150" dirty="0">
                <a:cs typeface="MadaniArabic-Light" panose="00000400000000000000" pitchFamily="2" charset="-78"/>
              </a:rPr>
              <a:t>* </a:t>
            </a:r>
            <a:r>
              <a:rPr lang="ar-MA" sz="2700" dirty="0">
                <a:cs typeface="MadaniArabic-Light" panose="00000400000000000000" pitchFamily="2" charset="-78"/>
              </a:rPr>
              <a:t>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 </a:t>
            </a:r>
          </a:p>
          <a:p>
            <a:pPr algn="r" rtl="1"/>
            <a:r>
              <a:rPr lang="ar-MA" sz="2700" dirty="0">
                <a:cs typeface="MadaniArabic-Light" panose="00000400000000000000" pitchFamily="2" charset="-78"/>
              </a:rPr>
              <a:t>يحرص الميسر على ملاحظة تطور قدرة المتعلمين على توظيف الحساب الذهني أثناء إنجاز العمليات الحسابية الموضوعة أو أثناء حل المسائل؛ </a:t>
            </a:r>
          </a:p>
          <a:p>
            <a:pPr marL="321469" indent="-321469" algn="r" rtl="1">
              <a:buFont typeface="Arial" panose="020B0604020202020204" pitchFamily="34" charset="0"/>
              <a:buChar char="•"/>
            </a:pPr>
            <a:r>
              <a:rPr lang="ar-MA" sz="2700" dirty="0">
                <a:latin typeface="Calibri" panose="020F0502020204030204" pitchFamily="34" charset="0"/>
                <a:ea typeface="Calibri" panose="020F0502020204030204" pitchFamily="34" charset="0"/>
                <a:cs typeface="MadaniArabic-Light" panose="00000400000000000000" pitchFamily="2" charset="-78"/>
              </a:rPr>
              <a:t>يُستحب في إطار الأنشطة المبنية على التنافس تخصيص تحفيزات رمزية للمتعلمين الذين يسجلون تقدما على مستوى التحكم في الحساب الذهني : نُجيمات، نقط حسنة،...</a:t>
            </a:r>
            <a:endParaRPr lang="ar-MA" sz="2700" dirty="0">
              <a:cs typeface="MadaniArabic-Light" panose="00000400000000000000" pitchFamily="2" charset="-78"/>
            </a:endParaRPr>
          </a:p>
        </p:txBody>
      </p:sp>
      <p:sp>
        <p:nvSpPr>
          <p:cNvPr id="7" name="Google Shape;146;p4">
            <a:extLst>
              <a:ext uri="{FF2B5EF4-FFF2-40B4-BE49-F238E27FC236}">
                <a16:creationId xmlns:a16="http://schemas.microsoft.com/office/drawing/2014/main" id="{EAE60FEB-01A7-5AB7-BF97-96DFA65660C2}"/>
              </a:ext>
            </a:extLst>
          </p:cNvPr>
          <p:cNvSpPr txBox="1">
            <a:spLocks/>
          </p:cNvSpPr>
          <p:nvPr/>
        </p:nvSpPr>
        <p:spPr>
          <a:xfrm>
            <a:off x="-1"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 الجمع والطرح شفهيا</a:t>
            </a:r>
            <a:endParaRPr lang="ar-MA" sz="450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
        <p:nvSpPr>
          <p:cNvPr id="3" name="Google Shape;146;p4">
            <a:extLst>
              <a:ext uri="{FF2B5EF4-FFF2-40B4-BE49-F238E27FC236}">
                <a16:creationId xmlns:a16="http://schemas.microsoft.com/office/drawing/2014/main" id="{AE11FEE9-87BA-9B45-03E3-8F4C268CD26B}"/>
              </a:ext>
            </a:extLst>
          </p:cNvPr>
          <p:cNvSpPr txBox="1">
            <a:spLocks/>
          </p:cNvSpPr>
          <p:nvPr/>
        </p:nvSpPr>
        <p:spPr>
          <a:xfrm>
            <a:off x="9427582" y="1283604"/>
            <a:ext cx="4288419" cy="810000"/>
          </a:xfrm>
          <a:prstGeom prst="rect">
            <a:avLst/>
          </a:prstGeom>
          <a:solidFill>
            <a:schemeClr val="accent5"/>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lnSpc>
                <a:spcPct val="120000"/>
              </a:lnSpc>
              <a:buClr>
                <a:prstClr val="black"/>
              </a:buClr>
              <a:buSzPts val="4200"/>
              <a:defRPr/>
            </a:pPr>
            <a:r>
              <a:rPr lang="ar-MA" sz="3600" b="1" dirty="0">
                <a:solidFill>
                  <a:schemeClr val="bg1"/>
                </a:solidFill>
                <a:latin typeface="MadaniArabic-Light" panose="00000400000000000000" pitchFamily="2" charset="-78"/>
                <a:ea typeface="Arial Black"/>
                <a:cs typeface="MadaniArabic-Light" panose="00000400000000000000" pitchFamily="2" charset="-78"/>
                <a:sym typeface="Arial Black"/>
              </a:rPr>
              <a:t>مجال الحساب الذهني</a:t>
            </a:r>
          </a:p>
        </p:txBody>
      </p:sp>
    </p:spTree>
    <p:extLst>
      <p:ext uri="{BB962C8B-B14F-4D97-AF65-F5344CB8AC3E}">
        <p14:creationId xmlns:p14="http://schemas.microsoft.com/office/powerpoint/2010/main" val="419216448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E0E19-DF1A-E142-C25F-1CCFB88E31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C551211-FF96-FAA3-24A9-95FD3290E7F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CC80AA78-D778-A05F-8A0F-A14D12BE5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906EFEE-768A-4034-4E05-14B3891E5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BD1F222E-CE0F-9B9F-8DA8-19E3AD8D04A5}"/>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B18318A7-300F-C314-2A6B-21DFACA34EFB}"/>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الملحق2</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5230458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5" name="Image 14">
            <a:extLst>
              <a:ext uri="{FF2B5EF4-FFF2-40B4-BE49-F238E27FC236}">
                <a16:creationId xmlns:a16="http://schemas.microsoft.com/office/drawing/2014/main" id="{5D9AAC7E-7C88-22D1-31A2-BBF26A791C3B}"/>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811221"/>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cs typeface="MadaniArabic-Light" panose="00000400000000000000" pitchFamily="2" charset="-78"/>
                        </a:rPr>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adaniArabic-Light" panose="00000400000000000000" pitchFamily="2" charset="-78"/>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adaniArabic-Light" panose="00000400000000000000" pitchFamily="2" charset="-78"/>
                        </a:rPr>
                        <a:t>1) 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3" name="TextBox 1">
            <a:extLst>
              <a:ext uri="{FF2B5EF4-FFF2-40B4-BE49-F238E27FC236}">
                <a16:creationId xmlns:a16="http://schemas.microsoft.com/office/drawing/2014/main" id="{6A429CB8-2CF2-BC24-6D65-CE70C168B72E}"/>
              </a:ext>
            </a:extLst>
          </p:cNvPr>
          <p:cNvSpPr txBox="1"/>
          <p:nvPr/>
        </p:nvSpPr>
        <p:spPr>
          <a:xfrm>
            <a:off x="4310739" y="4699878"/>
            <a:ext cx="8896350" cy="4148572"/>
          </a:xfrm>
          <a:prstGeom prst="rect">
            <a:avLst/>
          </a:prstGeom>
          <a:noFill/>
        </p:spPr>
        <p:txBody>
          <a:bodyPr wrap="square" rtlCol="0">
            <a:spAutoFit/>
          </a:bodyPr>
          <a:lstStyle/>
          <a:p>
            <a:pPr algn="just" rtl="1"/>
            <a:r>
              <a:rPr lang="ar-MA" sz="2250" b="1" dirty="0">
                <a:highlight>
                  <a:srgbClr val="F3F0F7"/>
                </a:highlight>
                <a:latin typeface="Dubai" panose="020B0503030403030204" pitchFamily="34" charset="-78"/>
                <a:cs typeface="MadaniArabic-Light" panose="00000400000000000000" pitchFamily="2" charset="-78"/>
              </a:rPr>
              <a:t>يقوم الميسر(ة) بنمذجة النشاط:</a:t>
            </a:r>
            <a:endParaRPr lang="ar-MA" sz="2025" b="1" dirty="0">
              <a:highlight>
                <a:srgbClr val="F3F0F7"/>
              </a:highlight>
              <a:latin typeface="Dubai" panose="020B0503030403030204" pitchFamily="34" charset="-78"/>
              <a:cs typeface="MadaniArabic-Light" panose="00000400000000000000" pitchFamily="2" charset="-78"/>
            </a:endParaRPr>
          </a:p>
          <a:p>
            <a:pPr marL="0" marR="304324" lvl="1" indent="-321469" algn="just" rtl="1">
              <a:spcBef>
                <a:spcPts val="135"/>
              </a:spcBef>
              <a:buClr>
                <a:srgbClr val="151616"/>
              </a:buClr>
              <a:buSzPts val="1200"/>
              <a:buFont typeface="Cambria" panose="02040503050406030204" pitchFamily="18" charset="0"/>
              <a:buChar char="◾"/>
              <a:tabLst>
                <a:tab pos="1047274" algn="l"/>
                <a:tab pos="1047988" algn="l"/>
              </a:tabLst>
            </a:pPr>
            <a:r>
              <a:rPr lang="ar-SA" sz="2025" dirty="0">
                <a:solidFill>
                  <a:srgbClr val="151616"/>
                </a:solidFill>
                <a:latin typeface="Calibri" panose="020F0502020204030204" pitchFamily="34" charset="0"/>
                <a:cs typeface="MadaniArabic-Light" panose="00000400000000000000" pitchFamily="2" charset="-78"/>
              </a:rPr>
              <a:t>أكتب المسألة بوضوح على السبورة مع قراءتها في نفس الوقت.</a:t>
            </a:r>
            <a:endParaRPr lang="fr-FR" sz="2025" dirty="0">
              <a:solidFill>
                <a:srgbClr val="151616"/>
              </a:solidFill>
              <a:latin typeface="Calibri" panose="020F0502020204030204" pitchFamily="34" charset="0"/>
            </a:endParaRPr>
          </a:p>
          <a:p>
            <a:pPr marL="0" lvl="1" indent="-321469" algn="just" rtl="1">
              <a:spcBef>
                <a:spcPts val="135"/>
              </a:spcBef>
              <a:buClr>
                <a:srgbClr val="151616"/>
              </a:buClr>
              <a:buSzPts val="1200"/>
              <a:buFont typeface="Cambria" panose="02040503050406030204" pitchFamily="18" charset="0"/>
              <a:buChar char="◾"/>
              <a:tabLst>
                <a:tab pos="1047274" algn="l"/>
                <a:tab pos="1047988" algn="l"/>
              </a:tabLst>
            </a:pPr>
            <a:r>
              <a:rPr lang="ar-MA" sz="2025" dirty="0">
                <a:solidFill>
                  <a:srgbClr val="151616"/>
                </a:solidFill>
                <a:latin typeface="Calibri" panose="020F0502020204030204" pitchFamily="34" charset="0"/>
                <a:cs typeface="MadaniArabic-Light" panose="00000400000000000000" pitchFamily="2" charset="-78"/>
              </a:rPr>
              <a:t>أ</a:t>
            </a:r>
            <a:r>
              <a:rPr lang="ar-SA" sz="2025" dirty="0">
                <a:solidFill>
                  <a:srgbClr val="151616"/>
                </a:solidFill>
                <a:latin typeface="Calibri" panose="020F0502020204030204" pitchFamily="34" charset="0"/>
                <a:cs typeface="MadaniArabic-Light" panose="00000400000000000000" pitchFamily="2" charset="-78"/>
              </a:rPr>
              <a:t>ق</a:t>
            </a:r>
            <a:r>
              <a:rPr lang="ar-MA" sz="2025" dirty="0" err="1">
                <a:solidFill>
                  <a:srgbClr val="151616"/>
                </a:solidFill>
                <a:latin typeface="Calibri" panose="020F0502020204030204" pitchFamily="34" charset="0"/>
                <a:cs typeface="MadaniArabic-Light" panose="00000400000000000000" pitchFamily="2" charset="-78"/>
              </a:rPr>
              <a:t>رأ</a:t>
            </a:r>
            <a:r>
              <a:rPr lang="ar-SA" sz="2025" dirty="0">
                <a:solidFill>
                  <a:srgbClr val="151616"/>
                </a:solidFill>
                <a:latin typeface="Calibri" panose="020F0502020204030204" pitchFamily="34" charset="0"/>
                <a:cs typeface="MadaniArabic-Light" panose="00000400000000000000" pitchFamily="2" charset="-78"/>
              </a:rPr>
              <a:t> المسألة مرة ثانية مع توجيه المتعلمين للانتباه والانصات الجيد، دون الترديد</a:t>
            </a:r>
            <a:r>
              <a:rPr lang="en-US" sz="2025" dirty="0">
                <a:solidFill>
                  <a:srgbClr val="151616"/>
                </a:solidFill>
                <a:latin typeface="Calibri" panose="020F0502020204030204" pitchFamily="34" charset="0"/>
              </a:rPr>
              <a:t>.</a:t>
            </a:r>
            <a:endParaRPr lang="fr-FR" sz="2025" dirty="0">
              <a:solidFill>
                <a:srgbClr val="151616"/>
              </a:solidFill>
              <a:latin typeface="Calibri" panose="020F0502020204030204" pitchFamily="34" charset="0"/>
            </a:endParaRPr>
          </a:p>
          <a:p>
            <a:pPr marL="0" marR="304324" lvl="1" indent="-321469" algn="just" rtl="1">
              <a:spcBef>
                <a:spcPts val="129"/>
              </a:spcBef>
              <a:buClr>
                <a:srgbClr val="151616"/>
              </a:buClr>
              <a:buSzPts val="1200"/>
              <a:buFont typeface="Cambria" panose="02040503050406030204" pitchFamily="18" charset="0"/>
              <a:buChar char="◾"/>
              <a:tabLst>
                <a:tab pos="1047274" algn="l"/>
                <a:tab pos="1047988" algn="l"/>
              </a:tabLst>
            </a:pPr>
            <a:r>
              <a:rPr lang="ar-MA" sz="2025" dirty="0">
                <a:solidFill>
                  <a:srgbClr val="151616"/>
                </a:solidFill>
                <a:latin typeface="Calibri" panose="020F0502020204030204" pitchFamily="34" charset="0"/>
                <a:cs typeface="MadaniArabic-Light" panose="00000400000000000000" pitchFamily="2" charset="-78"/>
              </a:rPr>
              <a:t>أ</a:t>
            </a:r>
            <a:r>
              <a:rPr lang="ar-SA" sz="2025" dirty="0">
                <a:solidFill>
                  <a:srgbClr val="151616"/>
                </a:solidFill>
                <a:latin typeface="Calibri" panose="020F0502020204030204" pitchFamily="34" charset="0"/>
                <a:cs typeface="MadaniArabic-Light" panose="00000400000000000000" pitchFamily="2" charset="-78"/>
              </a:rPr>
              <a:t>طلب من التلاميذ: من منكم يقرأ كما قرأت؟ مع دعوة متعلم جديد في كل مرة لمنحه فرصة القراءة، وتشجيعهم على أدائهم عند الانتهاء</a:t>
            </a:r>
            <a:r>
              <a:rPr lang="ar-MA" sz="2025" dirty="0">
                <a:solidFill>
                  <a:srgbClr val="151616"/>
                </a:solidFill>
                <a:latin typeface="Calibri" panose="020F0502020204030204" pitchFamily="34" charset="0"/>
                <a:cs typeface="MadaniArabic-Light" panose="00000400000000000000" pitchFamily="2" charset="-78"/>
              </a:rPr>
              <a:t> من القراءة</a:t>
            </a:r>
            <a:r>
              <a:rPr lang="ar-SA" sz="2025" dirty="0">
                <a:solidFill>
                  <a:srgbClr val="151616"/>
                </a:solidFill>
                <a:latin typeface="Calibri" panose="020F0502020204030204" pitchFamily="34" charset="0"/>
                <a:cs typeface="MadaniArabic-Light" panose="00000400000000000000" pitchFamily="2" charset="-78"/>
              </a:rPr>
              <a:t>.</a:t>
            </a:r>
            <a:endParaRPr lang="fr-FR" sz="2025" dirty="0">
              <a:solidFill>
                <a:srgbClr val="151616"/>
              </a:solidFill>
              <a:latin typeface="Calibri" panose="020F0502020204030204" pitchFamily="34" charset="0"/>
            </a:endParaRPr>
          </a:p>
          <a:p>
            <a:pPr marL="0" marR="872252" lvl="1" indent="-321469" algn="just" rtl="1">
              <a:spcBef>
                <a:spcPts val="135"/>
              </a:spcBef>
              <a:buClr>
                <a:srgbClr val="151616"/>
              </a:buClr>
              <a:buSzPts val="1200"/>
              <a:buFont typeface="Cambria" panose="02040503050406030204" pitchFamily="18" charset="0"/>
              <a:buChar char="◾"/>
              <a:tabLst>
                <a:tab pos="1047274" algn="l"/>
                <a:tab pos="1047988" algn="l"/>
              </a:tabLst>
            </a:pPr>
            <a:r>
              <a:rPr lang="ar-SA" sz="2025" dirty="0">
                <a:solidFill>
                  <a:srgbClr val="151616"/>
                </a:solidFill>
                <a:latin typeface="Calibri" panose="020F0502020204030204" pitchFamily="34" charset="0"/>
                <a:cs typeface="MadaniArabic-Light" panose="00000400000000000000" pitchFamily="2" charset="-78"/>
              </a:rPr>
              <a:t>بعد ذلك </a:t>
            </a:r>
            <a:r>
              <a:rPr lang="ar-MA" sz="2025" dirty="0">
                <a:solidFill>
                  <a:srgbClr val="151616"/>
                </a:solidFill>
                <a:latin typeface="Calibri" panose="020F0502020204030204" pitchFamily="34" charset="0"/>
                <a:cs typeface="MadaniArabic-Light" panose="00000400000000000000" pitchFamily="2" charset="-78"/>
              </a:rPr>
              <a:t>أدعو المتعلمين إلى مناقشة</a:t>
            </a:r>
            <a:r>
              <a:rPr lang="ar-SA" sz="2025" dirty="0">
                <a:solidFill>
                  <a:srgbClr val="151616"/>
                </a:solidFill>
                <a:latin typeface="Calibri" panose="020F0502020204030204" pitchFamily="34" charset="0"/>
                <a:cs typeface="MadaniArabic-Light" panose="00000400000000000000" pitchFamily="2" charset="-78"/>
              </a:rPr>
              <a:t> الأسئلة </a:t>
            </a:r>
            <a:r>
              <a:rPr lang="ar-MA" sz="2025" dirty="0">
                <a:solidFill>
                  <a:srgbClr val="151616"/>
                </a:solidFill>
                <a:latin typeface="Calibri" panose="020F0502020204030204" pitchFamily="34" charset="0"/>
                <a:cs typeface="MadaniArabic-Light" panose="00000400000000000000" pitchFamily="2" charset="-78"/>
              </a:rPr>
              <a:t>الأربعة لحل المسائل</a:t>
            </a:r>
            <a:r>
              <a:rPr lang="ar-SA" sz="2025" dirty="0">
                <a:solidFill>
                  <a:srgbClr val="151616"/>
                </a:solidFill>
                <a:latin typeface="Calibri" panose="020F0502020204030204" pitchFamily="34" charset="0"/>
                <a:cs typeface="MadaniArabic-Light" panose="00000400000000000000" pitchFamily="2" charset="-78"/>
              </a:rPr>
              <a:t>:</a:t>
            </a:r>
            <a:endParaRPr lang="fr-FR" sz="2025" dirty="0">
              <a:solidFill>
                <a:srgbClr val="151616"/>
              </a:solidFill>
              <a:latin typeface="Calibri" panose="020F0502020204030204" pitchFamily="34" charset="0"/>
            </a:endParaRPr>
          </a:p>
          <a:p>
            <a:pPr marL="729000" lvl="1" algn="r" rtl="1">
              <a:spcBef>
                <a:spcPts val="287"/>
              </a:spcBef>
              <a:buClr>
                <a:srgbClr val="151616"/>
              </a:buClr>
              <a:buSzPts val="1200"/>
              <a:buFont typeface="Wingdings" panose="05000000000000000000" pitchFamily="2" charset="2"/>
              <a:buChar char="q"/>
            </a:pPr>
            <a:r>
              <a:rPr lang="ar-MA" sz="2025" b="1" dirty="0">
                <a:latin typeface="Calibri" panose="020F0502020204030204" pitchFamily="34" charset="0"/>
                <a:cs typeface="MadaniArabic-Light" panose="00000400000000000000" pitchFamily="2" charset="-78"/>
              </a:rPr>
              <a:t> </a:t>
            </a:r>
            <a:r>
              <a:rPr lang="ar-SA" sz="2025" b="1" dirty="0">
                <a:latin typeface="Calibri" panose="020F0502020204030204" pitchFamily="34" charset="0"/>
                <a:cs typeface="MadaniArabic-Light" panose="00000400000000000000" pitchFamily="2" charset="-78"/>
              </a:rPr>
              <a:t>ما هي المعلومات المقدمة في المسألة ؟</a:t>
            </a:r>
          </a:p>
          <a:p>
            <a:pPr marL="729000" lvl="1" algn="r" rtl="1">
              <a:spcBef>
                <a:spcPts val="287"/>
              </a:spcBef>
              <a:buClr>
                <a:srgbClr val="151616"/>
              </a:buClr>
              <a:buSzPts val="1200"/>
              <a:buFont typeface="Wingdings" panose="05000000000000000000" pitchFamily="2" charset="2"/>
              <a:buChar char="q"/>
            </a:pPr>
            <a:r>
              <a:rPr lang="ar-MA" sz="2025" b="1" dirty="0">
                <a:latin typeface="Calibri" panose="020F0502020204030204" pitchFamily="34" charset="0"/>
                <a:cs typeface="MadaniArabic-Light" panose="00000400000000000000" pitchFamily="2" charset="-78"/>
              </a:rPr>
              <a:t> </a:t>
            </a:r>
            <a:r>
              <a:rPr lang="ar-SA" sz="2025" b="1" dirty="0">
                <a:latin typeface="Calibri" panose="020F0502020204030204" pitchFamily="34" charset="0"/>
                <a:cs typeface="MadaniArabic-Light" panose="00000400000000000000" pitchFamily="2" charset="-78"/>
              </a:rPr>
              <a:t>ما هو المطلوب ؟ </a:t>
            </a:r>
          </a:p>
          <a:p>
            <a:pPr marL="729000" lvl="1" algn="r" rtl="1">
              <a:spcBef>
                <a:spcPts val="287"/>
              </a:spcBef>
              <a:buClr>
                <a:srgbClr val="151616"/>
              </a:buClr>
              <a:buSzPts val="1200"/>
              <a:buFont typeface="Wingdings" panose="05000000000000000000" pitchFamily="2" charset="2"/>
              <a:buChar char="q"/>
            </a:pPr>
            <a:r>
              <a:rPr lang="ar-MA" sz="2025" b="1" dirty="0">
                <a:latin typeface="Calibri" panose="020F0502020204030204" pitchFamily="34" charset="0"/>
                <a:cs typeface="MadaniArabic-Light" panose="00000400000000000000" pitchFamily="2" charset="-78"/>
              </a:rPr>
              <a:t> </a:t>
            </a:r>
            <a:r>
              <a:rPr lang="ar-SA" sz="2025" b="1" dirty="0">
                <a:latin typeface="Calibri" panose="020F0502020204030204" pitchFamily="34" charset="0"/>
                <a:cs typeface="MadaniArabic-Light" panose="00000400000000000000" pitchFamily="2" charset="-78"/>
              </a:rPr>
              <a:t>ماذا علي أن أفعل لحساب المطلوب ؟</a:t>
            </a:r>
          </a:p>
          <a:p>
            <a:pPr marL="729000" lvl="1" algn="r" rtl="1">
              <a:spcBef>
                <a:spcPts val="287"/>
              </a:spcBef>
              <a:buClr>
                <a:srgbClr val="151616"/>
              </a:buClr>
              <a:buSzPts val="1200"/>
              <a:buFont typeface="Wingdings" panose="05000000000000000000" pitchFamily="2" charset="2"/>
              <a:buChar char="q"/>
            </a:pPr>
            <a:r>
              <a:rPr lang="ar-MA" sz="2025" b="1" dirty="0">
                <a:latin typeface="Calibri" panose="020F0502020204030204" pitchFamily="34" charset="0"/>
                <a:cs typeface="MadaniArabic-Light" panose="00000400000000000000" pitchFamily="2" charset="-78"/>
              </a:rPr>
              <a:t> </a:t>
            </a:r>
            <a:r>
              <a:rPr lang="ar-SA" sz="2025" b="1" dirty="0">
                <a:latin typeface="Calibri" panose="020F0502020204030204" pitchFamily="34" charset="0"/>
                <a:cs typeface="MadaniArabic-Light" panose="00000400000000000000" pitchFamily="2" charset="-78"/>
              </a:rPr>
              <a:t>لماذا ؟ </a:t>
            </a:r>
            <a:endParaRPr lang="ar-MA" sz="2025" b="1" dirty="0">
              <a:latin typeface="Calibri" panose="020F0502020204030204" pitchFamily="34" charset="0"/>
              <a:cs typeface="MadaniArabic-Light" panose="00000400000000000000" pitchFamily="2" charset="-78"/>
            </a:endParaRPr>
          </a:p>
          <a:p>
            <a:pPr marL="729000" lvl="1" algn="r" rtl="1">
              <a:spcBef>
                <a:spcPts val="287"/>
              </a:spcBef>
              <a:buClr>
                <a:srgbClr val="151616"/>
              </a:buClr>
              <a:buSzPts val="1200"/>
            </a:pPr>
            <a:r>
              <a:rPr lang="ar-MA" sz="2025" b="1" dirty="0">
                <a:latin typeface="Calibri" panose="020F0502020204030204" pitchFamily="34" charset="0"/>
                <a:cs typeface="MadaniArabic-Light" panose="00000400000000000000" pitchFamily="2" charset="-78"/>
              </a:rPr>
              <a:t>تتم الإجابة عن الأسئلة وتدوينها في جدول حل المسائل؛ </a:t>
            </a:r>
          </a:p>
          <a:p>
            <a:pPr marL="729000" lvl="1" algn="r" rtl="1">
              <a:spcBef>
                <a:spcPts val="287"/>
              </a:spcBef>
              <a:buClr>
                <a:srgbClr val="151616"/>
              </a:buClr>
              <a:buSzPts val="1200"/>
            </a:pPr>
            <a:r>
              <a:rPr lang="ar-MA" sz="2025" b="1" dirty="0">
                <a:latin typeface="Calibri" panose="020F0502020204030204" pitchFamily="34" charset="0"/>
                <a:cs typeface="MadaniArabic-Light" panose="00000400000000000000" pitchFamily="2" charset="-78"/>
              </a:rPr>
              <a:t>يجذب انتباه المتعلمين إلى العملية المناسبة لحل المسألة؛ </a:t>
            </a:r>
          </a:p>
        </p:txBody>
      </p:sp>
      <p:grpSp>
        <p:nvGrpSpPr>
          <p:cNvPr id="7" name="Group 9">
            <a:extLst>
              <a:ext uri="{FF2B5EF4-FFF2-40B4-BE49-F238E27FC236}">
                <a16:creationId xmlns:a16="http://schemas.microsoft.com/office/drawing/2014/main" id="{CBF280F2-E00B-83BF-1A0C-8682CDCF4711}"/>
              </a:ext>
            </a:extLst>
          </p:cNvPr>
          <p:cNvGrpSpPr/>
          <p:nvPr/>
        </p:nvGrpSpPr>
        <p:grpSpPr>
          <a:xfrm>
            <a:off x="911963" y="5774739"/>
            <a:ext cx="3039884" cy="1740059"/>
            <a:chOff x="4580681" y="3398904"/>
            <a:chExt cx="4303508" cy="2474686"/>
          </a:xfrm>
        </p:grpSpPr>
        <p:pic>
          <p:nvPicPr>
            <p:cNvPr id="17" name="Picture 11">
              <a:extLst>
                <a:ext uri="{FF2B5EF4-FFF2-40B4-BE49-F238E27FC236}">
                  <a16:creationId xmlns:a16="http://schemas.microsoft.com/office/drawing/2014/main" id="{67DD8438-3484-5CD1-2E9D-3BC97F594F68}"/>
                </a:ext>
              </a:extLst>
            </p:cNvPr>
            <p:cNvPicPr>
              <a:picLocks noChangeAspect="1"/>
            </p:cNvPicPr>
            <p:nvPr/>
          </p:nvPicPr>
          <p:blipFill>
            <a:blip r:embed="rId4"/>
            <a:stretch>
              <a:fillRect/>
            </a:stretch>
          </p:blipFill>
          <p:spPr>
            <a:xfrm>
              <a:off x="4580681" y="3398904"/>
              <a:ext cx="4303508" cy="2474686"/>
            </a:xfrm>
            <a:prstGeom prst="rect">
              <a:avLst/>
            </a:prstGeom>
          </p:spPr>
        </p:pic>
        <p:sp>
          <p:nvSpPr>
            <p:cNvPr id="18" name="TextBox 12">
              <a:extLst>
                <a:ext uri="{FF2B5EF4-FFF2-40B4-BE49-F238E27FC236}">
                  <a16:creationId xmlns:a16="http://schemas.microsoft.com/office/drawing/2014/main" id="{9EF0D553-3704-9011-CBD7-5EA05EE8013F}"/>
                </a:ext>
              </a:extLst>
            </p:cNvPr>
            <p:cNvSpPr txBox="1"/>
            <p:nvPr/>
          </p:nvSpPr>
          <p:spPr>
            <a:xfrm>
              <a:off x="4813290" y="3684214"/>
              <a:ext cx="4022181" cy="1904063"/>
            </a:xfrm>
            <a:prstGeom prst="rect">
              <a:avLst/>
            </a:prstGeom>
            <a:noFill/>
          </p:spPr>
          <p:txBody>
            <a:bodyPr wrap="square" rtlCol="0">
              <a:spAutoFit/>
            </a:bodyPr>
            <a:lstStyle/>
            <a:p>
              <a:pPr algn="ctr" rtl="1"/>
              <a:r>
                <a:rPr lang="ar-MA" sz="2025" dirty="0">
                  <a:solidFill>
                    <a:schemeClr val="bg1"/>
                  </a:solidFill>
                  <a:cs typeface="MadaniArabic-Light" panose="00000400000000000000" pitchFamily="2" charset="-78"/>
                </a:rPr>
                <a:t>يملك إبراهيم 22 خشيبة، أعطته </a:t>
              </a:r>
              <a:r>
                <a:rPr lang="ar-MA" sz="2025" dirty="0" err="1">
                  <a:solidFill>
                    <a:schemeClr val="bg1"/>
                  </a:solidFill>
                  <a:cs typeface="MadaniArabic-Light" panose="00000400000000000000" pitchFamily="2" charset="-78"/>
                </a:rPr>
                <a:t>إناس</a:t>
              </a:r>
              <a:r>
                <a:rPr lang="ar-MA" sz="2025" dirty="0">
                  <a:solidFill>
                    <a:schemeClr val="bg1"/>
                  </a:solidFill>
                  <a:cs typeface="MadaniArabic-Light" panose="00000400000000000000" pitchFamily="2" charset="-78"/>
                </a:rPr>
                <a:t> 15 خشيبة.</a:t>
              </a:r>
            </a:p>
            <a:p>
              <a:pPr algn="ctr" rtl="1"/>
              <a:r>
                <a:rPr lang="ar-MA" sz="2025" dirty="0">
                  <a:solidFill>
                    <a:schemeClr val="bg1"/>
                  </a:solidFill>
                  <a:cs typeface="MadaniArabic-Light" panose="00000400000000000000" pitchFamily="2" charset="-78"/>
                </a:rPr>
                <a:t>كم خشيبة أصبحت لدى إبراهيم؟</a:t>
              </a:r>
              <a:endParaRPr lang="fr-FR" sz="2025" dirty="0">
                <a:solidFill>
                  <a:schemeClr val="bg1"/>
                </a:solidFill>
              </a:endParaRPr>
            </a:p>
          </p:txBody>
        </p:sp>
      </p:grpSp>
      <p:sp>
        <p:nvSpPr>
          <p:cNvPr id="6" name="Google Shape;146;p4">
            <a:extLst>
              <a:ext uri="{FF2B5EF4-FFF2-40B4-BE49-F238E27FC236}">
                <a16:creationId xmlns:a16="http://schemas.microsoft.com/office/drawing/2014/main" id="{BE7B8CDA-53B4-14FD-4C3B-80B77D75F99F}"/>
              </a:ext>
            </a:extLst>
          </p:cNvPr>
          <p:cNvSpPr txBox="1">
            <a:spLocks/>
          </p:cNvSpPr>
          <p:nvPr/>
        </p:nvSpPr>
        <p:spPr>
          <a:xfrm>
            <a:off x="1905000" y="1250666"/>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الجمع</a:t>
            </a:r>
            <a:r>
              <a:rPr lang="ar-MA" sz="4500" b="1" dirty="0">
                <a:latin typeface="Arial Black"/>
                <a:ea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باستخدام</a:t>
            </a:r>
            <a:r>
              <a:rPr lang="ar-MA" sz="4500" b="1" dirty="0">
                <a:solidFill>
                  <a:prstClr val="black"/>
                </a:solidFill>
                <a:latin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الحزم </a:t>
            </a:r>
            <a:r>
              <a:rPr lang="ar-MA" sz="4500" b="1" dirty="0" err="1">
                <a:solidFill>
                  <a:prstClr val="black"/>
                </a:solidFill>
                <a:latin typeface="MadaniArabic-Light" panose="00000400000000000000" pitchFamily="2" charset="-78"/>
                <a:cs typeface="MadaniArabic-Light" panose="00000400000000000000" pitchFamily="2" charset="-78"/>
                <a:sym typeface="Arial Black"/>
              </a:rPr>
              <a:t>والخشيبات</a:t>
            </a:r>
            <a:endParaRPr lang="en-IN" sz="4500" b="1" dirty="0">
              <a:solidFill>
                <a:prstClr val="black"/>
              </a:solidFill>
              <a:latin typeface="MadaniArabic-Light" panose="00000400000000000000" pitchFamily="2" charset="-78"/>
              <a:cs typeface="+mj-cs"/>
            </a:endParaRPr>
          </a:p>
        </p:txBody>
      </p:sp>
    </p:spTree>
    <p:extLst>
      <p:ext uri="{BB962C8B-B14F-4D97-AF65-F5344CB8AC3E}">
        <p14:creationId xmlns:p14="http://schemas.microsoft.com/office/powerpoint/2010/main" val="25727267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C58F7C2B-1454-C8EA-1EF6-0D01E7F419FB}"/>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1) النمذجة - تتمة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8" name="TextBox 1">
            <a:extLst>
              <a:ext uri="{FF2B5EF4-FFF2-40B4-BE49-F238E27FC236}">
                <a16:creationId xmlns:a16="http://schemas.microsoft.com/office/drawing/2014/main" id="{49854B5D-B3ED-5441-84CC-D4DC02C415D4}"/>
              </a:ext>
            </a:extLst>
          </p:cNvPr>
          <p:cNvSpPr txBox="1"/>
          <p:nvPr/>
        </p:nvSpPr>
        <p:spPr>
          <a:xfrm>
            <a:off x="5168837" y="3545044"/>
            <a:ext cx="8361426" cy="4627357"/>
          </a:xfrm>
          <a:prstGeom prst="rect">
            <a:avLst/>
          </a:prstGeom>
          <a:noFill/>
        </p:spPr>
        <p:txBody>
          <a:bodyPr wrap="square" rtlCol="0">
            <a:spAutoFit/>
          </a:bodyPr>
          <a:lstStyle/>
          <a:p>
            <a:pPr marL="503634" marR="304324"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dirty="0">
                <a:solidFill>
                  <a:srgbClr val="151616"/>
                </a:solidFill>
                <a:latin typeface="Calibri" panose="020F0502020204030204" pitchFamily="34" charset="0"/>
                <a:cs typeface="MadaniArabic-Light" panose="00000400000000000000" pitchFamily="2" charset="-78"/>
              </a:rPr>
              <a:t>ي</a:t>
            </a:r>
            <a:r>
              <a:rPr lang="ar-SA" dirty="0">
                <a:solidFill>
                  <a:srgbClr val="151616"/>
                </a:solidFill>
                <a:latin typeface="Calibri" panose="020F0502020204030204" pitchFamily="34" charset="0"/>
                <a:cs typeface="MadaniArabic-Light" panose="00000400000000000000" pitchFamily="2" charset="-78"/>
              </a:rPr>
              <a:t>رسم </a:t>
            </a:r>
            <a:r>
              <a:rPr lang="ar-MA" dirty="0">
                <a:solidFill>
                  <a:srgbClr val="151616"/>
                </a:solidFill>
                <a:latin typeface="Calibri" panose="020F0502020204030204" pitchFamily="34" charset="0"/>
                <a:cs typeface="MadaniArabic-Light" panose="00000400000000000000" pitchFamily="2" charset="-78"/>
              </a:rPr>
              <a:t>الميسر </a:t>
            </a:r>
            <a:r>
              <a:rPr lang="ar-SA" dirty="0">
                <a:solidFill>
                  <a:srgbClr val="151616"/>
                </a:solidFill>
                <a:latin typeface="Calibri" panose="020F0502020204030204" pitchFamily="34" charset="0"/>
                <a:cs typeface="MadaniArabic-Light" panose="00000400000000000000" pitchFamily="2" charset="-78"/>
              </a:rPr>
              <a:t>جدولا على السبورة</a:t>
            </a:r>
            <a:r>
              <a:rPr lang="ar-MA" dirty="0">
                <a:solidFill>
                  <a:srgbClr val="151616"/>
                </a:solidFill>
                <a:latin typeface="Calibri" panose="020F0502020204030204" pitchFamily="34" charset="0"/>
                <a:cs typeface="MadaniArabic-Light" panose="00000400000000000000" pitchFamily="2" charset="-78"/>
              </a:rPr>
              <a:t> ويسميه "منزل العمليات"</a:t>
            </a:r>
            <a:r>
              <a:rPr lang="ar-SA" dirty="0">
                <a:solidFill>
                  <a:srgbClr val="151616"/>
                </a:solidFill>
                <a:latin typeface="Calibri" panose="020F0502020204030204" pitchFamily="34" charset="0"/>
                <a:cs typeface="MadaniArabic-Light" panose="00000400000000000000" pitchFamily="2" charset="-78"/>
              </a:rPr>
              <a:t> و</a:t>
            </a:r>
            <a:r>
              <a:rPr lang="ar-MA" dirty="0">
                <a:solidFill>
                  <a:srgbClr val="151616"/>
                </a:solidFill>
                <a:latin typeface="Calibri" panose="020F0502020204030204" pitchFamily="34" charset="0"/>
                <a:cs typeface="MadaniArabic-Light" panose="00000400000000000000" pitchFamily="2" charset="-78"/>
              </a:rPr>
              <a:t>يدعو</a:t>
            </a:r>
            <a:r>
              <a:rPr lang="ar-SA" dirty="0">
                <a:solidFill>
                  <a:srgbClr val="151616"/>
                </a:solidFill>
                <a:latin typeface="Calibri" panose="020F0502020204030204" pitchFamily="34" charset="0"/>
                <a:cs typeface="MadaniArabic-Light" panose="00000400000000000000" pitchFamily="2" charset="-78"/>
              </a:rPr>
              <a:t> متعلمين اثنين ليقوما بدور كل من </a:t>
            </a:r>
            <a:r>
              <a:rPr lang="ar-MA" dirty="0" err="1">
                <a:solidFill>
                  <a:srgbClr val="151616"/>
                </a:solidFill>
                <a:latin typeface="Calibri" panose="020F0502020204030204" pitchFamily="34" charset="0"/>
                <a:cs typeface="MadaniArabic-Light" panose="00000400000000000000" pitchFamily="2" charset="-78"/>
              </a:rPr>
              <a:t>إناس</a:t>
            </a:r>
            <a:r>
              <a:rPr lang="ar-SA" dirty="0">
                <a:solidFill>
                  <a:srgbClr val="151616"/>
                </a:solidFill>
                <a:latin typeface="Calibri" panose="020F0502020204030204" pitchFamily="34" charset="0"/>
                <a:cs typeface="MadaniArabic-Light" panose="00000400000000000000" pitchFamily="2" charset="-78"/>
              </a:rPr>
              <a:t> </a:t>
            </a:r>
            <a:r>
              <a:rPr lang="ar-MA" dirty="0">
                <a:solidFill>
                  <a:srgbClr val="151616"/>
                </a:solidFill>
                <a:latin typeface="Calibri" panose="020F0502020204030204" pitchFamily="34" charset="0"/>
                <a:cs typeface="MadaniArabic-Light" panose="00000400000000000000" pitchFamily="2" charset="-78"/>
              </a:rPr>
              <a:t>وإبراهيم</a:t>
            </a:r>
            <a:r>
              <a:rPr lang="ar-SA" dirty="0">
                <a:solidFill>
                  <a:srgbClr val="151616"/>
                </a:solidFill>
                <a:latin typeface="Calibri" panose="020F0502020204030204" pitchFamily="34" charset="0"/>
                <a:cs typeface="MadaniArabic-Light" panose="00000400000000000000" pitchFamily="2" charset="-78"/>
              </a:rPr>
              <a:t> ثم </a:t>
            </a:r>
            <a:r>
              <a:rPr lang="ar-MA" dirty="0">
                <a:solidFill>
                  <a:srgbClr val="151616"/>
                </a:solidFill>
                <a:latin typeface="Calibri" panose="020F0502020204030204" pitchFamily="34" charset="0"/>
                <a:cs typeface="MadaniArabic-Light" panose="00000400000000000000" pitchFamily="2" charset="-78"/>
              </a:rPr>
              <a:t>يتم </a:t>
            </a:r>
            <a:r>
              <a:rPr lang="ar-SA" dirty="0">
                <a:solidFill>
                  <a:srgbClr val="151616"/>
                </a:solidFill>
                <a:latin typeface="Calibri" panose="020F0502020204030204" pitchFamily="34" charset="0"/>
                <a:cs typeface="MadaniArabic-Light" panose="00000400000000000000" pitchFamily="2" charset="-78"/>
              </a:rPr>
              <a:t>حل المس</a:t>
            </a:r>
            <a:r>
              <a:rPr lang="ar-MA" dirty="0">
                <a:solidFill>
                  <a:srgbClr val="151616"/>
                </a:solidFill>
                <a:latin typeface="Calibri" panose="020F0502020204030204" pitchFamily="34" charset="0"/>
                <a:cs typeface="MadaniArabic-Light" panose="00000400000000000000" pitchFamily="2" charset="-78"/>
              </a:rPr>
              <a:t>أ</a:t>
            </a:r>
            <a:r>
              <a:rPr lang="ar-SA" dirty="0">
                <a:solidFill>
                  <a:srgbClr val="151616"/>
                </a:solidFill>
                <a:latin typeface="Calibri" panose="020F0502020204030204" pitchFamily="34" charset="0"/>
                <a:cs typeface="MadaniArabic-Light" panose="00000400000000000000" pitchFamily="2" charset="-78"/>
              </a:rPr>
              <a:t>لة بالاستعانة بالحزم </a:t>
            </a:r>
            <a:r>
              <a:rPr lang="ar-MA" dirty="0">
                <a:solidFill>
                  <a:srgbClr val="151616"/>
                </a:solidFill>
                <a:latin typeface="Calibri" panose="020F0502020204030204" pitchFamily="34" charset="0"/>
                <a:cs typeface="MadaniArabic-Light" panose="00000400000000000000" pitchFamily="2" charset="-78"/>
              </a:rPr>
              <a:t>والخشيبات</a:t>
            </a:r>
            <a:r>
              <a:rPr lang="ar-SA" dirty="0">
                <a:solidFill>
                  <a:srgbClr val="151616"/>
                </a:solidFill>
                <a:latin typeface="Calibri" panose="020F0502020204030204" pitchFamily="34" charset="0"/>
                <a:cs typeface="MadaniArabic-Light" panose="00000400000000000000" pitchFamily="2" charset="-78"/>
              </a:rPr>
              <a:t>.</a:t>
            </a:r>
            <a:endParaRPr lang="fr-FR" dirty="0">
              <a:solidFill>
                <a:srgbClr val="151616"/>
              </a:solidFill>
              <a:latin typeface="Calibri" panose="020F0502020204030204" pitchFamily="34" charset="0"/>
            </a:endParaRPr>
          </a:p>
          <a:p>
            <a:pPr marL="503634" marR="304324" lvl="1" indent="-321469" algn="just" rtl="1">
              <a:lnSpc>
                <a:spcPct val="115000"/>
              </a:lnSpc>
              <a:spcBef>
                <a:spcPts val="135"/>
              </a:spcBef>
              <a:buClr>
                <a:srgbClr val="151616"/>
              </a:buClr>
              <a:buSzPts val="1200"/>
              <a:buFont typeface="Cambria" panose="02040503050406030204" pitchFamily="18" charset="0"/>
              <a:buChar char="◾"/>
              <a:tabLst>
                <a:tab pos="1047274" algn="l"/>
                <a:tab pos="1047988" algn="l"/>
              </a:tabLst>
            </a:pPr>
            <a:r>
              <a:rPr lang="ar-MA" dirty="0">
                <a:solidFill>
                  <a:srgbClr val="151616"/>
                </a:solidFill>
                <a:latin typeface="Calibri" panose="020F0502020204030204" pitchFamily="34" charset="0"/>
                <a:cs typeface="MadaniArabic-Light" panose="00000400000000000000" pitchFamily="2" charset="-78"/>
              </a:rPr>
              <a:t>يملأ الميسر</a:t>
            </a:r>
            <a:r>
              <a:rPr lang="ar-SA" dirty="0">
                <a:solidFill>
                  <a:srgbClr val="151616"/>
                </a:solidFill>
                <a:latin typeface="Calibri" panose="020F0502020204030204" pitchFamily="34" charset="0"/>
                <a:cs typeface="MadaniArabic-Light" panose="00000400000000000000" pitchFamily="2" charset="-78"/>
              </a:rPr>
              <a:t> جميع المعطيات في </a:t>
            </a:r>
            <a:r>
              <a:rPr lang="ar-MA" dirty="0">
                <a:solidFill>
                  <a:srgbClr val="151616"/>
                </a:solidFill>
                <a:latin typeface="Calibri" panose="020F0502020204030204" pitchFamily="34" charset="0"/>
                <a:cs typeface="MadaniArabic-Light" panose="00000400000000000000" pitchFamily="2" charset="-78"/>
              </a:rPr>
              <a:t>منزل العمليات</a:t>
            </a:r>
            <a:r>
              <a:rPr lang="ar-SA" dirty="0">
                <a:solidFill>
                  <a:srgbClr val="151616"/>
                </a:solidFill>
                <a:latin typeface="Calibri" panose="020F0502020204030204" pitchFamily="34" charset="0"/>
                <a:cs typeface="MadaniArabic-Light" panose="00000400000000000000" pitchFamily="2" charset="-78"/>
              </a:rPr>
              <a:t> بالاستعانة </a:t>
            </a:r>
            <a:r>
              <a:rPr lang="ar-MA" dirty="0">
                <a:solidFill>
                  <a:srgbClr val="151616"/>
                </a:solidFill>
                <a:latin typeface="Calibri" panose="020F0502020204030204" pitchFamily="34" charset="0"/>
                <a:cs typeface="MadaniArabic-Light" panose="00000400000000000000" pitchFamily="2" charset="-78"/>
              </a:rPr>
              <a:t>بالسؤال عن معلومات المسألة </a:t>
            </a:r>
            <a:r>
              <a:rPr lang="ar-SA" dirty="0">
                <a:solidFill>
                  <a:srgbClr val="151616"/>
                </a:solidFill>
                <a:latin typeface="Calibri" panose="020F0502020204030204" pitchFamily="34" charset="0"/>
                <a:cs typeface="MadaniArabic-Light" panose="00000400000000000000" pitchFamily="2" charset="-78"/>
              </a:rPr>
              <a:t>.</a:t>
            </a:r>
            <a:endParaRPr lang="fr-FR" dirty="0">
              <a:solidFill>
                <a:srgbClr val="151616"/>
              </a:solidFill>
              <a:latin typeface="Calibri" panose="020F0502020204030204" pitchFamily="34" charset="0"/>
            </a:endParaRPr>
          </a:p>
          <a:p>
            <a:pPr marL="503634" marR="304324" lvl="1" indent="-321469" algn="just" rtl="1">
              <a:lnSpc>
                <a:spcPct val="115000"/>
              </a:lnSpc>
              <a:spcBef>
                <a:spcPts val="135"/>
              </a:spcBef>
              <a:buClr>
                <a:srgbClr val="151616"/>
              </a:buClr>
              <a:buSzPts val="1200"/>
              <a:buFont typeface="Cambria" panose="02040503050406030204" pitchFamily="18" charset="0"/>
              <a:buChar char="◾"/>
              <a:tabLst>
                <a:tab pos="1047274" algn="l"/>
                <a:tab pos="1047988" algn="l"/>
              </a:tabLst>
            </a:pPr>
            <a:r>
              <a:rPr lang="ar-MA" dirty="0">
                <a:solidFill>
                  <a:srgbClr val="151616"/>
                </a:solidFill>
                <a:latin typeface="Calibri" panose="020F0502020204030204" pitchFamily="34" charset="0"/>
                <a:cs typeface="MadaniArabic-Light" panose="00000400000000000000" pitchFamily="2" charset="-78"/>
              </a:rPr>
              <a:t>ي</a:t>
            </a:r>
            <a:r>
              <a:rPr lang="ar-SA" dirty="0">
                <a:solidFill>
                  <a:srgbClr val="151616"/>
                </a:solidFill>
                <a:latin typeface="Calibri" panose="020F0502020204030204" pitchFamily="34" charset="0"/>
                <a:cs typeface="MadaniArabic-Light" panose="00000400000000000000" pitchFamily="2" charset="-78"/>
              </a:rPr>
              <a:t>ق</a:t>
            </a:r>
            <a:r>
              <a:rPr lang="ar-MA" dirty="0">
                <a:solidFill>
                  <a:srgbClr val="151616"/>
                </a:solidFill>
                <a:latin typeface="Calibri" panose="020F0502020204030204" pitchFamily="34" charset="0"/>
                <a:cs typeface="MadaniArabic-Light" panose="00000400000000000000" pitchFamily="2" charset="-78"/>
              </a:rPr>
              <a:t>و</a:t>
            </a:r>
            <a:r>
              <a:rPr lang="ar-SA" dirty="0">
                <a:solidFill>
                  <a:srgbClr val="151616"/>
                </a:solidFill>
                <a:latin typeface="Calibri" panose="020F0502020204030204" pitchFamily="34" charset="0"/>
                <a:cs typeface="MadaniArabic-Light" panose="00000400000000000000" pitchFamily="2" charset="-78"/>
              </a:rPr>
              <a:t>م بوضع الحزم في عمود الحزم </a:t>
            </a:r>
            <a:r>
              <a:rPr lang="ar-MA" dirty="0">
                <a:solidFill>
                  <a:srgbClr val="151616"/>
                </a:solidFill>
                <a:latin typeface="Calibri" panose="020F0502020204030204" pitchFamily="34" charset="0"/>
                <a:cs typeface="MadaniArabic-Light" panose="00000400000000000000" pitchFamily="2" charset="-78"/>
              </a:rPr>
              <a:t>والخشيبات</a:t>
            </a:r>
            <a:r>
              <a:rPr lang="ar-SA" dirty="0">
                <a:solidFill>
                  <a:srgbClr val="151616"/>
                </a:solidFill>
                <a:latin typeface="Calibri" panose="020F0502020204030204" pitchFamily="34" charset="0"/>
                <a:cs typeface="MadaniArabic-Light" panose="00000400000000000000" pitchFamily="2" charset="-78"/>
              </a:rPr>
              <a:t> في عمود </a:t>
            </a:r>
            <a:r>
              <a:rPr lang="ar-MA" dirty="0">
                <a:solidFill>
                  <a:srgbClr val="151616"/>
                </a:solidFill>
                <a:latin typeface="Calibri" panose="020F0502020204030204" pitchFamily="34" charset="0"/>
                <a:cs typeface="MadaniArabic-Light" panose="00000400000000000000" pitchFamily="2" charset="-78"/>
              </a:rPr>
              <a:t>الخشيبات</a:t>
            </a:r>
            <a:r>
              <a:rPr lang="ar-SA" dirty="0">
                <a:solidFill>
                  <a:srgbClr val="151616"/>
                </a:solidFill>
                <a:latin typeface="Calibri" panose="020F0502020204030204" pitchFamily="34" charset="0"/>
                <a:cs typeface="MadaniArabic-Light" panose="00000400000000000000" pitchFamily="2" charset="-78"/>
              </a:rPr>
              <a:t> داخل الجدول</a:t>
            </a:r>
            <a:r>
              <a:rPr lang="ar-MA" dirty="0">
                <a:solidFill>
                  <a:srgbClr val="151616"/>
                </a:solidFill>
                <a:latin typeface="Calibri" panose="020F0502020204030204" pitchFamily="34" charset="0"/>
                <a:cs typeface="MadaniArabic-Light" panose="00000400000000000000" pitchFamily="2" charset="-78"/>
              </a:rPr>
              <a:t> أمام اسم إبراهيم </a:t>
            </a:r>
            <a:r>
              <a:rPr lang="ar-MA" dirty="0" err="1">
                <a:solidFill>
                  <a:srgbClr val="151616"/>
                </a:solidFill>
                <a:latin typeface="Calibri" panose="020F0502020204030204" pitchFamily="34" charset="0"/>
                <a:cs typeface="MadaniArabic-Light" panose="00000400000000000000" pitchFamily="2" charset="-78"/>
              </a:rPr>
              <a:t>وإناس</a:t>
            </a:r>
            <a:r>
              <a:rPr lang="ar-SA" dirty="0">
                <a:solidFill>
                  <a:srgbClr val="151616"/>
                </a:solidFill>
                <a:latin typeface="Calibri" panose="020F0502020204030204" pitchFamily="34" charset="0"/>
                <a:cs typeface="MadaniArabic-Light" panose="00000400000000000000" pitchFamily="2" charset="-78"/>
              </a:rPr>
              <a:t>.</a:t>
            </a:r>
            <a:endParaRPr lang="fr-FR" dirty="0">
              <a:solidFill>
                <a:srgbClr val="151616"/>
              </a:solidFill>
              <a:latin typeface="Calibri" panose="020F0502020204030204" pitchFamily="34" charset="0"/>
            </a:endParaRP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dirty="0">
                <a:solidFill>
                  <a:srgbClr val="151616"/>
                </a:solidFill>
                <a:latin typeface="Calibri" panose="020F0502020204030204" pitchFamily="34" charset="0"/>
                <a:cs typeface="MadaniArabic-Light" panose="00000400000000000000" pitchFamily="2" charset="-78"/>
              </a:rPr>
              <a:t>ي</a:t>
            </a:r>
            <a:r>
              <a:rPr lang="ar-SA" dirty="0">
                <a:solidFill>
                  <a:srgbClr val="151616"/>
                </a:solidFill>
                <a:latin typeface="Calibri" panose="020F0502020204030204" pitchFamily="34" charset="0"/>
                <a:cs typeface="MadaniArabic-Light" panose="00000400000000000000" pitchFamily="2" charset="-78"/>
              </a:rPr>
              <a:t>ناقش مع المتعلمين العملية الواجب اعتمادها ثم </a:t>
            </a:r>
            <a:r>
              <a:rPr lang="ar-MA" dirty="0">
                <a:solidFill>
                  <a:srgbClr val="151616"/>
                </a:solidFill>
                <a:latin typeface="Calibri" panose="020F0502020204030204" pitchFamily="34" charset="0"/>
                <a:cs typeface="MadaniArabic-Light" panose="00000400000000000000" pitchFamily="2" charset="-78"/>
              </a:rPr>
              <a:t>يدرج</a:t>
            </a:r>
            <a:r>
              <a:rPr lang="ar-SA" dirty="0">
                <a:solidFill>
                  <a:srgbClr val="151616"/>
                </a:solidFill>
                <a:latin typeface="Calibri" panose="020F0502020204030204" pitchFamily="34" charset="0"/>
                <a:cs typeface="MadaniArabic-Light" panose="00000400000000000000" pitchFamily="2" charset="-78"/>
              </a:rPr>
              <a:t> رمز عملية الجمع في المكان.</a:t>
            </a:r>
            <a:endParaRPr lang="ar-MA" dirty="0">
              <a:solidFill>
                <a:srgbClr val="151616"/>
              </a:solidFill>
              <a:latin typeface="Calibri" panose="020F0502020204030204" pitchFamily="34" charset="0"/>
              <a:cs typeface="MadaniArabic-Light" panose="00000400000000000000" pitchFamily="2" charset="-78"/>
            </a:endParaRP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dirty="0">
                <a:solidFill>
                  <a:srgbClr val="151616"/>
                </a:solidFill>
                <a:latin typeface="Calibri" panose="020F0502020204030204" pitchFamily="34" charset="0"/>
                <a:cs typeface="MadaniArabic-Light" panose="00000400000000000000" pitchFamily="2" charset="-78"/>
              </a:rPr>
              <a:t>يقدم </a:t>
            </a:r>
            <a:r>
              <a:rPr lang="ar-SA" dirty="0">
                <a:solidFill>
                  <a:srgbClr val="151616"/>
                </a:solidFill>
                <a:latin typeface="Calibri" panose="020F0502020204030204" pitchFamily="34" charset="0"/>
                <a:cs typeface="MadaniArabic-Light" panose="00000400000000000000" pitchFamily="2" charset="-78"/>
              </a:rPr>
              <a:t> قاعدة الجمع " أبدأ دائما </a:t>
            </a:r>
            <a:r>
              <a:rPr lang="ar-MA" dirty="0">
                <a:solidFill>
                  <a:srgbClr val="151616"/>
                </a:solidFill>
                <a:latin typeface="Calibri" panose="020F0502020204030204" pitchFamily="34" charset="0"/>
                <a:cs typeface="MadaniArabic-Light" panose="00000400000000000000" pitchFamily="2" charset="-78"/>
              </a:rPr>
              <a:t>بجمع </a:t>
            </a:r>
            <a:r>
              <a:rPr lang="ar-SA" dirty="0">
                <a:solidFill>
                  <a:srgbClr val="151616"/>
                </a:solidFill>
                <a:latin typeface="Calibri" panose="020F0502020204030204" pitchFamily="34" charset="0"/>
                <a:cs typeface="MadaniArabic-Light" panose="00000400000000000000" pitchFamily="2" charset="-78"/>
              </a:rPr>
              <a:t>الخشيبات</a:t>
            </a:r>
            <a:r>
              <a:rPr lang="ar-MA" dirty="0">
                <a:solidFill>
                  <a:srgbClr val="151616"/>
                </a:solidFill>
                <a:latin typeface="Calibri" panose="020F0502020204030204" pitchFamily="34" charset="0"/>
                <a:cs typeface="MadaniArabic-Light" panose="00000400000000000000" pitchFamily="2" charset="-78"/>
              </a:rPr>
              <a:t> مع بعضها البعض</a:t>
            </a:r>
            <a:r>
              <a:rPr lang="ar-SA" dirty="0">
                <a:solidFill>
                  <a:srgbClr val="151616"/>
                </a:solidFill>
                <a:latin typeface="Calibri" panose="020F0502020204030204" pitchFamily="34" charset="0"/>
                <a:cs typeface="MadaniArabic-Light" panose="00000400000000000000" pitchFamily="2" charset="-78"/>
              </a:rPr>
              <a:t> </a:t>
            </a:r>
            <a:r>
              <a:rPr lang="en-US" dirty="0">
                <a:solidFill>
                  <a:srgbClr val="151616"/>
                </a:solidFill>
                <a:latin typeface="Calibri" panose="020F0502020204030204" pitchFamily="34" charset="0"/>
              </a:rPr>
              <a:t>"</a:t>
            </a:r>
            <a:r>
              <a:rPr lang="ar-MA" dirty="0">
                <a:solidFill>
                  <a:srgbClr val="151616"/>
                </a:solidFill>
                <a:latin typeface="Calibri" panose="020F0502020204030204" pitchFamily="34" charset="0"/>
                <a:cs typeface="MadaniArabic-Light" panose="00000400000000000000" pitchFamily="2" charset="-78"/>
              </a:rPr>
              <a:t>؛</a:t>
            </a: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dirty="0">
                <a:solidFill>
                  <a:srgbClr val="151616"/>
                </a:solidFill>
                <a:latin typeface="Calibri" panose="020F0502020204030204" pitchFamily="34" charset="0"/>
                <a:cs typeface="MadaniArabic-Light" panose="00000400000000000000" pitchFamily="2" charset="-78"/>
              </a:rPr>
              <a:t>2 +5 يصبح لدينا 7 خشيبة؛ </a:t>
            </a: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dirty="0">
                <a:solidFill>
                  <a:srgbClr val="151616"/>
                </a:solidFill>
                <a:latin typeface="Calibri" panose="020F0502020204030204" pitchFamily="34" charset="0"/>
                <a:cs typeface="MadaniArabic-Light" panose="00000400000000000000" pitchFamily="2" charset="-78"/>
              </a:rPr>
              <a:t>"ثم أقوم بجمع الحزم مع بعضها البعض". </a:t>
            </a: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dirty="0">
                <a:solidFill>
                  <a:srgbClr val="151616"/>
                </a:solidFill>
                <a:latin typeface="Calibri" panose="020F0502020204030204" pitchFamily="34" charset="0"/>
                <a:cs typeface="MadaniArabic-Light" panose="00000400000000000000" pitchFamily="2" charset="-78"/>
              </a:rPr>
              <a:t> 2+1 يصبح لدينا 3 حزم؛</a:t>
            </a:r>
          </a:p>
          <a:p>
            <a:pPr marL="503634" marR="202883" lvl="1" indent="-321469" algn="just" rtl="1">
              <a:lnSpc>
                <a:spcPct val="115000"/>
              </a:lnSpc>
              <a:spcBef>
                <a:spcPts val="129"/>
              </a:spcBef>
              <a:buClr>
                <a:srgbClr val="151616"/>
              </a:buClr>
              <a:buSzPts val="1200"/>
              <a:buFont typeface="Cambria" panose="02040503050406030204" pitchFamily="18" charset="0"/>
              <a:buChar char="◾"/>
              <a:tabLst>
                <a:tab pos="1047274" algn="l"/>
                <a:tab pos="1047988" algn="l"/>
              </a:tabLst>
            </a:pPr>
            <a:r>
              <a:rPr lang="ar-MA" dirty="0">
                <a:solidFill>
                  <a:srgbClr val="151616"/>
                </a:solidFill>
                <a:latin typeface="Calibri" panose="020F0502020204030204" pitchFamily="34" charset="0"/>
                <a:cs typeface="MadaniArabic-Light" panose="00000400000000000000" pitchFamily="2" charset="-78"/>
              </a:rPr>
              <a:t>يصرح بالجواب على السؤال : أصبح لدى إبراهيم 37 خشيبة؛ </a:t>
            </a:r>
          </a:p>
        </p:txBody>
      </p:sp>
      <p:sp>
        <p:nvSpPr>
          <p:cNvPr id="12" name="Speech Bubble: Rectangle with Corners Rounded 16">
            <a:extLst>
              <a:ext uri="{FF2B5EF4-FFF2-40B4-BE49-F238E27FC236}">
                <a16:creationId xmlns:a16="http://schemas.microsoft.com/office/drawing/2014/main" id="{1BCA0CE8-2E6E-232F-60C5-AC1A1527A479}"/>
              </a:ext>
            </a:extLst>
          </p:cNvPr>
          <p:cNvSpPr/>
          <p:nvPr/>
        </p:nvSpPr>
        <p:spPr>
          <a:xfrm>
            <a:off x="3729154" y="3342959"/>
            <a:ext cx="1296574" cy="679916"/>
          </a:xfrm>
          <a:prstGeom prst="wedgeRoundRectCallout">
            <a:avLst>
              <a:gd name="adj1" fmla="val -10718"/>
              <a:gd name="adj2" fmla="val 93214"/>
              <a:gd name="adj3" fmla="val 16667"/>
            </a:avLst>
          </a:prstGeom>
          <a:solidFill>
            <a:schemeClr val="accent1">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250" b="1" dirty="0">
                <a:solidFill>
                  <a:schemeClr val="tx1"/>
                </a:solidFill>
                <a:cs typeface="MadaniArabic-Light" panose="00000400000000000000" pitchFamily="2" charset="-78"/>
              </a:rPr>
              <a:t>22 خشيبة</a:t>
            </a:r>
            <a:endParaRPr lang="fr-FR" sz="2250" b="1" dirty="0">
              <a:solidFill>
                <a:schemeClr val="tx1"/>
              </a:solidFill>
            </a:endParaRPr>
          </a:p>
        </p:txBody>
      </p:sp>
      <p:pic>
        <p:nvPicPr>
          <p:cNvPr id="13" name="Picture 11" descr="A cartoon of a child&#10;&#10;Description automatically generated with medium confidence">
            <a:extLst>
              <a:ext uri="{FF2B5EF4-FFF2-40B4-BE49-F238E27FC236}">
                <a16:creationId xmlns:a16="http://schemas.microsoft.com/office/drawing/2014/main" id="{94CF0527-1D59-295D-B9C1-224CBD1105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2928" y="4402472"/>
            <a:ext cx="1069027" cy="1104987"/>
          </a:xfrm>
          <a:prstGeom prst="rect">
            <a:avLst/>
          </a:prstGeom>
        </p:spPr>
      </p:pic>
      <p:pic>
        <p:nvPicPr>
          <p:cNvPr id="14" name="Picture 15" descr="A cartoon of a child wearing a hat&#10;&#10;Description automatically generated with medium confidence">
            <a:extLst>
              <a:ext uri="{FF2B5EF4-FFF2-40B4-BE49-F238E27FC236}">
                <a16:creationId xmlns:a16="http://schemas.microsoft.com/office/drawing/2014/main" id="{E1383E3D-73A5-223B-C6A3-5C43B94DD3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4248" y="6946568"/>
            <a:ext cx="1440145" cy="1272611"/>
          </a:xfrm>
          <a:prstGeom prst="rect">
            <a:avLst/>
          </a:prstGeom>
        </p:spPr>
      </p:pic>
      <p:sp>
        <p:nvSpPr>
          <p:cNvPr id="15" name="Speech Bubble: Rectangle with Corners Rounded 17">
            <a:extLst>
              <a:ext uri="{FF2B5EF4-FFF2-40B4-BE49-F238E27FC236}">
                <a16:creationId xmlns:a16="http://schemas.microsoft.com/office/drawing/2014/main" id="{36F1799B-1987-80AB-ABCC-B70552DC5F6A}"/>
              </a:ext>
            </a:extLst>
          </p:cNvPr>
          <p:cNvSpPr/>
          <p:nvPr/>
        </p:nvSpPr>
        <p:spPr>
          <a:xfrm>
            <a:off x="3743822" y="5887055"/>
            <a:ext cx="1296574" cy="679916"/>
          </a:xfrm>
          <a:prstGeom prst="wedgeRoundRectCallout">
            <a:avLst>
              <a:gd name="adj1" fmla="val -28012"/>
              <a:gd name="adj2" fmla="val 96210"/>
              <a:gd name="adj3" fmla="val 16667"/>
            </a:avLst>
          </a:prstGeom>
          <a:ln w="19050">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ar-MA" sz="2250" b="1" dirty="0">
                <a:cs typeface="MadaniArabic-Light" panose="00000400000000000000" pitchFamily="2" charset="-78"/>
              </a:rPr>
              <a:t>15 خشيبة</a:t>
            </a:r>
            <a:endParaRPr lang="fr-FR" sz="2250" b="1" dirty="0"/>
          </a:p>
        </p:txBody>
      </p:sp>
      <p:sp>
        <p:nvSpPr>
          <p:cNvPr id="3" name="Google Shape;146;p4">
            <a:extLst>
              <a:ext uri="{FF2B5EF4-FFF2-40B4-BE49-F238E27FC236}">
                <a16:creationId xmlns:a16="http://schemas.microsoft.com/office/drawing/2014/main" id="{B8B84BEC-0961-7D60-D142-EE5819A6AC0D}"/>
              </a:ext>
            </a:extLst>
          </p:cNvPr>
          <p:cNvSpPr txBox="1">
            <a:spLocks/>
          </p:cNvSpPr>
          <p:nvPr/>
        </p:nvSpPr>
        <p:spPr>
          <a:xfrm>
            <a:off x="2144209" y="122280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الجمع</a:t>
            </a:r>
            <a:r>
              <a:rPr lang="ar-MA" sz="4500" b="1" dirty="0">
                <a:latin typeface="Arial Black"/>
                <a:ea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باستخدام</a:t>
            </a:r>
            <a:r>
              <a:rPr lang="ar-MA" sz="4500" b="1" dirty="0">
                <a:solidFill>
                  <a:prstClr val="black"/>
                </a:solidFill>
                <a:latin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الحزم </a:t>
            </a:r>
            <a:r>
              <a:rPr lang="ar-MA" sz="4500" b="1" dirty="0" err="1">
                <a:solidFill>
                  <a:prstClr val="black"/>
                </a:solidFill>
                <a:latin typeface="MadaniArabic-Light" panose="00000400000000000000" pitchFamily="2" charset="-78"/>
                <a:cs typeface="MadaniArabic-Light" panose="00000400000000000000" pitchFamily="2" charset="-78"/>
                <a:sym typeface="Arial Black"/>
              </a:rPr>
              <a:t>والخشيبات</a:t>
            </a:r>
            <a:endParaRPr lang="en-IN" sz="4500" b="1" dirty="0">
              <a:solidFill>
                <a:prstClr val="black"/>
              </a:solidFill>
              <a:latin typeface="MadaniArabic-Light" panose="00000400000000000000" pitchFamily="2" charset="-78"/>
              <a:cs typeface="+mj-cs"/>
            </a:endParaRPr>
          </a:p>
        </p:txBody>
      </p:sp>
      <p:pic>
        <p:nvPicPr>
          <p:cNvPr id="2" name="Image 1">
            <a:extLst>
              <a:ext uri="{FF2B5EF4-FFF2-40B4-BE49-F238E27FC236}">
                <a16:creationId xmlns:a16="http://schemas.microsoft.com/office/drawing/2014/main" id="{488383EE-7413-0C94-E648-A748AF2D84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5576" y="4075742"/>
            <a:ext cx="3445797" cy="1865940"/>
          </a:xfrm>
          <a:prstGeom prst="rect">
            <a:avLst/>
          </a:prstGeom>
        </p:spPr>
      </p:pic>
    </p:spTree>
    <p:extLst>
      <p:ext uri="{BB962C8B-B14F-4D97-AF65-F5344CB8AC3E}">
        <p14:creationId xmlns:p14="http://schemas.microsoft.com/office/powerpoint/2010/main" val="28070206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0" name="Image 9">
            <a:extLst>
              <a:ext uri="{FF2B5EF4-FFF2-40B4-BE49-F238E27FC236}">
                <a16:creationId xmlns:a16="http://schemas.microsoft.com/office/drawing/2014/main" id="{C58F7C2B-1454-C8EA-1EF6-0D01E7F419FB}"/>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adaniArabic-Light" panose="00000400000000000000" pitchFamily="2" charset="-78"/>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8" name="TextBox 1">
            <a:extLst>
              <a:ext uri="{FF2B5EF4-FFF2-40B4-BE49-F238E27FC236}">
                <a16:creationId xmlns:a16="http://schemas.microsoft.com/office/drawing/2014/main" id="{49854B5D-B3ED-5441-84CC-D4DC02C415D4}"/>
              </a:ext>
            </a:extLst>
          </p:cNvPr>
          <p:cNvSpPr txBox="1"/>
          <p:nvPr/>
        </p:nvSpPr>
        <p:spPr>
          <a:xfrm>
            <a:off x="5104616" y="3682917"/>
            <a:ext cx="8361426" cy="4195829"/>
          </a:xfrm>
          <a:prstGeom prst="rect">
            <a:avLst/>
          </a:prstGeom>
          <a:noFill/>
        </p:spPr>
        <p:txBody>
          <a:bodyPr wrap="square" rtlCol="0">
            <a:spAutoFit/>
          </a:bodyPr>
          <a:lstStyle/>
          <a:p>
            <a:pPr algn="just" rtl="1">
              <a:lnSpc>
                <a:spcPct val="150000"/>
              </a:lnSpc>
            </a:pPr>
            <a:r>
              <a:rPr lang="ar-MA" dirty="0">
                <a:cs typeface="MadaniArabic-Light" panose="00000400000000000000" pitchFamily="2" charset="-78"/>
              </a:rPr>
              <a:t>يوزع الميسر مجموعة من الخشيبات والحزم على المجموعات ( مجموعات من 6 أفراد) </a:t>
            </a:r>
          </a:p>
          <a:p>
            <a:pPr algn="just" rtl="1">
              <a:lnSpc>
                <a:spcPct val="150000"/>
              </a:lnSpc>
            </a:pPr>
            <a:r>
              <a:rPr lang="ar-MA" dirty="0">
                <a:cs typeface="MadaniArabic-Light" panose="00000400000000000000" pitchFamily="2" charset="-78"/>
              </a:rPr>
              <a:t>يكتب الميسر على السبورة مجموعة من عمليات الجمع بدون احتفاظ؛ </a:t>
            </a:r>
          </a:p>
          <a:p>
            <a:pPr algn="just" rtl="1">
              <a:lnSpc>
                <a:spcPct val="150000"/>
              </a:lnSpc>
            </a:pPr>
            <a:r>
              <a:rPr lang="ar-MA" dirty="0">
                <a:cs typeface="MadaniArabic-Light" panose="00000400000000000000" pitchFamily="2" charset="-78"/>
              </a:rPr>
              <a:t>يدعو كل مجموعة إلى إنجاز إحدى عمليات الجمع باستخدام الخشيبات والحزم؛</a:t>
            </a:r>
          </a:p>
          <a:p>
            <a:pPr marL="385763" indent="-385763" algn="just" rtl="1">
              <a:lnSpc>
                <a:spcPct val="150000"/>
              </a:lnSpc>
              <a:buFontTx/>
              <a:buChar char="-"/>
            </a:pPr>
            <a:r>
              <a:rPr lang="ar-MA" dirty="0">
                <a:cs typeface="MadaniArabic-Light" panose="00000400000000000000" pitchFamily="2" charset="-78"/>
              </a:rPr>
              <a:t>ترسم كل مجموعة منزل العمليات؛ </a:t>
            </a:r>
          </a:p>
          <a:p>
            <a:pPr marL="385763" indent="-385763" algn="just" rtl="1">
              <a:lnSpc>
                <a:spcPct val="150000"/>
              </a:lnSpc>
              <a:buFontTx/>
              <a:buChar char="-"/>
            </a:pPr>
            <a:r>
              <a:rPr lang="ar-MA" dirty="0">
                <a:cs typeface="MadaniArabic-Light" panose="00000400000000000000" pitchFamily="2" charset="-78"/>
              </a:rPr>
              <a:t>يقوم المتعلمون بالمناولات اللازمة؛ </a:t>
            </a:r>
          </a:p>
          <a:p>
            <a:pPr marL="385763" indent="-385763" algn="just" rtl="1">
              <a:lnSpc>
                <a:spcPct val="150000"/>
              </a:lnSpc>
              <a:buFontTx/>
              <a:buChar char="-"/>
            </a:pPr>
            <a:r>
              <a:rPr lang="ar-MA" dirty="0">
                <a:cs typeface="MadaniArabic-Light" panose="00000400000000000000" pitchFamily="2" charset="-78"/>
              </a:rPr>
              <a:t>يواكب الميسر أعمال المجموعات ويقدم التوجيهات اللازمة؛</a:t>
            </a:r>
          </a:p>
          <a:p>
            <a:pPr marL="385763" indent="-385763" algn="just" rtl="1">
              <a:lnSpc>
                <a:spcPct val="150000"/>
              </a:lnSpc>
              <a:buFontTx/>
              <a:buChar char="-"/>
            </a:pPr>
            <a:r>
              <a:rPr lang="ar-MA" dirty="0">
                <a:cs typeface="MadaniArabic-Light" panose="00000400000000000000" pitchFamily="2" charset="-78"/>
              </a:rPr>
              <a:t>يذكر الميسر بقاعدة البدء بجمع الخشيبات؛ وعدم إغفال الاحتفاظ؛ </a:t>
            </a:r>
          </a:p>
          <a:p>
            <a:pPr marL="385763" indent="-385763" algn="just" rtl="1">
              <a:lnSpc>
                <a:spcPct val="150000"/>
              </a:lnSpc>
              <a:buFontTx/>
              <a:buChar char="-"/>
            </a:pPr>
            <a:r>
              <a:rPr lang="ar-MA" dirty="0">
                <a:cs typeface="MadaniArabic-Light" panose="00000400000000000000" pitchFamily="2" charset="-78"/>
              </a:rPr>
              <a:t>يمر ممثل عن كل مجموعة لإنجاز عمليتها على السبورة وتتم مناقشة الإنجازات؛ </a:t>
            </a:r>
          </a:p>
          <a:p>
            <a:pPr marL="385763" indent="-385763" algn="just" rtl="1">
              <a:lnSpc>
                <a:spcPct val="150000"/>
              </a:lnSpc>
              <a:buFontTx/>
              <a:buChar char="-"/>
            </a:pPr>
            <a:r>
              <a:rPr lang="ar-MA" dirty="0">
                <a:cs typeface="MadaniArabic-Light" panose="00000400000000000000" pitchFamily="2" charset="-78"/>
              </a:rPr>
              <a:t>المجموعة الفائزة هي المجموعة التي كانت الأسرع في الإنجاز السليم؛ </a:t>
            </a:r>
          </a:p>
          <a:p>
            <a:pPr algn="just" rtl="1">
              <a:lnSpc>
                <a:spcPct val="150000"/>
              </a:lnSpc>
            </a:pPr>
            <a:r>
              <a:rPr lang="ar-MA" dirty="0">
                <a:cs typeface="MadaniArabic-Light" panose="00000400000000000000" pitchFamily="2" charset="-78"/>
              </a:rPr>
              <a:t>* تكرر هذه العملية مرات متعددة لتمكين جميع المتعلمين من المناولة وإنجاز العمليات. </a:t>
            </a:r>
          </a:p>
        </p:txBody>
      </p:sp>
      <p:sp>
        <p:nvSpPr>
          <p:cNvPr id="12" name="Speech Bubble: Rectangle with Corners Rounded 16">
            <a:extLst>
              <a:ext uri="{FF2B5EF4-FFF2-40B4-BE49-F238E27FC236}">
                <a16:creationId xmlns:a16="http://schemas.microsoft.com/office/drawing/2014/main" id="{1BCA0CE8-2E6E-232F-60C5-AC1A1527A479}"/>
              </a:ext>
            </a:extLst>
          </p:cNvPr>
          <p:cNvSpPr/>
          <p:nvPr/>
        </p:nvSpPr>
        <p:spPr>
          <a:xfrm>
            <a:off x="3729154" y="3342959"/>
            <a:ext cx="1296574" cy="679916"/>
          </a:xfrm>
          <a:prstGeom prst="wedgeRoundRectCallout">
            <a:avLst>
              <a:gd name="adj1" fmla="val -10718"/>
              <a:gd name="adj2" fmla="val 93214"/>
              <a:gd name="adj3" fmla="val 16667"/>
            </a:avLst>
          </a:prstGeom>
          <a:solidFill>
            <a:schemeClr val="accent1">
              <a:lumMod val="60000"/>
              <a:lumOff val="40000"/>
            </a:schemeClr>
          </a:solid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28700">
              <a:defRPr/>
            </a:pPr>
            <a:r>
              <a:rPr lang="ar-MA" sz="2250" b="1" dirty="0">
                <a:solidFill>
                  <a:prstClr val="black"/>
                </a:solidFill>
                <a:latin typeface="Calibri" panose="020F0502020204030204"/>
                <a:cs typeface="MadaniArabic-Light" panose="00000400000000000000" pitchFamily="2" charset="-78"/>
              </a:rPr>
              <a:t>22 خشيبة</a:t>
            </a:r>
            <a:endParaRPr lang="fr-FR" sz="2250" b="1" dirty="0">
              <a:solidFill>
                <a:prstClr val="black"/>
              </a:solidFill>
              <a:latin typeface="Calibri" panose="020F0502020204030204"/>
            </a:endParaRPr>
          </a:p>
        </p:txBody>
      </p:sp>
      <p:pic>
        <p:nvPicPr>
          <p:cNvPr id="13" name="Picture 11" descr="A cartoon of a child&#10;&#10;Description automatically generated with medium confidence">
            <a:extLst>
              <a:ext uri="{FF2B5EF4-FFF2-40B4-BE49-F238E27FC236}">
                <a16:creationId xmlns:a16="http://schemas.microsoft.com/office/drawing/2014/main" id="{94CF0527-1D59-295D-B9C1-224CBD1105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2928" y="4402472"/>
            <a:ext cx="1069027" cy="1104987"/>
          </a:xfrm>
          <a:prstGeom prst="rect">
            <a:avLst/>
          </a:prstGeom>
        </p:spPr>
      </p:pic>
      <p:pic>
        <p:nvPicPr>
          <p:cNvPr id="14" name="Picture 15" descr="A cartoon of a child wearing a hat&#10;&#10;Description automatically generated with medium confidence">
            <a:extLst>
              <a:ext uri="{FF2B5EF4-FFF2-40B4-BE49-F238E27FC236}">
                <a16:creationId xmlns:a16="http://schemas.microsoft.com/office/drawing/2014/main" id="{E1383E3D-73A5-223B-C6A3-5C43B94DD3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24248" y="6946568"/>
            <a:ext cx="1440145" cy="1272611"/>
          </a:xfrm>
          <a:prstGeom prst="rect">
            <a:avLst/>
          </a:prstGeom>
        </p:spPr>
      </p:pic>
      <p:sp>
        <p:nvSpPr>
          <p:cNvPr id="15" name="Speech Bubble: Rectangle with Corners Rounded 17">
            <a:extLst>
              <a:ext uri="{FF2B5EF4-FFF2-40B4-BE49-F238E27FC236}">
                <a16:creationId xmlns:a16="http://schemas.microsoft.com/office/drawing/2014/main" id="{36F1799B-1987-80AB-ABCC-B70552DC5F6A}"/>
              </a:ext>
            </a:extLst>
          </p:cNvPr>
          <p:cNvSpPr/>
          <p:nvPr/>
        </p:nvSpPr>
        <p:spPr>
          <a:xfrm>
            <a:off x="3743822" y="5887055"/>
            <a:ext cx="1296574" cy="679916"/>
          </a:xfrm>
          <a:prstGeom prst="wedgeRoundRectCallout">
            <a:avLst>
              <a:gd name="adj1" fmla="val -28012"/>
              <a:gd name="adj2" fmla="val 96210"/>
              <a:gd name="adj3" fmla="val 16667"/>
            </a:avLst>
          </a:prstGeom>
          <a:ln w="19050">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1028700">
              <a:defRPr/>
            </a:pPr>
            <a:r>
              <a:rPr lang="ar-MA" sz="2250" b="1" dirty="0">
                <a:solidFill>
                  <a:prstClr val="black"/>
                </a:solidFill>
                <a:latin typeface="Calibri" panose="020F0502020204030204"/>
                <a:cs typeface="MadaniArabic-Light" panose="00000400000000000000" pitchFamily="2" charset="-78"/>
              </a:rPr>
              <a:t>15 خشيبة</a:t>
            </a:r>
            <a:endParaRPr lang="fr-FR" sz="2250" b="1" dirty="0">
              <a:solidFill>
                <a:prstClr val="black"/>
              </a:solidFill>
              <a:latin typeface="Calibri" panose="020F0502020204030204"/>
            </a:endParaRPr>
          </a:p>
        </p:txBody>
      </p:sp>
      <p:sp>
        <p:nvSpPr>
          <p:cNvPr id="3" name="Google Shape;146;p4">
            <a:extLst>
              <a:ext uri="{FF2B5EF4-FFF2-40B4-BE49-F238E27FC236}">
                <a16:creationId xmlns:a16="http://schemas.microsoft.com/office/drawing/2014/main" id="{A7863B08-621D-C12A-E8B9-3FC92C87A757}"/>
              </a:ext>
            </a:extLst>
          </p:cNvPr>
          <p:cNvSpPr txBox="1">
            <a:spLocks/>
          </p:cNvSpPr>
          <p:nvPr/>
        </p:nvSpPr>
        <p:spPr>
          <a:xfrm>
            <a:off x="2144209" y="124109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الجمع</a:t>
            </a:r>
            <a:r>
              <a:rPr lang="ar-MA" sz="4500" b="1" dirty="0">
                <a:latin typeface="Arial Black"/>
                <a:ea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باستخدام</a:t>
            </a:r>
            <a:r>
              <a:rPr lang="ar-MA" sz="4500" b="1" dirty="0">
                <a:solidFill>
                  <a:prstClr val="black"/>
                </a:solidFill>
                <a:latin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الحزم </a:t>
            </a:r>
            <a:r>
              <a:rPr lang="ar-MA" sz="4500" b="1" dirty="0" err="1">
                <a:solidFill>
                  <a:prstClr val="black"/>
                </a:solidFill>
                <a:latin typeface="MadaniArabic-Light" panose="00000400000000000000" pitchFamily="2" charset="-78"/>
                <a:cs typeface="MadaniArabic-Light" panose="00000400000000000000" pitchFamily="2" charset="-78"/>
                <a:sym typeface="Arial Black"/>
              </a:rPr>
              <a:t>والخشيبات</a:t>
            </a:r>
            <a:endParaRPr lang="en-IN" sz="4500" b="1" dirty="0">
              <a:solidFill>
                <a:prstClr val="black"/>
              </a:solidFill>
              <a:latin typeface="MadaniArabic-Light" panose="00000400000000000000" pitchFamily="2" charset="-78"/>
              <a:cs typeface="+mj-cs"/>
            </a:endParaRPr>
          </a:p>
        </p:txBody>
      </p:sp>
      <p:pic>
        <p:nvPicPr>
          <p:cNvPr id="25" name="Image 24">
            <a:extLst>
              <a:ext uri="{FF2B5EF4-FFF2-40B4-BE49-F238E27FC236}">
                <a16:creationId xmlns:a16="http://schemas.microsoft.com/office/drawing/2014/main" id="{12C7DCD4-10E9-7150-F7E7-D84885313D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1906" y="3151495"/>
            <a:ext cx="3230918" cy="1742759"/>
          </a:xfrm>
          <a:prstGeom prst="rect">
            <a:avLst/>
          </a:prstGeom>
        </p:spPr>
      </p:pic>
      <p:pic>
        <p:nvPicPr>
          <p:cNvPr id="27" name="Image 26">
            <a:extLst>
              <a:ext uri="{FF2B5EF4-FFF2-40B4-BE49-F238E27FC236}">
                <a16:creationId xmlns:a16="http://schemas.microsoft.com/office/drawing/2014/main" id="{25BDD4EF-D245-2438-3123-68D1F6A9C137}"/>
              </a:ext>
            </a:extLst>
          </p:cNvPr>
          <p:cNvPicPr>
            <a:picLocks noChangeAspect="1"/>
          </p:cNvPicPr>
          <p:nvPr/>
        </p:nvPicPr>
        <p:blipFill>
          <a:blip r:embed="rId7"/>
          <a:stretch>
            <a:fillRect/>
          </a:stretch>
        </p:blipFill>
        <p:spPr>
          <a:xfrm>
            <a:off x="284781" y="5244786"/>
            <a:ext cx="3314987" cy="2644369"/>
          </a:xfrm>
          <a:prstGeom prst="rect">
            <a:avLst/>
          </a:prstGeom>
        </p:spPr>
      </p:pic>
    </p:spTree>
    <p:extLst>
      <p:ext uri="{BB962C8B-B14F-4D97-AF65-F5344CB8AC3E}">
        <p14:creationId xmlns:p14="http://schemas.microsoft.com/office/powerpoint/2010/main" val="33205726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A1D6A8D0-D704-8D5F-2431-54C96641330B}"/>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7417" y="2318157"/>
          <a:ext cx="13367133" cy="6359116"/>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830051">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Dubai" panose="020B0503030403030204" pitchFamily="34" charset="-78"/>
                          <a:ea typeface="+mn-ea"/>
                          <a:cs typeface="MadaniArabic-Light" panose="00000400000000000000" pitchFamily="2" charset="-78"/>
                        </a:rPr>
                        <a:t>3) </a:t>
                      </a:r>
                      <a:r>
                        <a:rPr lang="ar-MA" sz="3200" b="1" dirty="0">
                          <a:solidFill>
                            <a:schemeClr val="tx1"/>
                          </a:solidFill>
                          <a:cs typeface="MadaniArabic-Light" panose="00000400000000000000" pitchFamily="2" charset="-78"/>
                        </a:rPr>
                        <a:t>الممارسة المستقلة </a:t>
                      </a:r>
                      <a:endParaRPr lang="fr-MA" sz="3200" b="1" dirty="0">
                        <a:solidFill>
                          <a:schemeClr val="tx1"/>
                        </a:solidFill>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966882">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Dubai" panose="020B0503030403030204" pitchFamily="34"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830051">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cs typeface="MadaniArabic-Light" panose="00000400000000000000" pitchFamily="2" charset="-78"/>
                        </a:rPr>
                        <a:t>*موجهات عامة*</a:t>
                      </a:r>
                      <a:endParaRPr lang="fr-MA" sz="3200" b="1" dirty="0"/>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732132">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Dubai" panose="020B0503030403030204" pitchFamily="34"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2" name="TextBox 2">
            <a:extLst>
              <a:ext uri="{FF2B5EF4-FFF2-40B4-BE49-F238E27FC236}">
                <a16:creationId xmlns:a16="http://schemas.microsoft.com/office/drawing/2014/main" id="{C820E69A-D32A-98EE-FE1C-47228DBE2C24}"/>
              </a:ext>
            </a:extLst>
          </p:cNvPr>
          <p:cNvSpPr txBox="1"/>
          <p:nvPr/>
        </p:nvSpPr>
        <p:spPr>
          <a:xfrm>
            <a:off x="545440" y="5341275"/>
            <a:ext cx="12625121" cy="2910669"/>
          </a:xfrm>
          <a:prstGeom prst="rect">
            <a:avLst/>
          </a:prstGeom>
          <a:noFill/>
        </p:spPr>
        <p:txBody>
          <a:bodyPr wrap="square" rtlCol="0">
            <a:spAutoFit/>
          </a:bodyPr>
          <a:lstStyle/>
          <a:p>
            <a:pPr marL="321469" indent="-321469" algn="just" rtl="1">
              <a:lnSpc>
                <a:spcPct val="150000"/>
              </a:lnSpc>
              <a:buFont typeface="Arial" panose="020B0604020202020204" pitchFamily="34" charset="0"/>
              <a:buChar char="•"/>
            </a:pPr>
            <a:r>
              <a:rPr lang="ar-MA" sz="3150" b="1" dirty="0">
                <a:cs typeface="MadaniArabic-Light" panose="00000400000000000000" pitchFamily="2" charset="-78"/>
              </a:rPr>
              <a:t> </a:t>
            </a:r>
            <a:r>
              <a:rPr lang="ar-MA" sz="3150" b="1" dirty="0">
                <a:latin typeface="Calibri" panose="020F0502020204030204" pitchFamily="34" charset="0"/>
                <a:ea typeface="Calibri" panose="020F0502020204030204" pitchFamily="34" charset="0"/>
                <a:cs typeface="MadaniArabic-Light" panose="00000400000000000000" pitchFamily="2" charset="-78"/>
              </a:rPr>
              <a:t>يحرص الأستاذ(ة) على أن جميع التلاميذ يميزون وظيفة الرمز (</a:t>
            </a:r>
            <a:r>
              <a:rPr lang="fr-FR" sz="3150" b="1" dirty="0">
                <a:latin typeface="Calibri" panose="020F0502020204030204" pitchFamily="34" charset="0"/>
                <a:ea typeface="Calibri" panose="020F0502020204030204" pitchFamily="34" charset="0"/>
                <a:cs typeface="MadaniArabic-Light" panose="00000400000000000000" pitchFamily="2" charset="-78"/>
              </a:rPr>
              <a:t>+</a:t>
            </a:r>
            <a:r>
              <a:rPr lang="ar-MA" sz="3150" b="1" dirty="0">
                <a:latin typeface="Calibri" panose="020F0502020204030204" pitchFamily="34" charset="0"/>
                <a:ea typeface="Calibri" panose="020F0502020204030204" pitchFamily="34" charset="0"/>
                <a:cs typeface="MadaniArabic-Light" panose="00000400000000000000" pitchFamily="2" charset="-78"/>
              </a:rPr>
              <a:t>) لإنجاز عملية الجمع</a:t>
            </a:r>
            <a:r>
              <a:rPr lang="fr-FR" sz="3150" b="1" dirty="0">
                <a:latin typeface="Calibri" panose="020F0502020204030204" pitchFamily="34" charset="0"/>
                <a:ea typeface="Calibri" panose="020F0502020204030204" pitchFamily="34" charset="0"/>
                <a:cs typeface="MadaniArabic-Light" panose="00000400000000000000" pitchFamily="2" charset="-78"/>
              </a:rPr>
              <a:t> </a:t>
            </a:r>
            <a:r>
              <a:rPr lang="ar-MA" sz="3150" b="1" dirty="0">
                <a:latin typeface="Calibri" panose="020F0502020204030204" pitchFamily="34" charset="0"/>
                <a:ea typeface="Calibri" panose="020F0502020204030204" pitchFamily="34" charset="0"/>
                <a:cs typeface="MadaniArabic-Light" panose="00000400000000000000" pitchFamily="2" charset="-78"/>
              </a:rPr>
              <a:t> باستخدام الخشيبات والحزم.</a:t>
            </a:r>
          </a:p>
          <a:p>
            <a:pPr marL="321469" indent="-321469" algn="just" rtl="1">
              <a:lnSpc>
                <a:spcPct val="150000"/>
              </a:lnSpc>
              <a:buFont typeface="Arial" panose="020B0604020202020204" pitchFamily="34" charset="0"/>
              <a:buChar char="•"/>
            </a:pPr>
            <a:r>
              <a:rPr lang="ar-MA" sz="3150" b="1" dirty="0">
                <a:latin typeface="Calibri" panose="020F0502020204030204" pitchFamily="34" charset="0"/>
                <a:ea typeface="Calibri" panose="020F0502020204030204" pitchFamily="34" charset="0"/>
                <a:cs typeface="MadaniArabic-Light" panose="00000400000000000000" pitchFamily="2" charset="-78"/>
              </a:rPr>
              <a:t>أثناء القيام بالمناولة تسحب  الخشيبات والحزم بعد تجميعها  إلى خانتي  المجموع. </a:t>
            </a:r>
            <a:endParaRPr lang="ar-MA" sz="3150" b="1" dirty="0">
              <a:cs typeface="MadaniArabic-Light" panose="00000400000000000000" pitchFamily="2" charset="-78"/>
            </a:endParaRPr>
          </a:p>
        </p:txBody>
      </p:sp>
      <p:sp>
        <p:nvSpPr>
          <p:cNvPr id="8" name="Google Shape;146;p4">
            <a:extLst>
              <a:ext uri="{FF2B5EF4-FFF2-40B4-BE49-F238E27FC236}">
                <a16:creationId xmlns:a16="http://schemas.microsoft.com/office/drawing/2014/main" id="{1B96DAB3-1711-519A-37EA-52B60B929CD9}"/>
              </a:ext>
            </a:extLst>
          </p:cNvPr>
          <p:cNvSpPr txBox="1">
            <a:spLocks/>
          </p:cNvSpPr>
          <p:nvPr/>
        </p:nvSpPr>
        <p:spPr>
          <a:xfrm>
            <a:off x="2144209" y="1277910"/>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Clr>
                <a:prstClr val="black"/>
              </a:buClr>
              <a:buSzPts val="4200"/>
              <a:defRPr/>
            </a:pPr>
            <a:r>
              <a:rPr lang="ar-MA" sz="4500" b="1" dirty="0">
                <a:solidFill>
                  <a:prstClr val="black"/>
                </a:solidFill>
                <a:latin typeface="MadaniArabic-Light" panose="00000400000000000000" pitchFamily="2" charset="-78"/>
                <a:cs typeface="MadaniArabic-Light" panose="00000400000000000000" pitchFamily="2" charset="-78"/>
                <a:sym typeface="Arial Black"/>
              </a:rPr>
              <a:t>الجمع</a:t>
            </a:r>
            <a:r>
              <a:rPr lang="ar-MA" sz="4500" b="1" dirty="0">
                <a:latin typeface="Arial Black"/>
                <a:ea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باستخدام</a:t>
            </a:r>
            <a:r>
              <a:rPr lang="ar-MA" sz="4500" b="1" dirty="0">
                <a:solidFill>
                  <a:prstClr val="black"/>
                </a:solidFill>
                <a:latin typeface="Arial Black"/>
                <a:cs typeface="MadaniArabic-Light" panose="00000400000000000000" pitchFamily="2" charset="-78"/>
                <a:sym typeface="Arial Black"/>
              </a:rPr>
              <a:t> </a:t>
            </a:r>
            <a:r>
              <a:rPr lang="ar-MA" sz="4500" b="1" dirty="0">
                <a:solidFill>
                  <a:prstClr val="black"/>
                </a:solidFill>
                <a:latin typeface="MadaniArabic-Light" panose="00000400000000000000" pitchFamily="2" charset="-78"/>
                <a:cs typeface="MadaniArabic-Light" panose="00000400000000000000" pitchFamily="2" charset="-78"/>
                <a:sym typeface="Arial Black"/>
              </a:rPr>
              <a:t>الحزم </a:t>
            </a:r>
            <a:r>
              <a:rPr lang="ar-MA" sz="4500" b="1" dirty="0" err="1">
                <a:solidFill>
                  <a:prstClr val="black"/>
                </a:solidFill>
                <a:latin typeface="MadaniArabic-Light" panose="00000400000000000000" pitchFamily="2" charset="-78"/>
                <a:cs typeface="MadaniArabic-Light" panose="00000400000000000000" pitchFamily="2" charset="-78"/>
                <a:sym typeface="Arial Black"/>
              </a:rPr>
              <a:t>والخشيبات</a:t>
            </a:r>
            <a:endParaRPr lang="en-IN" sz="4500" b="1" dirty="0">
              <a:solidFill>
                <a:prstClr val="black"/>
              </a:solidFill>
              <a:latin typeface="MadaniArabic-Light" panose="00000400000000000000" pitchFamily="2" charset="-78"/>
              <a:cs typeface="+mj-cs"/>
            </a:endParaRPr>
          </a:p>
        </p:txBody>
      </p:sp>
    </p:spTree>
    <p:extLst>
      <p:ext uri="{BB962C8B-B14F-4D97-AF65-F5344CB8AC3E}">
        <p14:creationId xmlns:p14="http://schemas.microsoft.com/office/powerpoint/2010/main" val="16147486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F5DDA-4B85-FA66-A1A5-5CA2DA77A9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ADBF1EB-8F5E-76A6-D3E7-268F75198D0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CC21B75B-422F-D554-1E0F-D879A36BC6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BE3BC8C6-9916-8111-1BC6-D60FFDCC05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Rectangle : coins arrondis 7">
            <a:extLst>
              <a:ext uri="{FF2B5EF4-FFF2-40B4-BE49-F238E27FC236}">
                <a16:creationId xmlns:a16="http://schemas.microsoft.com/office/drawing/2014/main" id="{4C5F0195-A4F7-A20A-703F-96D98426D155}"/>
              </a:ext>
            </a:extLst>
          </p:cNvPr>
          <p:cNvSpPr/>
          <p:nvPr/>
        </p:nvSpPr>
        <p:spPr>
          <a:xfrm>
            <a:off x="3697297" y="2919680"/>
            <a:ext cx="6321405" cy="115786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B6420BAC-BC86-290F-BE47-B12921F5A1D3}"/>
              </a:ext>
            </a:extLst>
          </p:cNvPr>
          <p:cNvSpPr txBox="1"/>
          <p:nvPr/>
        </p:nvSpPr>
        <p:spPr>
          <a:xfrm>
            <a:off x="4876799" y="2877217"/>
            <a:ext cx="3962400" cy="1200329"/>
          </a:xfrm>
          <a:prstGeom prst="rect">
            <a:avLst/>
          </a:prstGeom>
          <a:noFill/>
        </p:spPr>
        <p:txBody>
          <a:bodyPr wrap="square" rtlCol="0">
            <a:spAutoFit/>
          </a:bodyPr>
          <a:lstStyle/>
          <a:p>
            <a:pPr algn="ctr"/>
            <a:r>
              <a:rPr lang="ar-MA" sz="7200" b="1" dirty="0">
                <a:solidFill>
                  <a:srgbClr val="01070A"/>
                </a:solidFill>
                <a:latin typeface="Microsoft Uighur" panose="02000000000000000000" pitchFamily="2" charset="-78"/>
                <a:cs typeface="Microsoft Uighur" panose="02000000000000000000" pitchFamily="2" charset="-78"/>
              </a:rPr>
              <a:t>الملحق3</a:t>
            </a:r>
            <a:endParaRPr lang="fr-FR" sz="7200" b="1" dirty="0">
              <a:solidFill>
                <a:srgbClr val="01070A"/>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2522221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 name="Image 13">
            <a:extLst>
              <a:ext uri="{FF2B5EF4-FFF2-40B4-BE49-F238E27FC236}">
                <a16:creationId xmlns:a16="http://schemas.microsoft.com/office/drawing/2014/main" id="{B0A0A9B9-043C-C6E7-2A61-1FEA581F772F}"/>
              </a:ext>
            </a:extLst>
          </p:cNvPr>
          <p:cNvPicPr>
            <a:picLocks noChangeAspect="1"/>
          </p:cNvPicPr>
          <p:nvPr/>
        </p:nvPicPr>
        <p:blipFill rotWithShape="1">
          <a:blip r:embed="rId3"/>
          <a:srcRect t="3067" b="13512"/>
          <a:stretch/>
        </p:blipFill>
        <p:spPr>
          <a:xfrm>
            <a:off x="0" y="1285876"/>
            <a:ext cx="13716000" cy="7739848"/>
          </a:xfrm>
          <a:prstGeom prst="rect">
            <a:avLst/>
          </a:prstGeom>
        </p:spPr>
      </p:pic>
      <p:pic>
        <p:nvPicPr>
          <p:cNvPr id="5" name="Image 2">
            <a:extLst>
              <a:ext uri="{FF2B5EF4-FFF2-40B4-BE49-F238E27FC236}">
                <a16:creationId xmlns:a16="http://schemas.microsoft.com/office/drawing/2014/main" id="{4EF0FA55-0EE7-F51E-3AB6-EC5BF81C2C8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31615" y="5694164"/>
            <a:ext cx="4934905" cy="2820662"/>
          </a:xfrm>
          <a:prstGeom prst="rect">
            <a:avLst/>
          </a:prstGeom>
        </p:spPr>
      </p:pic>
      <p:pic>
        <p:nvPicPr>
          <p:cNvPr id="7" name="Graphic 6" descr="Alarm clock with solid fill">
            <a:extLst>
              <a:ext uri="{FF2B5EF4-FFF2-40B4-BE49-F238E27FC236}">
                <a16:creationId xmlns:a16="http://schemas.microsoft.com/office/drawing/2014/main" id="{EDB353B9-29D4-0DDB-28E5-4730C4E6C4E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62595" y="4449111"/>
            <a:ext cx="1072944" cy="1048293"/>
          </a:xfrm>
          <a:prstGeom prst="rect">
            <a:avLst/>
          </a:prstGeom>
        </p:spPr>
      </p:pic>
      <p:graphicFrame>
        <p:nvGraphicFramePr>
          <p:cNvPr id="12" name="Tableau 4">
            <a:extLst>
              <a:ext uri="{FF2B5EF4-FFF2-40B4-BE49-F238E27FC236}">
                <a16:creationId xmlns:a16="http://schemas.microsoft.com/office/drawing/2014/main" id="{DE86DB97-9B1C-4C75-40FD-A9B0FF54926B}"/>
              </a:ext>
            </a:extLst>
          </p:cNvPr>
          <p:cNvGraphicFramePr>
            <a:graphicFrameLocks noGrp="1"/>
          </p:cNvGraphicFramePr>
          <p:nvPr>
            <p:extLst>
              <p:ext uri="{D42A27DB-BD31-4B8C-83A1-F6EECF244321}">
                <p14:modId xmlns:p14="http://schemas.microsoft.com/office/powerpoint/2010/main" val="546893900"/>
              </p:ext>
            </p:extLst>
          </p:nvPr>
        </p:nvGraphicFramePr>
        <p:xfrm>
          <a:off x="221501" y="2371594"/>
          <a:ext cx="13272998" cy="3322850"/>
        </p:xfrm>
        <a:graphic>
          <a:graphicData uri="http://schemas.openxmlformats.org/drawingml/2006/table">
            <a:tbl>
              <a:tblPr firstRow="1" bandRow="1">
                <a:tableStyleId>{5940675A-B579-460E-94D1-54222C63F5DA}</a:tableStyleId>
              </a:tblPr>
              <a:tblGrid>
                <a:gridCol w="9243923">
                  <a:extLst>
                    <a:ext uri="{9D8B030D-6E8A-4147-A177-3AD203B41FA5}">
                      <a16:colId xmlns:a16="http://schemas.microsoft.com/office/drawing/2014/main" val="2904711255"/>
                    </a:ext>
                  </a:extLst>
                </a:gridCol>
                <a:gridCol w="4029075">
                  <a:extLst>
                    <a:ext uri="{9D8B030D-6E8A-4147-A177-3AD203B41FA5}">
                      <a16:colId xmlns:a16="http://schemas.microsoft.com/office/drawing/2014/main" val="3971960171"/>
                    </a:ext>
                  </a:extLst>
                </a:gridCol>
              </a:tblGrid>
              <a:tr h="1061350">
                <a:tc>
                  <a:txBody>
                    <a:bodyPr/>
                    <a:lstStyle/>
                    <a:p>
                      <a:pPr marL="285750" marR="0" lvl="0" indent="-285750" algn="r" defTabSz="914400" rtl="1" eaLnBrk="1" fontAlgn="auto" latinLnBrk="0" hangingPunct="1">
                        <a:lnSpc>
                          <a:spcPct val="100000"/>
                        </a:lnSpc>
                        <a:spcBef>
                          <a:spcPts val="220"/>
                        </a:spcBef>
                        <a:spcAft>
                          <a:spcPts val="0"/>
                        </a:spcAft>
                        <a:buClr>
                          <a:srgbClr val="151616"/>
                        </a:buClr>
                        <a:buSzPts val="1200"/>
                        <a:buFont typeface="Arial" panose="020B0604020202020204" pitchFamily="34" charset="0"/>
                        <a:buChar char="•"/>
                        <a:tabLst>
                          <a:tab pos="930275" algn="l"/>
                          <a:tab pos="930910" algn="l"/>
                        </a:tabLst>
                        <a:defRPr/>
                      </a:pPr>
                      <a:r>
                        <a:rPr lang="ar-SA" sz="2700" b="1" kern="1200" dirty="0">
                          <a:solidFill>
                            <a:srgbClr val="002060"/>
                          </a:solidFill>
                          <a:latin typeface="MadaniArabic-Light" panose="00000400000000000000" pitchFamily="2" charset="-78"/>
                          <a:ea typeface="+mn-ea"/>
                          <a:cs typeface="MadaniArabic-Light" panose="00000400000000000000" pitchFamily="2" charset="-78"/>
                        </a:rPr>
                        <a:t>تعرف الأعداد من(1-99) مع تحديد القيمة المكانية لكل رقم باستخدام ال</a:t>
                      </a:r>
                      <a:r>
                        <a:rPr lang="ar-MA" sz="2700" b="1" kern="1200" dirty="0">
                          <a:solidFill>
                            <a:srgbClr val="002060"/>
                          </a:solidFill>
                          <a:latin typeface="MadaniArabic-Light" panose="00000400000000000000" pitchFamily="2" charset="-78"/>
                          <a:ea typeface="+mn-ea"/>
                          <a:cs typeface="MadaniArabic-Light" panose="00000400000000000000" pitchFamily="2" charset="-78"/>
                        </a:rPr>
                        <a:t>معداد</a:t>
                      </a:r>
                      <a:r>
                        <a:rPr lang="ar-SA" sz="2700" b="1" kern="1200" dirty="0">
                          <a:solidFill>
                            <a:srgbClr val="002060"/>
                          </a:solidFill>
                          <a:latin typeface="MadaniArabic-Light" panose="00000400000000000000" pitchFamily="2" charset="-78"/>
                          <a:ea typeface="+mn-ea"/>
                          <a:cs typeface="MadaniArabic-Light" panose="00000400000000000000" pitchFamily="2" charset="-78"/>
                        </a:rPr>
                        <a:t>.</a:t>
                      </a:r>
                      <a:endParaRPr lang="fr-FR" sz="2700" b="1" kern="1200" dirty="0">
                        <a:solidFill>
                          <a:srgbClr val="002060"/>
                        </a:solidFill>
                        <a:latin typeface="MadaniArabic-Light" panose="00000400000000000000" pitchFamily="2" charset="-78"/>
                        <a:ea typeface="+mn-ea"/>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Light" panose="00000400000000000000" pitchFamily="2" charset="-78"/>
                          <a:cs typeface="MadaniArabic-Light" panose="00000400000000000000" pitchFamily="2" charset="-78"/>
                        </a:rPr>
                        <a:t>أهداف النشاط</a:t>
                      </a:r>
                      <a:endParaRPr lang="fr-MA" sz="3600" b="1" dirty="0">
                        <a:solidFill>
                          <a:schemeClr val="bg1"/>
                        </a:solidFill>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70B1B6"/>
                    </a:solidFill>
                  </a:tcPr>
                </a:tc>
                <a:extLst>
                  <a:ext uri="{0D108BD9-81ED-4DB2-BD59-A6C34878D82A}">
                    <a16:rowId xmlns:a16="http://schemas.microsoft.com/office/drawing/2014/main" val="3445012868"/>
                  </a:ext>
                </a:extLst>
              </a:tr>
              <a:tr h="1200150">
                <a:tc>
                  <a:txBody>
                    <a:bodyPr/>
                    <a:lstStyle/>
                    <a:p>
                      <a:pPr marL="285750" marR="0" lvl="0" indent="-285750" algn="r" defTabSz="914400" rtl="1" eaLnBrk="1" fontAlgn="auto" latinLnBrk="0" hangingPunct="1">
                        <a:lnSpc>
                          <a:spcPct val="100000"/>
                        </a:lnSpc>
                        <a:spcBef>
                          <a:spcPts val="220"/>
                        </a:spcBef>
                        <a:spcAft>
                          <a:spcPts val="0"/>
                        </a:spcAft>
                        <a:buClr>
                          <a:srgbClr val="151616"/>
                        </a:buClr>
                        <a:buSzPts val="1200"/>
                        <a:buFont typeface="Arial" panose="020B0604020202020204" pitchFamily="34" charset="0"/>
                        <a:buChar char="•"/>
                        <a:tabLst>
                          <a:tab pos="930275" algn="l"/>
                          <a:tab pos="930910" algn="l"/>
                        </a:tabLst>
                        <a:defRPr/>
                      </a:pPr>
                      <a:r>
                        <a:rPr lang="ar-SA" sz="2700" b="1" kern="1200" dirty="0">
                          <a:solidFill>
                            <a:srgbClr val="002060"/>
                          </a:solidFill>
                          <a:latin typeface="MadaniArabic-Light" panose="00000400000000000000" pitchFamily="2" charset="-78"/>
                          <a:ea typeface="+mn-ea"/>
                          <a:cs typeface="MadaniArabic-Light" panose="00000400000000000000" pitchFamily="2" charset="-78"/>
                        </a:rPr>
                        <a:t>قياسات مختلفة من الأوراق، مقص، مشبكة أوراق.</a:t>
                      </a:r>
                      <a:endParaRPr lang="ar-MA" sz="2700" b="1" kern="1200" dirty="0">
                        <a:solidFill>
                          <a:srgbClr val="002060"/>
                        </a:solidFill>
                        <a:latin typeface="MadaniArabic-Light" panose="00000400000000000000" pitchFamily="2" charset="-78"/>
                        <a:ea typeface="+mn-ea"/>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Light" panose="00000400000000000000" pitchFamily="2" charset="-78"/>
                          <a:cs typeface="MadaniArabic-Light" panose="00000400000000000000" pitchFamily="2" charset="-78"/>
                        </a:rPr>
                        <a:t>المعينات الديداكتيكية</a:t>
                      </a:r>
                      <a:endParaRPr lang="fr-MA" sz="3600" b="1" dirty="0">
                        <a:solidFill>
                          <a:schemeClr val="bg1"/>
                        </a:solidFill>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70B1B6"/>
                    </a:solidFill>
                  </a:tcPr>
                </a:tc>
                <a:extLst>
                  <a:ext uri="{0D108BD9-81ED-4DB2-BD59-A6C34878D82A}">
                    <a16:rowId xmlns:a16="http://schemas.microsoft.com/office/drawing/2014/main" val="1502884860"/>
                  </a:ext>
                </a:extLst>
              </a:tr>
              <a:tr h="1061350">
                <a:tc>
                  <a:txBody>
                    <a:bodyPr/>
                    <a:lstStyle/>
                    <a:p>
                      <a:pPr algn="ctr" rtl="1"/>
                      <a:r>
                        <a:rPr lang="fr-MA" sz="3600" b="1" kern="1200" dirty="0">
                          <a:solidFill>
                            <a:srgbClr val="002060"/>
                          </a:solidFill>
                          <a:latin typeface="MadaniArabic-Light" panose="00000400000000000000" pitchFamily="2" charset="-78"/>
                          <a:ea typeface="+mn-ea"/>
                          <a:cs typeface="MadaniArabic-Light" panose="00000400000000000000" pitchFamily="2" charset="-78"/>
                        </a:rPr>
                        <a:t> </a:t>
                      </a:r>
                      <a:r>
                        <a:rPr lang="ar-MA" sz="3600" b="1" kern="1200" dirty="0">
                          <a:solidFill>
                            <a:srgbClr val="002060"/>
                          </a:solidFill>
                          <a:latin typeface="MadaniArabic-Light" panose="00000400000000000000" pitchFamily="2" charset="-78"/>
                          <a:ea typeface="+mn-ea"/>
                          <a:cs typeface="MadaniArabic-Light" panose="00000400000000000000" pitchFamily="2" charset="-78"/>
                        </a:rPr>
                        <a:t>10 دقائق</a:t>
                      </a:r>
                      <a:endParaRPr lang="fr-MA" sz="3600" b="1" kern="1200" dirty="0">
                        <a:solidFill>
                          <a:srgbClr val="002060"/>
                        </a:solidFill>
                        <a:latin typeface="MadaniArabic-Light" panose="00000400000000000000" pitchFamily="2" charset="-78"/>
                        <a:ea typeface="+mn-ea"/>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1"/>
                      <a:r>
                        <a:rPr lang="ar-MA" sz="3600" b="1" dirty="0">
                          <a:solidFill>
                            <a:schemeClr val="bg1"/>
                          </a:solidFill>
                          <a:latin typeface="MadaniArabic-Light" panose="00000400000000000000" pitchFamily="2" charset="-78"/>
                          <a:cs typeface="MadaniArabic-Light" panose="00000400000000000000" pitchFamily="2" charset="-78"/>
                        </a:rPr>
                        <a:t>المدة الزمنية</a:t>
                      </a:r>
                      <a:endParaRPr lang="fr-MA" sz="3600" b="1" dirty="0">
                        <a:solidFill>
                          <a:schemeClr val="bg1"/>
                        </a:solidFill>
                        <a:latin typeface="MadaniArabic-Light" panose="00000400000000000000" pitchFamily="2" charset="-78"/>
                        <a:cs typeface="MadaniArabic-Light" panose="00000400000000000000" pitchFamily="2" charset="-78"/>
                      </a:endParaRPr>
                    </a:p>
                  </a:txBody>
                  <a:tcPr marL="102870" marR="102870" marT="51435" marB="5143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70B1B6"/>
                    </a:solidFill>
                  </a:tcPr>
                </a:tc>
                <a:extLst>
                  <a:ext uri="{0D108BD9-81ED-4DB2-BD59-A6C34878D82A}">
                    <a16:rowId xmlns:a16="http://schemas.microsoft.com/office/drawing/2014/main" val="3089371680"/>
                  </a:ext>
                </a:extLst>
              </a:tr>
            </a:tbl>
          </a:graphicData>
        </a:graphic>
      </p:graphicFrame>
      <p:pic>
        <p:nvPicPr>
          <p:cNvPr id="10" name="Picture 9">
            <a:extLst>
              <a:ext uri="{FF2B5EF4-FFF2-40B4-BE49-F238E27FC236}">
                <a16:creationId xmlns:a16="http://schemas.microsoft.com/office/drawing/2014/main" id="{5D770153-DD76-2872-F134-5C0EF3C0885C}"/>
              </a:ext>
            </a:extLst>
          </p:cNvPr>
          <p:cNvPicPr>
            <a:picLocks noChangeAspect="1"/>
          </p:cNvPicPr>
          <p:nvPr/>
        </p:nvPicPr>
        <p:blipFill rotWithShape="1">
          <a:blip r:embed="rId7"/>
          <a:srcRect t="3696"/>
          <a:stretch/>
        </p:blipFill>
        <p:spPr>
          <a:xfrm>
            <a:off x="7899829" y="5817076"/>
            <a:ext cx="3982862" cy="2697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Google Shape;146;p4">
            <a:extLst>
              <a:ext uri="{FF2B5EF4-FFF2-40B4-BE49-F238E27FC236}">
                <a16:creationId xmlns:a16="http://schemas.microsoft.com/office/drawing/2014/main" id="{813184A5-5C05-7340-83F0-42D9815EA8A2}"/>
              </a:ext>
            </a:extLst>
          </p:cNvPr>
          <p:cNvSpPr txBox="1">
            <a:spLocks/>
          </p:cNvSpPr>
          <p:nvPr/>
        </p:nvSpPr>
        <p:spPr>
          <a:xfrm>
            <a:off x="20786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المعداد الورقي</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26381670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E5BDCB27-ED5D-0F45-A028-22E3B2857A3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8"/>
          <a:ext cx="13415962" cy="7171666"/>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latin typeface="MadaniArabic-ExtraLight" panose="00000300000000000000" pitchFamily="2" charset="-78"/>
                          <a:cs typeface="MadaniArabic-Light" panose="00000400000000000000" pitchFamily="2" charset="-78"/>
                        </a:rPr>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925830">
                <a:tc>
                  <a:txBody>
                    <a:bodyPr/>
                    <a:lstStyle/>
                    <a:p>
                      <a:pPr algn="ctr" rtl="1"/>
                      <a:r>
                        <a:rPr lang="ar-MA" sz="2700" b="1" dirty="0">
                          <a:latin typeface="MadaniArabic-ExtraLight" panose="00000300000000000000" pitchFamily="2" charset="-78"/>
                          <a:cs typeface="MadaniArabic-Light" panose="00000400000000000000" pitchFamily="2" charset="-78"/>
                        </a:rPr>
                        <a:t>تنظيم وإعداد الفضاء؛ تحضير المعينات الديداكتيكية؛ جذب انتباه المتعلمين؛ التصريح بأهداف النشاط.</a:t>
                      </a:r>
                      <a:endParaRPr lang="fr-MA" sz="27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latin typeface="MadaniArabic-ExtraLight" panose="00000300000000000000" pitchFamily="2" charset="-78"/>
                          <a:cs typeface="+mj-cs"/>
                        </a:rPr>
                        <a:t>التهيئة</a:t>
                      </a:r>
                      <a:endParaRPr lang="fr-MA" sz="1500" b="1" dirty="0">
                        <a:latin typeface="MadaniArabic-Light" panose="00000400000000000000" pitchFamily="2"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ExtraLight" panose="00000300000000000000" pitchFamily="2" charset="-78"/>
                          <a:cs typeface="+mj-cs"/>
                        </a:rPr>
                        <a:t>1) </a:t>
                      </a:r>
                      <a:r>
                        <a:rPr lang="ar-MA" sz="3200" b="1" kern="1200" dirty="0">
                          <a:solidFill>
                            <a:schemeClr val="tx1"/>
                          </a:solidFill>
                          <a:cs typeface="MadaniArabic-Light" panose="00000400000000000000" pitchFamily="2" charset="-78"/>
                        </a:rPr>
                        <a:t>النمذجة</a:t>
                      </a:r>
                      <a:endParaRPr lang="fr-MA" sz="3200" b="1" kern="1200" dirty="0">
                        <a:solidFill>
                          <a:schemeClr val="tx1"/>
                        </a:solidFill>
                        <a:latin typeface="MadaniArabic-ExtraLight" panose="00000300000000000000" pitchFamily="2"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817395">
                <a:tc gridSpan="2">
                  <a:txBody>
                    <a:bodyPr/>
                    <a:lstStyle/>
                    <a:p>
                      <a:pPr algn="just" rtl="1">
                        <a:lnSpc>
                          <a:spcPct val="150000"/>
                        </a:lnSpc>
                      </a:pPr>
                      <a:endParaRPr lang="ar-MA" sz="2700" kern="1200" dirty="0">
                        <a:solidFill>
                          <a:schemeClr val="tx1"/>
                        </a:solidFill>
                        <a:latin typeface="MadaniArabic-ExtraLight" panose="00000300000000000000" pitchFamily="2"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2" name="TextBox 1">
            <a:extLst>
              <a:ext uri="{FF2B5EF4-FFF2-40B4-BE49-F238E27FC236}">
                <a16:creationId xmlns:a16="http://schemas.microsoft.com/office/drawing/2014/main" id="{59E3095B-E60C-38DF-E04D-1BE02489E71C}"/>
              </a:ext>
            </a:extLst>
          </p:cNvPr>
          <p:cNvSpPr txBox="1"/>
          <p:nvPr/>
        </p:nvSpPr>
        <p:spPr>
          <a:xfrm>
            <a:off x="2476500" y="4584117"/>
            <a:ext cx="10951638" cy="4343946"/>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SA" sz="2025" dirty="0">
                <a:solidFill>
                  <a:prstClr val="black"/>
                </a:solidFill>
                <a:latin typeface="MadaniArabic-Light" panose="00000400000000000000" pitchFamily="2" charset="-78"/>
                <a:cs typeface="MadaniArabic-Light" panose="00000400000000000000" pitchFamily="2" charset="-78"/>
              </a:rPr>
              <a:t>يوضح للمتعلمين </a:t>
            </a:r>
            <a:r>
              <a:rPr lang="ar-MA" sz="2025" dirty="0">
                <a:solidFill>
                  <a:prstClr val="black"/>
                </a:solidFill>
                <a:latin typeface="MadaniArabic-Light" panose="00000400000000000000" pitchFamily="2" charset="-78"/>
                <a:cs typeface="MadaniArabic-Light" panose="00000400000000000000" pitchFamily="2" charset="-78"/>
              </a:rPr>
              <a:t>خطوات</a:t>
            </a:r>
            <a:r>
              <a:rPr lang="ar-SA" sz="2025" dirty="0">
                <a:solidFill>
                  <a:prstClr val="black"/>
                </a:solidFill>
                <a:latin typeface="MadaniArabic-Light" panose="00000400000000000000" pitchFamily="2" charset="-78"/>
                <a:cs typeface="MadaniArabic-Light" panose="00000400000000000000" pitchFamily="2" charset="-78"/>
              </a:rPr>
              <a:t> صنع المعداد الورقي</a:t>
            </a:r>
            <a:r>
              <a:rPr lang="ar-MA" sz="2025" dirty="0">
                <a:solidFill>
                  <a:prstClr val="black"/>
                </a:solidFill>
                <a:latin typeface="MadaniArabic-Light" panose="00000400000000000000" pitchFamily="2" charset="-78"/>
                <a:cs typeface="MadaniArabic-Light" panose="00000400000000000000" pitchFamily="2" charset="-78"/>
              </a:rPr>
              <a:t>: انتبهوا، ولاحظوا معي كيف سأصنع معدادا ورقيا.</a:t>
            </a:r>
          </a:p>
          <a:p>
            <a:pPr algn="just" defTabSz="1028700" rtl="1">
              <a:lnSpc>
                <a:spcPct val="150000"/>
              </a:lnSpc>
              <a:spcBef>
                <a:spcPts val="248"/>
              </a:spcBef>
              <a:buClr>
                <a:srgbClr val="151616"/>
              </a:buClr>
              <a:buSzPts val="1200"/>
              <a:tabLst>
                <a:tab pos="1046559" algn="l"/>
                <a:tab pos="1047274" algn="l"/>
              </a:tabLst>
              <a:defRPr/>
            </a:pPr>
            <a:r>
              <a:rPr lang="ar-MA" sz="2025" dirty="0">
                <a:solidFill>
                  <a:prstClr val="black"/>
                </a:solidFill>
                <a:latin typeface="MadaniArabic-Light" panose="00000400000000000000" pitchFamily="2" charset="-78"/>
                <a:cs typeface="MadaniArabic-Light" panose="00000400000000000000" pitchFamily="2" charset="-78"/>
              </a:rPr>
              <a:t>آخذ  ورقة بيضاء وأقوم بطيها، طيةَ أولى، ثم أعيد الطي للمرة الثانية والثالثة والرابعة. </a:t>
            </a:r>
          </a:p>
          <a:p>
            <a:pPr algn="just" defTabSz="1028700" rtl="1">
              <a:lnSpc>
                <a:spcPct val="150000"/>
              </a:lnSpc>
              <a:spcBef>
                <a:spcPts val="248"/>
              </a:spcBef>
              <a:buClr>
                <a:srgbClr val="151616"/>
              </a:buClr>
              <a:buSzPts val="1200"/>
              <a:tabLst>
                <a:tab pos="1046559" algn="l"/>
                <a:tab pos="1047274" algn="l"/>
              </a:tabLst>
              <a:defRPr/>
            </a:pPr>
            <a:r>
              <a:rPr lang="ar-MA" sz="2025" dirty="0">
                <a:solidFill>
                  <a:prstClr val="black"/>
                </a:solidFill>
                <a:latin typeface="MadaniArabic-Light" panose="00000400000000000000" pitchFamily="2" charset="-78"/>
                <a:cs typeface="MadaniArabic-Light" panose="00000400000000000000" pitchFamily="2" charset="-78"/>
              </a:rPr>
              <a:t>أقص حواف ثلاث جهات ولا أقص الحافة الرابعة، لتصبح الأوراق قابلة للتصفح على شكل كتيب صغير. </a:t>
            </a:r>
          </a:p>
          <a:p>
            <a:pPr algn="just" defTabSz="1028700" rtl="1">
              <a:lnSpc>
                <a:spcPct val="150000"/>
              </a:lnSpc>
              <a:spcBef>
                <a:spcPts val="248"/>
              </a:spcBef>
              <a:buClr>
                <a:srgbClr val="151616"/>
              </a:buClr>
              <a:buSzPts val="1200"/>
              <a:tabLst>
                <a:tab pos="1046559" algn="l"/>
                <a:tab pos="1047274" algn="l"/>
              </a:tabLst>
              <a:defRPr/>
            </a:pPr>
            <a:r>
              <a:rPr lang="ar-MA" sz="2025" dirty="0">
                <a:solidFill>
                  <a:prstClr val="black"/>
                </a:solidFill>
                <a:latin typeface="MadaniArabic-Light" panose="00000400000000000000" pitchFamily="2" charset="-78"/>
                <a:cs typeface="MadaniArabic-Light" panose="00000400000000000000" pitchFamily="2" charset="-78"/>
              </a:rPr>
              <a:t>أثبت مشبكين اثنين على الحافة غير المقصوصة. ثم أقص جميع الصفحات من الحافة المفتوحة للكتيب، لأحصل على جزأين يشبهان اليومية. آخذ الآن قلما جافا، وأبدأ في كتابة الأعداد على كل صفحة بدءا من الصفر إلى أن أبلغ العدد تسعة. الجزء الأيمن سيمثل رتبة الوحدات، وسأعيد نفس العملية لكتابة الأرقام التي ستظهر في الجزء الأيسر، وهو رتبة العشرات.</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025" dirty="0">
                <a:solidFill>
                  <a:prstClr val="black"/>
                </a:solidFill>
                <a:latin typeface="MadaniArabic-Light" panose="00000400000000000000" pitchFamily="2" charset="-78"/>
                <a:cs typeface="MadaniArabic-Light" panose="00000400000000000000" pitchFamily="2" charset="-78"/>
              </a:rPr>
              <a:t>انتبهوا الآن، </a:t>
            </a:r>
            <a:r>
              <a:rPr lang="ar-SA" sz="2025" dirty="0">
                <a:solidFill>
                  <a:prstClr val="black"/>
                </a:solidFill>
                <a:latin typeface="MadaniArabic-Light" panose="00000400000000000000" pitchFamily="2" charset="-78"/>
                <a:cs typeface="MadaniArabic-Light" panose="00000400000000000000" pitchFamily="2" charset="-78"/>
              </a:rPr>
              <a:t>عمري </a:t>
            </a:r>
            <a:r>
              <a:rPr lang="ar-MA" sz="2025" dirty="0">
                <a:solidFill>
                  <a:prstClr val="black"/>
                </a:solidFill>
                <a:latin typeface="MadaniArabic-Light" panose="00000400000000000000" pitchFamily="2" charset="-78"/>
                <a:cs typeface="MadaniArabic-Light" panose="00000400000000000000" pitchFamily="2" charset="-78"/>
              </a:rPr>
              <a:t>28</a:t>
            </a:r>
            <a:r>
              <a:rPr lang="ar-SA" sz="2025" dirty="0">
                <a:solidFill>
                  <a:prstClr val="black"/>
                </a:solidFill>
                <a:latin typeface="MadaniArabic-Light" panose="00000400000000000000" pitchFamily="2" charset="-78"/>
                <a:cs typeface="MadaniArabic-Light" panose="00000400000000000000" pitchFamily="2" charset="-78"/>
              </a:rPr>
              <a:t> سنة</a:t>
            </a:r>
            <a:r>
              <a:rPr lang="ar-MA" sz="2025" dirty="0">
                <a:solidFill>
                  <a:prstClr val="black"/>
                </a:solidFill>
                <a:latin typeface="MadaniArabic-Light" panose="00000400000000000000" pitchFamily="2" charset="-78"/>
                <a:cs typeface="MadaniArabic-Light" panose="00000400000000000000" pitchFamily="2" charset="-78"/>
              </a:rPr>
              <a:t>،</a:t>
            </a:r>
            <a:r>
              <a:rPr lang="ar-SA" sz="2025" dirty="0">
                <a:solidFill>
                  <a:prstClr val="black"/>
                </a:solidFill>
                <a:latin typeface="MadaniArabic-Light" panose="00000400000000000000" pitchFamily="2" charset="-78"/>
                <a:cs typeface="MadaniArabic-Light" panose="00000400000000000000" pitchFamily="2" charset="-78"/>
              </a:rPr>
              <a:t> </a:t>
            </a:r>
            <a:r>
              <a:rPr lang="ar-MA" sz="2025" dirty="0">
                <a:solidFill>
                  <a:prstClr val="black"/>
                </a:solidFill>
                <a:latin typeface="MadaniArabic-Light" panose="00000400000000000000" pitchFamily="2" charset="-78"/>
                <a:cs typeface="MadaniArabic-Light" panose="00000400000000000000" pitchFamily="2" charset="-78"/>
              </a:rPr>
              <a:t>وسأمثله أمامكم باستخدام المعداد الورقي: سأظهر صفحة العدد 8 في الجزء الأيمن (الوحدات)، ثم أخفي صفحتي 0 و1 لتظهر صفحة 2 في الجزء الأيسر (العشرات)</a:t>
            </a:r>
            <a:r>
              <a:rPr lang="ar-SA" sz="2025" dirty="0">
                <a:solidFill>
                  <a:prstClr val="black"/>
                </a:solidFill>
                <a:latin typeface="MadaniArabic-Light" panose="00000400000000000000" pitchFamily="2" charset="-78"/>
                <a:cs typeface="MadaniArabic-Light" panose="00000400000000000000" pitchFamily="2" charset="-78"/>
              </a:rPr>
              <a:t>.</a:t>
            </a:r>
            <a:endParaRPr lang="ar-MA" sz="2025" dirty="0">
              <a:solidFill>
                <a:prstClr val="black"/>
              </a:solidFill>
              <a:latin typeface="MadaniArabic-Light" panose="00000400000000000000" pitchFamily="2" charset="-78"/>
              <a:cs typeface="MadaniArabic-Light" panose="00000400000000000000" pitchFamily="2" charset="-78"/>
            </a:endParaRPr>
          </a:p>
        </p:txBody>
      </p:sp>
      <p:pic>
        <p:nvPicPr>
          <p:cNvPr id="8" name="Image 2">
            <a:extLst>
              <a:ext uri="{FF2B5EF4-FFF2-40B4-BE49-F238E27FC236}">
                <a16:creationId xmlns:a16="http://schemas.microsoft.com/office/drawing/2014/main" id="{B6AC782C-995F-89A5-58DA-8AFEA7F40C0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25503" y="7572471"/>
            <a:ext cx="2214126" cy="1319960"/>
          </a:xfrm>
          <a:prstGeom prst="rect">
            <a:avLst/>
          </a:prstGeom>
        </p:spPr>
      </p:pic>
      <p:sp>
        <p:nvSpPr>
          <p:cNvPr id="3" name="Google Shape;146;p4">
            <a:extLst>
              <a:ext uri="{FF2B5EF4-FFF2-40B4-BE49-F238E27FC236}">
                <a16:creationId xmlns:a16="http://schemas.microsoft.com/office/drawing/2014/main" id="{B08977EA-047A-754B-7013-E1557FA6E15B}"/>
              </a:ext>
            </a:extLst>
          </p:cNvPr>
          <p:cNvSpPr txBox="1">
            <a:spLocks/>
          </p:cNvSpPr>
          <p:nvPr/>
        </p:nvSpPr>
        <p:spPr>
          <a:xfrm>
            <a:off x="20786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المعداد الورقي</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4" name="Picture 9">
            <a:extLst>
              <a:ext uri="{FF2B5EF4-FFF2-40B4-BE49-F238E27FC236}">
                <a16:creationId xmlns:a16="http://schemas.microsoft.com/office/drawing/2014/main" id="{30BBB4AD-B7E4-9F19-39A9-DD4E667E7E08}"/>
              </a:ext>
            </a:extLst>
          </p:cNvPr>
          <p:cNvPicPr>
            <a:picLocks noChangeAspect="1"/>
          </p:cNvPicPr>
          <p:nvPr/>
        </p:nvPicPr>
        <p:blipFill rotWithShape="1">
          <a:blip r:embed="rId5"/>
          <a:srcRect t="3696"/>
          <a:stretch/>
        </p:blipFill>
        <p:spPr>
          <a:xfrm>
            <a:off x="225504" y="4974581"/>
            <a:ext cx="2100978" cy="14230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117703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2" name="Image 11">
            <a:extLst>
              <a:ext uri="{FF2B5EF4-FFF2-40B4-BE49-F238E27FC236}">
                <a16:creationId xmlns:a16="http://schemas.microsoft.com/office/drawing/2014/main" id="{F1F75FB9-D9BE-F130-83FF-7296A8187D06}"/>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2) الممارسة الموجهة</a:t>
                      </a:r>
                      <a:endParaRPr lang="fr-MA" sz="32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latin typeface="MadaniArabic-ExtraLight" panose="00000300000000000000" pitchFamily="2" charset="-78"/>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latin typeface="MadaniArabic-Light" panose="00000400000000000000" pitchFamily="2" charset="-78"/>
                        <a:cs typeface="MadaniArabic-Light" panose="00000400000000000000" pitchFamily="2" charset="-78"/>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3320461" y="3996765"/>
            <a:ext cx="9910981" cy="4403450"/>
          </a:xfrm>
          <a:prstGeom prst="rect">
            <a:avLst/>
          </a:prstGeom>
          <a:noFill/>
        </p:spPr>
        <p:txBody>
          <a:bodyPr wrap="square" rtlCol="0">
            <a:spAutoFit/>
          </a:bodyPr>
          <a:lstStyle/>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MadaniArabic-Light" panose="00000400000000000000" pitchFamily="2" charset="-78"/>
                <a:cs typeface="MadaniArabic-Light" panose="00000400000000000000" pitchFamily="2" charset="-78"/>
              </a:rPr>
              <a:t>يشجع المتعلمين على بلورة وضعيات أخرى، ويوظف المعداد الورقي لتقديمها.</a:t>
            </a:r>
          </a:p>
          <a:p>
            <a:pPr marL="321469" indent="-321469" algn="just" defTabSz="1028700" rtl="1">
              <a:lnSpc>
                <a:spcPct val="15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MadaniArabic-Light" panose="00000400000000000000" pitchFamily="2" charset="-78"/>
                <a:cs typeface="MadaniArabic-Light" panose="00000400000000000000" pitchFamily="2" charset="-78"/>
              </a:rPr>
              <a:t>يشجع المتعلمين على بلورة وضعيات أخرى يقدمون عبرها حدثا مرتبطا بعدد، ويوظفون المعداد الورقي لتقديمها</a:t>
            </a:r>
            <a:r>
              <a:rPr lang="fr-FR" sz="2700" b="1" dirty="0">
                <a:solidFill>
                  <a:prstClr val="black"/>
                </a:solidFill>
                <a:latin typeface="MadaniArabic-Light" panose="00000400000000000000" pitchFamily="2" charset="-78"/>
                <a:cs typeface="MadaniArabic-Light" panose="00000400000000000000" pitchFamily="2" charset="-78"/>
              </a:rPr>
              <a:t>.</a:t>
            </a:r>
            <a:endParaRPr lang="ar-MA" sz="2700" b="1" dirty="0">
              <a:solidFill>
                <a:prstClr val="black"/>
              </a:solidFill>
              <a:latin typeface="MadaniArabic-Light" panose="00000400000000000000" pitchFamily="2" charset="-78"/>
              <a:cs typeface="MadaniArabic-Light" panose="00000400000000000000" pitchFamily="2" charset="-78"/>
            </a:endParaRPr>
          </a:p>
          <a:p>
            <a:pPr algn="just" defTabSz="1028700" rtl="1">
              <a:lnSpc>
                <a:spcPct val="150000"/>
              </a:lnSpc>
              <a:defRPr/>
            </a:pPr>
            <a:r>
              <a:rPr lang="ar-MA" sz="2700" b="1" dirty="0">
                <a:solidFill>
                  <a:prstClr val="black"/>
                </a:solidFill>
                <a:latin typeface="MadaniArabic-Light" panose="00000400000000000000" pitchFamily="2" charset="-78"/>
                <a:cs typeface="MadaniArabic-Light" panose="00000400000000000000" pitchFamily="2" charset="-78"/>
              </a:rPr>
              <a:t>يطلب من متعلمين اثنين القيام للسبورة وتحديد العدد المطلوب منهم باستخدام المعداد الورقي</a:t>
            </a:r>
            <a:r>
              <a:rPr lang="ar-MA" sz="2250" b="1" dirty="0">
                <a:solidFill>
                  <a:prstClr val="black"/>
                </a:solidFill>
                <a:latin typeface="MadaniArabic-Light" panose="00000400000000000000" pitchFamily="2" charset="-78"/>
                <a:cs typeface="MadaniArabic-Light" panose="00000400000000000000" pitchFamily="2" charset="-78"/>
              </a:rPr>
              <a:t>. </a:t>
            </a:r>
            <a:endParaRPr lang="ar-MA" sz="2700" b="1" dirty="0">
              <a:solidFill>
                <a:prstClr val="black"/>
              </a:solidFill>
              <a:highlight>
                <a:srgbClr val="00FFFF"/>
              </a:highlight>
              <a:latin typeface="MadaniArabic-Light" panose="00000400000000000000" pitchFamily="2" charset="-78"/>
              <a:cs typeface="MadaniArabic-Light" panose="00000400000000000000" pitchFamily="2" charset="-78"/>
            </a:endParaRPr>
          </a:p>
          <a:p>
            <a:pPr algn="just" defTabSz="1028700" rtl="1">
              <a:lnSpc>
                <a:spcPct val="150000"/>
              </a:lnSpc>
              <a:defRPr/>
            </a:pPr>
            <a:endParaRPr lang="ar-MA" sz="2700" b="1" dirty="0">
              <a:solidFill>
                <a:prstClr val="black"/>
              </a:solidFill>
              <a:highlight>
                <a:srgbClr val="00FFFF"/>
              </a:highlight>
              <a:latin typeface="MadaniArabic-Light" panose="00000400000000000000" pitchFamily="2" charset="-78"/>
              <a:cs typeface="MadaniArabic-Light" panose="00000400000000000000" pitchFamily="2" charset="-78"/>
            </a:endParaRPr>
          </a:p>
        </p:txBody>
      </p:sp>
      <p:sp>
        <p:nvSpPr>
          <p:cNvPr id="6" name="Google Shape;146;p4">
            <a:extLst>
              <a:ext uri="{FF2B5EF4-FFF2-40B4-BE49-F238E27FC236}">
                <a16:creationId xmlns:a16="http://schemas.microsoft.com/office/drawing/2014/main" id="{D44355AF-AB73-5941-3D60-600BD7403209}"/>
              </a:ext>
            </a:extLst>
          </p:cNvPr>
          <p:cNvSpPr txBox="1">
            <a:spLocks/>
          </p:cNvSpPr>
          <p:nvPr/>
        </p:nvSpPr>
        <p:spPr>
          <a:xfrm>
            <a:off x="20786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المعداد الورقي</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pic>
        <p:nvPicPr>
          <p:cNvPr id="8" name="Image 2">
            <a:extLst>
              <a:ext uri="{FF2B5EF4-FFF2-40B4-BE49-F238E27FC236}">
                <a16:creationId xmlns:a16="http://schemas.microsoft.com/office/drawing/2014/main" id="{80D1FE81-B6A3-AFCB-1CB2-5B3245D7E8A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0145" y="6318314"/>
            <a:ext cx="2214126" cy="1319960"/>
          </a:xfrm>
          <a:prstGeom prst="rect">
            <a:avLst/>
          </a:prstGeom>
        </p:spPr>
      </p:pic>
      <p:pic>
        <p:nvPicPr>
          <p:cNvPr id="9" name="Picture 9">
            <a:extLst>
              <a:ext uri="{FF2B5EF4-FFF2-40B4-BE49-F238E27FC236}">
                <a16:creationId xmlns:a16="http://schemas.microsoft.com/office/drawing/2014/main" id="{15E39021-8C75-C691-36D0-21A6DEC79D1A}"/>
              </a:ext>
            </a:extLst>
          </p:cNvPr>
          <p:cNvPicPr>
            <a:picLocks noChangeAspect="1"/>
          </p:cNvPicPr>
          <p:nvPr/>
        </p:nvPicPr>
        <p:blipFill rotWithShape="1">
          <a:blip r:embed="rId5"/>
          <a:srcRect t="3696"/>
          <a:stretch/>
        </p:blipFill>
        <p:spPr>
          <a:xfrm>
            <a:off x="450146" y="3720424"/>
            <a:ext cx="2100978" cy="14230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15812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014227"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672482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69993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59270" y="4026109"/>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6"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C65D06D5-468A-F820-08FD-509EB448027E}"/>
              </a:ext>
            </a:extLst>
          </p:cNvPr>
          <p:cNvPicPr>
            <a:picLocks noChangeAspect="1"/>
          </p:cNvPicPr>
          <p:nvPr>
            <p:custDataLst>
              <p:tags r:id="rId1"/>
            </p:custDataLst>
          </p:nvPr>
        </p:nvPicPr>
        <p:blipFill>
          <a:blip r:embed="rId7" cstate="print">
            <a:extLst>
              <a:ext uri="{28A0092B-C50C-407E-A947-70E740481C1C}">
                <a14:useLocalDpi xmlns:a14="http://schemas.microsoft.com/office/drawing/2010/main" val="0"/>
              </a:ext>
            </a:extLst>
          </a:blip>
          <a:srcRect l="29731" t="56294" r="43963" b="7778"/>
          <a:stretch/>
        </p:blipFill>
        <p:spPr>
          <a:xfrm>
            <a:off x="3884734" y="4046128"/>
            <a:ext cx="1511389" cy="2069668"/>
          </a:xfrm>
          <a:prstGeom prst="rect">
            <a:avLst/>
          </a:prstGeom>
        </p:spPr>
      </p:pic>
      <p:sp>
        <p:nvSpPr>
          <p:cNvPr id="6" name="Rectangle : coins arrondis 5">
            <a:extLst>
              <a:ext uri="{FF2B5EF4-FFF2-40B4-BE49-F238E27FC236}">
                <a16:creationId xmlns:a16="http://schemas.microsoft.com/office/drawing/2014/main" id="{7B971DA1-3C01-7970-1A46-20F644813AB4}"/>
              </a:ext>
            </a:extLst>
          </p:cNvPr>
          <p:cNvSpPr/>
          <p:nvPr/>
        </p:nvSpPr>
        <p:spPr>
          <a:xfrm>
            <a:off x="3741401"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دفتر البحث</a:t>
            </a:r>
            <a:endParaRPr lang="fr-FR" sz="3200" dirty="0">
              <a:latin typeface="Microsoft Uighur" panose="02000000000000000000" pitchFamily="2" charset="-78"/>
              <a:cs typeface="Microsoft Uighur" panose="02000000000000000000" pitchFamily="2" charset="-78"/>
            </a:endParaRPr>
          </a:p>
        </p:txBody>
      </p:sp>
      <p:grpSp>
        <p:nvGrpSpPr>
          <p:cNvPr id="11" name="Group 7">
            <a:extLst>
              <a:ext uri="{FF2B5EF4-FFF2-40B4-BE49-F238E27FC236}">
                <a16:creationId xmlns:a16="http://schemas.microsoft.com/office/drawing/2014/main" id="{E039D9EE-6FCD-5746-0FF7-4B02B02E60B1}"/>
              </a:ext>
            </a:extLst>
          </p:cNvPr>
          <p:cNvGrpSpPr/>
          <p:nvPr/>
        </p:nvGrpSpPr>
        <p:grpSpPr>
          <a:xfrm>
            <a:off x="9708002" y="4305300"/>
            <a:ext cx="1967371" cy="1801077"/>
            <a:chOff x="331235" y="1277768"/>
            <a:chExt cx="1795426" cy="2270728"/>
          </a:xfrm>
        </p:grpSpPr>
        <p:pic>
          <p:nvPicPr>
            <p:cNvPr id="13" name="Picture 2">
              <a:extLst>
                <a:ext uri="{FF2B5EF4-FFF2-40B4-BE49-F238E27FC236}">
                  <a16:creationId xmlns:a16="http://schemas.microsoft.com/office/drawing/2014/main" id="{E273FDFD-8DD0-6AF4-A4FF-AB151DECAA9B}"/>
                </a:ext>
              </a:extLst>
            </p:cNvPr>
            <p:cNvPicPr>
              <a:picLocks noChangeAspect="1"/>
            </p:cNvPicPr>
            <p:nvPr/>
          </p:nvPicPr>
          <p:blipFill rotWithShape="1">
            <a:blip r:embed="rId8"/>
            <a:srcRect l="11025" t="14561" r="11389" b="14089"/>
            <a:stretch/>
          </p:blipFill>
          <p:spPr>
            <a:xfrm>
              <a:off x="454329" y="1277768"/>
              <a:ext cx="1672332" cy="1189216"/>
            </a:xfrm>
            <a:prstGeom prst="roundRect">
              <a:avLst/>
            </a:prstGeom>
          </p:spPr>
        </p:pic>
        <p:pic>
          <p:nvPicPr>
            <p:cNvPr id="14" name="Image 19" descr="Une image contenant texte, fournitures de bureau&#10;&#10;Description générée automatiquement">
              <a:extLst>
                <a:ext uri="{FF2B5EF4-FFF2-40B4-BE49-F238E27FC236}">
                  <a16:creationId xmlns:a16="http://schemas.microsoft.com/office/drawing/2014/main" id="{FC84602F-5E6E-FE8B-3F34-FA9AE2C1CE29}"/>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1171478" y="2501472"/>
              <a:ext cx="855244" cy="1025503"/>
            </a:xfrm>
            <a:prstGeom prst="rect">
              <a:avLst/>
            </a:prstGeom>
          </p:spPr>
        </p:pic>
        <p:pic>
          <p:nvPicPr>
            <p:cNvPr id="16" name="Picture 8" descr="Maped Brosse en Bois pour Ardoises Blanches et Noires">
              <a:extLst>
                <a:ext uri="{FF2B5EF4-FFF2-40B4-BE49-F238E27FC236}">
                  <a16:creationId xmlns:a16="http://schemas.microsoft.com/office/drawing/2014/main" id="{8CD4A3EF-14B2-B046-6887-2B2EED14DC5B}"/>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7" name="Image 16">
            <a:extLst>
              <a:ext uri="{FF2B5EF4-FFF2-40B4-BE49-F238E27FC236}">
                <a16:creationId xmlns:a16="http://schemas.microsoft.com/office/drawing/2014/main" id="{4E9D11D6-635C-822F-B617-A90ED89CE5D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240834" y="5532455"/>
            <a:ext cx="1027366" cy="685800"/>
          </a:xfrm>
          <a:prstGeom prst="rect">
            <a:avLst/>
          </a:prstGeom>
        </p:spPr>
      </p:pic>
      <p:graphicFrame>
        <p:nvGraphicFramePr>
          <p:cNvPr id="5" name="Tableau 4">
            <a:extLst>
              <a:ext uri="{FF2B5EF4-FFF2-40B4-BE49-F238E27FC236}">
                <a16:creationId xmlns:a16="http://schemas.microsoft.com/office/drawing/2014/main" id="{F02648DB-E879-5184-3B15-7CF55F4A046F}"/>
              </a:ext>
            </a:extLst>
          </p:cNvPr>
          <p:cNvGraphicFramePr>
            <a:graphicFrameLocks noGrp="1"/>
          </p:cNvGraphicFramePr>
          <p:nvPr>
            <p:extLst>
              <p:ext uri="{D42A27DB-BD31-4B8C-83A1-F6EECF244321}">
                <p14:modId xmlns:p14="http://schemas.microsoft.com/office/powerpoint/2010/main" val="2242602304"/>
              </p:ext>
            </p:extLst>
          </p:nvPr>
        </p:nvGraphicFramePr>
        <p:xfrm>
          <a:off x="0" y="0"/>
          <a:ext cx="13716000" cy="712299"/>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val="1291277174"/>
                    </a:ext>
                  </a:extLst>
                </a:gridCol>
                <a:gridCol w="25908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4419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ال</a:t>
                      </a:r>
                      <a:r>
                        <a:rPr lang="ar-SA" sz="2800" b="1" i="0" dirty="0">
                          <a:solidFill>
                            <a:schemeClr val="bg1">
                              <a:lumMod val="75000"/>
                            </a:schemeClr>
                          </a:solidFill>
                          <a:latin typeface="Microsoft Uighur" panose="02000000000000000000" pitchFamily="2" charset="-78"/>
                          <a:cs typeface="Microsoft Uighur" panose="02000000000000000000" pitchFamily="2" charset="-78"/>
                        </a:rPr>
                        <a:t>عمليات وحل المسائل</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الأعداد</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pic>
        <p:nvPicPr>
          <p:cNvPr id="4" name="Image 3">
            <a:extLst>
              <a:ext uri="{FF2B5EF4-FFF2-40B4-BE49-F238E27FC236}">
                <a16:creationId xmlns:a16="http://schemas.microsoft.com/office/drawing/2014/main" id="{B4DC7329-0870-0787-BFD8-41633BD61BF1}"/>
              </a:ext>
            </a:extLst>
          </p:cNvPr>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219" y="771871"/>
            <a:ext cx="702304" cy="584775"/>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 name="Image 13">
            <a:extLst>
              <a:ext uri="{FF2B5EF4-FFF2-40B4-BE49-F238E27FC236}">
                <a16:creationId xmlns:a16="http://schemas.microsoft.com/office/drawing/2014/main" id="{DF772168-59E8-1310-8605-FC539CFE9449}"/>
              </a:ext>
            </a:extLst>
          </p:cNvPr>
          <p:cNvPicPr>
            <a:picLocks noChangeAspect="1"/>
          </p:cNvPicPr>
          <p:nvPr/>
        </p:nvPicPr>
        <p:blipFill rotWithShape="1">
          <a:blip r:embed="rId3"/>
          <a:srcRect t="3067" b="13512"/>
          <a:stretch/>
        </p:blipFill>
        <p:spPr>
          <a:xfrm>
            <a:off x="0" y="1285876"/>
            <a:ext cx="13716000" cy="7739848"/>
          </a:xfrm>
          <a:prstGeom prst="rect">
            <a:avLst/>
          </a:prstGeom>
        </p:spPr>
      </p:pic>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7417" y="2289582"/>
          <a:ext cx="13367133" cy="5175383"/>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58710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MadaniArabic-Light" panose="00000400000000000000" pitchFamily="2" charset="-78"/>
                          <a:ea typeface="+mn-ea"/>
                          <a:cs typeface="MadaniArabic-Light" panose="00000400000000000000" pitchFamily="2" charset="-78"/>
                        </a:rPr>
                        <a:t>3) </a:t>
                      </a:r>
                      <a:r>
                        <a:rPr lang="ar-MA" sz="3200" b="1" dirty="0">
                          <a:solidFill>
                            <a:schemeClr val="tx1"/>
                          </a:solidFill>
                          <a:latin typeface="MadaniArabic-Light" panose="00000400000000000000" pitchFamily="2" charset="-78"/>
                          <a:cs typeface="MadaniArabic-Light" panose="00000400000000000000" pitchFamily="2" charset="-78"/>
                        </a:rPr>
                        <a:t>الممارسة المستقلة </a:t>
                      </a:r>
                      <a:endParaRPr lang="fr-MA" sz="3200" b="1" dirty="0">
                        <a:solidFill>
                          <a:schemeClr val="tx1"/>
                        </a:solidFill>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936677">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MadaniArabic-Light" panose="00000400000000000000" pitchFamily="2" charset="-78"/>
                          <a:ea typeface="+mn-ea"/>
                          <a:cs typeface="MadaniArabic-Light" panose="00000400000000000000" pitchFamily="2" charset="-78"/>
                        </a:rPr>
                        <a:t>يوجه الميسر(ة) المتعلمين إلى إنجاز الأنشطة التطبيقية المقترحة في كراسة الدعم.</a:t>
                      </a:r>
                      <a:endParaRPr lang="fr-MA" sz="27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58710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latin typeface="MadaniArabic-Light" panose="00000400000000000000" pitchFamily="2" charset="-78"/>
                          <a:cs typeface="MadaniArabic-Light" panose="00000400000000000000" pitchFamily="2" charset="-78"/>
                        </a:rPr>
                        <a:t>*موجهات عامة*</a:t>
                      </a:r>
                      <a:endParaRPr lang="fr-MA" sz="3200" b="1" dirty="0">
                        <a:latin typeface="MadaniArabic-Light" panose="00000400000000000000" pitchFamily="2" charset="-78"/>
                        <a:cs typeface="MadaniArabic-Light" panose="00000400000000000000" pitchFamily="2" charset="-78"/>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3057606">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MadaniArabic-Light" panose="00000400000000000000" pitchFamily="2" charset="-78"/>
                        <a:ea typeface="+mn-ea"/>
                        <a:cs typeface="MadaniArabic-Light" panose="00000400000000000000" pitchFamily="2" charset="-78"/>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3" name="TextBox 2">
            <a:extLst>
              <a:ext uri="{FF2B5EF4-FFF2-40B4-BE49-F238E27FC236}">
                <a16:creationId xmlns:a16="http://schemas.microsoft.com/office/drawing/2014/main" id="{9EB0F910-A9EC-7689-C763-B524B9CBC4D4}"/>
              </a:ext>
            </a:extLst>
          </p:cNvPr>
          <p:cNvSpPr txBox="1"/>
          <p:nvPr/>
        </p:nvSpPr>
        <p:spPr>
          <a:xfrm>
            <a:off x="781050" y="4859806"/>
            <a:ext cx="12187238" cy="2481770"/>
          </a:xfrm>
          <a:prstGeom prst="rect">
            <a:avLst/>
          </a:prstGeom>
          <a:noFill/>
        </p:spPr>
        <p:txBody>
          <a:bodyPr wrap="square" rtlCol="0">
            <a:spAutoFit/>
          </a:bodyPr>
          <a:lstStyle/>
          <a:p>
            <a:pPr marL="321469" indent="-321469" algn="just" defTabSz="1028700" rtl="1">
              <a:lnSpc>
                <a:spcPct val="200000"/>
              </a:lnSpc>
              <a:spcBef>
                <a:spcPts val="248"/>
              </a:spcBef>
              <a:buClr>
                <a:srgbClr val="151616"/>
              </a:buClr>
              <a:buSzPts val="1200"/>
              <a:buFont typeface="Arial" panose="020B0604020202020204" pitchFamily="34" charset="0"/>
              <a:buChar char="•"/>
              <a:tabLst>
                <a:tab pos="1046559" algn="l"/>
                <a:tab pos="1047274" algn="l"/>
              </a:tabLst>
              <a:defRPr/>
            </a:pPr>
            <a:r>
              <a:rPr lang="ar-SA" sz="2700" b="1" dirty="0">
                <a:solidFill>
                  <a:prstClr val="black"/>
                </a:solidFill>
                <a:latin typeface="MadaniArabic-Light" panose="00000400000000000000" pitchFamily="2" charset="-78"/>
                <a:cs typeface="MadaniArabic-Light" panose="00000400000000000000" pitchFamily="2" charset="-78"/>
              </a:rPr>
              <a:t>الاحتياط</a:t>
            </a:r>
            <a:r>
              <a:rPr lang="ar-MA" sz="2700" b="1" dirty="0">
                <a:solidFill>
                  <a:prstClr val="black"/>
                </a:solidFill>
                <a:latin typeface="MadaniArabic-Light" panose="00000400000000000000" pitchFamily="2" charset="-78"/>
                <a:cs typeface="MadaniArabic-Light" panose="00000400000000000000" pitchFamily="2" charset="-78"/>
              </a:rPr>
              <a:t> أثناء </a:t>
            </a:r>
            <a:r>
              <a:rPr lang="ar-SA" sz="2700" b="1" dirty="0">
                <a:solidFill>
                  <a:prstClr val="black"/>
                </a:solidFill>
                <a:latin typeface="MadaniArabic-Light" panose="00000400000000000000" pitchFamily="2" charset="-78"/>
                <a:cs typeface="MadaniArabic-Light" panose="00000400000000000000" pitchFamily="2" charset="-78"/>
              </a:rPr>
              <a:t>عملية صنع المعداد الورقي</a:t>
            </a:r>
            <a:r>
              <a:rPr lang="ar-MA" sz="2700" b="1" dirty="0">
                <a:solidFill>
                  <a:prstClr val="black"/>
                </a:solidFill>
                <a:latin typeface="MadaniArabic-Light" panose="00000400000000000000" pitchFamily="2" charset="-78"/>
                <a:cs typeface="MadaniArabic-Light" panose="00000400000000000000" pitchFamily="2" charset="-78"/>
              </a:rPr>
              <a:t> ب</a:t>
            </a:r>
            <a:r>
              <a:rPr lang="ar-SA" sz="2700" b="1" dirty="0">
                <a:solidFill>
                  <a:prstClr val="black"/>
                </a:solidFill>
                <a:latin typeface="MadaniArabic-Light" panose="00000400000000000000" pitchFamily="2" charset="-78"/>
                <a:cs typeface="MadaniArabic-Light" panose="00000400000000000000" pitchFamily="2" charset="-78"/>
              </a:rPr>
              <a:t>استعمال المقص ومشبك الأوراق</a:t>
            </a:r>
            <a:r>
              <a:rPr lang="ar-MA" sz="2700" b="1" dirty="0">
                <a:solidFill>
                  <a:prstClr val="black"/>
                </a:solidFill>
                <a:latin typeface="MadaniArabic-Light" panose="00000400000000000000" pitchFamily="2" charset="-78"/>
                <a:cs typeface="MadaniArabic-Light" panose="00000400000000000000" pitchFamily="2" charset="-78"/>
              </a:rPr>
              <a:t>،</a:t>
            </a:r>
            <a:endParaRPr lang="fr-MA" sz="2700" b="1" dirty="0">
              <a:solidFill>
                <a:prstClr val="black"/>
              </a:solidFill>
              <a:latin typeface="MadaniArabic-Light" panose="00000400000000000000" pitchFamily="2" charset="-78"/>
              <a:cs typeface="MadaniArabic-Light" panose="00000400000000000000" pitchFamily="2" charset="-78"/>
            </a:endParaRPr>
          </a:p>
          <a:p>
            <a:pPr marL="321469" indent="-321469" algn="just" defTabSz="1028700" rtl="1">
              <a:lnSpc>
                <a:spcPct val="200000"/>
              </a:lnSpc>
              <a:spcBef>
                <a:spcPts val="248"/>
              </a:spcBef>
              <a:buClr>
                <a:srgbClr val="151616"/>
              </a:buClr>
              <a:buSzPts val="1200"/>
              <a:buFont typeface="Arial" panose="020B0604020202020204" pitchFamily="34" charset="0"/>
              <a:buChar char="•"/>
              <a:tabLst>
                <a:tab pos="1046559" algn="l"/>
                <a:tab pos="1047274" algn="l"/>
              </a:tabLst>
              <a:defRPr/>
            </a:pPr>
            <a:r>
              <a:rPr lang="ar-MA" sz="2700" b="1" dirty="0">
                <a:solidFill>
                  <a:prstClr val="black"/>
                </a:solidFill>
                <a:latin typeface="MadaniArabic-Light" panose="00000400000000000000" pitchFamily="2" charset="-78"/>
                <a:cs typeface="MadaniArabic-Light" panose="00000400000000000000" pitchFamily="2" charset="-78"/>
              </a:rPr>
              <a:t>يعتمد</a:t>
            </a:r>
            <a:r>
              <a:rPr lang="ar-SA" sz="2700" b="1" dirty="0">
                <a:solidFill>
                  <a:prstClr val="black"/>
                </a:solidFill>
                <a:latin typeface="MadaniArabic-Light" panose="00000400000000000000" pitchFamily="2" charset="-78"/>
                <a:cs typeface="MadaniArabic-Light" panose="00000400000000000000" pitchFamily="2" charset="-78"/>
              </a:rPr>
              <a:t> هذا النشاط </a:t>
            </a:r>
            <a:r>
              <a:rPr lang="ar-MA" sz="2700" b="1" dirty="0">
                <a:solidFill>
                  <a:prstClr val="black"/>
                </a:solidFill>
                <a:latin typeface="MadaniArabic-Light" panose="00000400000000000000" pitchFamily="2" charset="-78"/>
                <a:cs typeface="MadaniArabic-Light" panose="00000400000000000000" pitchFamily="2" charset="-78"/>
              </a:rPr>
              <a:t>بالأساس </a:t>
            </a:r>
            <a:r>
              <a:rPr lang="ar-SA" sz="2700" b="1" dirty="0">
                <a:solidFill>
                  <a:prstClr val="black"/>
                </a:solidFill>
                <a:latin typeface="MadaniArabic-Light" panose="00000400000000000000" pitchFamily="2" charset="-78"/>
                <a:cs typeface="MadaniArabic-Light" panose="00000400000000000000" pitchFamily="2" charset="-78"/>
              </a:rPr>
              <a:t>مع المتعلمي</a:t>
            </a:r>
            <a:r>
              <a:rPr lang="ar-MA" sz="2700" b="1" dirty="0">
                <a:solidFill>
                  <a:prstClr val="black"/>
                </a:solidFill>
                <a:latin typeface="MadaniArabic-Light" panose="00000400000000000000" pitchFamily="2" charset="-78"/>
                <a:cs typeface="MadaniArabic-Light" panose="00000400000000000000" pitchFamily="2" charset="-78"/>
              </a:rPr>
              <a:t>ن المبتدئين وفي مستوى "عدد من رقم" و "عدد من رقمين".</a:t>
            </a:r>
            <a:endParaRPr lang="fr-MA" sz="2700" b="1" dirty="0">
              <a:solidFill>
                <a:prstClr val="black"/>
              </a:solidFill>
              <a:latin typeface="MadaniArabic-Light" panose="00000400000000000000" pitchFamily="2" charset="-78"/>
              <a:cs typeface="MadaniArabic-Light" panose="00000400000000000000" pitchFamily="2" charset="-78"/>
            </a:endParaRPr>
          </a:p>
        </p:txBody>
      </p:sp>
      <p:sp>
        <p:nvSpPr>
          <p:cNvPr id="2" name="Google Shape;146;p4">
            <a:extLst>
              <a:ext uri="{FF2B5EF4-FFF2-40B4-BE49-F238E27FC236}">
                <a16:creationId xmlns:a16="http://schemas.microsoft.com/office/drawing/2014/main" id="{0C34312A-84B9-045E-8B3A-C9B46E5D3EB2}"/>
              </a:ext>
            </a:extLst>
          </p:cNvPr>
          <p:cNvSpPr txBox="1">
            <a:spLocks/>
          </p:cNvSpPr>
          <p:nvPr/>
        </p:nvSpPr>
        <p:spPr>
          <a:xfrm>
            <a:off x="2078618" y="1280522"/>
            <a:ext cx="9427582" cy="810000"/>
          </a:xfrm>
          <a:prstGeom prst="rect">
            <a:avLst/>
          </a:prstGeom>
          <a:solidFill>
            <a:srgbClr val="98ECD6"/>
          </a:solidFill>
          <a:ln w="19050">
            <a:no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MadaniArabic-Light" panose="00000400000000000000" pitchFamily="2" charset="-78"/>
                <a:cs typeface="MadaniArabic-Light" panose="00000400000000000000" pitchFamily="2" charset="-78"/>
                <a:sym typeface="Arial Black"/>
              </a:rPr>
              <a:t>  المعداد الورقي</a:t>
            </a:r>
            <a:endParaRPr lang="ar-MA" sz="4050" b="1" dirty="0">
              <a:solidFill>
                <a:prstClr val="black"/>
              </a:solidFill>
              <a:latin typeface="MadaniArabic-Light" panose="00000400000000000000" pitchFamily="2" charset="-78"/>
              <a:ea typeface="Arial Black"/>
              <a:cs typeface="MadaniArabic-Light" panose="00000400000000000000" pitchFamily="2" charset="-78"/>
              <a:sym typeface="Arial Black"/>
            </a:endParaRPr>
          </a:p>
        </p:txBody>
      </p:sp>
    </p:spTree>
    <p:extLst>
      <p:ext uri="{BB962C8B-B14F-4D97-AF65-F5344CB8AC3E}">
        <p14:creationId xmlns:p14="http://schemas.microsoft.com/office/powerpoint/2010/main" val="23840303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36129</TotalTime>
  <Words>3681</Words>
  <Application>Microsoft Office PowerPoint</Application>
  <PresentationFormat>Personnalisé</PresentationFormat>
  <Paragraphs>778</Paragraphs>
  <Slides>90</Slides>
  <Notes>14</Notes>
  <HiddenSlides>0</HiddenSlides>
  <MMClips>0</MMClips>
  <ScaleCrop>false</ScaleCrop>
  <HeadingPairs>
    <vt:vector size="6" baseType="variant">
      <vt:variant>
        <vt:lpstr>Polices utilisées</vt:lpstr>
      </vt:variant>
      <vt:variant>
        <vt:i4>16</vt:i4>
      </vt:variant>
      <vt:variant>
        <vt:lpstr>Thème</vt:lpstr>
      </vt:variant>
      <vt:variant>
        <vt:i4>1</vt:i4>
      </vt:variant>
      <vt:variant>
        <vt:lpstr>Titres des diapositives</vt:lpstr>
      </vt:variant>
      <vt:variant>
        <vt:i4>90</vt:i4>
      </vt:variant>
    </vt:vector>
  </HeadingPairs>
  <TitlesOfParts>
    <vt:vector size="107" baseType="lpstr">
      <vt:lpstr>Montserrat Medium</vt:lpstr>
      <vt:lpstr>Montserrat Light</vt:lpstr>
      <vt:lpstr>Montserrat</vt:lpstr>
      <vt:lpstr>Dubai</vt:lpstr>
      <vt:lpstr>Wingdings</vt:lpstr>
      <vt:lpstr>Microsoft Uighur</vt:lpstr>
      <vt:lpstr>Arial</vt:lpstr>
      <vt:lpstr>Cambria,Serif</vt:lpstr>
      <vt:lpstr>Cambria</vt:lpstr>
      <vt:lpstr>Dosis</vt:lpstr>
      <vt:lpstr>MadaniArabic-Light</vt:lpstr>
      <vt:lpstr>MadaniArabic-ExtraLight</vt:lpstr>
      <vt:lpstr>29LT Bukra Bold</vt:lpstr>
      <vt:lpstr>Calibri</vt:lpstr>
      <vt:lpstr>Arial Black</vt:lpstr>
      <vt:lpstr>Carelia</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Mohamed Ouatouch</cp:lastModifiedBy>
  <cp:revision>221</cp:revision>
  <dcterms:created xsi:type="dcterms:W3CDTF">2006-08-16T00:00:00Z</dcterms:created>
  <dcterms:modified xsi:type="dcterms:W3CDTF">2025-09-18T23:16:41Z</dcterms:modified>
  <dc:identifier>DAFtlvZnwz4</dc:identifier>
</cp:coreProperties>
</file>