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8"/>
  </p:notesMasterIdLst>
  <p:sldIdLst>
    <p:sldId id="257" r:id="rId2"/>
    <p:sldId id="2134808553" r:id="rId3"/>
    <p:sldId id="2134808443" r:id="rId4"/>
    <p:sldId id="2134805101" r:id="rId5"/>
    <p:sldId id="2134808576" r:id="rId6"/>
    <p:sldId id="2134805155" r:id="rId7"/>
    <p:sldId id="2147482661" r:id="rId8"/>
    <p:sldId id="386" r:id="rId9"/>
    <p:sldId id="2134808444" r:id="rId10"/>
    <p:sldId id="2147482599" r:id="rId11"/>
    <p:sldId id="2147482586" r:id="rId12"/>
    <p:sldId id="2147482663" r:id="rId13"/>
    <p:sldId id="2134808519" r:id="rId14"/>
    <p:sldId id="2134808520" r:id="rId15"/>
    <p:sldId id="2147482629" r:id="rId16"/>
    <p:sldId id="2147482630" r:id="rId17"/>
    <p:sldId id="2147482631" r:id="rId18"/>
    <p:sldId id="2147482632" r:id="rId19"/>
    <p:sldId id="2147482633" r:id="rId20"/>
    <p:sldId id="2147482634" r:id="rId21"/>
    <p:sldId id="2147482635" r:id="rId22"/>
    <p:sldId id="2147482636" r:id="rId23"/>
    <p:sldId id="2134808459" r:id="rId24"/>
    <p:sldId id="2147482637" r:id="rId25"/>
    <p:sldId id="2147482638" r:id="rId26"/>
    <p:sldId id="2134808446" r:id="rId27"/>
    <p:sldId id="2147482639" r:id="rId28"/>
    <p:sldId id="2147482640" r:id="rId29"/>
    <p:sldId id="2147482641" r:id="rId30"/>
    <p:sldId id="2147482642" r:id="rId31"/>
    <p:sldId id="2147482643" r:id="rId32"/>
    <p:sldId id="2147482646" r:id="rId33"/>
    <p:sldId id="2147482648" r:id="rId34"/>
    <p:sldId id="2147482647" r:id="rId35"/>
    <p:sldId id="2147482649" r:id="rId36"/>
    <p:sldId id="2147482650" r:id="rId37"/>
    <p:sldId id="2147482651" r:id="rId38"/>
    <p:sldId id="2147482652" r:id="rId39"/>
    <p:sldId id="2147482653" r:id="rId40"/>
    <p:sldId id="2147482654" r:id="rId41"/>
    <p:sldId id="2147482655" r:id="rId42"/>
    <p:sldId id="2134808460" r:id="rId43"/>
    <p:sldId id="2134808538" r:id="rId44"/>
    <p:sldId id="2134808550" r:id="rId45"/>
    <p:sldId id="2147482539" r:id="rId46"/>
    <p:sldId id="2147482558" r:id="rId47"/>
    <p:sldId id="2147482582" r:id="rId48"/>
    <p:sldId id="2147482547" r:id="rId49"/>
    <p:sldId id="2134808542" r:id="rId50"/>
    <p:sldId id="2147482575" r:id="rId51"/>
    <p:sldId id="2134808547" r:id="rId52"/>
    <p:sldId id="2147482576" r:id="rId53"/>
    <p:sldId id="2147482577" r:id="rId54"/>
    <p:sldId id="2147482578" r:id="rId55"/>
    <p:sldId id="2147482579" r:id="rId56"/>
    <p:sldId id="2147482580" r:id="rId57"/>
    <p:sldId id="2147482581" r:id="rId58"/>
    <p:sldId id="2147482583" r:id="rId59"/>
    <p:sldId id="2134808467" r:id="rId60"/>
    <p:sldId id="2134808543" r:id="rId61"/>
    <p:sldId id="2147482624" r:id="rId62"/>
    <p:sldId id="2134808545" r:id="rId63"/>
    <p:sldId id="2147482625" r:id="rId64"/>
    <p:sldId id="2134808546" r:id="rId65"/>
    <p:sldId id="2147482626" r:id="rId66"/>
    <p:sldId id="2134808549" r:id="rId67"/>
    <p:sldId id="2147482627" r:id="rId68"/>
    <p:sldId id="2134808461" r:id="rId69"/>
    <p:sldId id="2147482570" r:id="rId70"/>
    <p:sldId id="2147482550" r:id="rId71"/>
    <p:sldId id="2134808504" r:id="rId72"/>
    <p:sldId id="2147482538" r:id="rId73"/>
    <p:sldId id="513" r:id="rId74"/>
    <p:sldId id="2147482660" r:id="rId75"/>
    <p:sldId id="2147482667" r:id="rId76"/>
    <p:sldId id="2147482668" r:id="rId77"/>
    <p:sldId id="2147482669" r:id="rId78"/>
    <p:sldId id="2147482670" r:id="rId79"/>
    <p:sldId id="2147482662" r:id="rId80"/>
    <p:sldId id="2147482664" r:id="rId81"/>
    <p:sldId id="2147482665" r:id="rId82"/>
    <p:sldId id="2147482666" r:id="rId83"/>
    <p:sldId id="2134804371" r:id="rId84"/>
    <p:sldId id="2147482617" r:id="rId85"/>
    <p:sldId id="2134804359" r:id="rId86"/>
    <p:sldId id="2134804364" r:id="rId87"/>
  </p:sldIdLst>
  <p:sldSz cx="13716000" cy="10287000"/>
  <p:notesSz cx="6858000" cy="9144000"/>
  <p:embeddedFontLst>
    <p:embeddedFont>
      <p:font typeface="29LT Bukra Bold" panose="020B0604020202020204" charset="0"/>
      <p:bold r:id="rId89"/>
    </p:embeddedFont>
    <p:embeddedFont>
      <p:font typeface="Arial Black" panose="020B0A04020102020204" pitchFamily="34" charset="0"/>
      <p:bold r:id="rId90"/>
    </p:embeddedFont>
    <p:embeddedFont>
      <p:font typeface="Cambria" panose="02040503050406030204" pitchFamily="18" charset="0"/>
      <p:regular r:id="rId91"/>
      <p:bold r:id="rId92"/>
      <p:italic r:id="rId93"/>
      <p:boldItalic r:id="rId94"/>
    </p:embeddedFont>
    <p:embeddedFont>
      <p:font typeface="Carelia" panose="020B0604020202020204" charset="0"/>
      <p:regular r:id="rId95"/>
    </p:embeddedFont>
    <p:embeddedFont>
      <p:font typeface="Dosis" pitchFamily="2" charset="0"/>
      <p:regular r:id="rId96"/>
      <p:bold r:id="rId97"/>
    </p:embeddedFont>
    <p:embeddedFont>
      <p:font typeface="Dubai" panose="020B0503030403030204" pitchFamily="34" charset="-78"/>
      <p:regular r:id="rId98"/>
      <p:bold r:id="rId99"/>
    </p:embeddedFont>
    <p:embeddedFont>
      <p:font typeface="MadaniArabic-Light" panose="00000400000000000000" pitchFamily="2" charset="-78"/>
      <p:regular r:id="rId100"/>
    </p:embeddedFont>
    <p:embeddedFont>
      <p:font typeface="Microsoft Uighur" panose="02000000000000000000" pitchFamily="2" charset="-78"/>
      <p:regular r:id="rId101"/>
      <p:bold r:id="rId102"/>
    </p:embeddedFont>
    <p:embeddedFont>
      <p:font typeface="Montserrat" panose="00000500000000000000" pitchFamily="2" charset="0"/>
      <p:regular r:id="rId103"/>
      <p:bold r:id="rId104"/>
      <p:italic r:id="rId105"/>
      <p:boldItalic r:id="rId106"/>
    </p:embeddedFont>
    <p:embeddedFont>
      <p:font typeface="Montserrat Light" panose="00000400000000000000" pitchFamily="2" charset="0"/>
      <p:regular r:id="rId107"/>
      <p:italic r:id="rId108"/>
    </p:embeddedFont>
    <p:embeddedFont>
      <p:font typeface="Montserrat Medium" panose="00000600000000000000" pitchFamily="2" charset="0"/>
      <p:regular r:id="rId109"/>
      <p:italic r:id="rId1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C283"/>
    <a:srgbClr val="02BDC9"/>
    <a:srgbClr val="F98F51"/>
    <a:srgbClr val="0097B2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452" autoAdjust="0"/>
    <p:restoredTop sz="95033" autoAdjust="0"/>
  </p:normalViewPr>
  <p:slideViewPr>
    <p:cSldViewPr>
      <p:cViewPr varScale="1">
        <p:scale>
          <a:sx n="61" d="100"/>
          <a:sy n="61" d="100"/>
        </p:scale>
        <p:origin x="470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font" Target="fonts/font1.fntdata"/><Relationship Id="rId112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font" Target="fonts/font19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font" Target="fonts/font14.fntdata"/><Relationship Id="rId5" Type="http://schemas.openxmlformats.org/officeDocument/2006/relationships/slide" Target="slides/slide4.xml"/><Relationship Id="rId90" Type="http://schemas.openxmlformats.org/officeDocument/2006/relationships/font" Target="fonts/font2.fntdata"/><Relationship Id="rId95" Type="http://schemas.openxmlformats.org/officeDocument/2006/relationships/font" Target="fonts/font7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font" Target="fonts/font15.fntdata"/><Relationship Id="rId108" Type="http://schemas.openxmlformats.org/officeDocument/2006/relationships/font" Target="fonts/font20.fntdata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font" Target="fonts/font3.fntdata"/><Relationship Id="rId96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font" Target="fonts/font18.fntdata"/><Relationship Id="rId114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font" Target="fonts/font6.fntdata"/><Relationship Id="rId99" Type="http://schemas.openxmlformats.org/officeDocument/2006/relationships/font" Target="fonts/font11.fntdata"/><Relationship Id="rId10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21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9.fntdata"/><Relationship Id="rId104" Type="http://schemas.openxmlformats.org/officeDocument/2006/relationships/font" Target="fonts/font16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4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22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font" Target="fonts/font12.fntdata"/><Relationship Id="rId105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5.fntdata"/><Relationship Id="rId98" Type="http://schemas.openxmlformats.org/officeDocument/2006/relationships/font" Target="fonts/font10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11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19/09/2025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46801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9437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MA" dirty="0">
                <a:cs typeface="MadaniArabic-Light" panose="00000400000000000000" pitchFamily="2" charset="-78"/>
              </a:rPr>
              <a:t>بعد نمذجة استعمال جداول الجمع أو الطرح – تقدم البطاقة التقنية للنشاط </a:t>
            </a: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2377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1276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0450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0348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88149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42260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95412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3370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556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7.svg"/><Relationship Id="rId9" Type="http://schemas.openxmlformats.org/officeDocument/2006/relationships/image" Target="../media/image2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0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5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5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5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5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5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5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5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5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64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9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40.jpeg"/><Relationship Id="rId3" Type="http://schemas.openxmlformats.org/officeDocument/2006/relationships/image" Target="../media/image8.png"/><Relationship Id="rId7" Type="http://schemas.openxmlformats.org/officeDocument/2006/relationships/image" Target="../media/image36.png"/><Relationship Id="rId12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5.png"/><Relationship Id="rId11" Type="http://schemas.openxmlformats.org/officeDocument/2006/relationships/image" Target="../media/image38.jpeg"/><Relationship Id="rId5" Type="http://schemas.openxmlformats.org/officeDocument/2006/relationships/image" Target="../media/image34.png"/><Relationship Id="rId10" Type="http://schemas.openxmlformats.org/officeDocument/2006/relationships/hyperlink" Target="https://openclipart.org/detail/131431/black-marker-marcador-negro" TargetMode="External"/><Relationship Id="rId4" Type="http://schemas.openxmlformats.org/officeDocument/2006/relationships/image" Target="../media/image9.sv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7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6EC7D-C543-FA85-C0F0-4D0BEEBF0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14D58E-9D0B-79BE-3F37-5B78A640B294}"/>
              </a:ext>
            </a:extLst>
          </p:cNvPr>
          <p:cNvSpPr/>
          <p:nvPr/>
        </p:nvSpPr>
        <p:spPr>
          <a:xfrm>
            <a:off x="-1" y="2095500"/>
            <a:ext cx="13716001" cy="8191499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ED15EC-6943-A649-FFEB-04FDCC18F43D}"/>
              </a:ext>
            </a:extLst>
          </p:cNvPr>
          <p:cNvSpPr/>
          <p:nvPr/>
        </p:nvSpPr>
        <p:spPr>
          <a:xfrm>
            <a:off x="275852" y="2258257"/>
            <a:ext cx="13164293" cy="77012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F546315-92A0-6BE9-6DA6-7BAA1CEBD8FB}"/>
              </a:ext>
            </a:extLst>
          </p:cNvPr>
          <p:cNvSpPr/>
          <p:nvPr/>
        </p:nvSpPr>
        <p:spPr>
          <a:xfrm>
            <a:off x="-1" y="712298"/>
            <a:ext cx="13716001" cy="1383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20C2DA-B04A-86AA-7B92-5324CF406246}"/>
              </a:ext>
            </a:extLst>
          </p:cNvPr>
          <p:cNvSpPr txBox="1"/>
          <p:nvPr/>
        </p:nvSpPr>
        <p:spPr>
          <a:xfrm>
            <a:off x="152400" y="863026"/>
            <a:ext cx="122872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سنرى أيقونة "أُحَضِّرُ لوازمي المدرسية قبل بداية الدرس" وسأوضح لكم ما عليكم القيام به 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ظهور هذه الأيقونة. 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42900" marR="0" lvl="0" indent="-34290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يوضح  الأستاذ(ة) للتلاميذ السلوك المنتظر أثناء التعامل مع اللوازم المدرسية كما هو مبين في الملحق 1.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DBB3064-68C6-0CB1-DDB2-F2ABFF02036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Étoile à 5 branches 3">
            <a:extLst>
              <a:ext uri="{FF2B5EF4-FFF2-40B4-BE49-F238E27FC236}">
                <a16:creationId xmlns:a16="http://schemas.microsoft.com/office/drawing/2014/main" id="{F3AC5F48-A2D0-F401-BF9C-8757090A1CD5}"/>
              </a:ext>
            </a:extLst>
          </p:cNvPr>
          <p:cNvSpPr/>
          <p:nvPr/>
        </p:nvSpPr>
        <p:spPr>
          <a:xfrm>
            <a:off x="2817412" y="8391777"/>
            <a:ext cx="914400" cy="121920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9647CB-D5F7-F1F0-A0FC-B9D3A4192EAB}"/>
              </a:ext>
            </a:extLst>
          </p:cNvPr>
          <p:cNvSpPr/>
          <p:nvPr/>
        </p:nvSpPr>
        <p:spPr>
          <a:xfrm>
            <a:off x="4046192" y="8855269"/>
            <a:ext cx="6852396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A1D7F21-4140-0CCE-3AB4-1CA326B3E8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3624858"/>
            <a:ext cx="3534784" cy="2943244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3B74F10-0A8B-59FB-B908-0A44714A3D8B}"/>
              </a:ext>
            </a:extLst>
          </p:cNvPr>
          <p:cNvSpPr/>
          <p:nvPr/>
        </p:nvSpPr>
        <p:spPr>
          <a:xfrm>
            <a:off x="5363584" y="6759126"/>
            <a:ext cx="3534784" cy="96491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665FDAF0-BE8B-6C0E-2772-06753B6461E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280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203195" y="3941147"/>
            <a:ext cx="722079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19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35BB4-62D6-3E41-5DAD-34EC266C8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7861A59-2BFD-694F-046C-E9AFCDC5B9E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97CDA07-E923-71E0-42D5-CAC9FA0CB8B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D857E5B-F667-B6D7-C473-DA61870409F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803F4FC-77B3-A9DD-09D7-9BBB8F22A094}"/>
              </a:ext>
            </a:extLst>
          </p:cNvPr>
          <p:cNvSpPr txBox="1"/>
          <p:nvPr/>
        </p:nvSpPr>
        <p:spPr>
          <a:xfrm>
            <a:off x="0" y="863026"/>
            <a:ext cx="124396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سنرى نشاطا بعنوان "الجمع والطرح شفهيا"، وسنرى من خلاله الجمع الشفوي. سيمكنكم هذا النشاط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ساب القدرة على الجمع شفويا لعددين من رقم واحد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</a:t>
            </a:r>
            <a:r>
              <a:rPr lang="ar-M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ببطاقة النشاط </a:t>
            </a:r>
            <a:r>
              <a:rPr lang="ar-M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نمذجة جزء من الجدول على أن يتم إتمامه في الحصة المقبلة (الملحق 2).</a:t>
            </a:r>
            <a:endParaRPr lang="fr-FR" sz="20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BBBC787-3ABE-B923-56BA-7E11F3AF6E3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F62B642-70B5-3C68-7DB8-6E61B197CBCE}"/>
              </a:ext>
            </a:extLst>
          </p:cNvPr>
          <p:cNvGrpSpPr/>
          <p:nvPr/>
        </p:nvGrpSpPr>
        <p:grpSpPr>
          <a:xfrm>
            <a:off x="5507992" y="3606459"/>
            <a:ext cx="6552918" cy="6125049"/>
            <a:chOff x="5518324" y="2984386"/>
            <a:chExt cx="6552918" cy="6125049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39081147-3676-FB2D-08B3-45A3B89B5B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BE2502DD-4357-1496-AFBC-77237302D9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85A1C6CD-AF91-D975-A0E8-30B17D59B1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44D43B63-DE08-A3DD-3D3E-C7D295542DF9}"/>
              </a:ext>
            </a:extLst>
          </p:cNvPr>
          <p:cNvSpPr txBox="1"/>
          <p:nvPr/>
        </p:nvSpPr>
        <p:spPr>
          <a:xfrm>
            <a:off x="1090631" y="4939423"/>
            <a:ext cx="30381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الجمع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والطرح شفهيا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5156D43-D60F-509B-CE44-635F1EF5DB0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1">
            <a:extLst>
              <a:ext uri="{FF2B5EF4-FFF2-40B4-BE49-F238E27FC236}">
                <a16:creationId xmlns:a16="http://schemas.microsoft.com/office/drawing/2014/main" id="{D31F055D-0F99-D5E7-51E5-6DD2035B37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4800" y="3918699"/>
            <a:ext cx="1059769" cy="149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549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الألواح،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1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1EA6410-E500-C3AA-2E03-B46FE34A6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65E61C-290D-0B9D-13D8-E559FDC037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951113" y="4838700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8000" dirty="0">
                <a:solidFill>
                  <a:schemeClr val="bg1"/>
                </a:solidFill>
              </a:rPr>
              <a:t>5+</a:t>
            </a:r>
            <a:r>
              <a:rPr lang="ar-MA" sz="8000" dirty="0">
                <a:solidFill>
                  <a:schemeClr val="bg1"/>
                </a:solidFill>
              </a:rPr>
              <a:t>1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FR" sz="8000" dirty="0">
                <a:solidFill>
                  <a:srgbClr val="FFFF00"/>
                </a:solidFill>
              </a:rPr>
              <a:t>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E80CF3A-FEDE-B2A5-3C69-3F2F8A55E2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530D6-D266-4464-64A4-4F0B4B930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5C0383-DF1C-5005-B9F7-847A44A4FA7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A7F95C1-9037-18E9-ECC8-4A50535564B1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41444F-5928-7151-4D8C-97C8810385C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F1ADC9-AF24-1A99-ADF7-815990182205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7CE5AAE-5461-9FF0-44E9-D40C467560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FC69523-2EE5-7AFE-B568-6EA9E31235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549F976-1C3A-F0B2-E805-89078D4D5A89}"/>
              </a:ext>
            </a:extLst>
          </p:cNvPr>
          <p:cNvSpPr txBox="1"/>
          <p:nvPr/>
        </p:nvSpPr>
        <p:spPr>
          <a:xfrm>
            <a:off x="5029200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1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1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E1D6C17-2F1A-6DEB-E710-9EFDEDEE95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25C568C-708D-4EDC-C203-B42ABF746A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668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2AE7D-F3C5-45F1-84E1-73217BFED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2E703-85F9-5DB2-3FFF-86405AE8AB8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53FC28D-45ED-C604-BF8C-695A37162F3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E87A40B-3B2C-7837-B723-942CA5879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67F34EF-4283-CFCD-DF41-832C4C6F5FF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BBF492-1309-1210-E09F-ADF5AA46F49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7AD63D-CC0B-93B6-B670-6607F41C59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5B19A8A-C6C4-C41B-057E-23BB740F0EC3}"/>
              </a:ext>
            </a:extLst>
          </p:cNvPr>
          <p:cNvSpPr txBox="1"/>
          <p:nvPr/>
        </p:nvSpPr>
        <p:spPr>
          <a:xfrm>
            <a:off x="4951113" y="4838700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1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1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FR" sz="8000" dirty="0">
                <a:solidFill>
                  <a:srgbClr val="FFFF00"/>
                </a:solidFill>
              </a:rPr>
              <a:t>2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B1322C-6157-47BD-6C7D-C28465706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3BC2FF4-8A6A-62E5-775C-607374C3362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8440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D1A14-699D-CD86-1899-150F4CAEB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2754DB-EDCB-D8DC-C394-97C19E844C2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21C871-AD80-2457-DE2C-050AB932938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AD5A10-3ACA-8570-CDEF-F5DEA5C0683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901DA4-DC60-B0C7-2E4C-40D196A59B7F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A7468B-195A-3AC9-1298-77A47C0B12E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3E66882-E1F5-52C8-4C9D-2C444432C0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8BC82C5-D966-ACBD-1C9E-D8F6B95F4684}"/>
              </a:ext>
            </a:extLst>
          </p:cNvPr>
          <p:cNvSpPr txBox="1"/>
          <p:nvPr/>
        </p:nvSpPr>
        <p:spPr>
          <a:xfrm>
            <a:off x="5029200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1</a:t>
            </a:r>
            <a:r>
              <a:rPr lang="fr-FR" sz="8000" dirty="0">
                <a:solidFill>
                  <a:schemeClr val="bg1"/>
                </a:solidFill>
              </a:rPr>
              <a:t>+9=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FAAB4C0C-6AA6-4650-7ABA-56A13C8351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FC72C9E-AEC0-3778-3B24-9AB970C3F1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863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57A75-80CA-711E-FF63-8C7936A04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5D2BA2-8080-B1D9-899B-F03138FA760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450277-E5B3-75C8-14F7-8261EBC3341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BEB432-C492-7B0D-23EE-5ED3A7FAAFD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1B2CBA-5280-B8DD-08D7-EC3F90210DE4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48378B-B25D-5AA0-53BD-F703FAF9AEC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AB0FAE-B4D2-446D-3142-EDF055F35A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3F540BF-8A61-637B-BE34-F4E9DD69B6BA}"/>
              </a:ext>
            </a:extLst>
          </p:cNvPr>
          <p:cNvSpPr txBox="1"/>
          <p:nvPr/>
        </p:nvSpPr>
        <p:spPr>
          <a:xfrm>
            <a:off x="4951113" y="4838700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1</a:t>
            </a:r>
            <a:r>
              <a:rPr lang="fr-FR" sz="8000" dirty="0">
                <a:solidFill>
                  <a:schemeClr val="bg1"/>
                </a:solidFill>
              </a:rPr>
              <a:t>+9=</a:t>
            </a:r>
            <a:r>
              <a:rPr lang="ar-MA" sz="8000" dirty="0">
                <a:solidFill>
                  <a:srgbClr val="FFFF00"/>
                </a:solidFill>
              </a:rPr>
              <a:t>1</a:t>
            </a:r>
            <a:r>
              <a:rPr lang="fr-FR" sz="8000" dirty="0">
                <a:solidFill>
                  <a:srgbClr val="FFFF00"/>
                </a:solidFill>
              </a:rPr>
              <a:t>0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650FCBD-B35D-18D0-5334-D4E4A229B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BA00F41-C5C0-D515-171B-521A077C6C1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3831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EF80F-9459-D073-20E5-861E815E8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E841D9-2623-D410-45FA-C21B5CE117B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3636CA-11F5-113E-3D91-3E16D3FB13C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04CB2D-DC45-C4AA-1F87-638C23788152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DBFAFC-1830-CFF0-AA76-FF270C08F2B2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456B6ED-6338-5901-1CD3-FBEE9FDDCA55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A61ABDDA-B6E5-8A59-8703-216841F2D5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6A99901-4DBF-B78A-CA8B-04208C6D2233}"/>
              </a:ext>
            </a:extLst>
          </p:cNvPr>
          <p:cNvSpPr txBox="1"/>
          <p:nvPr/>
        </p:nvSpPr>
        <p:spPr>
          <a:xfrm>
            <a:off x="5029200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8000" dirty="0">
                <a:solidFill>
                  <a:schemeClr val="bg1"/>
                </a:solidFill>
              </a:rPr>
              <a:t>3+2=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F55A9C6E-EEA4-B89E-0A64-D6E5FE661A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F3466A-068C-058A-D269-C89992FFB5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224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A4874-6C00-5139-5ADA-8D5AD6B21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296A6CD-9A1D-E05B-F778-9179215D3A3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A18C2C-D854-73F8-9D4C-BBBC2258CF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2FFD9A8-8FDF-FBF6-0D16-765854C588C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B180DD-8E1B-FD95-4ECB-28FA0414258D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3DF5AC3-2975-9C3A-688E-65222785B765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F103878-C8AC-CCD8-C2B9-40D07D5972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717C8B5-5065-9513-1450-F883C00F0E60}"/>
              </a:ext>
            </a:extLst>
          </p:cNvPr>
          <p:cNvSpPr txBox="1"/>
          <p:nvPr/>
        </p:nvSpPr>
        <p:spPr>
          <a:xfrm>
            <a:off x="4951113" y="4838700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8000" dirty="0">
                <a:solidFill>
                  <a:schemeClr val="bg1"/>
                </a:solidFill>
              </a:rPr>
              <a:t>3+2=</a:t>
            </a:r>
            <a:r>
              <a:rPr lang="fr-FR" sz="8000" dirty="0">
                <a:solidFill>
                  <a:srgbClr val="FFFF00"/>
                </a:solidFill>
              </a:rPr>
              <a:t>5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CE5E7F-3F19-3168-D76B-7D54BD3A1F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DD8502D-8ECB-224C-A06F-9F4A0C0886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948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66816-E12F-DAF1-E303-9C059B6BA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B711A41-2F4F-352E-A4B8-32E5B9746217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389266-6AFA-309C-80DD-374F9F776B3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9632DD1-A48C-A653-47B9-060868F674DA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381560-DC63-3DF5-B4D7-52FA19588C10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91C549-396A-FAA7-AD9B-2C71F04919FE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43B63BB8-420C-93DD-6B07-E6111CB788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56FFBF4-52AC-163E-8AFE-C07CD31FBABB}"/>
              </a:ext>
            </a:extLst>
          </p:cNvPr>
          <p:cNvSpPr txBox="1"/>
          <p:nvPr/>
        </p:nvSpPr>
        <p:spPr>
          <a:xfrm>
            <a:off x="5029200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8000" dirty="0">
                <a:solidFill>
                  <a:schemeClr val="bg1"/>
                </a:solidFill>
              </a:rPr>
              <a:t>7+</a:t>
            </a:r>
            <a:r>
              <a:rPr lang="ar-MA" sz="8000" dirty="0">
                <a:solidFill>
                  <a:schemeClr val="bg1"/>
                </a:solidFill>
              </a:rPr>
              <a:t>1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3644D2F-0DEC-BF74-2B60-E514739BD4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FF73D73-EA6E-E20D-9500-1A8E8EC5F1F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371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4939C-B3BC-83CB-D27A-DD2DE66D7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49D4F2-A833-355B-B439-61949EE88EE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1608ED-8691-852A-C9F3-D6EB0AFA781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90BBD5-FD2D-42C2-1E41-6803D43C822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049B36-63CD-68D8-0E9A-082852CE40A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986B8B-FF34-DA25-7DF6-6D99EDA5D966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16D4B9B-20ED-3C68-B8A2-0C0FB5FB9F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017F7E1-7EED-73A7-758E-4AAA6CE2394D}"/>
              </a:ext>
            </a:extLst>
          </p:cNvPr>
          <p:cNvSpPr txBox="1"/>
          <p:nvPr/>
        </p:nvSpPr>
        <p:spPr>
          <a:xfrm>
            <a:off x="4951113" y="4838700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8000" dirty="0">
                <a:solidFill>
                  <a:schemeClr val="bg1"/>
                </a:solidFill>
              </a:rPr>
              <a:t>7+</a:t>
            </a:r>
            <a:r>
              <a:rPr lang="ar-MA" sz="8000" dirty="0">
                <a:solidFill>
                  <a:schemeClr val="bg1"/>
                </a:solidFill>
              </a:rPr>
              <a:t>1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FR" sz="8000" dirty="0">
                <a:solidFill>
                  <a:srgbClr val="FFFF00"/>
                </a:solidFill>
              </a:rPr>
              <a:t>8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943C15-42D0-B798-E74F-C88EF4BD5B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8AA33C9-A201-C33F-BDF1-BDF3BA5715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7824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37683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0 إلى </a:t>
            </a: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99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العدد السابق والعدد اللاحق لعدد.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 rtl="1">
              <a:lnSpc>
                <a:spcPts val="11099"/>
              </a:lnSpc>
            </a:pP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3DC01-54B0-CE76-4408-E138FB08D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D1FF0E-A752-54F4-568C-AD7046E3299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5923996-71EB-FBE8-DB90-6BD078FB4627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130029-1A2E-6991-30C8-19071119F1C9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ACBDAE-95B5-1D71-1E7D-0805EA925BC8}"/>
              </a:ext>
            </a:extLst>
          </p:cNvPr>
          <p:cNvSpPr txBox="1"/>
          <p:nvPr/>
        </p:nvSpPr>
        <p:spPr>
          <a:xfrm>
            <a:off x="275854" y="863026"/>
            <a:ext cx="1216376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رأينا كيف نقرأ الأعداد من 0 إلى 50 على جدول الأعداد وسنستمر بنفس الطريقة حتى نصل إلى العدد 99.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A3E3652-85E3-AA5B-9050-BA92C5EF54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ED15245-5EB8-8E2A-1004-CACF120BD5B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4A54FD38-BD0E-A691-DCEB-98497DD61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400" y="4080469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8966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F661B-C42B-FE68-6B0E-0F7ED27A1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E39767B-C47E-789E-F239-FFA9804ECE5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3F5A213-98F9-E52D-8034-37C902684A0C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86E324-1D8E-FD57-0947-D40ADE2C18A6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FC66FFA-4B30-BC14-A5F4-CFE16ECC1870}"/>
              </a:ext>
            </a:extLst>
          </p:cNvPr>
          <p:cNvSpPr txBox="1"/>
          <p:nvPr/>
        </p:nvSpPr>
        <p:spPr>
          <a:xfrm>
            <a:off x="304800" y="863026"/>
            <a:ext cx="12134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كيف أقرأ جدول الأعداد</a:t>
            </a:r>
            <a:endParaRPr kumimoji="0" lang="ar-M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الأستاذ جدول الأعداد من 0 إلى 99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وفق نمط من أنماط القراءة: من اليسار إلى اليمين / من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اليمين إلى السيار / من الأعلى إلى الأسفل / من الأسفل إلى الأعلى/ بشكل عشوائي.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يدعو الأستاذ(ة) متعلمين أو ثلاثة للقراءة بنفس الطريقة.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AB064C-2C76-3F1C-387A-8A732B7F7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238500"/>
            <a:ext cx="5334000" cy="6122327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684EAA2E-20BF-0D64-A5A0-7A2121B7A027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30962C5-C103-F2CC-D3F7-16A4E65D32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3833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سنتعرف اليوم على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سابق ولاحق عدد. وسيساعدنا ذلك على ترتيب الأعداد. لاحظوا معي كيف.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425E12A2-8610-21D4-5D65-8387637F82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602" y="3709164"/>
            <a:ext cx="6755198" cy="4503465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3C00F25-9CD2-6F94-3EC6-A19AE079B5F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C85A7-6448-1C09-BC83-6723C2F7F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DF1353B-F008-E21F-6EFA-FF772A64A3BF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453F81-4AC5-C721-AE87-44BE21BED325}"/>
              </a:ext>
            </a:extLst>
          </p:cNvPr>
          <p:cNvSpPr/>
          <p:nvPr/>
        </p:nvSpPr>
        <p:spPr>
          <a:xfrm>
            <a:off x="275852" y="2382021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9EBCF0-E90F-EC76-EAD5-5C57BCF66460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9D9A74B-A9A4-F163-B103-843C9AA07963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لنأخذ مثلا العدد</a:t>
            </a:r>
            <a:r>
              <a:rPr lang="f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36. هذا هو العدد 36 على جدول الأعداد.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يقول لي كم </a:t>
            </a:r>
            <a:r>
              <a:rPr lang="ar-MA" sz="36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وكم حزمة في العدد 36؟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AC8CA-3F34-DE2B-E1D2-58DC645E5C0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7B7ECF8-6ECC-409A-8665-2C021C7250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238500"/>
            <a:ext cx="5334000" cy="6122327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6AE81FB-6E95-898D-C684-11D65EEE02F2}"/>
              </a:ext>
            </a:extLst>
          </p:cNvPr>
          <p:cNvSpPr/>
          <p:nvPr/>
        </p:nvSpPr>
        <p:spPr>
          <a:xfrm>
            <a:off x="7772400" y="5143500"/>
            <a:ext cx="609600" cy="6096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endParaRPr lang="fr-FR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A9AF20B-AB4F-FBB6-3EC7-20FDB87787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1889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3D0D6-632B-7566-6631-72B68FE15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650CA57-721F-185E-534E-61B963B9FC26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5CF421-5F20-2FCD-5141-E57E995BF937}"/>
              </a:ext>
            </a:extLst>
          </p:cNvPr>
          <p:cNvSpPr/>
          <p:nvPr/>
        </p:nvSpPr>
        <p:spPr>
          <a:xfrm>
            <a:off x="275852" y="2382021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300DD15-120E-8A1B-5DD9-B79341FC28EC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A6E1CC7-DF75-008A-094B-47C2F600B029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36 إذن يتكون من 6 </a:t>
            </a:r>
            <a:r>
              <a:rPr lang="ar-MA" sz="36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و3 حزم.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8779411-6F1D-F270-5728-2CF1BAD1A7C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3C1C781-BD25-53DB-25E3-E55680FD0B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771900"/>
            <a:ext cx="4743525" cy="4111055"/>
          </a:xfrm>
          <a:prstGeom prst="rect">
            <a:avLst/>
          </a:prstGeom>
        </p:spPr>
      </p:pic>
      <p:pic>
        <p:nvPicPr>
          <p:cNvPr id="7" name="Picture 259194390">
            <a:extLst>
              <a:ext uri="{FF2B5EF4-FFF2-40B4-BE49-F238E27FC236}">
                <a16:creationId xmlns:a16="http://schemas.microsoft.com/office/drawing/2014/main" id="{C7DBBE1D-A381-CC6E-782A-231496FF10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257800" y="4152900"/>
            <a:ext cx="457200" cy="1665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6117934C-138E-290D-1934-07B8AD1C44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178848"/>
            <a:ext cx="71892" cy="1649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D6B5A918-622F-A653-466C-7F49A094A3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161896"/>
            <a:ext cx="71892" cy="1649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3B10E9A0-30BA-4614-B3EC-9CB47A581E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178849"/>
            <a:ext cx="71892" cy="1649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30AA8B8F-A0F4-5DDC-3567-EDD8C41487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152900"/>
            <a:ext cx="71892" cy="164968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FC36265-49B5-DCF8-D388-D4E37490166D}"/>
              </a:ext>
            </a:extLst>
          </p:cNvPr>
          <p:cNvSpPr txBox="1"/>
          <p:nvPr/>
        </p:nvSpPr>
        <p:spPr>
          <a:xfrm>
            <a:off x="5029200" y="6073155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</a:rPr>
              <a:t>3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9DB5723-EDEB-3348-638C-DA8359E4712A}"/>
              </a:ext>
            </a:extLst>
          </p:cNvPr>
          <p:cNvSpPr txBox="1"/>
          <p:nvPr/>
        </p:nvSpPr>
        <p:spPr>
          <a:xfrm>
            <a:off x="7391400" y="6082725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</a:rPr>
              <a:t>6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3D95164-9395-94AD-6C2B-B58F1D8EB72F}"/>
              </a:ext>
            </a:extLst>
          </p:cNvPr>
          <p:cNvSpPr txBox="1"/>
          <p:nvPr/>
        </p:nvSpPr>
        <p:spPr>
          <a:xfrm>
            <a:off x="6248400" y="7301925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</a:rPr>
              <a:t>36</a:t>
            </a:r>
            <a:endParaRPr lang="fr-FR" sz="3200" b="1" dirty="0">
              <a:solidFill>
                <a:srgbClr val="FF0000"/>
              </a:solidFill>
            </a:endParaRPr>
          </a:p>
        </p:txBody>
      </p:sp>
      <p:pic>
        <p:nvPicPr>
          <p:cNvPr id="18" name="Picture 259194390">
            <a:extLst>
              <a:ext uri="{FF2B5EF4-FFF2-40B4-BE49-F238E27FC236}">
                <a16:creationId xmlns:a16="http://schemas.microsoft.com/office/drawing/2014/main" id="{C03E224A-8B81-2D98-D199-70288E223E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587028" y="4178848"/>
            <a:ext cx="457200" cy="1665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6EB1294D-68A2-808E-4E34-2E90571E86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993888" y="4146338"/>
            <a:ext cx="457200" cy="1665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616A6AA1-CFE0-42D2-000F-1788297B58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4152900"/>
            <a:ext cx="71892" cy="1649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1833790261">
            <a:extLst>
              <a:ext uri="{FF2B5EF4-FFF2-40B4-BE49-F238E27FC236}">
                <a16:creationId xmlns:a16="http://schemas.microsoft.com/office/drawing/2014/main" id="{9657CCCA-9439-B6A3-3F80-F3E639FFCB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4152900"/>
            <a:ext cx="71892" cy="164968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22896FB-D41C-1BA2-92C8-BFABBAF0834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74827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B7EFC-EE74-5FA9-FD6E-F6B82ECE8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0588539-97E5-B145-8831-45B5872E654F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D2875C-89FF-5972-4E13-C887EEE6F7A9}"/>
              </a:ext>
            </a:extLst>
          </p:cNvPr>
          <p:cNvSpPr/>
          <p:nvPr/>
        </p:nvSpPr>
        <p:spPr>
          <a:xfrm>
            <a:off x="275852" y="2382021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93DCFA-3A22-6376-D2B3-B356C2ED5814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61EEFCC-A920-2601-745E-AE929F03F58A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يقول لي كم فرقعة وكم </a:t>
            </a:r>
            <a:r>
              <a:rPr lang="ar-MA" sz="36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تصفيقة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العدد 36؟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36 يتكون من 6 فرقعات و3 تصفيقات.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822FC93-2AD3-4B63-CBAB-977526AACFB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8">
            <a:extLst>
              <a:ext uri="{FF2B5EF4-FFF2-40B4-BE49-F238E27FC236}">
                <a16:creationId xmlns:a16="http://schemas.microsoft.com/office/drawing/2014/main" id="{B4B62CB8-34CD-0C30-A7DC-BEC47EA7C2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8800" y="4686300"/>
            <a:ext cx="1857854" cy="1892690"/>
          </a:xfrm>
          <a:prstGeom prst="rect">
            <a:avLst/>
          </a:prstGeom>
        </p:spPr>
      </p:pic>
      <p:pic>
        <p:nvPicPr>
          <p:cNvPr id="4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79244FFD-5254-8C88-806E-B2BFBE1CDD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050" y="4955369"/>
            <a:ext cx="1400259" cy="162730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B9E7B94-28BA-7D6F-7DE4-44018790DAEA}"/>
              </a:ext>
            </a:extLst>
          </p:cNvPr>
          <p:cNvSpPr txBox="1"/>
          <p:nvPr/>
        </p:nvSpPr>
        <p:spPr>
          <a:xfrm>
            <a:off x="6324600" y="3390900"/>
            <a:ext cx="167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4000" b="1" dirty="0">
                <a:solidFill>
                  <a:srgbClr val="FF0000"/>
                </a:solidFill>
              </a:rPr>
              <a:t>36</a:t>
            </a:r>
            <a:endParaRPr lang="fr-FR" b="1" dirty="0">
              <a:solidFill>
                <a:srgbClr val="FF0000"/>
              </a:solidFill>
            </a:endParaRP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7EE18926-9269-6342-0BB1-652AA346AA94}"/>
              </a:ext>
            </a:extLst>
          </p:cNvPr>
          <p:cNvCxnSpPr/>
          <p:nvPr/>
        </p:nvCxnSpPr>
        <p:spPr>
          <a:xfrm>
            <a:off x="7123261" y="4071399"/>
            <a:ext cx="2438400" cy="8923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E89552BB-5297-CD33-FDE2-1BBB3EF8D34D}"/>
              </a:ext>
            </a:extLst>
          </p:cNvPr>
          <p:cNvCxnSpPr>
            <a:cxnSpLocks/>
          </p:cNvCxnSpPr>
          <p:nvPr/>
        </p:nvCxnSpPr>
        <p:spPr>
          <a:xfrm flipH="1">
            <a:off x="3886200" y="4098786"/>
            <a:ext cx="2392325" cy="85658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4F4EEF99-476E-F0BA-9D04-D56663A5C74B}"/>
              </a:ext>
            </a:extLst>
          </p:cNvPr>
          <p:cNvSpPr txBox="1"/>
          <p:nvPr/>
        </p:nvSpPr>
        <p:spPr>
          <a:xfrm>
            <a:off x="2971801" y="6820831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40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8A7AC8D-A6BE-9C4B-3B6C-F568E14FC136}"/>
              </a:ext>
            </a:extLst>
          </p:cNvPr>
          <p:cNvSpPr txBox="1"/>
          <p:nvPr/>
        </p:nvSpPr>
        <p:spPr>
          <a:xfrm>
            <a:off x="9906000" y="6789311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4000" b="1" dirty="0">
                <a:solidFill>
                  <a:srgbClr val="FF0000"/>
                </a:solidFill>
              </a:rPr>
              <a:t>6</a:t>
            </a:r>
            <a:endParaRPr lang="fr-FR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CE77406-1CF3-6096-99C7-C0128AC5AA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3407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20671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B2928161-4BFB-8DF9-C834-2247B212DAA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0CA02-9DD0-64BD-5AF7-627909782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5B3CA6-BB5B-876A-4DB0-5E7C3726C2B5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3FF8D6-662A-34D6-6B1E-7C3C416FB19D}"/>
              </a:ext>
            </a:extLst>
          </p:cNvPr>
          <p:cNvSpPr/>
          <p:nvPr/>
        </p:nvSpPr>
        <p:spPr>
          <a:xfrm>
            <a:off x="275852" y="2382021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EF3DEBD-37EB-0D89-6FCC-76952B8F2C3A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88CD2A3-F73D-9EF7-90F5-D2BD1222A5FA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يقول لي كم وحدة وكم عشرة في العدد 36؟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36 يتكون من 6 وحدات و3 عشرات.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D1A588C-4F35-FFF9-4CE7-87466485B18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24C3E7C-3D0E-B905-6C86-C35CA10C3A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3870103"/>
              </p:ext>
            </p:extLst>
          </p:nvPr>
        </p:nvGraphicFramePr>
        <p:xfrm>
          <a:off x="4201635" y="4686300"/>
          <a:ext cx="5312725" cy="25171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43982">
                  <a:extLst>
                    <a:ext uri="{9D8B030D-6E8A-4147-A177-3AD203B41FA5}">
                      <a16:colId xmlns:a16="http://schemas.microsoft.com/office/drawing/2014/main" val="4075366194"/>
                    </a:ext>
                  </a:extLst>
                </a:gridCol>
                <a:gridCol w="2468743">
                  <a:extLst>
                    <a:ext uri="{9D8B030D-6E8A-4147-A177-3AD203B41FA5}">
                      <a16:colId xmlns:a16="http://schemas.microsoft.com/office/drawing/2014/main" val="1913634284"/>
                    </a:ext>
                  </a:extLst>
                </a:gridCol>
              </a:tblGrid>
              <a:tr h="68951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836815"/>
                  </a:ext>
                </a:extLst>
              </a:tr>
              <a:tr h="181615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dirty="0"/>
                        <a:t>6</a:t>
                      </a:r>
                      <a:endParaRPr lang="ar-SA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8772860"/>
                  </a:ext>
                </a:extLst>
              </a:tr>
            </a:tbl>
          </a:graphicData>
        </a:graphic>
      </p:graphicFrame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37B1716-6F99-99BE-5966-21479CA1348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6404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44DCE-FD70-590D-0B7D-83D95EFAC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4D45B5C-AEC4-3C7F-3F51-FCD5166B0F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3C6C4CE-2FF2-ECB0-3AE5-140BFA9D81D5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F660F85-BD38-CE92-C368-0EC55B1ECE17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B4CBDFA-0D20-60C7-265D-EE71C70A6A70}"/>
              </a:ext>
            </a:extLst>
          </p:cNvPr>
          <p:cNvSpPr txBox="1"/>
          <p:nvPr/>
        </p:nvSpPr>
        <p:spPr>
          <a:xfrm>
            <a:off x="609600" y="863026"/>
            <a:ext cx="11887201" cy="205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عندما نقول العدد السابق لعدد فإننا نقصد به العدد الذي يأتي قبله مباشرة.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السابق للعدد 36 هو العدد 35.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وعندما نقول العدد اللاحق لعدد فإننا نقصد به العدد الذي يأتي بعده مباشرة.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اللاحق للعدد 36 هو العدد 37.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3308BDF-8AA9-0138-6446-D42360047181}"/>
              </a:ext>
            </a:extLst>
          </p:cNvPr>
          <p:cNvSpPr/>
          <p:nvPr/>
        </p:nvSpPr>
        <p:spPr>
          <a:xfrm rot="10800000">
            <a:off x="12656404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98D2D99-775D-B1DD-F04E-A2E427E97D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352861"/>
              </p:ext>
            </p:extLst>
          </p:nvPr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4000" kern="100" dirty="0">
                          <a:solidFill>
                            <a:srgbClr val="FF0000"/>
                          </a:solidFill>
                          <a:effectLst/>
                        </a:rPr>
                        <a:t>36</a:t>
                      </a:r>
                      <a:endParaRPr lang="fr-FR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4" name="Flèche : courbe vers la droite 3">
            <a:extLst>
              <a:ext uri="{FF2B5EF4-FFF2-40B4-BE49-F238E27FC236}">
                <a16:creationId xmlns:a16="http://schemas.microsoft.com/office/drawing/2014/main" id="{BC37EB97-D729-4A6F-2CFB-4CEEBF5BB6D4}"/>
              </a:ext>
            </a:extLst>
          </p:cNvPr>
          <p:cNvSpPr/>
          <p:nvPr/>
        </p:nvSpPr>
        <p:spPr>
          <a:xfrm rot="5400000">
            <a:off x="6187686" y="4816086"/>
            <a:ext cx="603764" cy="1041663"/>
          </a:xfrm>
          <a:prstGeom prst="curved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84545D-F43B-A6AF-3A19-EB6DE25BD756}"/>
              </a:ext>
            </a:extLst>
          </p:cNvPr>
          <p:cNvSpPr txBox="1"/>
          <p:nvPr/>
        </p:nvSpPr>
        <p:spPr>
          <a:xfrm>
            <a:off x="6019800" y="4457700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chemeClr val="accent1"/>
                </a:solidFill>
              </a:rPr>
              <a:t>السابق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6E745B0-EDEA-6CCC-8A95-3E93650038F5}"/>
              </a:ext>
            </a:extLst>
          </p:cNvPr>
          <p:cNvSpPr txBox="1"/>
          <p:nvPr/>
        </p:nvSpPr>
        <p:spPr>
          <a:xfrm>
            <a:off x="5867400" y="5829300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4000" b="1" dirty="0">
                <a:solidFill>
                  <a:schemeClr val="accent1"/>
                </a:solidFill>
              </a:rPr>
              <a:t>35</a:t>
            </a:r>
            <a:endParaRPr lang="fr-FR" b="1" dirty="0">
              <a:solidFill>
                <a:schemeClr val="accent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D5DB3B7-E14F-C08F-EB32-7DE4AEE57E37}"/>
              </a:ext>
            </a:extLst>
          </p:cNvPr>
          <p:cNvSpPr txBox="1"/>
          <p:nvPr/>
        </p:nvSpPr>
        <p:spPr>
          <a:xfrm>
            <a:off x="7696200" y="5883414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4000" b="1" dirty="0">
                <a:solidFill>
                  <a:srgbClr val="4AC283"/>
                </a:solidFill>
              </a:rPr>
              <a:t>37</a:t>
            </a:r>
            <a:endParaRPr lang="fr-FR" b="1" dirty="0">
              <a:solidFill>
                <a:srgbClr val="4AC283"/>
              </a:solidFill>
            </a:endParaRPr>
          </a:p>
        </p:txBody>
      </p:sp>
      <p:sp>
        <p:nvSpPr>
          <p:cNvPr id="10" name="Flèche : courbe vers la gauche 9">
            <a:extLst>
              <a:ext uri="{FF2B5EF4-FFF2-40B4-BE49-F238E27FC236}">
                <a16:creationId xmlns:a16="http://schemas.microsoft.com/office/drawing/2014/main" id="{47F1E7E2-F9D0-7375-4F67-70E9136E6DDF}"/>
              </a:ext>
            </a:extLst>
          </p:cNvPr>
          <p:cNvSpPr/>
          <p:nvPr/>
        </p:nvSpPr>
        <p:spPr>
          <a:xfrm rot="16200000">
            <a:off x="7271189" y="4783497"/>
            <a:ext cx="646817" cy="1041665"/>
          </a:xfrm>
          <a:prstGeom prst="curvedLeftArrow">
            <a:avLst/>
          </a:prstGeom>
          <a:solidFill>
            <a:srgbClr val="4AC283"/>
          </a:solidFill>
          <a:ln>
            <a:solidFill>
              <a:srgbClr val="4AC2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075428F-74AB-CD14-8E40-ADC251758D36}"/>
              </a:ext>
            </a:extLst>
          </p:cNvPr>
          <p:cNvSpPr txBox="1"/>
          <p:nvPr/>
        </p:nvSpPr>
        <p:spPr>
          <a:xfrm>
            <a:off x="7114117" y="4391661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4AC283"/>
                </a:solidFill>
              </a:rPr>
              <a:t>اللاحق</a:t>
            </a:r>
            <a:endParaRPr lang="fr-FR" sz="2800" b="1" dirty="0">
              <a:solidFill>
                <a:srgbClr val="4AC283"/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ECDDC5C-EE8E-B890-748F-66D2E218F93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019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9" grpId="0" build="allAtOnce"/>
      <p:bldP spid="10" grpId="0" animBg="1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E1CF2-1168-DE5D-79CF-F9CFABFC5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E96938-CB86-4117-1D6C-139504FE222D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BEFB76-91DF-AA3E-2ED9-213B4C73CA1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99DF22-A8E0-C648-52E6-6E80D9E04BCF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6AB321-0896-437A-C839-FE02D9C26929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الألواح، ما هو العدد السابق للعدد 14.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BEDC6CC-61F6-39E0-ADAC-0E641B0DD97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B2812E2-0FF4-A3CE-5E83-1DC47C7E1B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431321"/>
              </p:ext>
            </p:extLst>
          </p:nvPr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4000" kern="100" dirty="0">
                          <a:solidFill>
                            <a:srgbClr val="FF0000"/>
                          </a:solidFill>
                          <a:effectLst/>
                        </a:rPr>
                        <a:t>14</a:t>
                      </a:r>
                      <a:endParaRPr lang="fr-FR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4" name="Flèche : courbe vers la droite 3">
            <a:extLst>
              <a:ext uri="{FF2B5EF4-FFF2-40B4-BE49-F238E27FC236}">
                <a16:creationId xmlns:a16="http://schemas.microsoft.com/office/drawing/2014/main" id="{ACCCA036-23FD-FF60-A43C-555F67308CC1}"/>
              </a:ext>
            </a:extLst>
          </p:cNvPr>
          <p:cNvSpPr/>
          <p:nvPr/>
        </p:nvSpPr>
        <p:spPr>
          <a:xfrm rot="5400000">
            <a:off x="6187686" y="4816086"/>
            <a:ext cx="603764" cy="1041663"/>
          </a:xfrm>
          <a:prstGeom prst="curved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F3D9518-06CA-A1B1-960A-D055B8421275}"/>
              </a:ext>
            </a:extLst>
          </p:cNvPr>
          <p:cNvSpPr txBox="1"/>
          <p:nvPr/>
        </p:nvSpPr>
        <p:spPr>
          <a:xfrm>
            <a:off x="6019800" y="4457700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chemeClr val="accent1"/>
                </a:solidFill>
              </a:rPr>
              <a:t>السابق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439FCC-0202-AF09-4487-758BBAE1B73B}"/>
              </a:ext>
            </a:extLst>
          </p:cNvPr>
          <p:cNvSpPr txBox="1"/>
          <p:nvPr/>
        </p:nvSpPr>
        <p:spPr>
          <a:xfrm>
            <a:off x="5715000" y="5767684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5400" b="1" dirty="0">
                <a:solidFill>
                  <a:schemeClr val="accent1"/>
                </a:solidFill>
              </a:rPr>
              <a:t>؟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BBCD80A-288B-0EB0-4750-63D1EB3662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4CC027B-B541-56A5-0289-FE4E6F25C9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44804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03F5F-EEE6-B3E6-CC26-DD911BF7A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D3A5F9E-7810-8696-BA65-36431D30383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9D7440-3FD7-2A0C-F214-D6F60C7B6449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AE522F-6250-0B37-C9F0-556B1A5B065C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ECD3A6-0BC0-E3B4-4FE3-934F421A0CA0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7BCE32-6E23-3A1C-21E0-3515750F5B3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80EB3E-3363-827F-E941-5A919CCCC110}"/>
              </a:ext>
            </a:extLst>
          </p:cNvPr>
          <p:cNvGraphicFramePr>
            <a:graphicFrameLocks noGrp="1"/>
          </p:cNvGraphicFramePr>
          <p:nvPr/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4000" kern="100" dirty="0">
                          <a:solidFill>
                            <a:srgbClr val="FF0000"/>
                          </a:solidFill>
                          <a:effectLst/>
                        </a:rPr>
                        <a:t>14</a:t>
                      </a:r>
                      <a:endParaRPr lang="fr-FR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4" name="Flèche : courbe vers la droite 3">
            <a:extLst>
              <a:ext uri="{FF2B5EF4-FFF2-40B4-BE49-F238E27FC236}">
                <a16:creationId xmlns:a16="http://schemas.microsoft.com/office/drawing/2014/main" id="{4C62CCA7-E1E3-A125-A476-8AF42C28F256}"/>
              </a:ext>
            </a:extLst>
          </p:cNvPr>
          <p:cNvSpPr/>
          <p:nvPr/>
        </p:nvSpPr>
        <p:spPr>
          <a:xfrm rot="5400000">
            <a:off x="6187686" y="4816086"/>
            <a:ext cx="603764" cy="1041663"/>
          </a:xfrm>
          <a:prstGeom prst="curved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97ACE05-02C0-643D-701B-CC8250816F9E}"/>
              </a:ext>
            </a:extLst>
          </p:cNvPr>
          <p:cNvSpPr txBox="1"/>
          <p:nvPr/>
        </p:nvSpPr>
        <p:spPr>
          <a:xfrm>
            <a:off x="6019800" y="4457700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chemeClr val="accent1"/>
                </a:solidFill>
              </a:rPr>
              <a:t>السابق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5FC319B-304B-F8FC-FC68-5CEE803EC2FA}"/>
              </a:ext>
            </a:extLst>
          </p:cNvPr>
          <p:cNvSpPr txBox="1"/>
          <p:nvPr/>
        </p:nvSpPr>
        <p:spPr>
          <a:xfrm>
            <a:off x="5715000" y="5767684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>
                <a:solidFill>
                  <a:schemeClr val="accent1"/>
                </a:solidFill>
              </a:rPr>
              <a:t>13</a:t>
            </a:r>
            <a:endParaRPr lang="fr-FR" sz="2000" b="1" dirty="0">
              <a:solidFill>
                <a:schemeClr val="accent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AD56648-5CE8-8E8B-8476-A446613FB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56222DA-D33E-5A64-7666-CEC4EC77FFE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55966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EA5BE-E41A-03C4-3939-C488E1809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140FB83-90CF-DB5F-F176-C6952A9BC791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7E8BCD-9C56-2755-2A13-AD8C204B229D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8B56E47-E61D-8044-83C7-334146999AF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6673605-05C3-61E0-9BC7-60C081434BBA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وما هو العدد اللاحق للعدد 14.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19DA6D4-2F42-859C-A2E4-E68E0EDD781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E2281F6-30C3-6A47-2607-11F0F0632BA2}"/>
              </a:ext>
            </a:extLst>
          </p:cNvPr>
          <p:cNvGraphicFramePr>
            <a:graphicFrameLocks noGrp="1"/>
          </p:cNvGraphicFramePr>
          <p:nvPr/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4000" kern="100" dirty="0">
                          <a:solidFill>
                            <a:srgbClr val="FF0000"/>
                          </a:solidFill>
                          <a:effectLst/>
                        </a:rPr>
                        <a:t>14</a:t>
                      </a:r>
                      <a:endParaRPr lang="fr-FR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61CE37EB-D04E-1789-3648-EC2466A75F04}"/>
              </a:ext>
            </a:extLst>
          </p:cNvPr>
          <p:cNvSpPr txBox="1"/>
          <p:nvPr/>
        </p:nvSpPr>
        <p:spPr>
          <a:xfrm>
            <a:off x="7626284" y="5791765"/>
            <a:ext cx="83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4800" b="1" dirty="0">
                <a:solidFill>
                  <a:srgbClr val="4AC283"/>
                </a:solidFill>
              </a:rPr>
              <a:t>?</a:t>
            </a:r>
            <a:endParaRPr lang="fr-FR" b="1" dirty="0">
              <a:solidFill>
                <a:srgbClr val="4AC283"/>
              </a:solidFill>
            </a:endParaRPr>
          </a:p>
        </p:txBody>
      </p:sp>
      <p:sp>
        <p:nvSpPr>
          <p:cNvPr id="10" name="Flèche : courbe vers la gauche 9">
            <a:extLst>
              <a:ext uri="{FF2B5EF4-FFF2-40B4-BE49-F238E27FC236}">
                <a16:creationId xmlns:a16="http://schemas.microsoft.com/office/drawing/2014/main" id="{0E84D29F-D1D1-9EC2-EE27-714591A91BD7}"/>
              </a:ext>
            </a:extLst>
          </p:cNvPr>
          <p:cNvSpPr/>
          <p:nvPr/>
        </p:nvSpPr>
        <p:spPr>
          <a:xfrm rot="16200000">
            <a:off x="7271189" y="4783497"/>
            <a:ext cx="646817" cy="1041665"/>
          </a:xfrm>
          <a:prstGeom prst="curvedLeftArrow">
            <a:avLst/>
          </a:prstGeom>
          <a:solidFill>
            <a:srgbClr val="4AC283"/>
          </a:solidFill>
          <a:ln>
            <a:solidFill>
              <a:srgbClr val="4AC2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5B0EB70-F58C-EF6C-0CCF-F4D5DD40A9DF}"/>
              </a:ext>
            </a:extLst>
          </p:cNvPr>
          <p:cNvSpPr txBox="1"/>
          <p:nvPr/>
        </p:nvSpPr>
        <p:spPr>
          <a:xfrm>
            <a:off x="7114117" y="4391661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4AC283"/>
                </a:solidFill>
              </a:rPr>
              <a:t>اللاحق</a:t>
            </a:r>
            <a:endParaRPr lang="fr-FR" sz="2800" b="1" dirty="0">
              <a:solidFill>
                <a:srgbClr val="4AC283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AEDD942-A26D-59C8-B3C9-088A3D5D5F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C4D0D42-C223-CA4B-648C-F2F4F77722D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20259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49CFC-68B4-94AF-DEE8-ABF628085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7730918-8921-42EC-A5FF-86D9FA02414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F22691-E56E-2FFE-F2E7-076DF5873BE5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8D6D39-D94B-A570-4EDE-157DBAF288C3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0355C7-32B5-BB43-E1EC-F0AB85D06183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BAF9F43-B40C-92E0-658A-41152462186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4DC5A8-2664-38E0-EBCB-59040F5B8A91}"/>
              </a:ext>
            </a:extLst>
          </p:cNvPr>
          <p:cNvGraphicFramePr>
            <a:graphicFrameLocks noGrp="1"/>
          </p:cNvGraphicFramePr>
          <p:nvPr/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4000" kern="100" dirty="0">
                          <a:solidFill>
                            <a:srgbClr val="FF0000"/>
                          </a:solidFill>
                          <a:effectLst/>
                        </a:rPr>
                        <a:t>14</a:t>
                      </a:r>
                      <a:endParaRPr lang="fr-FR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882146A1-B637-D572-B5A6-E7B1D62D52F1}"/>
              </a:ext>
            </a:extLst>
          </p:cNvPr>
          <p:cNvSpPr txBox="1"/>
          <p:nvPr/>
        </p:nvSpPr>
        <p:spPr>
          <a:xfrm>
            <a:off x="7626284" y="5791765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>
                <a:solidFill>
                  <a:srgbClr val="4AC283"/>
                </a:solidFill>
              </a:rPr>
              <a:t>15</a:t>
            </a:r>
            <a:endParaRPr lang="fr-FR" sz="1600" b="1" dirty="0">
              <a:solidFill>
                <a:srgbClr val="4AC283"/>
              </a:solidFill>
            </a:endParaRPr>
          </a:p>
        </p:txBody>
      </p:sp>
      <p:sp>
        <p:nvSpPr>
          <p:cNvPr id="10" name="Flèche : courbe vers la gauche 9">
            <a:extLst>
              <a:ext uri="{FF2B5EF4-FFF2-40B4-BE49-F238E27FC236}">
                <a16:creationId xmlns:a16="http://schemas.microsoft.com/office/drawing/2014/main" id="{DC930C39-5B5E-7469-BE0F-F5E9EA2C8A80}"/>
              </a:ext>
            </a:extLst>
          </p:cNvPr>
          <p:cNvSpPr/>
          <p:nvPr/>
        </p:nvSpPr>
        <p:spPr>
          <a:xfrm rot="16200000">
            <a:off x="7271189" y="4783497"/>
            <a:ext cx="646817" cy="1041665"/>
          </a:xfrm>
          <a:prstGeom prst="curvedLeftArrow">
            <a:avLst/>
          </a:prstGeom>
          <a:solidFill>
            <a:srgbClr val="4AC283"/>
          </a:solidFill>
          <a:ln>
            <a:solidFill>
              <a:srgbClr val="4AC2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FEEFD9A-4CCE-C9CB-105D-F2380D7ABD9C}"/>
              </a:ext>
            </a:extLst>
          </p:cNvPr>
          <p:cNvSpPr txBox="1"/>
          <p:nvPr/>
        </p:nvSpPr>
        <p:spPr>
          <a:xfrm>
            <a:off x="7114117" y="4391661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4AC283"/>
                </a:solidFill>
              </a:rPr>
              <a:t>اللاحق</a:t>
            </a:r>
            <a:endParaRPr lang="fr-FR" sz="2800" b="1" dirty="0">
              <a:solidFill>
                <a:srgbClr val="4AC283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4C97304-0C9B-DFE6-1F0E-39D17F57C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0D43C2B-04B1-CC59-69BD-9824AD07A30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80370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BB4D9-67E6-A6A7-C34B-9E5C55122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49CAD8-3E4D-A5C9-98A8-0C1B4BF9C80A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D2F39B8-D04E-66C5-4ECD-4928953B524F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A9B49D0-E16A-E4FF-A209-5A28628D644E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9475588-5554-467E-4A8A-301435CF310F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العدد الذي لاحقه هو 25.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5A70FB-03BA-590F-A6AC-595614EF98B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5AD2D-31B1-4A73-1BF8-F7D890CA3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555501"/>
              </p:ext>
            </p:extLst>
          </p:nvPr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5400" kern="100" dirty="0">
                          <a:solidFill>
                            <a:srgbClr val="FF0000"/>
                          </a:solidFill>
                          <a:effectLst/>
                        </a:rPr>
                        <a:t>؟</a:t>
                      </a:r>
                      <a:endParaRPr lang="fr-FR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FD7B452F-426C-F6A1-1619-DFDC0ECAD9FC}"/>
              </a:ext>
            </a:extLst>
          </p:cNvPr>
          <p:cNvSpPr txBox="1"/>
          <p:nvPr/>
        </p:nvSpPr>
        <p:spPr>
          <a:xfrm>
            <a:off x="7626284" y="5791765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>
                <a:solidFill>
                  <a:srgbClr val="4AC283"/>
                </a:solidFill>
              </a:rPr>
              <a:t>25</a:t>
            </a:r>
            <a:endParaRPr lang="fr-FR" sz="1600" b="1" dirty="0">
              <a:solidFill>
                <a:srgbClr val="4AC283"/>
              </a:solidFill>
            </a:endParaRPr>
          </a:p>
        </p:txBody>
      </p:sp>
      <p:sp>
        <p:nvSpPr>
          <p:cNvPr id="10" name="Flèche : courbe vers la gauche 9">
            <a:extLst>
              <a:ext uri="{FF2B5EF4-FFF2-40B4-BE49-F238E27FC236}">
                <a16:creationId xmlns:a16="http://schemas.microsoft.com/office/drawing/2014/main" id="{943D6AF4-8BD3-0AFB-4455-2D750237823A}"/>
              </a:ext>
            </a:extLst>
          </p:cNvPr>
          <p:cNvSpPr/>
          <p:nvPr/>
        </p:nvSpPr>
        <p:spPr>
          <a:xfrm rot="16200000">
            <a:off x="7271189" y="4783497"/>
            <a:ext cx="646817" cy="1041665"/>
          </a:xfrm>
          <a:prstGeom prst="curvedLeftArrow">
            <a:avLst/>
          </a:prstGeom>
          <a:solidFill>
            <a:srgbClr val="4AC283"/>
          </a:solidFill>
          <a:ln>
            <a:solidFill>
              <a:srgbClr val="4AC2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35FA344-480F-6BC1-929E-C0CB5FBFD1AD}"/>
              </a:ext>
            </a:extLst>
          </p:cNvPr>
          <p:cNvSpPr txBox="1"/>
          <p:nvPr/>
        </p:nvSpPr>
        <p:spPr>
          <a:xfrm>
            <a:off x="7114117" y="4391661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4AC283"/>
                </a:solidFill>
              </a:rPr>
              <a:t>اللاحق</a:t>
            </a:r>
            <a:endParaRPr lang="fr-FR" sz="2800" b="1" dirty="0">
              <a:solidFill>
                <a:srgbClr val="4AC283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CB460A9C-CD46-1D5E-3C18-ECE79112E7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08C703B-4C89-B360-501C-649BF7D9C2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8751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F114A-2000-B938-A068-CBFC39F18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8616061-1541-9890-6CE8-1E5CC5363C8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220651E-D038-9332-CD7C-1DFAC6E3F623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5E661E1-11C9-F5C7-A3C9-36B4CF3CE94E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D26CABB-4503-D200-B6CC-2FD57E0C5C1B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DAB37E7-0403-7414-F2C3-D5A5C86AC98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104AD68-6F2F-C135-54D5-6E4591D809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351807"/>
              </p:ext>
            </p:extLst>
          </p:nvPr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05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4800" kern="100" dirty="0">
                          <a:solidFill>
                            <a:srgbClr val="FF0000"/>
                          </a:solidFill>
                          <a:effectLst/>
                        </a:rPr>
                        <a:t>24</a:t>
                      </a:r>
                      <a:endParaRPr lang="fr-FR" sz="105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F316A33E-56DC-2287-0F60-1BE1F2E97C85}"/>
              </a:ext>
            </a:extLst>
          </p:cNvPr>
          <p:cNvSpPr txBox="1"/>
          <p:nvPr/>
        </p:nvSpPr>
        <p:spPr>
          <a:xfrm>
            <a:off x="7626284" y="5791765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>
                <a:solidFill>
                  <a:srgbClr val="4AC283"/>
                </a:solidFill>
              </a:rPr>
              <a:t>25</a:t>
            </a:r>
            <a:endParaRPr lang="fr-FR" sz="1600" b="1" dirty="0">
              <a:solidFill>
                <a:srgbClr val="4AC283"/>
              </a:solidFill>
            </a:endParaRPr>
          </a:p>
        </p:txBody>
      </p:sp>
      <p:sp>
        <p:nvSpPr>
          <p:cNvPr id="10" name="Flèche : courbe vers la gauche 9">
            <a:extLst>
              <a:ext uri="{FF2B5EF4-FFF2-40B4-BE49-F238E27FC236}">
                <a16:creationId xmlns:a16="http://schemas.microsoft.com/office/drawing/2014/main" id="{25AF0CBE-4FB0-2285-9EFA-BAF0E43EFB46}"/>
              </a:ext>
            </a:extLst>
          </p:cNvPr>
          <p:cNvSpPr/>
          <p:nvPr/>
        </p:nvSpPr>
        <p:spPr>
          <a:xfrm rot="16200000">
            <a:off x="7271189" y="4783497"/>
            <a:ext cx="646817" cy="1041665"/>
          </a:xfrm>
          <a:prstGeom prst="curvedLeftArrow">
            <a:avLst/>
          </a:prstGeom>
          <a:solidFill>
            <a:srgbClr val="4AC283"/>
          </a:solidFill>
          <a:ln>
            <a:solidFill>
              <a:srgbClr val="4AC2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B24BC80-5B2B-F9CB-93A1-EC4DE72837BD}"/>
              </a:ext>
            </a:extLst>
          </p:cNvPr>
          <p:cNvSpPr txBox="1"/>
          <p:nvPr/>
        </p:nvSpPr>
        <p:spPr>
          <a:xfrm>
            <a:off x="7114117" y="4391661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4AC283"/>
                </a:solidFill>
              </a:rPr>
              <a:t>اللاحق</a:t>
            </a:r>
            <a:endParaRPr lang="fr-FR" sz="2800" b="1" dirty="0">
              <a:solidFill>
                <a:srgbClr val="4AC283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6B8BD6-97CE-24E2-5363-A0DFF880A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4"/>
            <a:ext cx="1074040" cy="7696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2762768-795E-7ED0-2854-24A291D1A0A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75176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56B28-E805-B630-AE62-4B4E79DC1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9C462F-F767-061D-8A5C-1D68A1C57A4F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0C2A26-E552-92A0-070F-DFE1B2FBBC2B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DF1E767-8BB9-F4E6-5857-3AC879CC53BA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C942C14-7044-CD84-FBEC-5979D588BC2C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العدد الذي سابقه 32.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F5D1186-4540-FB6C-F60E-7CC89292930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CA4720-5A88-A07E-F90E-C3F94C57E4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315937"/>
              </p:ext>
            </p:extLst>
          </p:nvPr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b="1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fr-MA" sz="5400" b="1" kern="100" dirty="0">
                          <a:solidFill>
                            <a:srgbClr val="FF0000"/>
                          </a:solidFill>
                          <a:effectLst/>
                        </a:rPr>
                        <a:t>?</a:t>
                      </a:r>
                      <a:endParaRPr lang="fr-FR" sz="1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4" name="Flèche : courbe vers la droite 3">
            <a:extLst>
              <a:ext uri="{FF2B5EF4-FFF2-40B4-BE49-F238E27FC236}">
                <a16:creationId xmlns:a16="http://schemas.microsoft.com/office/drawing/2014/main" id="{E51ED2A1-8482-7CD7-06D1-FCEFDF80017E}"/>
              </a:ext>
            </a:extLst>
          </p:cNvPr>
          <p:cNvSpPr/>
          <p:nvPr/>
        </p:nvSpPr>
        <p:spPr>
          <a:xfrm rot="5400000">
            <a:off x="6187686" y="4816086"/>
            <a:ext cx="603764" cy="1041663"/>
          </a:xfrm>
          <a:prstGeom prst="curved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A8CC9E2-A7A7-D30C-78E9-7ECC7A8B8A6E}"/>
              </a:ext>
            </a:extLst>
          </p:cNvPr>
          <p:cNvSpPr txBox="1"/>
          <p:nvPr/>
        </p:nvSpPr>
        <p:spPr>
          <a:xfrm>
            <a:off x="6019800" y="4457700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chemeClr val="accent1"/>
                </a:solidFill>
              </a:rPr>
              <a:t>السابق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293FC86-4DCE-5214-704F-9CDDD4C56259}"/>
              </a:ext>
            </a:extLst>
          </p:cNvPr>
          <p:cNvSpPr txBox="1"/>
          <p:nvPr/>
        </p:nvSpPr>
        <p:spPr>
          <a:xfrm>
            <a:off x="5715000" y="5767684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>
                <a:solidFill>
                  <a:schemeClr val="accent1"/>
                </a:solidFill>
              </a:rPr>
              <a:t>32</a:t>
            </a:r>
            <a:endParaRPr lang="fr-FR" sz="2000" b="1" dirty="0">
              <a:solidFill>
                <a:schemeClr val="accent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A7162D4B-8BBA-48FA-F67F-B38645F1A6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C94A29D-96DB-A1DD-EA8A-01C23E3741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61961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C7B63-55CE-8FB9-716A-0916D087E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81E1F0-2F92-B515-8C78-817601D09E3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05E7D0-A1CF-E6F3-920C-6D1C12C0216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0F2031-991B-986E-0432-0DE07C87BD22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B5C8FC-698B-C213-42DF-4084D4474C0F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581D72D-343B-D447-4704-F8C47F2F9F0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3413F5-1CD0-B7F5-2FDD-0E4C75D2A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215116"/>
              </p:ext>
            </p:extLst>
          </p:nvPr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b="1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fr-MA" sz="5400" b="1" kern="100" dirty="0">
                          <a:solidFill>
                            <a:srgbClr val="FF0000"/>
                          </a:solidFill>
                          <a:effectLst/>
                        </a:rPr>
                        <a:t>33</a:t>
                      </a:r>
                      <a:endParaRPr lang="fr-FR" sz="1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4" name="Flèche : courbe vers la droite 3">
            <a:extLst>
              <a:ext uri="{FF2B5EF4-FFF2-40B4-BE49-F238E27FC236}">
                <a16:creationId xmlns:a16="http://schemas.microsoft.com/office/drawing/2014/main" id="{23B7E334-D2B5-85D5-E501-4DDCF0BE5E50}"/>
              </a:ext>
            </a:extLst>
          </p:cNvPr>
          <p:cNvSpPr/>
          <p:nvPr/>
        </p:nvSpPr>
        <p:spPr>
          <a:xfrm rot="5400000">
            <a:off x="6187686" y="4816086"/>
            <a:ext cx="603764" cy="1041663"/>
          </a:xfrm>
          <a:prstGeom prst="curved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1988845-9B4A-C993-E714-B0E3307280B7}"/>
              </a:ext>
            </a:extLst>
          </p:cNvPr>
          <p:cNvSpPr txBox="1"/>
          <p:nvPr/>
        </p:nvSpPr>
        <p:spPr>
          <a:xfrm>
            <a:off x="6019800" y="4457700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chemeClr val="accent1"/>
                </a:solidFill>
              </a:rPr>
              <a:t>السابق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25FA277-5EA6-940E-3717-C297C91753ED}"/>
              </a:ext>
            </a:extLst>
          </p:cNvPr>
          <p:cNvSpPr txBox="1"/>
          <p:nvPr/>
        </p:nvSpPr>
        <p:spPr>
          <a:xfrm>
            <a:off x="5791200" y="5821859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>
                <a:solidFill>
                  <a:schemeClr val="accent1"/>
                </a:solidFill>
              </a:rPr>
              <a:t>32</a:t>
            </a:r>
            <a:endParaRPr lang="fr-FR" sz="2000" b="1" dirty="0">
              <a:solidFill>
                <a:schemeClr val="accent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1540A7-6E12-127D-F1CE-40BE23D868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4"/>
            <a:ext cx="1074040" cy="7696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1A54916-CB6F-C59F-4E65-4826425DD92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8643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8"/>
            <a:ext cx="9396747" cy="2852111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595480" y="5219700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286714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9631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3001362" y="6035814"/>
            <a:ext cx="7514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بدون احتفاظ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الحزم </a:t>
            </a:r>
            <a:r>
              <a:rPr lang="ar-MA" sz="4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والخشيبات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6874014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مسائل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124914"/>
            <a:ext cx="455010" cy="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20A24-ED37-0AB7-24C4-B77D3BD7E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EFABFA4-993B-9DC2-E045-496A4802AC27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2EC0D72-60D5-FFB9-6333-AA0AD3DB2796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66185BF-B084-C7C5-A6F9-5E069D1FE207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D9F876F-3271-70C8-303E-D84E2CCD3A0B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العدد اللاحق للعدد 33 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D7788D6-F51B-912B-CC71-5D43705FE78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FE92681-1813-3CCC-FA17-C388656F7E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108638"/>
              </p:ext>
            </p:extLst>
          </p:nvPr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05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4800" kern="100" dirty="0">
                          <a:solidFill>
                            <a:srgbClr val="FF0000"/>
                          </a:solidFill>
                          <a:effectLst/>
                        </a:rPr>
                        <a:t>33</a:t>
                      </a:r>
                      <a:endParaRPr lang="fr-FR" sz="105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9E9FD686-5858-C1D5-7825-03B2AF4C6F54}"/>
              </a:ext>
            </a:extLst>
          </p:cNvPr>
          <p:cNvSpPr txBox="1"/>
          <p:nvPr/>
        </p:nvSpPr>
        <p:spPr>
          <a:xfrm>
            <a:off x="7626284" y="575310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5400" b="1" dirty="0">
                <a:solidFill>
                  <a:srgbClr val="4AC283"/>
                </a:solidFill>
              </a:rPr>
              <a:t>?</a:t>
            </a:r>
            <a:endParaRPr lang="fr-FR" sz="1600" b="1" dirty="0">
              <a:solidFill>
                <a:srgbClr val="4AC283"/>
              </a:solidFill>
            </a:endParaRPr>
          </a:p>
        </p:txBody>
      </p:sp>
      <p:sp>
        <p:nvSpPr>
          <p:cNvPr id="10" name="Flèche : courbe vers la gauche 9">
            <a:extLst>
              <a:ext uri="{FF2B5EF4-FFF2-40B4-BE49-F238E27FC236}">
                <a16:creationId xmlns:a16="http://schemas.microsoft.com/office/drawing/2014/main" id="{430C85A2-5351-5862-49A9-E33CF95EB31C}"/>
              </a:ext>
            </a:extLst>
          </p:cNvPr>
          <p:cNvSpPr/>
          <p:nvPr/>
        </p:nvSpPr>
        <p:spPr>
          <a:xfrm rot="16200000">
            <a:off x="7271189" y="4783497"/>
            <a:ext cx="646817" cy="1041665"/>
          </a:xfrm>
          <a:prstGeom prst="curvedLeftArrow">
            <a:avLst/>
          </a:prstGeom>
          <a:solidFill>
            <a:srgbClr val="4AC283"/>
          </a:solidFill>
          <a:ln>
            <a:solidFill>
              <a:srgbClr val="4AC2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0042F36-F762-15DB-A282-ECD3372A9B51}"/>
              </a:ext>
            </a:extLst>
          </p:cNvPr>
          <p:cNvSpPr txBox="1"/>
          <p:nvPr/>
        </p:nvSpPr>
        <p:spPr>
          <a:xfrm>
            <a:off x="7114117" y="4391661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4AC283"/>
                </a:solidFill>
              </a:rPr>
              <a:t>اللاحق</a:t>
            </a:r>
            <a:endParaRPr lang="fr-FR" sz="2800" b="1" dirty="0">
              <a:solidFill>
                <a:srgbClr val="4AC283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2B6332D-ADCF-F9F3-B496-D42C33756F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F2DAA1A-5EA6-8D3D-17A3-0E7C8CA7174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04439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970D1-1660-B33B-AAE8-7C963F707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D275669-72D4-2925-8CD0-96DE47129E71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0B051C4-51B5-1A3B-10F3-30B648311EC5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7912CF-4843-6CB9-7D87-894BA0AC61C2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842713-1E44-8EBE-50EC-7949048556B3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E2844B4-90DF-E426-61A5-DC89B1EA757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1A56ACA-47F9-E665-8D8F-422AC8063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568004"/>
              </p:ext>
            </p:extLst>
          </p:nvPr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05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fr-MA" sz="4800" kern="100" dirty="0">
                          <a:solidFill>
                            <a:srgbClr val="FF0000"/>
                          </a:solidFill>
                          <a:effectLst/>
                        </a:rPr>
                        <a:t>33</a:t>
                      </a:r>
                      <a:endParaRPr lang="fr-FR" sz="105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222B1EA6-213E-B6BD-3E85-F2BFCBA33313}"/>
              </a:ext>
            </a:extLst>
          </p:cNvPr>
          <p:cNvSpPr txBox="1"/>
          <p:nvPr/>
        </p:nvSpPr>
        <p:spPr>
          <a:xfrm>
            <a:off x="7626284" y="5791765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4400" b="1" dirty="0">
                <a:solidFill>
                  <a:srgbClr val="4AC283"/>
                </a:solidFill>
              </a:rPr>
              <a:t>34</a:t>
            </a:r>
            <a:endParaRPr lang="fr-FR" sz="1600" b="1" dirty="0">
              <a:solidFill>
                <a:srgbClr val="4AC283"/>
              </a:solidFill>
            </a:endParaRPr>
          </a:p>
        </p:txBody>
      </p:sp>
      <p:sp>
        <p:nvSpPr>
          <p:cNvPr id="10" name="Flèche : courbe vers la gauche 9">
            <a:extLst>
              <a:ext uri="{FF2B5EF4-FFF2-40B4-BE49-F238E27FC236}">
                <a16:creationId xmlns:a16="http://schemas.microsoft.com/office/drawing/2014/main" id="{E1D74DE4-7D08-5496-6DFB-4E6183B3D390}"/>
              </a:ext>
            </a:extLst>
          </p:cNvPr>
          <p:cNvSpPr/>
          <p:nvPr/>
        </p:nvSpPr>
        <p:spPr>
          <a:xfrm rot="16200000">
            <a:off x="7271189" y="4783497"/>
            <a:ext cx="646817" cy="1041665"/>
          </a:xfrm>
          <a:prstGeom prst="curvedLeftArrow">
            <a:avLst/>
          </a:prstGeom>
          <a:solidFill>
            <a:srgbClr val="4AC283"/>
          </a:solidFill>
          <a:ln>
            <a:solidFill>
              <a:srgbClr val="4AC2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A8B75C6-2730-BEE6-E21F-D6BCC0477813}"/>
              </a:ext>
            </a:extLst>
          </p:cNvPr>
          <p:cNvSpPr txBox="1"/>
          <p:nvPr/>
        </p:nvSpPr>
        <p:spPr>
          <a:xfrm>
            <a:off x="7114117" y="4391661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4AC283"/>
                </a:solidFill>
              </a:rPr>
              <a:t>اللاحق</a:t>
            </a:r>
            <a:endParaRPr lang="fr-FR" sz="2800" b="1" dirty="0">
              <a:solidFill>
                <a:srgbClr val="4AC283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D70579C-1699-0DDC-F4F5-204D7BBFA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4"/>
            <a:ext cx="1074040" cy="7696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10DC6C8-ADE0-C5EC-CD7B-5457C196DA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10171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057401" y="3941147"/>
            <a:ext cx="891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وضع وإنجاز عمليات جمع عددين بدون احتفاظ باستخدام الحزم </a:t>
            </a:r>
            <a:r>
              <a:rPr lang="ar-MA" sz="5400" dirty="0" err="1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533400" y="863026"/>
            <a:ext cx="119062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سنرى اليوم كيف نضع وننجز عملية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جمع بدون احتفاظ باستخدام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الحزم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انتبهوا جيدا لأنكم ستفعلون مثلي.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</a:t>
            </a:r>
            <a:r>
              <a:rPr lang="ar-M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ببطاقة النشاط </a:t>
            </a:r>
            <a:r>
              <a:rPr lang="ar-M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النمذجة(الملحق 3).</a:t>
            </a:r>
            <a:endParaRPr lang="fr-FR" sz="20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507992" y="3606459"/>
            <a:ext cx="6552918" cy="6125049"/>
            <a:chOff x="5518324" y="2984386"/>
            <a:chExt cx="6552918" cy="6125049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الجمع</a:t>
            </a:r>
            <a:r>
              <a:rPr lang="ar-MA" sz="44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 بدون احتفاظ</a:t>
            </a:r>
            <a:r>
              <a:rPr lang="ar-SA" sz="44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685BA77-3C49-EDBE-3750-1CBF5EBECC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80819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F6AB2946-0DD9-83CE-1805-F46DFDFE82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989" y="4027672"/>
            <a:ext cx="2701932" cy="1468296"/>
          </a:xfrm>
          <a:prstGeom prst="rect">
            <a:avLst/>
          </a:prstGeom>
        </p:spPr>
      </p:pic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BA38FE54-B1CB-94AE-43C5-32C49CE659B8}"/>
              </a:ext>
            </a:extLst>
          </p:cNvPr>
          <p:cNvCxnSpPr>
            <a:cxnSpLocks/>
          </p:cNvCxnSpPr>
          <p:nvPr/>
        </p:nvCxnSpPr>
        <p:spPr>
          <a:xfrm>
            <a:off x="5507992" y="6399987"/>
            <a:ext cx="392180" cy="2914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61ABF44D-7A0B-22FE-78E8-BF4BD0BDE184}"/>
              </a:ext>
            </a:extLst>
          </p:cNvPr>
          <p:cNvSpPr txBox="1"/>
          <p:nvPr/>
        </p:nvSpPr>
        <p:spPr>
          <a:xfrm>
            <a:off x="11917719" y="5733094"/>
            <a:ext cx="914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أحمد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34B1EB3C-44D8-9366-42DE-355149AFAA2B}"/>
              </a:ext>
            </a:extLst>
          </p:cNvPr>
          <p:cNvCxnSpPr>
            <a:cxnSpLocks/>
          </p:cNvCxnSpPr>
          <p:nvPr/>
        </p:nvCxnSpPr>
        <p:spPr>
          <a:xfrm flipH="1">
            <a:off x="11752607" y="6206982"/>
            <a:ext cx="423988" cy="3006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EB595683-6E47-D933-16B2-33AB4C118D84}"/>
              </a:ext>
            </a:extLst>
          </p:cNvPr>
          <p:cNvSpPr txBox="1"/>
          <p:nvPr/>
        </p:nvSpPr>
        <p:spPr>
          <a:xfrm>
            <a:off x="4572000" y="5944969"/>
            <a:ext cx="914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سارة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جمع بدون احتفاظ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1344158" y="4969215"/>
            <a:ext cx="11656300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1344158" y="5988929"/>
            <a:ext cx="11656300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1374865" y="6942942"/>
            <a:ext cx="11656300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1171944" y="4985456"/>
            <a:ext cx="9526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1239780" y="5895846"/>
            <a:ext cx="9526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الوحدات مع الوحدات وأكتب مجموع الوحدات في الخانة أسفل الوحدات؛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1171944" y="6862165"/>
            <a:ext cx="9526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العشرات مع العشرات و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كتب مجموع العشرات في الخانة أسفل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15A6D30-4932-885B-D204-1A1B21BC38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80819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362201" y="4160103"/>
            <a:ext cx="8610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المسائل 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40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B33E0-D541-9D34-20D9-A0A14BEBF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86F05A-9019-30FC-8DFA-56551EDCAB8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F24A59-960E-517E-D8DE-FB35F2EA4FFF}"/>
              </a:ext>
            </a:extLst>
          </p:cNvPr>
          <p:cNvSpPr/>
          <p:nvPr/>
        </p:nvSpPr>
        <p:spPr>
          <a:xfrm>
            <a:off x="275853" y="2615103"/>
            <a:ext cx="13164293" cy="72680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E0552FC-45A8-59D9-F447-6F66F0DE5EC8}"/>
              </a:ext>
            </a:extLst>
          </p:cNvPr>
          <p:cNvSpPr/>
          <p:nvPr/>
        </p:nvSpPr>
        <p:spPr>
          <a:xfrm>
            <a:off x="-3" y="690541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E19EF56-806F-A03C-86EB-36F5DFC2D7B8}"/>
              </a:ext>
            </a:extLst>
          </p:cNvPr>
          <p:cNvSpPr txBox="1"/>
          <p:nvPr/>
        </p:nvSpPr>
        <p:spPr>
          <a:xfrm>
            <a:off x="1209690" y="891689"/>
            <a:ext cx="11296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سنستمر في التدرب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مسألة باستخدام استراتيجية الأسئلة الأربعة. 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33B7DCE3-A992-F870-559F-69BCCF37B31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EB075B-0D5E-7F7D-7778-F60717FA8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3578382"/>
            <a:ext cx="7734300" cy="515620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82C1BC-FCDE-272E-7B99-87FA2DBA13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135914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74931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0A11C-065C-A605-3DA5-9F91890A0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A407C9-124D-752F-48CC-1CE0822A6FA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C0FC10-BA4D-DA83-05F1-8D3FAF119E2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44CAB6-7FD6-73F2-7BAB-CFC06C6CCED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877E07-5947-976E-50DA-2C3F5A8799D0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أنه لحل مسألة فإننا نستخدم استراتيجية الأسئلة الأربعة من خلال طرح والإجابة على الأسئلة التالية: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D1EA079-6B2D-FD47-B813-9AD987661A9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BAFCFC-D25C-0B6F-4D02-165A7C4A8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39323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C626823-FB8A-B9DD-8249-4999188C2316}"/>
              </a:ext>
            </a:extLst>
          </p:cNvPr>
          <p:cNvSpPr/>
          <p:nvPr/>
        </p:nvSpPr>
        <p:spPr>
          <a:xfrm>
            <a:off x="275852" y="22887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E6D0D9-9BCC-93ED-7A37-C5510A79912C}"/>
              </a:ext>
            </a:extLst>
          </p:cNvPr>
          <p:cNvSpPr/>
          <p:nvPr/>
        </p:nvSpPr>
        <p:spPr>
          <a:xfrm>
            <a:off x="1553813" y="3790013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339C80-6512-AE24-4864-B0D14A9487CA}"/>
              </a:ext>
            </a:extLst>
          </p:cNvPr>
          <p:cNvSpPr txBox="1"/>
          <p:nvPr/>
        </p:nvSpPr>
        <p:spPr>
          <a:xfrm>
            <a:off x="2667000" y="3682203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الْمَعْلوماتُ الَّتي تُقَدِّمُها الْمَسْأَلَةُ؟</a:t>
            </a:r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7A2E37F5-C520-D573-0335-81ADE222489C}"/>
              </a:ext>
            </a:extLst>
          </p:cNvPr>
          <p:cNvSpPr/>
          <p:nvPr/>
        </p:nvSpPr>
        <p:spPr>
          <a:xfrm>
            <a:off x="1571253" y="8039018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047B6F-E624-7FEA-287E-CF15363378D7}"/>
              </a:ext>
            </a:extLst>
          </p:cNvPr>
          <p:cNvSpPr txBox="1"/>
          <p:nvPr/>
        </p:nvSpPr>
        <p:spPr>
          <a:xfrm>
            <a:off x="2438400" y="7926042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لِماذا؟</a:t>
            </a:r>
          </a:p>
        </p:txBody>
      </p:sp>
      <p:sp>
        <p:nvSpPr>
          <p:cNvPr id="16" name="Rectangle : coins arrondis 4">
            <a:extLst>
              <a:ext uri="{FF2B5EF4-FFF2-40B4-BE49-F238E27FC236}">
                <a16:creationId xmlns:a16="http://schemas.microsoft.com/office/drawing/2014/main" id="{AA475084-4250-5978-B1A4-FADE1BA1A6A7}"/>
              </a:ext>
            </a:extLst>
          </p:cNvPr>
          <p:cNvSpPr/>
          <p:nvPr/>
        </p:nvSpPr>
        <p:spPr>
          <a:xfrm>
            <a:off x="1553813" y="647103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B5B6539-E459-F196-9E7F-951DDDFF238A}"/>
              </a:ext>
            </a:extLst>
          </p:cNvPr>
          <p:cNvSpPr txBox="1"/>
          <p:nvPr/>
        </p:nvSpPr>
        <p:spPr>
          <a:xfrm>
            <a:off x="2438400" y="6695209"/>
            <a:ext cx="8763000" cy="565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يّ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4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 : coins arrondis 4">
            <a:extLst>
              <a:ext uri="{FF2B5EF4-FFF2-40B4-BE49-F238E27FC236}">
                <a16:creationId xmlns:a16="http://schemas.microsoft.com/office/drawing/2014/main" id="{B6688452-3D16-4183-6592-AAB2A8749F47}"/>
              </a:ext>
            </a:extLst>
          </p:cNvPr>
          <p:cNvSpPr/>
          <p:nvPr/>
        </p:nvSpPr>
        <p:spPr>
          <a:xfrm>
            <a:off x="1553813" y="511107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57F4F2E-08C3-744E-71A6-20B24D614825}"/>
              </a:ext>
            </a:extLst>
          </p:cNvPr>
          <p:cNvSpPr txBox="1"/>
          <p:nvPr/>
        </p:nvSpPr>
        <p:spPr>
          <a:xfrm>
            <a:off x="2514600" y="50466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الْمَطْلوبُ مِنّي؟</a:t>
            </a:r>
          </a:p>
        </p:txBody>
      </p:sp>
    </p:spTree>
    <p:extLst>
      <p:ext uri="{BB962C8B-B14F-4D97-AF65-F5344CB8AC3E}">
        <p14:creationId xmlns:p14="http://schemas.microsoft.com/office/powerpoint/2010/main" val="356755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4" grpId="0"/>
      <p:bldP spid="16" grpId="0" animBg="1"/>
      <p:bldP spid="17" grpId="0"/>
      <p:bldP spid="18" grpId="0" animBg="1"/>
      <p:bldP spid="1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3" y="29337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82446"/>
            <a:ext cx="13716001" cy="20226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في مجموعات لحل مسألة اليوم.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الأستاذ(ة)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المسألة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أحد المتعلمين لقراءتها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701045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872696" y="4063536"/>
            <a:ext cx="11970606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عَدْنانَ 24 خُشَيْبَةً وَلَدى صَديقِهِ أَحْمَدَ 13 خُشَيْبَةً.</a:t>
            </a:r>
          </a:p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</a:t>
            </a:r>
            <a:r>
              <a:rPr lang="ar-MA" sz="72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الْخُشَيْباتِ</a:t>
            </a:r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الَّتي لَدى عَدْنانَ وَأَحْمَدَ مَعاً؟</a:t>
            </a:r>
          </a:p>
        </p:txBody>
      </p:sp>
    </p:spTree>
    <p:extLst>
      <p:ext uri="{BB962C8B-B14F-4D97-AF65-F5344CB8AC3E}">
        <p14:creationId xmlns:p14="http://schemas.microsoft.com/office/powerpoint/2010/main" val="26079817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تخيلوا المسألة.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44337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10207283" y="403996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6397409" y="3813550"/>
            <a:ext cx="20379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التعرف على الأعداد من 0 إلى 99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65" t="11904" r="881"/>
          <a:stretch/>
        </p:blipFill>
        <p:spPr>
          <a:xfrm>
            <a:off x="4495785" y="5848345"/>
            <a:ext cx="1878600" cy="115866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5368344"/>
            <a:ext cx="2371670" cy="175635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F713C33-0C94-A1B0-18C1-CA9F2567B5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36" y="6968914"/>
            <a:ext cx="1533393" cy="141120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EEB38D-F8E4-162C-043A-510004EBB0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437" y="5572696"/>
            <a:ext cx="1314758" cy="15090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06A474A-4A3C-2EAA-2302-40BB87702D96}"/>
              </a:ext>
            </a:extLst>
          </p:cNvPr>
          <p:cNvSpPr txBox="1"/>
          <p:nvPr/>
        </p:nvSpPr>
        <p:spPr>
          <a:xfrm>
            <a:off x="4471059" y="3813549"/>
            <a:ext cx="18538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إنجاز عمليات جمع بدون احتفاظ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1">
            <a:extLst>
              <a:ext uri="{FF2B5EF4-FFF2-40B4-BE49-F238E27FC236}">
                <a16:creationId xmlns:a16="http://schemas.microsoft.com/office/drawing/2014/main" id="{320F0DB6-F4F8-E4E5-748E-5D939A0E530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42665" y="6827788"/>
            <a:ext cx="1150567" cy="161780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D78313A-FDDA-F5DC-1E0B-C50D8415B061}"/>
              </a:ext>
            </a:extLst>
          </p:cNvPr>
          <p:cNvSpPr txBox="1"/>
          <p:nvPr/>
        </p:nvSpPr>
        <p:spPr>
          <a:xfrm>
            <a:off x="8580371" y="3813550"/>
            <a:ext cx="1828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الجمع والطرح شفهيا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492394A1-EEB9-BF1C-3314-8F84B37D890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139" y="5320467"/>
            <a:ext cx="1131222" cy="141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496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المناقشة أجيبوا على دفاتر بحثكم على السؤال الأول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3175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5523461-5815-ED4F-E8F6-CCFF205646EC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عَدْنانَ 24 خُشَيْبَةً وَلَدى صَديقِهِ أَحْمَدَ 13 خُشَيْبَةً.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</a:t>
            </a:r>
            <a:r>
              <a:rPr lang="ar-MA" sz="6000" dirty="0" err="1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الْخُشَيْباتِ</a:t>
            </a:r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الَّتي لَدى عَدْنانَ وَأَحْمَدَ مَعاً؟</a:t>
            </a:r>
          </a:p>
        </p:txBody>
      </p:sp>
    </p:spTree>
    <p:extLst>
      <p:ext uri="{BB962C8B-B14F-4D97-AF65-F5344CB8AC3E}">
        <p14:creationId xmlns:p14="http://schemas.microsoft.com/office/powerpoint/2010/main" val="41585066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9114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07984" y="4914900"/>
            <a:ext cx="61954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عَدْنانَ 24 </a:t>
            </a:r>
            <a:r>
              <a:rPr lang="ar-S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خُشَيْبَةً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وَلَدى صَديقِهِ أَحْمَدَ 13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خُشَيْبَةً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عَدْنانَ 24 خُشَيْبَةً وَلَدى صَديقِهِ أَحْمَدَ 13 خُشَيْبَةً.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</a:t>
            </a:r>
            <a:r>
              <a:rPr lang="ar-MA" sz="6000" dirty="0" err="1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الْخُشَيْباتِ</a:t>
            </a:r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الَّتي لَدى عَدْنانَ وَأَحْمَدَ مَعاً؟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الثاني: ما المطلوب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50557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942C272-A457-C417-FEF8-A474DB43F9A4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عَدْنانَ 24 خُشَيْبَةً وَلَدى صَديقِهِ أَحْمَدَ 13 خُشَيْبَةً.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</a:t>
            </a:r>
            <a:r>
              <a:rPr lang="ar-MA" sz="6000" dirty="0" err="1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الْخُشَيْباتِ</a:t>
            </a:r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الَّتي لَدى عَدْنانَ وَأَحْمَدَ مَعاً؟</a:t>
            </a: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55416" y="2174437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11809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576616" y="5161935"/>
            <a:ext cx="6186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 نَحْسُبَ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عَدَد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الْخُشَيْباتِ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الَّتي لَدى عَدْنانَ وَأَحْمَدَ مَعاً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B1C1867-ECE5-C524-2132-43C8BD89DAEB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عَدْنانَ 24 خُشَيْبَةً وَلَدى صَديقِهِ أَحْمَدَ 13 خُشَيْبَةً.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</a:t>
            </a:r>
            <a:r>
              <a:rPr lang="ar-MA" sz="6000" dirty="0" err="1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الْخُشَيْباتِ</a:t>
            </a:r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الَّتي لَدى عَدْنانَ وَأَحْمَدَ مَعاً؟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الثالث: ما ذا علي أن أفعل؟ ولماذا.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435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D761F0A-DA5D-CCA2-694A-BDCD31294CEF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عَدْنانَ 24 خُشَيْبَةً وَلَدى صَديقِهِ أَحْمَدَ 13 خُشَيْبَةً.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</a:t>
            </a:r>
            <a:r>
              <a:rPr lang="ar-MA" sz="6000" dirty="0" err="1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الْخُشَيْباتِ</a:t>
            </a:r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الَّتي لَدى عَدْنانَ وَأَحْمَدَ مَعاً؟</a:t>
            </a: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ذا علي أن أفعل؟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86034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9187" y="4205028"/>
            <a:ext cx="6942254" cy="51563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230985" y="4521770"/>
            <a:ext cx="71404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عَدْنانَ 24 </a:t>
            </a:r>
            <a:r>
              <a:rPr lang="ar-S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خُشَيْبَةً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وَلَدى صَديقِهِ أَحْمَدَ 13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خُشَيْبَةً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الْخُشَيْباتِ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الَّتي لَدى عَدْنانَ وَأَحْمَدَ 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مَعاً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831635" y="7832722"/>
            <a:ext cx="4190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َّ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endParaRPr lang="fr-FR" sz="4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1BD651E-88EA-AA11-E45F-DA4F68EFA259}"/>
              </a:ext>
            </a:extLst>
          </p:cNvPr>
          <p:cNvSpPr/>
          <p:nvPr/>
        </p:nvSpPr>
        <p:spPr>
          <a:xfrm>
            <a:off x="7569643" y="301829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عَدْنانَ 24 خُشَيْبَةً وَلَدى صَديقِهِ أَحْمَدَ 13 خُشَيْبَةً.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</a:t>
            </a:r>
            <a:r>
              <a:rPr lang="ar-MA" sz="6000" dirty="0" err="1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الْخُشَيْباتِ</a:t>
            </a:r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الَّتي لَدى عَدْنانَ وَأَحْمَدَ مَعاً؟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يل العملية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13393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132967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خُشَيْبَةً لَدى أَحْمَدَ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خُشَيْبَةً لَدى عَدْنانَ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34C26C0-57D3-000A-567C-30084EA5E54F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خُشَيْبَةً لَدى عَدْنانَ وَأَحْمَدَ مَعاً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808620" y="4960832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+</a:t>
            </a:r>
            <a:endParaRPr lang="fr-FR" sz="166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</p:spTree>
    <p:extLst>
      <p:ext uri="{BB962C8B-B14F-4D97-AF65-F5344CB8AC3E}">
        <p14:creationId xmlns:p14="http://schemas.microsoft.com/office/powerpoint/2010/main" val="14024114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العملبة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7858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474055" y="3211656"/>
            <a:ext cx="6897385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</a:t>
            </a:r>
            <a:r>
              <a:rPr lang="ar-MA" sz="40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الْخُشَيْباتِ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الَّتي لَدى عَدْنانَ وَأَحْمَدَ مَعاً؟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819078" y="4285322"/>
            <a:ext cx="58103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</a:t>
            </a:r>
            <a:r>
              <a:rPr lang="ar-S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الْخُشَيْباتِ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الَّتي لَدى عَدْنانَ وَأَحْمَدَ مَعاً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هُوَ: </a:t>
            </a:r>
          </a:p>
          <a:p>
            <a:pPr algn="ctr"/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24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13  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 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B1D1944-526A-960E-8D2B-998852D983A9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عَدْنانَ 24 خُشَيْبَةً وَلَدى صَديقِهِ أَحْمَدَ 13 خُشَيْبَةً.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</a:t>
            </a:r>
            <a:r>
              <a:rPr lang="ar-MA" sz="6000" dirty="0" err="1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الْخُشَيْباتِ</a:t>
            </a:r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الَّتي لَدى عَدْنانَ وَأَحْمَدَ مَعاً؟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DBAA2E2-6D21-FA87-0C1B-A514B5236961}"/>
              </a:ext>
            </a:extLst>
          </p:cNvPr>
          <p:cNvSpPr/>
          <p:nvPr/>
        </p:nvSpPr>
        <p:spPr>
          <a:xfrm>
            <a:off x="2774833" y="6265978"/>
            <a:ext cx="762000" cy="533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5400" dirty="0">
                <a:solidFill>
                  <a:srgbClr val="C00000"/>
                </a:solidFill>
              </a:rPr>
              <a:t>+</a:t>
            </a:r>
            <a:endParaRPr lang="fr-FR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36DFB-2F37-1399-8154-EA48C19C0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B1F54F-223F-9135-F6ED-FC46B4C61DF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E3BD0-9E36-0672-A818-5EB5873249A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455DE2-57E0-AA4D-E5B0-DC1D1E4FC4E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A8FC1-F4DF-0AC6-13FD-CEC5B61E160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العملية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8C10529-318F-7ADA-3E8F-4E28C27D462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998752-9887-B35E-EC53-4EEA06E8E8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9771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6E5360C-029D-C95B-A45C-B5BA70A955DD}"/>
              </a:ext>
            </a:extLst>
          </p:cNvPr>
          <p:cNvSpPr/>
          <p:nvPr/>
        </p:nvSpPr>
        <p:spPr>
          <a:xfrm>
            <a:off x="423301" y="3157930"/>
            <a:ext cx="6749007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</a:t>
            </a:r>
            <a:r>
              <a:rPr lang="ar-MA" sz="40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الْخُشَيْباتِ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الَّتي لَدى عَدْنانَ وَأَحْمَدَ مَعاً؟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D974F0C-213A-4127-0D76-C397EEA10A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7F9DB9A-D3B9-6D1F-82CF-7BD379E180D9}"/>
              </a:ext>
            </a:extLst>
          </p:cNvPr>
          <p:cNvSpPr txBox="1"/>
          <p:nvPr/>
        </p:nvSpPr>
        <p:spPr>
          <a:xfrm>
            <a:off x="651902" y="4285322"/>
            <a:ext cx="62060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</a:t>
            </a:r>
            <a:r>
              <a:rPr lang="ar-S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الْخُشَيْباتِ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الَّتي لَدى عَدْنانَ وَأَحْمَدَ مَعاً هُوَ: 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9AA0304-8059-E1D9-383F-0DEC27CE4727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عَدْنانَ 24 خُشَيْبَةً وَلَدى صَديقِهِ أَحْمَدَ 13 خُشَيْبَةً.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</a:t>
            </a:r>
            <a:r>
              <a:rPr lang="ar-MA" sz="6000" dirty="0" err="1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الْخُشَيْباتِ</a:t>
            </a:r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الَّتي لَدى عَدْنانَ وَأَحْمَدَ مَعاً؟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7FBF154-0824-1EF2-F8C3-EE52875BC145}"/>
              </a:ext>
            </a:extLst>
          </p:cNvPr>
          <p:cNvSpPr txBox="1"/>
          <p:nvPr/>
        </p:nvSpPr>
        <p:spPr>
          <a:xfrm>
            <a:off x="1241494" y="5570467"/>
            <a:ext cx="413655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 </a:t>
            </a:r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+ </a:t>
            </a:r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DD62432-557F-5033-B8CB-32A424A98B0D}"/>
              </a:ext>
            </a:extLst>
          </p:cNvPr>
          <p:cNvSpPr txBox="1"/>
          <p:nvPr/>
        </p:nvSpPr>
        <p:spPr>
          <a:xfrm>
            <a:off x="4934358" y="5705526"/>
            <a:ext cx="13933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F4E06CD-2637-DE0B-8CD3-14396BEB977C}"/>
              </a:ext>
            </a:extLst>
          </p:cNvPr>
          <p:cNvSpPr/>
          <p:nvPr/>
        </p:nvSpPr>
        <p:spPr>
          <a:xfrm>
            <a:off x="2429635" y="6242314"/>
            <a:ext cx="609600" cy="609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rgbClr val="C00000"/>
                </a:solidFill>
              </a:rPr>
              <a:t>+</a:t>
            </a:r>
            <a:endParaRPr lang="fr-FR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61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257800" y="4883162"/>
            <a:ext cx="5857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بدون احتفاظ باستخدام الحزم </a:t>
            </a:r>
            <a:r>
              <a:rPr lang="ar-MA" sz="2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والخشيبات</a:t>
            </a:r>
            <a:endParaRPr lang="ar-MA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بالخطوات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رمي الكرة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257800" y="3724185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 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2" y="2301693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كراساتكم سننجز التمارين الصفحة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12.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1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(دقيقة واحدة).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00C0211-88E5-D848-F057-787FB5A7E45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54BC-7434-D784-1DE6-17D6DCA26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07142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43BB16CC-95C4-68A5-7721-22CECFBD4A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24" y="4432227"/>
            <a:ext cx="12470347" cy="26784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31EF7EE-CF94-2E0B-134E-2905661EC69C}"/>
              </a:ext>
            </a:extLst>
          </p:cNvPr>
          <p:cNvSpPr/>
          <p:nvPr/>
        </p:nvSpPr>
        <p:spPr>
          <a:xfrm>
            <a:off x="838200" y="5146008"/>
            <a:ext cx="73152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876A3B5-D535-07C9-03EA-12676E0DA9E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2902114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120A0-F59A-A0BB-D31B-EE6EDCF1E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7FC5A4-5B2B-C396-542E-27ECEC20E23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6489FC-678B-80AB-C913-40DA5BD8AA4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4CB38F-47AC-4A06-9A23-6A8C76C55C1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1E6947-2B29-C7FE-7C2C-73F9BBF94C62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0716F16-8308-CD3C-70EC-1F2AAB1A517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5C7F1B1-F58E-CBE6-E45A-48939AE6D7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8C0EA6D-60A8-88EC-67E0-6045D3F33E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24" y="4432227"/>
            <a:ext cx="12470347" cy="26784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0300A17-0D8C-172B-B705-0A5FF6663C83}"/>
              </a:ext>
            </a:extLst>
          </p:cNvPr>
          <p:cNvSpPr/>
          <p:nvPr/>
        </p:nvSpPr>
        <p:spPr>
          <a:xfrm>
            <a:off x="1143000" y="5129517"/>
            <a:ext cx="70104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73C9266-B5AD-8A28-2FAF-EA7CA8CE5D2C}"/>
              </a:ext>
            </a:extLst>
          </p:cNvPr>
          <p:cNvSpPr txBox="1"/>
          <p:nvPr/>
        </p:nvSpPr>
        <p:spPr>
          <a:xfrm>
            <a:off x="2667000" y="64389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5FAAB12-41E4-EDE8-ED01-19130D8C7776}"/>
              </a:ext>
            </a:extLst>
          </p:cNvPr>
          <p:cNvSpPr txBox="1"/>
          <p:nvPr/>
        </p:nvSpPr>
        <p:spPr>
          <a:xfrm>
            <a:off x="5067300" y="5692337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4AF124-8490-03C3-88CC-5B532157DAC6}"/>
              </a:ext>
            </a:extLst>
          </p:cNvPr>
          <p:cNvSpPr txBox="1"/>
          <p:nvPr/>
        </p:nvSpPr>
        <p:spPr>
          <a:xfrm>
            <a:off x="7391400" y="5692338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EF1B726-BFF6-DEE8-E315-E5DEB66895A7}"/>
              </a:ext>
            </a:extLst>
          </p:cNvPr>
          <p:cNvSpPr txBox="1"/>
          <p:nvPr/>
        </p:nvSpPr>
        <p:spPr>
          <a:xfrm>
            <a:off x="5067300" y="6402613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E740E64-7F1F-B254-BE50-E83F3935A39D}"/>
              </a:ext>
            </a:extLst>
          </p:cNvPr>
          <p:cNvSpPr txBox="1"/>
          <p:nvPr/>
        </p:nvSpPr>
        <p:spPr>
          <a:xfrm>
            <a:off x="7391400" y="6438899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4</a:t>
            </a:r>
            <a:endParaRPr lang="fr-FR" sz="2800" b="1" dirty="0">
              <a:solidFill>
                <a:srgbClr val="FF00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47E7FD8-097E-F139-46AF-33756F82D4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08421466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8F77-5DBD-43CD-B5B3-6C0DB5B45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9466-7C2C-F10F-359B-A4CD0254D87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0874A-2B17-7F98-549D-A3016C1FF28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8A2517-DA8F-2E37-49F3-E084817519D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DE0EB3-037D-28E2-C9C4-76306F3CFB4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2(دقيقة واحدة).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74150F-92F1-4051-CE80-EE21D955C2A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08AB70-0031-2D83-1D0C-32F476A47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40757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D2DA260-B89D-5487-A56D-6A58491AFC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24300"/>
            <a:ext cx="12295713" cy="473349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28DCBA7-0C7F-3F6B-EFDF-A883ED603639}"/>
              </a:ext>
            </a:extLst>
          </p:cNvPr>
          <p:cNvSpPr/>
          <p:nvPr/>
        </p:nvSpPr>
        <p:spPr>
          <a:xfrm>
            <a:off x="2133600" y="5905500"/>
            <a:ext cx="9220200" cy="1219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078729C-E951-38CB-13CF-0341640E15B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11137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0EA-A88A-0CDA-7F07-9CF6C7EC4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5C2E2B-8A31-6184-D7E8-8419BA3562A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7436552-B720-2341-C57C-F4349CE5766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FFEEE9-77DD-2532-FA1D-E762C0C74E4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B1ADD8D-E3F2-FEDD-FBF7-819A025AE33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A730F7-139E-14CF-18D1-7DEC4C4E8A4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D44D0B-0F05-B6D5-1B65-ACAC14C55AD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026F99F5-E8E9-E116-A6F9-A87ED1C2BA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24300"/>
            <a:ext cx="12295713" cy="473349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6E8F8B0-DD82-00E0-24B9-0B1B6A8836D7}"/>
              </a:ext>
            </a:extLst>
          </p:cNvPr>
          <p:cNvSpPr/>
          <p:nvPr/>
        </p:nvSpPr>
        <p:spPr>
          <a:xfrm>
            <a:off x="2209799" y="5981700"/>
            <a:ext cx="9067801" cy="1066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89BEB97-A34D-D4B1-8AA1-7B3417CBC537}"/>
              </a:ext>
            </a:extLst>
          </p:cNvPr>
          <p:cNvSpPr txBox="1"/>
          <p:nvPr/>
        </p:nvSpPr>
        <p:spPr>
          <a:xfrm>
            <a:off x="5676899" y="5950057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>
                <a:solidFill>
                  <a:srgbClr val="FF0000"/>
                </a:solidFill>
              </a:rPr>
              <a:t>40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04839A0-CD98-79DB-C57D-D6086D5E7BBE}"/>
              </a:ext>
            </a:extLst>
          </p:cNvPr>
          <p:cNvSpPr txBox="1"/>
          <p:nvPr/>
        </p:nvSpPr>
        <p:spPr>
          <a:xfrm>
            <a:off x="8620108" y="591059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>
                <a:solidFill>
                  <a:srgbClr val="FF0000"/>
                </a:solidFill>
              </a:rPr>
              <a:t>42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72DB1BF-3B32-E0F1-B594-BF8921394AE1}"/>
              </a:ext>
            </a:extLst>
          </p:cNvPr>
          <p:cNvSpPr txBox="1"/>
          <p:nvPr/>
        </p:nvSpPr>
        <p:spPr>
          <a:xfrm>
            <a:off x="2707700" y="6436653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>
                <a:solidFill>
                  <a:srgbClr val="FF0000"/>
                </a:solidFill>
              </a:rPr>
              <a:t>36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09B69DF-C59E-554F-3F96-2A3B5EB102F2}"/>
              </a:ext>
            </a:extLst>
          </p:cNvPr>
          <p:cNvSpPr txBox="1"/>
          <p:nvPr/>
        </p:nvSpPr>
        <p:spPr>
          <a:xfrm>
            <a:off x="5708445" y="6421217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>
                <a:solidFill>
                  <a:srgbClr val="FF0000"/>
                </a:solidFill>
              </a:rPr>
              <a:t>37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9DAF5C1-E190-3D2A-7669-0E14E41B8D1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476943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A1BD8-4240-737B-6EE2-9AE3C63CD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EF51E2-1E3F-B9DB-9432-78D62A0F43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A8DAEC-B73C-387B-8E27-8FB92F6AE26E}"/>
              </a:ext>
            </a:extLst>
          </p:cNvPr>
          <p:cNvSpPr/>
          <p:nvPr/>
        </p:nvSpPr>
        <p:spPr>
          <a:xfrm>
            <a:off x="215598" y="239848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D35D2B-A913-7D44-D2F7-A4CBA570831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A63366-4AC5-BDD7-0130-DCA8E72C7EB3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(دقيقة واحدة).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2D082C7-FE32-7716-5F64-C41871A287C2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92F3CD-6BA7-FB63-C3EB-442163395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3393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EC1E144-389C-52C5-9945-7E3715D376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09" y="3890479"/>
            <a:ext cx="12823576" cy="37928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972AF0F-42A2-75DB-B75F-93EB7378EE38}"/>
              </a:ext>
            </a:extLst>
          </p:cNvPr>
          <p:cNvSpPr/>
          <p:nvPr/>
        </p:nvSpPr>
        <p:spPr>
          <a:xfrm>
            <a:off x="838200" y="4838700"/>
            <a:ext cx="7162800" cy="28446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F118D39-0EFB-230B-9990-00D03A32DC2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A8125B0-E261-96DB-60D7-A41AEB63079B}"/>
              </a:ext>
            </a:extLst>
          </p:cNvPr>
          <p:cNvSpPr txBox="1"/>
          <p:nvPr/>
        </p:nvSpPr>
        <p:spPr>
          <a:xfrm>
            <a:off x="11582400" y="6372880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/>
              <a:t>.</a:t>
            </a:r>
            <a:endParaRPr lang="fr-FR" sz="28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D1DF34F-ED5A-89DC-E6D0-450C6244959D}"/>
              </a:ext>
            </a:extLst>
          </p:cNvPr>
          <p:cNvSpPr txBox="1"/>
          <p:nvPr/>
        </p:nvSpPr>
        <p:spPr>
          <a:xfrm>
            <a:off x="9067800" y="6362700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/>
              <a:t>.</a:t>
            </a:r>
            <a:endParaRPr lang="fr-FR" sz="28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A06735-5AF6-626C-8E66-DAD4DA0F5E6E}"/>
              </a:ext>
            </a:extLst>
          </p:cNvPr>
          <p:cNvSpPr/>
          <p:nvPr/>
        </p:nvSpPr>
        <p:spPr>
          <a:xfrm>
            <a:off x="4083491" y="6427178"/>
            <a:ext cx="304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6564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6CD3B-252F-128F-1C80-4C24B3AEB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FBB69CB-C63C-7675-0846-05C5EAFF99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8D477C-5D78-C044-96AD-F9259EDA7571}"/>
              </a:ext>
            </a:extLst>
          </p:cNvPr>
          <p:cNvSpPr/>
          <p:nvPr/>
        </p:nvSpPr>
        <p:spPr>
          <a:xfrm>
            <a:off x="215598" y="239848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8843CC-0B79-A55E-3104-BA9EC204700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F5DDD62-C5D1-162E-044C-55248924E18B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A2A9C86-733F-77A1-DDB9-FA9097B03B5D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CD154B-87B4-6A61-465D-D458BFA5586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B694DF30-858E-B367-72D5-F784A9D102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09" y="3890479"/>
            <a:ext cx="12823576" cy="37928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8FB4A2B-8A19-9439-D67C-368E0ED4492E}"/>
              </a:ext>
            </a:extLst>
          </p:cNvPr>
          <p:cNvSpPr/>
          <p:nvPr/>
        </p:nvSpPr>
        <p:spPr>
          <a:xfrm>
            <a:off x="838200" y="4838700"/>
            <a:ext cx="7162800" cy="28446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18B632E-E1D5-B712-EB63-0F80AD8814EA}"/>
              </a:ext>
            </a:extLst>
          </p:cNvPr>
          <p:cNvSpPr txBox="1"/>
          <p:nvPr/>
        </p:nvSpPr>
        <p:spPr>
          <a:xfrm>
            <a:off x="4077485" y="5786923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ACD45EE-A8DF-8D1D-B114-7CA6C391076F}"/>
              </a:ext>
            </a:extLst>
          </p:cNvPr>
          <p:cNvSpPr txBox="1"/>
          <p:nvPr/>
        </p:nvSpPr>
        <p:spPr>
          <a:xfrm>
            <a:off x="4458485" y="576850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7120AE3-D84B-F5D3-8941-878A746F9F5A}"/>
              </a:ext>
            </a:extLst>
          </p:cNvPr>
          <p:cNvSpPr txBox="1"/>
          <p:nvPr/>
        </p:nvSpPr>
        <p:spPr>
          <a:xfrm>
            <a:off x="4419600" y="63728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627E81-EABC-59D8-73E3-23B5FBAF3C36}"/>
              </a:ext>
            </a:extLst>
          </p:cNvPr>
          <p:cNvSpPr txBox="1"/>
          <p:nvPr/>
        </p:nvSpPr>
        <p:spPr>
          <a:xfrm>
            <a:off x="4114800" y="69062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B010579-EBFA-5B2D-B06C-3ADF082F2C76}"/>
              </a:ext>
            </a:extLst>
          </p:cNvPr>
          <p:cNvSpPr txBox="1"/>
          <p:nvPr/>
        </p:nvSpPr>
        <p:spPr>
          <a:xfrm>
            <a:off x="4495800" y="6887857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A72F7F0-DF79-2DA3-AC0F-6A9FA2323805}"/>
              </a:ext>
            </a:extLst>
          </p:cNvPr>
          <p:cNvSpPr txBox="1"/>
          <p:nvPr/>
        </p:nvSpPr>
        <p:spPr>
          <a:xfrm>
            <a:off x="6553200" y="5771523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59D630A-54B3-FE74-D225-889FC1DA8398}"/>
              </a:ext>
            </a:extLst>
          </p:cNvPr>
          <p:cNvSpPr txBox="1"/>
          <p:nvPr/>
        </p:nvSpPr>
        <p:spPr>
          <a:xfrm>
            <a:off x="6934200" y="575310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12C6670-95E7-2945-70CC-D67B3C8F50C0}"/>
              </a:ext>
            </a:extLst>
          </p:cNvPr>
          <p:cNvSpPr txBox="1"/>
          <p:nvPr/>
        </p:nvSpPr>
        <p:spPr>
          <a:xfrm>
            <a:off x="6553200" y="63728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CEA489A-E4B8-496B-15BC-37C053C78AAB}"/>
              </a:ext>
            </a:extLst>
          </p:cNvPr>
          <p:cNvSpPr txBox="1"/>
          <p:nvPr/>
        </p:nvSpPr>
        <p:spPr>
          <a:xfrm>
            <a:off x="6934200" y="6354457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F127700-B238-35C5-0DB7-C7508D081317}"/>
              </a:ext>
            </a:extLst>
          </p:cNvPr>
          <p:cNvSpPr txBox="1"/>
          <p:nvPr/>
        </p:nvSpPr>
        <p:spPr>
          <a:xfrm>
            <a:off x="6553200" y="69062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88331FF-256F-FDCE-1D57-5A66941EB69C}"/>
              </a:ext>
            </a:extLst>
          </p:cNvPr>
          <p:cNvSpPr txBox="1"/>
          <p:nvPr/>
        </p:nvSpPr>
        <p:spPr>
          <a:xfrm>
            <a:off x="6934200" y="6887857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DFCB770-0004-2857-0C6A-D389E65C81C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EB87A46-6A2B-1373-1862-BC0F5DCC6AD3}"/>
              </a:ext>
            </a:extLst>
          </p:cNvPr>
          <p:cNvSpPr txBox="1"/>
          <p:nvPr/>
        </p:nvSpPr>
        <p:spPr>
          <a:xfrm>
            <a:off x="11582400" y="6372880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/>
              <a:t>.</a:t>
            </a:r>
            <a:endParaRPr lang="fr-FR" sz="28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7B38ED4-E6E7-01E0-7B30-0E942A6C4B28}"/>
              </a:ext>
            </a:extLst>
          </p:cNvPr>
          <p:cNvSpPr txBox="1"/>
          <p:nvPr/>
        </p:nvSpPr>
        <p:spPr>
          <a:xfrm>
            <a:off x="9067800" y="6317968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/>
              <a:t>.</a:t>
            </a:r>
            <a:endParaRPr lang="fr-FR" sz="28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1FE12C-E8A3-5E02-BD06-656ADD375376}"/>
              </a:ext>
            </a:extLst>
          </p:cNvPr>
          <p:cNvSpPr/>
          <p:nvPr/>
        </p:nvSpPr>
        <p:spPr>
          <a:xfrm>
            <a:off x="4083491" y="6427178"/>
            <a:ext cx="304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968690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CCB23-2C6A-28B2-816C-194839112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B34CD-0761-4F0F-8A13-EFC8DB3E6DA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C36178-029D-1032-B1A7-9F33AD0DF9D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DB0E17-4B12-CAC8-AD20-8063B953EB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3C3A350-2994-0002-814E-A4307F7CE818}"/>
              </a:ext>
            </a:extLst>
          </p:cNvPr>
          <p:cNvSpPr txBox="1"/>
          <p:nvPr/>
        </p:nvSpPr>
        <p:spPr>
          <a:xfrm>
            <a:off x="2514600" y="976263"/>
            <a:ext cx="10001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سنمر إلى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سأقرأ المسألة مرتين وستعملون على حلها.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4E1E6F-C2A7-0BF4-10F5-1B3C3F259AD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946BC5-FAB6-D842-87C3-38FE61F3F5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8541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131ED2F-BAB9-7133-63B8-CCF9451C9D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62" y="4533900"/>
            <a:ext cx="13110284" cy="269082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E5AEAC7-9917-336E-8AB7-90C40A80348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98741570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FF04C-9AA4-86F1-8D8F-DF8DB7FAA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927C017-0606-8CD7-96F5-5E41C38F696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D4193A-A2B6-42A1-4A1C-F57858A44FF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E07933B-6BA2-CCDB-B047-158C72F9F20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8F674C-FB53-DEC9-9178-B392D9006AD1}"/>
              </a:ext>
            </a:extLst>
          </p:cNvPr>
          <p:cNvSpPr txBox="1"/>
          <p:nvPr/>
        </p:nvSpPr>
        <p:spPr>
          <a:xfrm>
            <a:off x="2514600" y="976263"/>
            <a:ext cx="10001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4EFD246-4E93-4063-7FDE-0CBE6D50EF0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232127-5871-2CB4-88D0-9EF9DB05BC7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727542D3-2BB9-4444-990B-010ED16641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06" y="4457700"/>
            <a:ext cx="13110284" cy="2690823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F5F2354-0E13-4A48-5D86-DAF127A40666}"/>
              </a:ext>
            </a:extLst>
          </p:cNvPr>
          <p:cNvSpPr txBox="1"/>
          <p:nvPr/>
        </p:nvSpPr>
        <p:spPr>
          <a:xfrm>
            <a:off x="1524000" y="5132696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CE3FF27-F736-D939-C06C-945599E0DE6A}"/>
              </a:ext>
            </a:extLst>
          </p:cNvPr>
          <p:cNvSpPr txBox="1"/>
          <p:nvPr/>
        </p:nvSpPr>
        <p:spPr>
          <a:xfrm>
            <a:off x="3419859" y="5132696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E78F8F6-BD0E-DB28-79A6-C4DD9ADF1EE7}"/>
              </a:ext>
            </a:extLst>
          </p:cNvPr>
          <p:cNvSpPr txBox="1"/>
          <p:nvPr/>
        </p:nvSpPr>
        <p:spPr>
          <a:xfrm>
            <a:off x="4869933" y="5132696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C4DDF98-8527-9028-8CB9-FF74A3B7E7C7}"/>
              </a:ext>
            </a:extLst>
          </p:cNvPr>
          <p:cNvSpPr txBox="1"/>
          <p:nvPr/>
        </p:nvSpPr>
        <p:spPr>
          <a:xfrm>
            <a:off x="2593074" y="5173639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+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AC19B7F-83A0-346A-9274-28C3A20F00CA}"/>
              </a:ext>
            </a:extLst>
          </p:cNvPr>
          <p:cNvSpPr txBox="1"/>
          <p:nvPr/>
        </p:nvSpPr>
        <p:spPr>
          <a:xfrm>
            <a:off x="2776729" y="6336598"/>
            <a:ext cx="1895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36 خُشَيْبَةً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C9502A-1125-8A16-42E2-E6F392F89A0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12451215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1676400" y="3970418"/>
            <a:ext cx="9220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مجموع عددين من رقم واحد شفويا؛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C3923-C340-F692-2E02-49EFEC25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F5EB95-6D95-495B-1E4D-6B04BED77EC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7519B-C2CF-EA76-6395-12C8804EC69B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1E15E4-F842-8D5E-9AA3-5AB05D1D399C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C0D26C-561F-34B9-EFD0-668D8DD66100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سنلعب لعبة جديدة وهي لعبة رمي الكرة.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الأستاذ(ة)  ببطاقة النشاط في النمذجة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(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الملحق4).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F12BC84-50C5-E314-8FE1-A58D25347B2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A20B1E-4BA2-A8A2-3EAD-F58ED948C2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4422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7">
            <a:extLst>
              <a:ext uri="{FF2B5EF4-FFF2-40B4-BE49-F238E27FC236}">
                <a16:creationId xmlns:a16="http://schemas.microsoft.com/office/drawing/2014/main" id="{FDFA457B-2184-CB65-7B7F-133C8C4CE8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61" r="16568" b="8086"/>
          <a:stretch/>
        </p:blipFill>
        <p:spPr>
          <a:xfrm>
            <a:off x="4383840" y="3756104"/>
            <a:ext cx="4948316" cy="449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965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A8B7-3179-0954-DF17-1372A18E9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6B6399-8788-D42D-F09B-92E90B14A31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7DA220-6C5D-D624-EC6B-99B753F6D720}"/>
              </a:ext>
            </a:extLst>
          </p:cNvPr>
          <p:cNvSpPr/>
          <p:nvPr/>
        </p:nvSpPr>
        <p:spPr>
          <a:xfrm>
            <a:off x="275852" y="1943100"/>
            <a:ext cx="13164293" cy="804608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DAE197-8064-9081-2BAA-3F019F97BC12}"/>
              </a:ext>
            </a:extLst>
          </p:cNvPr>
          <p:cNvSpPr/>
          <p:nvPr/>
        </p:nvSpPr>
        <p:spPr>
          <a:xfrm>
            <a:off x="-1" y="644346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148507-C776-FE5A-0749-63194EB3F1C7}"/>
              </a:ext>
            </a:extLst>
          </p:cNvPr>
          <p:cNvSpPr txBox="1"/>
          <p:nvPr/>
        </p:nvSpPr>
        <p:spPr>
          <a:xfrm>
            <a:off x="2102122" y="781618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واجباتكم المنزلية. سأراقب ما قمتم به.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6F32937-C723-4F04-8957-F5782ADFF69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0BB4764-DB97-9BAC-AF2D-945426E639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F92CF0-3F30-E026-723D-BE43F13A3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712299"/>
            <a:ext cx="1295400" cy="100951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15837C-4BDD-61CD-5DD8-2C39C14CC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8" y="3127130"/>
            <a:ext cx="4389500" cy="557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382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82884-467D-AE10-D1C0-E1A8766DC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A9224B-FA8B-4BAC-CA9D-953567641E53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0CD3D6-3123-9419-717F-887583A743FD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7DBE83-25EF-862E-F164-671B4545CE72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F883C3-04BF-036F-E5E2-80DB0FCE6D72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تتممون ما تبقى من تمارين الصفحة 11.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1C76A02-ECDB-8A72-AD1A-56D4E0CAAD6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635A9C-8282-E886-5417-92CEFEF3F9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6014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FB493E-2712-051E-8551-EB0CFB5E82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96" y="3106342"/>
            <a:ext cx="5782482" cy="596348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34E17B8-3B57-EAB7-5C85-97F3D77ABB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3103499"/>
            <a:ext cx="4549534" cy="57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5303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232657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2368E-0B83-BB4D-14BA-2DD08EEC1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052EE56-9443-580F-4110-86AC180D7574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solidFill>
            <a:srgbClr val="EFF1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F7FE23D-6F7E-1E2B-E090-9107CE2FEAFC}"/>
              </a:ext>
            </a:extLst>
          </p:cNvPr>
          <p:cNvSpPr txBox="1"/>
          <p:nvPr/>
        </p:nvSpPr>
        <p:spPr>
          <a:xfrm>
            <a:off x="448053" y="1772385"/>
            <a:ext cx="1281989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4500" b="1" dirty="0">
                <a:solidFill>
                  <a:srgbClr val="6D624F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الإجراءات الاعتيادية الخاصة باللوازم المدرسية</a:t>
            </a: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8CB77D9C-5DCF-D515-EE38-926A01E4338B}"/>
              </a:ext>
            </a:extLst>
          </p:cNvPr>
          <p:cNvSpPr/>
          <p:nvPr/>
        </p:nvSpPr>
        <p:spPr>
          <a:xfrm rot="21239963" flipH="1">
            <a:off x="827438" y="2694389"/>
            <a:ext cx="11822424" cy="554102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1532"/>
              <a:gd name="connsiteX1" fmla="*/ 2706255 w 2978405"/>
              <a:gd name="connsiteY1" fmla="*/ 317 h 651532"/>
              <a:gd name="connsiteX2" fmla="*/ 2890982 w 2978405"/>
              <a:gd name="connsiteY2" fmla="*/ 78826 h 651532"/>
              <a:gd name="connsiteX3" fmla="*/ 2969491 w 2978405"/>
              <a:gd name="connsiteY3" fmla="*/ 258935 h 651532"/>
              <a:gd name="connsiteX4" fmla="*/ 2906327 w 2978405"/>
              <a:gd name="connsiteY4" fmla="*/ 524415 h 651532"/>
              <a:gd name="connsiteX5" fmla="*/ 170873 w 2978405"/>
              <a:gd name="connsiteY5" fmla="*/ 651481 h 651532"/>
              <a:gd name="connsiteX6" fmla="*/ 9236 w 2978405"/>
              <a:gd name="connsiteY6" fmla="*/ 531408 h 651532"/>
              <a:gd name="connsiteX7" fmla="*/ 0 w 2978405"/>
              <a:gd name="connsiteY7" fmla="*/ 208135 h 651532"/>
              <a:gd name="connsiteX8" fmla="*/ 138545 w 2978405"/>
              <a:gd name="connsiteY8" fmla="*/ 125008 h 651532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2149"/>
              <a:gd name="connsiteX1" fmla="*/ 2706255 w 2978405"/>
              <a:gd name="connsiteY1" fmla="*/ 317 h 652149"/>
              <a:gd name="connsiteX2" fmla="*/ 2890982 w 2978405"/>
              <a:gd name="connsiteY2" fmla="*/ 78826 h 652149"/>
              <a:gd name="connsiteX3" fmla="*/ 2969491 w 2978405"/>
              <a:gd name="connsiteY3" fmla="*/ 258935 h 652149"/>
              <a:gd name="connsiteX4" fmla="*/ 2906327 w 2978405"/>
              <a:gd name="connsiteY4" fmla="*/ 524415 h 652149"/>
              <a:gd name="connsiteX5" fmla="*/ 170873 w 2978405"/>
              <a:gd name="connsiteY5" fmla="*/ 651481 h 652149"/>
              <a:gd name="connsiteX6" fmla="*/ 9236 w 2978405"/>
              <a:gd name="connsiteY6" fmla="*/ 531408 h 652149"/>
              <a:gd name="connsiteX7" fmla="*/ 0 w 2978405"/>
              <a:gd name="connsiteY7" fmla="*/ 208135 h 652149"/>
              <a:gd name="connsiteX8" fmla="*/ 138545 w 2978405"/>
              <a:gd name="connsiteY8" fmla="*/ 125008 h 652149"/>
              <a:gd name="connsiteX0" fmla="*/ 138545 w 2985636"/>
              <a:gd name="connsiteY0" fmla="*/ 125008 h 652149"/>
              <a:gd name="connsiteX1" fmla="*/ 2706255 w 2985636"/>
              <a:gd name="connsiteY1" fmla="*/ 317 h 652149"/>
              <a:gd name="connsiteX2" fmla="*/ 2890982 w 2985636"/>
              <a:gd name="connsiteY2" fmla="*/ 78826 h 652149"/>
              <a:gd name="connsiteX3" fmla="*/ 2969491 w 2985636"/>
              <a:gd name="connsiteY3" fmla="*/ 258935 h 652149"/>
              <a:gd name="connsiteX4" fmla="*/ 2906327 w 2985636"/>
              <a:gd name="connsiteY4" fmla="*/ 524415 h 652149"/>
              <a:gd name="connsiteX5" fmla="*/ 170873 w 2985636"/>
              <a:gd name="connsiteY5" fmla="*/ 651481 h 652149"/>
              <a:gd name="connsiteX6" fmla="*/ 9236 w 2985636"/>
              <a:gd name="connsiteY6" fmla="*/ 531408 h 652149"/>
              <a:gd name="connsiteX7" fmla="*/ 0 w 2985636"/>
              <a:gd name="connsiteY7" fmla="*/ 208135 h 652149"/>
              <a:gd name="connsiteX8" fmla="*/ 138545 w 2985636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3017251"/>
              <a:gd name="connsiteY0" fmla="*/ 125008 h 652149"/>
              <a:gd name="connsiteX1" fmla="*/ 2706255 w 3017251"/>
              <a:gd name="connsiteY1" fmla="*/ 317 h 652149"/>
              <a:gd name="connsiteX2" fmla="*/ 2890982 w 3017251"/>
              <a:gd name="connsiteY2" fmla="*/ 78826 h 652149"/>
              <a:gd name="connsiteX3" fmla="*/ 3000601 w 3017251"/>
              <a:gd name="connsiteY3" fmla="*/ 397241 h 652149"/>
              <a:gd name="connsiteX4" fmla="*/ 2906327 w 3017251"/>
              <a:gd name="connsiteY4" fmla="*/ 524415 h 652149"/>
              <a:gd name="connsiteX5" fmla="*/ 170873 w 3017251"/>
              <a:gd name="connsiteY5" fmla="*/ 651481 h 652149"/>
              <a:gd name="connsiteX6" fmla="*/ 9236 w 3017251"/>
              <a:gd name="connsiteY6" fmla="*/ 531408 h 652149"/>
              <a:gd name="connsiteX7" fmla="*/ 0 w 3017251"/>
              <a:gd name="connsiteY7" fmla="*/ 208135 h 652149"/>
              <a:gd name="connsiteX8" fmla="*/ 138545 w 3017251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2183" h="65214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3000601" y="397241"/>
                </a:lnTo>
                <a:cubicBezTo>
                  <a:pt x="3034851" y="478257"/>
                  <a:pt x="3044117" y="504626"/>
                  <a:pt x="2906327" y="524415"/>
                </a:cubicBezTo>
                <a:cubicBezTo>
                  <a:pt x="1976335" y="578044"/>
                  <a:pt x="1085112" y="624910"/>
                  <a:pt x="170873" y="651481"/>
                </a:cubicBezTo>
                <a:cubicBezTo>
                  <a:pt x="85499" y="654681"/>
                  <a:pt x="21371" y="651062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solidFill>
            <a:srgbClr val="D1FFE6"/>
          </a:solidFill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4C9CD07-AF58-03CE-BFAB-F7CAE07EF109}"/>
              </a:ext>
            </a:extLst>
          </p:cNvPr>
          <p:cNvSpPr txBox="1"/>
          <p:nvPr/>
        </p:nvSpPr>
        <p:spPr>
          <a:xfrm>
            <a:off x="1255300" y="4157075"/>
            <a:ext cx="10924354" cy="2516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 rtl="1">
              <a:lnSpc>
                <a:spcPct val="150000"/>
              </a:lnSpc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ينبغي على الأستاذ(ة) أن يوضح للتلاميذ السلوك المنتظر أثناء التعامل مع اللوازم المدرسية؛ </a:t>
            </a:r>
          </a:p>
          <a:p>
            <a:pPr marL="514350" indent="-514350" algn="just" rtl="1">
              <a:lnSpc>
                <a:spcPct val="150000"/>
              </a:lnSpc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عندما يرى التلاميذ أيقونة اللوازم المدرسية يسارعون إلى إخراجها بطريقة تلقائية وبهدوء؛ </a:t>
            </a:r>
          </a:p>
          <a:p>
            <a:pPr marL="514350" indent="-514350" algn="just" rtl="1">
              <a:lnSpc>
                <a:spcPct val="150000"/>
              </a:lnSpc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ينبغي على التلاميذ أن يبادروا إلى إخبار الأستاذ(ة) باللوازم المدرسية التي تنقصهم.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8612A53-9652-FB7F-0D67-3AE95B36B5D9}"/>
              </a:ext>
            </a:extLst>
          </p:cNvPr>
          <p:cNvGrpSpPr/>
          <p:nvPr/>
        </p:nvGrpSpPr>
        <p:grpSpPr>
          <a:xfrm>
            <a:off x="5315231" y="2738343"/>
            <a:ext cx="2831783" cy="966360"/>
            <a:chOff x="4724650" y="1291082"/>
            <a:chExt cx="2517140" cy="858987"/>
          </a:xfrm>
        </p:grpSpPr>
        <p:sp>
          <p:nvSpPr>
            <p:cNvPr id="2" name="Forme libre : forme 1">
              <a:extLst>
                <a:ext uri="{FF2B5EF4-FFF2-40B4-BE49-F238E27FC236}">
                  <a16:creationId xmlns:a16="http://schemas.microsoft.com/office/drawing/2014/main" id="{423341C4-1E95-094A-7D51-9F49E52715C0}"/>
                </a:ext>
              </a:extLst>
            </p:cNvPr>
            <p:cNvSpPr/>
            <p:nvPr/>
          </p:nvSpPr>
          <p:spPr>
            <a:xfrm rot="21239963" flipH="1">
              <a:off x="4953445" y="1291082"/>
              <a:ext cx="2059551" cy="858987"/>
            </a:xfrm>
            <a:custGeom>
              <a:avLst/>
              <a:gdLst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6902"/>
                <a:gd name="connsiteX1" fmla="*/ 2706255 w 2969491"/>
                <a:gd name="connsiteY1" fmla="*/ 0 h 656902"/>
                <a:gd name="connsiteX2" fmla="*/ 2890982 w 2969491"/>
                <a:gd name="connsiteY2" fmla="*/ 78509 h 656902"/>
                <a:gd name="connsiteX3" fmla="*/ 2969491 w 2969491"/>
                <a:gd name="connsiteY3" fmla="*/ 258618 h 656902"/>
                <a:gd name="connsiteX4" fmla="*/ 2872509 w 2969491"/>
                <a:gd name="connsiteY4" fmla="*/ 378691 h 656902"/>
                <a:gd name="connsiteX5" fmla="*/ 170873 w 2969491"/>
                <a:gd name="connsiteY5" fmla="*/ 651164 h 656902"/>
                <a:gd name="connsiteX6" fmla="*/ 9236 w 2969491"/>
                <a:gd name="connsiteY6" fmla="*/ 531091 h 656902"/>
                <a:gd name="connsiteX7" fmla="*/ 0 w 2969491"/>
                <a:gd name="connsiteY7" fmla="*/ 207818 h 656902"/>
                <a:gd name="connsiteX8" fmla="*/ 138545 w 2969491"/>
                <a:gd name="connsiteY8" fmla="*/ 124691 h 656902"/>
                <a:gd name="connsiteX0" fmla="*/ 138545 w 2969491"/>
                <a:gd name="connsiteY0" fmla="*/ 124890 h 657101"/>
                <a:gd name="connsiteX1" fmla="*/ 2706255 w 2969491"/>
                <a:gd name="connsiteY1" fmla="*/ 199 h 657101"/>
                <a:gd name="connsiteX2" fmla="*/ 2890982 w 2969491"/>
                <a:gd name="connsiteY2" fmla="*/ 78708 h 657101"/>
                <a:gd name="connsiteX3" fmla="*/ 2969491 w 2969491"/>
                <a:gd name="connsiteY3" fmla="*/ 258817 h 657101"/>
                <a:gd name="connsiteX4" fmla="*/ 2872509 w 2969491"/>
                <a:gd name="connsiteY4" fmla="*/ 378890 h 657101"/>
                <a:gd name="connsiteX5" fmla="*/ 170873 w 2969491"/>
                <a:gd name="connsiteY5" fmla="*/ 651363 h 657101"/>
                <a:gd name="connsiteX6" fmla="*/ 9236 w 2969491"/>
                <a:gd name="connsiteY6" fmla="*/ 531290 h 657101"/>
                <a:gd name="connsiteX7" fmla="*/ 0 w 2969491"/>
                <a:gd name="connsiteY7" fmla="*/ 208017 h 657101"/>
                <a:gd name="connsiteX8" fmla="*/ 138545 w 2969491"/>
                <a:gd name="connsiteY8" fmla="*/ 124890 h 657101"/>
                <a:gd name="connsiteX0" fmla="*/ 138545 w 2969491"/>
                <a:gd name="connsiteY0" fmla="*/ 125008 h 657219"/>
                <a:gd name="connsiteX1" fmla="*/ 2706255 w 2969491"/>
                <a:gd name="connsiteY1" fmla="*/ 317 h 657219"/>
                <a:gd name="connsiteX2" fmla="*/ 2890982 w 2969491"/>
                <a:gd name="connsiteY2" fmla="*/ 78826 h 657219"/>
                <a:gd name="connsiteX3" fmla="*/ 2969491 w 2969491"/>
                <a:gd name="connsiteY3" fmla="*/ 258935 h 657219"/>
                <a:gd name="connsiteX4" fmla="*/ 2872509 w 2969491"/>
                <a:gd name="connsiteY4" fmla="*/ 379008 h 657219"/>
                <a:gd name="connsiteX5" fmla="*/ 170873 w 2969491"/>
                <a:gd name="connsiteY5" fmla="*/ 651481 h 657219"/>
                <a:gd name="connsiteX6" fmla="*/ 9236 w 2969491"/>
                <a:gd name="connsiteY6" fmla="*/ 531408 h 657219"/>
                <a:gd name="connsiteX7" fmla="*/ 0 w 2969491"/>
                <a:gd name="connsiteY7" fmla="*/ 208135 h 657219"/>
                <a:gd name="connsiteX8" fmla="*/ 138545 w 2969491"/>
                <a:gd name="connsiteY8" fmla="*/ 125008 h 657219"/>
                <a:gd name="connsiteX0" fmla="*/ 138545 w 2972005"/>
                <a:gd name="connsiteY0" fmla="*/ 125008 h 657219"/>
                <a:gd name="connsiteX1" fmla="*/ 2706255 w 2972005"/>
                <a:gd name="connsiteY1" fmla="*/ 317 h 657219"/>
                <a:gd name="connsiteX2" fmla="*/ 2890982 w 2972005"/>
                <a:gd name="connsiteY2" fmla="*/ 78826 h 657219"/>
                <a:gd name="connsiteX3" fmla="*/ 2969491 w 2972005"/>
                <a:gd name="connsiteY3" fmla="*/ 258935 h 657219"/>
                <a:gd name="connsiteX4" fmla="*/ 2872509 w 2972005"/>
                <a:gd name="connsiteY4" fmla="*/ 379008 h 657219"/>
                <a:gd name="connsiteX5" fmla="*/ 170873 w 2972005"/>
                <a:gd name="connsiteY5" fmla="*/ 651481 h 657219"/>
                <a:gd name="connsiteX6" fmla="*/ 9236 w 2972005"/>
                <a:gd name="connsiteY6" fmla="*/ 531408 h 657219"/>
                <a:gd name="connsiteX7" fmla="*/ 0 w 2972005"/>
                <a:gd name="connsiteY7" fmla="*/ 208135 h 657219"/>
                <a:gd name="connsiteX8" fmla="*/ 138545 w 2972005"/>
                <a:gd name="connsiteY8" fmla="*/ 125008 h 657219"/>
                <a:gd name="connsiteX0" fmla="*/ 138545 w 2973912"/>
                <a:gd name="connsiteY0" fmla="*/ 125008 h 657219"/>
                <a:gd name="connsiteX1" fmla="*/ 2706255 w 2973912"/>
                <a:gd name="connsiteY1" fmla="*/ 317 h 657219"/>
                <a:gd name="connsiteX2" fmla="*/ 2890982 w 2973912"/>
                <a:gd name="connsiteY2" fmla="*/ 78826 h 657219"/>
                <a:gd name="connsiteX3" fmla="*/ 2969491 w 2973912"/>
                <a:gd name="connsiteY3" fmla="*/ 258935 h 657219"/>
                <a:gd name="connsiteX4" fmla="*/ 2872509 w 2973912"/>
                <a:gd name="connsiteY4" fmla="*/ 379008 h 657219"/>
                <a:gd name="connsiteX5" fmla="*/ 170873 w 2973912"/>
                <a:gd name="connsiteY5" fmla="*/ 651481 h 657219"/>
                <a:gd name="connsiteX6" fmla="*/ 9236 w 2973912"/>
                <a:gd name="connsiteY6" fmla="*/ 531408 h 657219"/>
                <a:gd name="connsiteX7" fmla="*/ 0 w 2973912"/>
                <a:gd name="connsiteY7" fmla="*/ 208135 h 657219"/>
                <a:gd name="connsiteX8" fmla="*/ 138545 w 2973912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1532"/>
                <a:gd name="connsiteX1" fmla="*/ 2706255 w 2978405"/>
                <a:gd name="connsiteY1" fmla="*/ 317 h 651532"/>
                <a:gd name="connsiteX2" fmla="*/ 2890982 w 2978405"/>
                <a:gd name="connsiteY2" fmla="*/ 78826 h 651532"/>
                <a:gd name="connsiteX3" fmla="*/ 2969491 w 2978405"/>
                <a:gd name="connsiteY3" fmla="*/ 258935 h 651532"/>
                <a:gd name="connsiteX4" fmla="*/ 2906327 w 2978405"/>
                <a:gd name="connsiteY4" fmla="*/ 524415 h 651532"/>
                <a:gd name="connsiteX5" fmla="*/ 170873 w 2978405"/>
                <a:gd name="connsiteY5" fmla="*/ 651481 h 651532"/>
                <a:gd name="connsiteX6" fmla="*/ 9236 w 2978405"/>
                <a:gd name="connsiteY6" fmla="*/ 531408 h 651532"/>
                <a:gd name="connsiteX7" fmla="*/ 0 w 2978405"/>
                <a:gd name="connsiteY7" fmla="*/ 208135 h 651532"/>
                <a:gd name="connsiteX8" fmla="*/ 138545 w 2978405"/>
                <a:gd name="connsiteY8" fmla="*/ 125008 h 651532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2149"/>
                <a:gd name="connsiteX1" fmla="*/ 2706255 w 2978405"/>
                <a:gd name="connsiteY1" fmla="*/ 317 h 652149"/>
                <a:gd name="connsiteX2" fmla="*/ 2890982 w 2978405"/>
                <a:gd name="connsiteY2" fmla="*/ 78826 h 652149"/>
                <a:gd name="connsiteX3" fmla="*/ 2969491 w 2978405"/>
                <a:gd name="connsiteY3" fmla="*/ 258935 h 652149"/>
                <a:gd name="connsiteX4" fmla="*/ 2906327 w 2978405"/>
                <a:gd name="connsiteY4" fmla="*/ 524415 h 652149"/>
                <a:gd name="connsiteX5" fmla="*/ 170873 w 2978405"/>
                <a:gd name="connsiteY5" fmla="*/ 651481 h 652149"/>
                <a:gd name="connsiteX6" fmla="*/ 9236 w 2978405"/>
                <a:gd name="connsiteY6" fmla="*/ 531408 h 652149"/>
                <a:gd name="connsiteX7" fmla="*/ 0 w 2978405"/>
                <a:gd name="connsiteY7" fmla="*/ 208135 h 652149"/>
                <a:gd name="connsiteX8" fmla="*/ 138545 w 2978405"/>
                <a:gd name="connsiteY8" fmla="*/ 125008 h 652149"/>
                <a:gd name="connsiteX0" fmla="*/ 138545 w 2985636"/>
                <a:gd name="connsiteY0" fmla="*/ 125008 h 652149"/>
                <a:gd name="connsiteX1" fmla="*/ 2706255 w 2985636"/>
                <a:gd name="connsiteY1" fmla="*/ 317 h 652149"/>
                <a:gd name="connsiteX2" fmla="*/ 2890982 w 2985636"/>
                <a:gd name="connsiteY2" fmla="*/ 78826 h 652149"/>
                <a:gd name="connsiteX3" fmla="*/ 2969491 w 2985636"/>
                <a:gd name="connsiteY3" fmla="*/ 258935 h 652149"/>
                <a:gd name="connsiteX4" fmla="*/ 2906327 w 2985636"/>
                <a:gd name="connsiteY4" fmla="*/ 524415 h 652149"/>
                <a:gd name="connsiteX5" fmla="*/ 170873 w 2985636"/>
                <a:gd name="connsiteY5" fmla="*/ 651481 h 652149"/>
                <a:gd name="connsiteX6" fmla="*/ 9236 w 2985636"/>
                <a:gd name="connsiteY6" fmla="*/ 531408 h 652149"/>
                <a:gd name="connsiteX7" fmla="*/ 0 w 2985636"/>
                <a:gd name="connsiteY7" fmla="*/ 208135 h 652149"/>
                <a:gd name="connsiteX8" fmla="*/ 138545 w 2985636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3017251"/>
                <a:gd name="connsiteY0" fmla="*/ 125008 h 652149"/>
                <a:gd name="connsiteX1" fmla="*/ 2706255 w 3017251"/>
                <a:gd name="connsiteY1" fmla="*/ 317 h 652149"/>
                <a:gd name="connsiteX2" fmla="*/ 2890982 w 3017251"/>
                <a:gd name="connsiteY2" fmla="*/ 78826 h 652149"/>
                <a:gd name="connsiteX3" fmla="*/ 3000601 w 3017251"/>
                <a:gd name="connsiteY3" fmla="*/ 397241 h 652149"/>
                <a:gd name="connsiteX4" fmla="*/ 2906327 w 3017251"/>
                <a:gd name="connsiteY4" fmla="*/ 524415 h 652149"/>
                <a:gd name="connsiteX5" fmla="*/ 170873 w 3017251"/>
                <a:gd name="connsiteY5" fmla="*/ 651481 h 652149"/>
                <a:gd name="connsiteX6" fmla="*/ 9236 w 3017251"/>
                <a:gd name="connsiteY6" fmla="*/ 531408 h 652149"/>
                <a:gd name="connsiteX7" fmla="*/ 0 w 3017251"/>
                <a:gd name="connsiteY7" fmla="*/ 208135 h 652149"/>
                <a:gd name="connsiteX8" fmla="*/ 138545 w 3017251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2183" h="652149">
                  <a:moveTo>
                    <a:pt x="138545" y="125008"/>
                  </a:moveTo>
                  <a:lnTo>
                    <a:pt x="2706255" y="317"/>
                  </a:lnTo>
                  <a:cubicBezTo>
                    <a:pt x="2828121" y="-3658"/>
                    <a:pt x="2867087" y="30047"/>
                    <a:pt x="2890982" y="78826"/>
                  </a:cubicBezTo>
                  <a:lnTo>
                    <a:pt x="3000601" y="397241"/>
                  </a:lnTo>
                  <a:cubicBezTo>
                    <a:pt x="3034851" y="478257"/>
                    <a:pt x="3044117" y="504626"/>
                    <a:pt x="2906327" y="524415"/>
                  </a:cubicBezTo>
                  <a:cubicBezTo>
                    <a:pt x="1976335" y="578044"/>
                    <a:pt x="1085112" y="624910"/>
                    <a:pt x="170873" y="651481"/>
                  </a:cubicBezTo>
                  <a:cubicBezTo>
                    <a:pt x="85499" y="654681"/>
                    <a:pt x="21371" y="651062"/>
                    <a:pt x="9236" y="531408"/>
                  </a:cubicBezTo>
                  <a:lnTo>
                    <a:pt x="0" y="208135"/>
                  </a:lnTo>
                  <a:cubicBezTo>
                    <a:pt x="26085" y="152793"/>
                    <a:pt x="37097" y="137645"/>
                    <a:pt x="138545" y="125008"/>
                  </a:cubicBez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25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DE0786B9-3D03-5035-2570-B9D6B76C73DE}"/>
                </a:ext>
              </a:extLst>
            </p:cNvPr>
            <p:cNvSpPr txBox="1"/>
            <p:nvPr/>
          </p:nvSpPr>
          <p:spPr>
            <a:xfrm>
              <a:off x="4724650" y="1437148"/>
              <a:ext cx="2517140" cy="5745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Aft>
                  <a:spcPts val="675"/>
                </a:spcAft>
              </a:pPr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 ينبغي القيام به:</a:t>
              </a:r>
              <a:endPara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" name="Image 21">
            <a:extLst>
              <a:ext uri="{FF2B5EF4-FFF2-40B4-BE49-F238E27FC236}">
                <a16:creationId xmlns:a16="http://schemas.microsoft.com/office/drawing/2014/main" id="{A6234EBF-075C-7ADD-48CB-F57357D6E4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45" y="1684676"/>
            <a:ext cx="1400310" cy="1217990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6405801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E0E19-DF1A-E142-C25F-1CCFB88E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C551211-FF96-FAA3-24A9-95FD3290E7F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CC80AA78-D778-A05F-8A0F-A14D12BE5D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906EFEE-768A-4034-4E05-14B3891E50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D1F222E-CE0F-9B9F-8DA8-19E3AD8D04A5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18318A7-300F-C314-2A6B-21DFACA34EF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الملحق2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3584973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516431A-8340-6396-EDFE-9FC47BD4FA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pSp>
        <p:nvGrpSpPr>
          <p:cNvPr id="5" name="Groupe 2">
            <a:extLst>
              <a:ext uri="{FF2B5EF4-FFF2-40B4-BE49-F238E27FC236}">
                <a16:creationId xmlns:a16="http://schemas.microsoft.com/office/drawing/2014/main" id="{7E6C89B3-7D51-F4E1-035B-0E3F87903908}"/>
              </a:ext>
            </a:extLst>
          </p:cNvPr>
          <p:cNvGrpSpPr/>
          <p:nvPr/>
        </p:nvGrpSpPr>
        <p:grpSpPr>
          <a:xfrm>
            <a:off x="1" y="1283604"/>
            <a:ext cx="13716001" cy="810000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361C4EDF-AB31-6B50-18F8-903086D1177F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98ECD6"/>
            </a:solidFill>
            <a:ln w="19050">
              <a:noFill/>
            </a:ln>
          </p:spPr>
          <p:txBody>
            <a:bodyPr spcFirstLastPara="1" vert="horz" wrap="square" lIns="102853" tIns="51413" rIns="102853" bIns="51413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defTabSz="1028700" rtl="1">
                <a:buClr>
                  <a:prstClr val="black"/>
                </a:buClr>
                <a:buSzPts val="4200"/>
                <a:defRPr/>
              </a:pPr>
              <a:r>
                <a:rPr lang="ar-MA" sz="4500" b="1" dirty="0">
                  <a:solidFill>
                    <a:prstClr val="black"/>
                  </a:solidFill>
                  <a:latin typeface="MadaniArabic-Light" panose="00000400000000000000" pitchFamily="2" charset="-78"/>
                  <a:cs typeface="MadaniArabic-Light" panose="00000400000000000000" pitchFamily="2" charset="-78"/>
                  <a:sym typeface="Arial Black"/>
                </a:rPr>
                <a:t> الجمع والطرح شفهيا</a:t>
              </a:r>
            </a:p>
          </p:txBody>
        </p:sp>
        <p:sp>
          <p:nvSpPr>
            <p:cNvPr id="11" name="Google Shape;146;p4">
              <a:extLst>
                <a:ext uri="{FF2B5EF4-FFF2-40B4-BE49-F238E27FC236}">
                  <a16:creationId xmlns:a16="http://schemas.microsoft.com/office/drawing/2014/main" id="{8CC06152-6CAD-1F8D-C8FD-3F5E50531B45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chemeClr val="accent5"/>
            </a:solidFill>
            <a:ln w="19050">
              <a:noFill/>
            </a:ln>
          </p:spPr>
          <p:txBody>
            <a:bodyPr spcFirstLastPara="1" vert="horz" wrap="square" lIns="102853" tIns="51413" rIns="102853" bIns="51413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defTabSz="1028700" rtl="1">
                <a:lnSpc>
                  <a:spcPct val="120000"/>
                </a:lnSpc>
                <a:buClr>
                  <a:prstClr val="black"/>
                </a:buClr>
                <a:buSzPts val="4200"/>
                <a:defRPr/>
              </a:pPr>
              <a:r>
                <a:rPr lang="ar-MA" sz="3600" b="1" dirty="0">
                  <a:solidFill>
                    <a:schemeClr val="bg1"/>
                  </a:solidFill>
                  <a:latin typeface="MadaniArabic-Light" panose="00000400000000000000" pitchFamily="2" charset="-78"/>
                  <a:ea typeface="Arial Black"/>
                  <a:cs typeface="MadaniArabic-Light" panose="00000400000000000000" pitchFamily="2" charset="-78"/>
                  <a:sym typeface="Arial Black"/>
                </a:rPr>
                <a:t>مجال الحساب الذهني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B8CC41-135A-435C-FAC2-3A8700D7009D}"/>
              </a:ext>
            </a:extLst>
          </p:cNvPr>
          <p:cNvSpPr/>
          <p:nvPr/>
        </p:nvSpPr>
        <p:spPr>
          <a:xfrm>
            <a:off x="0" y="22383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graphicFrame>
        <p:nvGraphicFramePr>
          <p:cNvPr id="14" name="Tableau 4">
            <a:extLst>
              <a:ext uri="{FF2B5EF4-FFF2-40B4-BE49-F238E27FC236}">
                <a16:creationId xmlns:a16="http://schemas.microsoft.com/office/drawing/2014/main" id="{0EA91A25-6E91-FD32-DBC2-5D7C9DB0D7E5}"/>
              </a:ext>
            </a:extLst>
          </p:cNvPr>
          <p:cNvGraphicFramePr>
            <a:graphicFrameLocks noGrp="1"/>
          </p:cNvGraphicFramePr>
          <p:nvPr/>
        </p:nvGraphicFramePr>
        <p:xfrm>
          <a:off x="221501" y="3110520"/>
          <a:ext cx="13272998" cy="44514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549456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33731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جداول الجمع والطرح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54945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20 دقيقة  اليوم الأول لتقديم النشاط بعدها يصبح نشاطا اعتياديا من 5 إلى 7 دقائق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526151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5F552A0-C193-2536-9BA3-BC1AC983BD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9374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سيرورة الإنجاز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التهيئة</a:t>
                      </a:r>
                      <a:endParaRPr lang="fr-MA" sz="15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58322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83661E66-D2BE-A474-C148-DB2B1218BB55}"/>
              </a:ext>
            </a:extLst>
          </p:cNvPr>
          <p:cNvSpPr txBox="1"/>
          <p:nvPr/>
        </p:nvSpPr>
        <p:spPr>
          <a:xfrm>
            <a:off x="4267200" y="4686300"/>
            <a:ext cx="9187011" cy="4374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يرسم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فارغ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للجمع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أ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والطرح على السبورة.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يبدأ بجدول الجمع وبعد التحكم فيه يمر إلى تقديم جدول الطرح بنفس الطريقة )؛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يتم الاشتغال على جدول واحد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في كل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مرحلة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رسم نفس الجدول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على دفاترهم.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يقدم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كيفية تعبئة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الجدول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لسطر أو سطرين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تتم التعبئة بطريقة تصاعدية )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 أحد المتعلمين المتطوعين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التقدم أمام الزملاء وملء الجدول بسرعة بعد تقسيمه إلى قسمين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endParaRPr lang="ar-MA" sz="2025" dirty="0">
              <a:solidFill>
                <a:srgbClr val="151616"/>
              </a:solidFill>
              <a:cs typeface="MadaniArabic-Light" panose="00000400000000000000" pitchFamily="2" charset="-78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يعمل باقي المتعلمين على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ذلك في نفس الوقت على الدفاتر؛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يشجع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على ملء الجداول بسرعة أكبر؛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بعد ملء الجدول ؛ ينمذج الميسر قراءة الجدول </a:t>
            </a:r>
            <a:r>
              <a:rPr lang="fr-FR" sz="2025" dirty="0">
                <a:solidFill>
                  <a:srgbClr val="151616"/>
                </a:solidFill>
                <a:cs typeface="+mj-cs"/>
              </a:rPr>
              <a:t>5+3 =8 ….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يحث بعض </a:t>
            </a:r>
            <a:r>
              <a:rPr lang="ar-MA" sz="2025" dirty="0" err="1">
                <a:solidFill>
                  <a:srgbClr val="151616"/>
                </a:solidFill>
                <a:cs typeface="MadaniArabic-Light" panose="00000400000000000000" pitchFamily="2" charset="-78"/>
              </a:rPr>
              <a:t>ال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متعلمين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على قراءة الجدول أمام زملائهم. </a:t>
            </a: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يطرح أسئلة عن مجاميع بسيطة؛ يبحث عنها المتعلمون في جدول الجمع؛</a:t>
            </a:r>
            <a:endParaRPr lang="fr-FR" sz="2025" dirty="0">
              <a:cs typeface="+mj-cs"/>
            </a:endParaRPr>
          </a:p>
        </p:txBody>
      </p:sp>
      <p:pic>
        <p:nvPicPr>
          <p:cNvPr id="7" name="Image 2">
            <a:extLst>
              <a:ext uri="{FF2B5EF4-FFF2-40B4-BE49-F238E27FC236}">
                <a16:creationId xmlns:a16="http://schemas.microsoft.com/office/drawing/2014/main" id="{024025E1-0BFB-E37C-4D17-7B55126BF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9862" y="5726553"/>
            <a:ext cx="2221138" cy="3176343"/>
          </a:xfrm>
          <a:prstGeom prst="rect">
            <a:avLst/>
          </a:prstGeom>
        </p:spPr>
      </p:pic>
      <p:sp>
        <p:nvSpPr>
          <p:cNvPr id="15" name="Google Shape;146;p4">
            <a:extLst>
              <a:ext uri="{FF2B5EF4-FFF2-40B4-BE49-F238E27FC236}">
                <a16:creationId xmlns:a16="http://schemas.microsoft.com/office/drawing/2014/main" id="{556FB1FD-3E7D-22F5-B4C1-39FFD4019F05}"/>
              </a:ext>
            </a:extLst>
          </p:cNvPr>
          <p:cNvSpPr txBox="1">
            <a:spLocks/>
          </p:cNvSpPr>
          <p:nvPr/>
        </p:nvSpPr>
        <p:spPr>
          <a:xfrm>
            <a:off x="1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sp>
        <p:nvSpPr>
          <p:cNvPr id="2" name="Google Shape;146;p4">
            <a:extLst>
              <a:ext uri="{FF2B5EF4-FFF2-40B4-BE49-F238E27FC236}">
                <a16:creationId xmlns:a16="http://schemas.microsoft.com/office/drawing/2014/main" id="{9D85ED3E-B687-8291-DB1A-A3A81451B509}"/>
              </a:ext>
            </a:extLst>
          </p:cNvPr>
          <p:cNvSpPr txBox="1">
            <a:spLocks/>
          </p:cNvSpPr>
          <p:nvPr/>
        </p:nvSpPr>
        <p:spPr>
          <a:xfrm>
            <a:off x="9427582" y="1283604"/>
            <a:ext cx="4288419" cy="810000"/>
          </a:xfrm>
          <a:prstGeom prst="rect">
            <a:avLst/>
          </a:prstGeom>
          <a:solidFill>
            <a:schemeClr val="accent5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lnSpc>
                <a:spcPct val="120000"/>
              </a:lnSpc>
              <a:buClr>
                <a:prstClr val="black"/>
              </a:buClr>
              <a:buSzPts val="4200"/>
              <a:defRPr/>
            </a:pPr>
            <a:r>
              <a:rPr lang="ar-MA" sz="3600" b="1" dirty="0">
                <a:solidFill>
                  <a:schemeClr val="bg1"/>
                </a:solidFill>
                <a:latin typeface="MadaniArabic-Light" panose="00000400000000000000" pitchFamily="2" charset="-78"/>
                <a:ea typeface="Arial Black"/>
                <a:cs typeface="MadaniArabic-Light" panose="00000400000000000000" pitchFamily="2" charset="-78"/>
                <a:sym typeface="Arial Black"/>
              </a:rPr>
              <a:t>مجال الحساب الذهني</a:t>
            </a:r>
          </a:p>
        </p:txBody>
      </p:sp>
      <p:pic>
        <p:nvPicPr>
          <p:cNvPr id="8" name="Image 1">
            <a:extLst>
              <a:ext uri="{FF2B5EF4-FFF2-40B4-BE49-F238E27FC236}">
                <a16:creationId xmlns:a16="http://schemas.microsoft.com/office/drawing/2014/main" id="{0B7A0973-5962-74E9-0FB5-54846AF9C8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89" y="4719976"/>
            <a:ext cx="2473171" cy="347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41969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30CB1E8D-FE6A-520B-44F6-1CC27676BB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1449" y="2257425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71143B4E-32D3-B487-A385-ECB32F1CFF27}"/>
              </a:ext>
            </a:extLst>
          </p:cNvPr>
          <p:cNvSpPr txBox="1"/>
          <p:nvPr/>
        </p:nvSpPr>
        <p:spPr>
          <a:xfrm>
            <a:off x="910085" y="2981259"/>
            <a:ext cx="12324453" cy="5533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الميسر من كل تلميذ التدرب على قراءة جدول الجمع (أو الطرح) على كراسته بصوت هامس؛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يعلن الميسر انتهاء وقت قراءة الجدول ويطلب من المتعلمين أخذ ألواحهم؛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يملي الميسر على المتعلمين بعض المجاميع البسيطة : 5 + 7 ...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يكتب المتعلمون المجموع على اللوحة؛ يصحح الميسر ويقدم التغذية الراجعة اللازمة؛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يسجل نجمة لكل متعلم توفق في حساب جميع المجاميع المقترحة؛ ( يعتمد كل ميسر شكلا من أشكال التحفيز المناسبة لقسمه )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من المتعلمين مواصلة التدرب على حفظ جدول الجمع (أو الطرح)؛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يتم استثمار النشاط ضمن الأنشطة الاعتيادية لمدة 5 إلى 7 دقائق يوميا. </a:t>
            </a:r>
            <a:endParaRPr lang="fr-FR" sz="2250" dirty="0">
              <a:latin typeface="Calibri" panose="020F0502020204030204" pitchFamily="34" charset="0"/>
              <a:cs typeface="+mj-cs"/>
            </a:endParaRPr>
          </a:p>
        </p:txBody>
      </p:sp>
      <p:sp>
        <p:nvSpPr>
          <p:cNvPr id="11" name="Google Shape;146;p4">
            <a:extLst>
              <a:ext uri="{FF2B5EF4-FFF2-40B4-BE49-F238E27FC236}">
                <a16:creationId xmlns:a16="http://schemas.microsoft.com/office/drawing/2014/main" id="{F90FBA82-3DDE-F2C8-FA1D-7D69A2B72420}"/>
              </a:ext>
            </a:extLst>
          </p:cNvPr>
          <p:cNvSpPr txBox="1">
            <a:spLocks/>
          </p:cNvSpPr>
          <p:nvPr/>
        </p:nvSpPr>
        <p:spPr>
          <a:xfrm>
            <a:off x="1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sp>
        <p:nvSpPr>
          <p:cNvPr id="2" name="Google Shape;146;p4">
            <a:extLst>
              <a:ext uri="{FF2B5EF4-FFF2-40B4-BE49-F238E27FC236}">
                <a16:creationId xmlns:a16="http://schemas.microsoft.com/office/drawing/2014/main" id="{22FBF169-0BCB-B524-B839-CAFB35AA9E34}"/>
              </a:ext>
            </a:extLst>
          </p:cNvPr>
          <p:cNvSpPr txBox="1">
            <a:spLocks/>
          </p:cNvSpPr>
          <p:nvPr/>
        </p:nvSpPr>
        <p:spPr>
          <a:xfrm>
            <a:off x="9427582" y="1283604"/>
            <a:ext cx="4288419" cy="810000"/>
          </a:xfrm>
          <a:prstGeom prst="rect">
            <a:avLst/>
          </a:prstGeom>
          <a:solidFill>
            <a:schemeClr val="accent5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lnSpc>
                <a:spcPct val="120000"/>
              </a:lnSpc>
              <a:buClr>
                <a:prstClr val="black"/>
              </a:buClr>
              <a:buSzPts val="4200"/>
              <a:defRPr/>
            </a:pPr>
            <a:r>
              <a:rPr lang="ar-MA" sz="3600" b="1" dirty="0">
                <a:solidFill>
                  <a:schemeClr val="bg1"/>
                </a:solidFill>
                <a:latin typeface="MadaniArabic-Light" panose="00000400000000000000" pitchFamily="2" charset="-78"/>
                <a:ea typeface="Arial Black"/>
                <a:cs typeface="MadaniArabic-Light" panose="00000400000000000000" pitchFamily="2" charset="-78"/>
                <a:sym typeface="Arial Black"/>
              </a:rPr>
              <a:t>مجال الحساب الذهني</a:t>
            </a:r>
          </a:p>
        </p:txBody>
      </p:sp>
    </p:spTree>
    <p:extLst>
      <p:ext uri="{BB962C8B-B14F-4D97-AF65-F5344CB8AC3E}">
        <p14:creationId xmlns:p14="http://schemas.microsoft.com/office/powerpoint/2010/main" val="249244968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B1A72B1-A719-5537-2954-50F0C47B61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4434" y="2316401"/>
          <a:ext cx="13367133" cy="64865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3)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107592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*موجهات عامة*</a:t>
                      </a:r>
                      <a:endParaRPr lang="fr-MA" sz="32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3736799">
                <a:tc>
                  <a:txBody>
                    <a:bodyPr/>
                    <a:lstStyle/>
                    <a:p>
                      <a:pPr marL="342900" lvl="0" indent="-34290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9B4BDAFD-78E1-06AB-4F3B-C8CFFCAA3FC7}"/>
              </a:ext>
            </a:extLst>
          </p:cNvPr>
          <p:cNvSpPr txBox="1"/>
          <p:nvPr/>
        </p:nvSpPr>
        <p:spPr>
          <a:xfrm>
            <a:off x="839391" y="5155799"/>
            <a:ext cx="12037219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150" dirty="0">
                <a:cs typeface="MadaniArabic-Light" panose="00000400000000000000" pitchFamily="2" charset="-78"/>
              </a:rPr>
              <a:t>* </a:t>
            </a:r>
            <a:r>
              <a:rPr lang="ar-MA" sz="2700" dirty="0">
                <a:cs typeface="MadaniArabic-Light" panose="00000400000000000000" pitchFamily="2" charset="-78"/>
              </a:rPr>
              <a:t>يمنح المتعلمون 3 دقائق يومية لمراجعة الجدول الذي يتم الاشتغال عليه قبل الانتقال إلى التدرب على الألواح مع الحرص على المحافظة على إيقاع مرتفع للنشاط والوقوف على جميع الأخطاء المرتكبة وتصحيحها. </a:t>
            </a:r>
          </a:p>
          <a:p>
            <a:pPr algn="r" rtl="1"/>
            <a:r>
              <a:rPr lang="ar-MA" sz="2700" dirty="0">
                <a:cs typeface="MadaniArabic-Light" panose="00000400000000000000" pitchFamily="2" charset="-78"/>
              </a:rPr>
              <a:t>يحرص الميسر على ملاحظة تطور قدرة المتعلمين على توظيف الحساب الذهني أثناء إنجاز العمليات الحسابية الموضوعة أو أثناء حل المسائل؛ </a:t>
            </a:r>
          </a:p>
          <a:p>
            <a:pPr marL="321469" indent="-321469" algn="r" rtl="1">
              <a:buFont typeface="Arial" panose="020B0604020202020204" pitchFamily="34" charset="0"/>
              <a:buChar char="•"/>
            </a:pPr>
            <a:r>
              <a:rPr lang="ar-MA" sz="2700" dirty="0">
                <a:latin typeface="Calibri" panose="020F0502020204030204" pitchFamily="34" charset="0"/>
                <a:ea typeface="Calibri" panose="020F0502020204030204" pitchFamily="34" charset="0"/>
                <a:cs typeface="MadaniArabic-Light" panose="00000400000000000000" pitchFamily="2" charset="-78"/>
              </a:rPr>
              <a:t>يُستحب في إطار الأنشطة المبنية على التنافس تخصيص تحفيزات رمزية للمتعلمين الذين يسجلون تقدما على مستوى التحكم في الحساب الذهني : نُجيمات، نقط حسنة،...</a:t>
            </a:r>
            <a:endParaRPr lang="ar-MA" sz="2700" dirty="0">
              <a:cs typeface="MadaniArabic-Light" panose="00000400000000000000" pitchFamily="2" charset="-78"/>
            </a:endParaRPr>
          </a:p>
        </p:txBody>
      </p:sp>
      <p:sp>
        <p:nvSpPr>
          <p:cNvPr id="7" name="Google Shape;146;p4">
            <a:extLst>
              <a:ext uri="{FF2B5EF4-FFF2-40B4-BE49-F238E27FC236}">
                <a16:creationId xmlns:a16="http://schemas.microsoft.com/office/drawing/2014/main" id="{EAE60FEB-01A7-5AB7-BF97-96DFA65660C2}"/>
              </a:ext>
            </a:extLst>
          </p:cNvPr>
          <p:cNvSpPr txBox="1">
            <a:spLocks/>
          </p:cNvSpPr>
          <p:nvPr/>
        </p:nvSpPr>
        <p:spPr>
          <a:xfrm>
            <a:off x="-1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AE11FEE9-87BA-9B45-03E3-8F4C268CD26B}"/>
              </a:ext>
            </a:extLst>
          </p:cNvPr>
          <p:cNvSpPr txBox="1">
            <a:spLocks/>
          </p:cNvSpPr>
          <p:nvPr/>
        </p:nvSpPr>
        <p:spPr>
          <a:xfrm>
            <a:off x="9427582" y="1283604"/>
            <a:ext cx="4288419" cy="810000"/>
          </a:xfrm>
          <a:prstGeom prst="rect">
            <a:avLst/>
          </a:prstGeom>
          <a:solidFill>
            <a:schemeClr val="accent5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lnSpc>
                <a:spcPct val="120000"/>
              </a:lnSpc>
              <a:buClr>
                <a:prstClr val="black"/>
              </a:buClr>
              <a:buSzPts val="4200"/>
              <a:defRPr/>
            </a:pPr>
            <a:r>
              <a:rPr lang="ar-MA" sz="3600" b="1" dirty="0">
                <a:solidFill>
                  <a:schemeClr val="bg1"/>
                </a:solidFill>
                <a:latin typeface="MadaniArabic-Light" panose="00000400000000000000" pitchFamily="2" charset="-78"/>
                <a:ea typeface="Arial Black"/>
                <a:cs typeface="MadaniArabic-Light" panose="00000400000000000000" pitchFamily="2" charset="-78"/>
                <a:sym typeface="Arial Black"/>
              </a:rPr>
              <a:t>مجال الحساب الذهني</a:t>
            </a:r>
          </a:p>
        </p:txBody>
      </p:sp>
    </p:spTree>
    <p:extLst>
      <p:ext uri="{BB962C8B-B14F-4D97-AF65-F5344CB8AC3E}">
        <p14:creationId xmlns:p14="http://schemas.microsoft.com/office/powerpoint/2010/main" val="278416934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F42E2-C60C-F0FA-C4C2-AAE5899AB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FED468D-6AE3-AC97-9CDC-6AFC57D237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B9F1528-CCC3-0250-8791-74938A0AAC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B2B20220-A5E3-7079-458C-28E03271C7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CD69DC4-B2D4-C4DD-996A-ED171495273E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672F499-FCF0-7239-4CAB-5766BE984DD5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الملحق3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31277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9543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5D9AAC7E-7C88-22D1-31A2-BBF26A791C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8112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>
                          <a:cs typeface="MadaniArabic-Light" panose="00000400000000000000" pitchFamily="2" charset="-78"/>
                        </a:rPr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MadaniArabic-Light" panose="000004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MadaniArabic-Light" panose="00000400000000000000" pitchFamily="2" charset="-78"/>
                        </a:rPr>
                        <a:t>التهيئة</a:t>
                      </a:r>
                      <a:endParaRPr lang="fr-MA" sz="15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MadaniArabic-Light" panose="00000400000000000000" pitchFamily="2" charset="-78"/>
                        </a:rPr>
                        <a:t>1) 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3" name="TextBox 1">
            <a:extLst>
              <a:ext uri="{FF2B5EF4-FFF2-40B4-BE49-F238E27FC236}">
                <a16:creationId xmlns:a16="http://schemas.microsoft.com/office/drawing/2014/main" id="{6A429CB8-2CF2-BC24-6D65-CE70C168B72E}"/>
              </a:ext>
            </a:extLst>
          </p:cNvPr>
          <p:cNvSpPr txBox="1"/>
          <p:nvPr/>
        </p:nvSpPr>
        <p:spPr>
          <a:xfrm>
            <a:off x="4310739" y="4699878"/>
            <a:ext cx="8896350" cy="4148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MA" sz="2250" b="1" dirty="0">
                <a:highlight>
                  <a:srgbClr val="F3F0F7"/>
                </a:highlight>
                <a:latin typeface="Dubai" panose="020B0503030403030204" pitchFamily="34" charset="-78"/>
                <a:cs typeface="MadaniArabic-Light" panose="00000400000000000000" pitchFamily="2" charset="-78"/>
              </a:rPr>
              <a:t>يقوم الميسر(ة) بنمذجة النشاط:</a:t>
            </a:r>
            <a:endParaRPr lang="ar-MA" sz="2025" b="1" dirty="0">
              <a:highlight>
                <a:srgbClr val="F3F0F7"/>
              </a:highlight>
              <a:latin typeface="Dubai" panose="020B0503030403030204" pitchFamily="34" charset="-78"/>
              <a:cs typeface="MadaniArabic-Light" panose="00000400000000000000" pitchFamily="2" charset="-78"/>
            </a:endParaRPr>
          </a:p>
          <a:p>
            <a:pPr marL="0" marR="304324" lvl="1" indent="-321469" algn="just" rtl="1">
              <a:spcBef>
                <a:spcPts val="135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أكتب المسألة بوضوح على السبورة مع قراءتها في نفس الوقت.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0" lvl="1" indent="-321469" algn="just" rtl="1">
              <a:spcBef>
                <a:spcPts val="135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ق</a:t>
            </a:r>
            <a:r>
              <a:rPr lang="ar-MA" sz="2025" dirty="0" err="1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رأ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المسألة مرة ثانية مع توجيه المتعلمين للانتباه والانصات الجيد، دون الترديد</a:t>
            </a:r>
            <a:r>
              <a:rPr lang="en-US" sz="2025" dirty="0">
                <a:solidFill>
                  <a:srgbClr val="151616"/>
                </a:solidFill>
                <a:latin typeface="Calibri" panose="020F0502020204030204" pitchFamily="34" charset="0"/>
              </a:rPr>
              <a:t>.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0" marR="304324" lvl="1" indent="-321469" algn="just" rtl="1"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طلب من التلاميذ: من منكم يقرأ كما قرأت؟ مع دعوة متعلم جديد في كل مرة لمنحه فرصة القراءة، وتشجيعهم على أدائهم عند الانتهاء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من القراءة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.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0" marR="872252" lvl="1" indent="-321469" algn="just" rtl="1">
              <a:spcBef>
                <a:spcPts val="135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بعد ذلك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أدعو المتعلمين إلى مناقشة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الأسئلة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الأربعة لحل المسائل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: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729000" lvl="1" algn="r" rtl="1">
              <a:spcBef>
                <a:spcPts val="287"/>
              </a:spcBef>
              <a:buClr>
                <a:srgbClr val="151616"/>
              </a:buClr>
              <a:buSzPts val="1200"/>
              <a:buFont typeface="Wingdings" panose="05000000000000000000" pitchFamily="2" charset="2"/>
              <a:buChar char="q"/>
            </a:pPr>
            <a:r>
              <a:rPr lang="ar-MA" sz="2025" b="1" dirty="0"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SA" sz="2025" b="1" dirty="0">
                <a:latin typeface="Calibri" panose="020F0502020204030204" pitchFamily="34" charset="0"/>
                <a:cs typeface="MadaniArabic-Light" panose="00000400000000000000" pitchFamily="2" charset="-78"/>
              </a:rPr>
              <a:t>ما هي المعلومات المقدمة في المسألة ؟</a:t>
            </a:r>
          </a:p>
          <a:p>
            <a:pPr marL="729000" lvl="1" algn="r" rtl="1">
              <a:spcBef>
                <a:spcPts val="287"/>
              </a:spcBef>
              <a:buClr>
                <a:srgbClr val="151616"/>
              </a:buClr>
              <a:buSzPts val="1200"/>
              <a:buFont typeface="Wingdings" panose="05000000000000000000" pitchFamily="2" charset="2"/>
              <a:buChar char="q"/>
            </a:pPr>
            <a:r>
              <a:rPr lang="ar-MA" sz="2025" b="1" dirty="0"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SA" sz="2025" b="1" dirty="0">
                <a:latin typeface="Calibri" panose="020F0502020204030204" pitchFamily="34" charset="0"/>
                <a:cs typeface="MadaniArabic-Light" panose="00000400000000000000" pitchFamily="2" charset="-78"/>
              </a:rPr>
              <a:t>ما هو المطلوب ؟ </a:t>
            </a:r>
          </a:p>
          <a:p>
            <a:pPr marL="729000" lvl="1" algn="r" rtl="1">
              <a:spcBef>
                <a:spcPts val="287"/>
              </a:spcBef>
              <a:buClr>
                <a:srgbClr val="151616"/>
              </a:buClr>
              <a:buSzPts val="1200"/>
              <a:buFont typeface="Wingdings" panose="05000000000000000000" pitchFamily="2" charset="2"/>
              <a:buChar char="q"/>
            </a:pPr>
            <a:r>
              <a:rPr lang="ar-MA" sz="2025" b="1" dirty="0"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SA" sz="2025" b="1" dirty="0">
                <a:latin typeface="Calibri" panose="020F0502020204030204" pitchFamily="34" charset="0"/>
                <a:cs typeface="MadaniArabic-Light" panose="00000400000000000000" pitchFamily="2" charset="-78"/>
              </a:rPr>
              <a:t>ماذا علي أن أفعل لحساب المطلوب ؟</a:t>
            </a:r>
          </a:p>
          <a:p>
            <a:pPr marL="729000" lvl="1" algn="r" rtl="1">
              <a:spcBef>
                <a:spcPts val="287"/>
              </a:spcBef>
              <a:buClr>
                <a:srgbClr val="151616"/>
              </a:buClr>
              <a:buSzPts val="1200"/>
              <a:buFont typeface="Wingdings" panose="05000000000000000000" pitchFamily="2" charset="2"/>
              <a:buChar char="q"/>
            </a:pPr>
            <a:r>
              <a:rPr lang="ar-MA" sz="2025" b="1" dirty="0"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SA" sz="2025" b="1" dirty="0">
                <a:latin typeface="Calibri" panose="020F0502020204030204" pitchFamily="34" charset="0"/>
                <a:cs typeface="MadaniArabic-Light" panose="00000400000000000000" pitchFamily="2" charset="-78"/>
              </a:rPr>
              <a:t>لماذا ؟ </a:t>
            </a:r>
            <a:endParaRPr lang="ar-MA" sz="2025" b="1" dirty="0">
              <a:latin typeface="Calibri" panose="020F0502020204030204" pitchFamily="34" charset="0"/>
              <a:cs typeface="MadaniArabic-Light" panose="00000400000000000000" pitchFamily="2" charset="-78"/>
            </a:endParaRPr>
          </a:p>
          <a:p>
            <a:pPr marL="729000" lvl="1" algn="r" rtl="1">
              <a:spcBef>
                <a:spcPts val="287"/>
              </a:spcBef>
              <a:buClr>
                <a:srgbClr val="151616"/>
              </a:buClr>
              <a:buSzPts val="1200"/>
            </a:pPr>
            <a:r>
              <a:rPr lang="ar-MA" sz="2025" b="1" dirty="0">
                <a:latin typeface="Calibri" panose="020F0502020204030204" pitchFamily="34" charset="0"/>
                <a:cs typeface="MadaniArabic-Light" panose="00000400000000000000" pitchFamily="2" charset="-78"/>
              </a:rPr>
              <a:t>تتم الإجابة عن الأسئلة وتدوينها في جدول حل المسائل؛ </a:t>
            </a:r>
          </a:p>
          <a:p>
            <a:pPr marL="729000" lvl="1" algn="r" rtl="1">
              <a:spcBef>
                <a:spcPts val="287"/>
              </a:spcBef>
              <a:buClr>
                <a:srgbClr val="151616"/>
              </a:buClr>
              <a:buSzPts val="1200"/>
            </a:pPr>
            <a:r>
              <a:rPr lang="ar-MA" sz="2025" b="1" dirty="0">
                <a:latin typeface="Calibri" panose="020F0502020204030204" pitchFamily="34" charset="0"/>
                <a:cs typeface="MadaniArabic-Light" panose="00000400000000000000" pitchFamily="2" charset="-78"/>
              </a:rPr>
              <a:t>يجذب انتباه المتعلمين إلى العملية المناسبة لحل المسألة؛ </a:t>
            </a:r>
          </a:p>
        </p:txBody>
      </p:sp>
      <p:grpSp>
        <p:nvGrpSpPr>
          <p:cNvPr id="7" name="Group 9">
            <a:extLst>
              <a:ext uri="{FF2B5EF4-FFF2-40B4-BE49-F238E27FC236}">
                <a16:creationId xmlns:a16="http://schemas.microsoft.com/office/drawing/2014/main" id="{CBF280F2-E00B-83BF-1A0C-8682CDCF4711}"/>
              </a:ext>
            </a:extLst>
          </p:cNvPr>
          <p:cNvGrpSpPr/>
          <p:nvPr/>
        </p:nvGrpSpPr>
        <p:grpSpPr>
          <a:xfrm>
            <a:off x="911963" y="5774739"/>
            <a:ext cx="3039884" cy="1740059"/>
            <a:chOff x="4580681" y="3398904"/>
            <a:chExt cx="4303508" cy="2474686"/>
          </a:xfrm>
        </p:grpSpPr>
        <p:pic>
          <p:nvPicPr>
            <p:cNvPr id="17" name="Picture 11">
              <a:extLst>
                <a:ext uri="{FF2B5EF4-FFF2-40B4-BE49-F238E27FC236}">
                  <a16:creationId xmlns:a16="http://schemas.microsoft.com/office/drawing/2014/main" id="{67DD8438-3484-5CD1-2E9D-3BC97F594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80681" y="3398904"/>
              <a:ext cx="4303508" cy="2474686"/>
            </a:xfrm>
            <a:prstGeom prst="rect">
              <a:avLst/>
            </a:prstGeom>
          </p:spPr>
        </p:pic>
        <p:sp>
          <p:nvSpPr>
            <p:cNvPr id="18" name="TextBox 12">
              <a:extLst>
                <a:ext uri="{FF2B5EF4-FFF2-40B4-BE49-F238E27FC236}">
                  <a16:creationId xmlns:a16="http://schemas.microsoft.com/office/drawing/2014/main" id="{9EF0D553-3704-9011-CBD7-5EA05EE8013F}"/>
                </a:ext>
              </a:extLst>
            </p:cNvPr>
            <p:cNvSpPr txBox="1"/>
            <p:nvPr/>
          </p:nvSpPr>
          <p:spPr>
            <a:xfrm>
              <a:off x="4813290" y="3684214"/>
              <a:ext cx="4022181" cy="1904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025" dirty="0">
                  <a:solidFill>
                    <a:schemeClr val="bg1"/>
                  </a:solidFill>
                  <a:cs typeface="MadaniArabic-Light" panose="00000400000000000000" pitchFamily="2" charset="-78"/>
                </a:rPr>
                <a:t>يملك إبراهيم 22 خشيبة، أعطته </a:t>
              </a:r>
              <a:r>
                <a:rPr lang="ar-MA" sz="2025" dirty="0" err="1">
                  <a:solidFill>
                    <a:schemeClr val="bg1"/>
                  </a:solidFill>
                  <a:cs typeface="MadaniArabic-Light" panose="00000400000000000000" pitchFamily="2" charset="-78"/>
                </a:rPr>
                <a:t>إناس</a:t>
              </a:r>
              <a:r>
                <a:rPr lang="ar-MA" sz="2025" dirty="0">
                  <a:solidFill>
                    <a:schemeClr val="bg1"/>
                  </a:solidFill>
                  <a:cs typeface="MadaniArabic-Light" panose="00000400000000000000" pitchFamily="2" charset="-78"/>
                </a:rPr>
                <a:t> 15 خشيبة.</a:t>
              </a:r>
            </a:p>
            <a:p>
              <a:pPr algn="ctr" rtl="1"/>
              <a:r>
                <a:rPr lang="ar-MA" sz="2025" dirty="0">
                  <a:solidFill>
                    <a:schemeClr val="bg1"/>
                  </a:solidFill>
                  <a:cs typeface="MadaniArabic-Light" panose="00000400000000000000" pitchFamily="2" charset="-78"/>
                </a:rPr>
                <a:t>كم خشيبة أصبحت لدى إبراهيم؟</a:t>
              </a:r>
              <a:endParaRPr lang="fr-FR" sz="2025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Google Shape;146;p4">
            <a:extLst>
              <a:ext uri="{FF2B5EF4-FFF2-40B4-BE49-F238E27FC236}">
                <a16:creationId xmlns:a16="http://schemas.microsoft.com/office/drawing/2014/main" id="{BE7B8CDA-53B4-14FD-4C3B-80B77D75F99F}"/>
              </a:ext>
            </a:extLst>
          </p:cNvPr>
          <p:cNvSpPr txBox="1">
            <a:spLocks/>
          </p:cNvSpPr>
          <p:nvPr/>
        </p:nvSpPr>
        <p:spPr>
          <a:xfrm>
            <a:off x="1905000" y="125066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الجمع</a:t>
            </a:r>
            <a:r>
              <a:rPr lang="ar-MA" sz="4500" b="1" dirty="0">
                <a:latin typeface="Arial Black"/>
                <a:ea typeface="Arial Black"/>
                <a:cs typeface="MadaniArabic-Light" panose="00000400000000000000" pitchFamily="2" charset="-78"/>
                <a:sym typeface="Arial Black"/>
              </a:rPr>
              <a:t> </a:t>
            </a: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باستخدام</a:t>
            </a:r>
            <a:r>
              <a:rPr lang="ar-MA" sz="4500" b="1" dirty="0">
                <a:solidFill>
                  <a:prstClr val="black"/>
                </a:solidFill>
                <a:latin typeface="Arial Black"/>
                <a:cs typeface="MadaniArabic-Light" panose="00000400000000000000" pitchFamily="2" charset="-78"/>
                <a:sym typeface="Arial Black"/>
              </a:rPr>
              <a:t> </a:t>
            </a: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الحزم </a:t>
            </a:r>
            <a:r>
              <a:rPr lang="ar-MA" sz="4500" b="1" dirty="0" err="1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والخشيبات</a:t>
            </a:r>
            <a:endParaRPr lang="en-IN" sz="4500" b="1" dirty="0">
              <a:solidFill>
                <a:prstClr val="black"/>
              </a:solidFill>
              <a:latin typeface="MadaniArabic-Light" panose="00000400000000000000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7272675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58F7C2B-1454-C8EA-1EF6-0D01E7F419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772489"/>
              </p:ext>
            </p:extLst>
          </p:nvPr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 - تتمة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8" name="TextBox 1">
            <a:extLst>
              <a:ext uri="{FF2B5EF4-FFF2-40B4-BE49-F238E27FC236}">
                <a16:creationId xmlns:a16="http://schemas.microsoft.com/office/drawing/2014/main" id="{49854B5D-B3ED-5441-84CC-D4DC02C415D4}"/>
              </a:ext>
            </a:extLst>
          </p:cNvPr>
          <p:cNvSpPr txBox="1"/>
          <p:nvPr/>
        </p:nvSpPr>
        <p:spPr>
          <a:xfrm>
            <a:off x="5168837" y="3545044"/>
            <a:ext cx="8361426" cy="4627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3634" marR="304324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رسم </a:t>
            </a: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الميسر 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جدولا على السبورة</a:t>
            </a: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ويسميه "منزل العمليات"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و</a:t>
            </a: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يدعو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متعلمين اثنين ليقوما بدور كل من </a:t>
            </a:r>
            <a:r>
              <a:rPr lang="ar-MA" dirty="0" err="1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إناس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وإبراهيم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ثم </a:t>
            </a: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يتم 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حل المس</a:t>
            </a: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لة بالاستعانة بالحزم </a:t>
            </a: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والخشيبات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.</a:t>
            </a:r>
            <a:endParaRPr lang="fr-FR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503634" marR="304324" lvl="1" indent="-321469" algn="just" rtl="1">
              <a:lnSpc>
                <a:spcPct val="115000"/>
              </a:lnSpc>
              <a:spcBef>
                <a:spcPts val="135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يملأ الميسر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جميع المعطيات في </a:t>
            </a: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منزل العمليات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بالاستعانة </a:t>
            </a: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بالسؤال عن معلومات المسألة 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.</a:t>
            </a:r>
            <a:endParaRPr lang="fr-FR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503634" marR="304324" lvl="1" indent="-321469" algn="just" rtl="1">
              <a:lnSpc>
                <a:spcPct val="115000"/>
              </a:lnSpc>
              <a:spcBef>
                <a:spcPts val="135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ق</a:t>
            </a: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 بوضع الحزم في عمود الحزم </a:t>
            </a: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والخشيبات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في عمود </a:t>
            </a: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الخشيبات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داخل الجدول</a:t>
            </a: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أمام اسم إبراهيم </a:t>
            </a:r>
            <a:r>
              <a:rPr lang="ar-MA" dirty="0" err="1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وإناس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.</a:t>
            </a:r>
            <a:endParaRPr lang="fr-FR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ناقش مع المتعلمين العملية الواجب اعتمادها ثم </a:t>
            </a: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يدرج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رمز عملية الجمع في المكان.</a:t>
            </a:r>
            <a:endParaRPr lang="ar-MA" dirty="0">
              <a:solidFill>
                <a:srgbClr val="151616"/>
              </a:solidFill>
              <a:latin typeface="Calibri" panose="020F0502020204030204" pitchFamily="34" charset="0"/>
              <a:cs typeface="MadaniArabic-Light" panose="00000400000000000000" pitchFamily="2" charset="-78"/>
            </a:endParaRP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يقدم 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قاعدة الجمع " أبدأ دائما </a:t>
            </a: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بجمع 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الخشيبات</a:t>
            </a: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مع بعضها البعض</a:t>
            </a:r>
            <a:r>
              <a:rPr lang="ar-S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en-US" dirty="0">
                <a:solidFill>
                  <a:srgbClr val="151616"/>
                </a:solidFill>
                <a:latin typeface="Calibri" panose="020F0502020204030204" pitchFamily="34" charset="0"/>
              </a:rPr>
              <a:t>"</a:t>
            </a: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؛</a:t>
            </a: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2 +5 يصبح لدينا 7 خشيبة؛ </a:t>
            </a: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"ثم أقوم بجمع الحزم مع بعضها البعض". </a:t>
            </a: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2+1 يصبح لدينا 3 حزم؛</a:t>
            </a: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يصرح بالجواب على السؤال : أصبح لدى إبراهيم 37 خشيبة؛ </a:t>
            </a:r>
          </a:p>
        </p:txBody>
      </p:sp>
      <p:sp>
        <p:nvSpPr>
          <p:cNvPr id="12" name="Speech Bubble: Rectangle with Corners Rounded 16">
            <a:extLst>
              <a:ext uri="{FF2B5EF4-FFF2-40B4-BE49-F238E27FC236}">
                <a16:creationId xmlns:a16="http://schemas.microsoft.com/office/drawing/2014/main" id="{1BCA0CE8-2E6E-232F-60C5-AC1A1527A479}"/>
              </a:ext>
            </a:extLst>
          </p:cNvPr>
          <p:cNvSpPr/>
          <p:nvPr/>
        </p:nvSpPr>
        <p:spPr>
          <a:xfrm>
            <a:off x="3729154" y="3342959"/>
            <a:ext cx="1296574" cy="679916"/>
          </a:xfrm>
          <a:prstGeom prst="wedgeRoundRectCallout">
            <a:avLst>
              <a:gd name="adj1" fmla="val -10718"/>
              <a:gd name="adj2" fmla="val 93214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250" b="1" dirty="0">
                <a:solidFill>
                  <a:schemeClr val="tx1"/>
                </a:solidFill>
                <a:cs typeface="MadaniArabic-Light" panose="00000400000000000000" pitchFamily="2" charset="-78"/>
              </a:rPr>
              <a:t>22 خشيبة</a:t>
            </a:r>
            <a:endParaRPr lang="fr-FR" sz="2250" b="1" dirty="0">
              <a:solidFill>
                <a:schemeClr val="tx1"/>
              </a:solidFill>
            </a:endParaRPr>
          </a:p>
        </p:txBody>
      </p:sp>
      <p:pic>
        <p:nvPicPr>
          <p:cNvPr id="13" name="Picture 11" descr="A cartoon of a child&#10;&#10;Description automatically generated with medium confidence">
            <a:extLst>
              <a:ext uri="{FF2B5EF4-FFF2-40B4-BE49-F238E27FC236}">
                <a16:creationId xmlns:a16="http://schemas.microsoft.com/office/drawing/2014/main" id="{94CF0527-1D59-295D-B9C1-224CBD1105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928" y="4402472"/>
            <a:ext cx="1069027" cy="1104987"/>
          </a:xfrm>
          <a:prstGeom prst="rect">
            <a:avLst/>
          </a:prstGeom>
        </p:spPr>
      </p:pic>
      <p:pic>
        <p:nvPicPr>
          <p:cNvPr id="14" name="Picture 15" descr="A cartoon of a child wearing a hat&#10;&#10;Description automatically generated with medium confidence">
            <a:extLst>
              <a:ext uri="{FF2B5EF4-FFF2-40B4-BE49-F238E27FC236}">
                <a16:creationId xmlns:a16="http://schemas.microsoft.com/office/drawing/2014/main" id="{E1383E3D-73A5-223B-C6A3-5C43B94DD3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248" y="6946568"/>
            <a:ext cx="1440145" cy="1272611"/>
          </a:xfrm>
          <a:prstGeom prst="rect">
            <a:avLst/>
          </a:prstGeom>
        </p:spPr>
      </p:pic>
      <p:sp>
        <p:nvSpPr>
          <p:cNvPr id="15" name="Speech Bubble: Rectangle with Corners Rounded 17">
            <a:extLst>
              <a:ext uri="{FF2B5EF4-FFF2-40B4-BE49-F238E27FC236}">
                <a16:creationId xmlns:a16="http://schemas.microsoft.com/office/drawing/2014/main" id="{36F1799B-1987-80AB-ABCC-B70552DC5F6A}"/>
              </a:ext>
            </a:extLst>
          </p:cNvPr>
          <p:cNvSpPr/>
          <p:nvPr/>
        </p:nvSpPr>
        <p:spPr>
          <a:xfrm>
            <a:off x="3743822" y="5887055"/>
            <a:ext cx="1296574" cy="679916"/>
          </a:xfrm>
          <a:prstGeom prst="wedgeRoundRectCallout">
            <a:avLst>
              <a:gd name="adj1" fmla="val -28012"/>
              <a:gd name="adj2" fmla="val 96210"/>
              <a:gd name="adj3" fmla="val 1666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250" b="1" dirty="0">
                <a:cs typeface="MadaniArabic-Light" panose="00000400000000000000" pitchFamily="2" charset="-78"/>
              </a:rPr>
              <a:t>15 خشيبة</a:t>
            </a:r>
            <a:endParaRPr lang="fr-FR" sz="2250" b="1" dirty="0"/>
          </a:p>
        </p:txBody>
      </p:sp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B8B84BEC-0961-7D60-D142-EE5819A6AC0D}"/>
              </a:ext>
            </a:extLst>
          </p:cNvPr>
          <p:cNvSpPr txBox="1">
            <a:spLocks/>
          </p:cNvSpPr>
          <p:nvPr/>
        </p:nvSpPr>
        <p:spPr>
          <a:xfrm>
            <a:off x="2144209" y="122280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الجمع</a:t>
            </a:r>
            <a:r>
              <a:rPr lang="ar-MA" sz="4500" b="1" dirty="0">
                <a:latin typeface="Arial Black"/>
                <a:ea typeface="Arial Black"/>
                <a:cs typeface="MadaniArabic-Light" panose="00000400000000000000" pitchFamily="2" charset="-78"/>
                <a:sym typeface="Arial Black"/>
              </a:rPr>
              <a:t> </a:t>
            </a: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باستخدام</a:t>
            </a:r>
            <a:r>
              <a:rPr lang="ar-MA" sz="4500" b="1" dirty="0">
                <a:solidFill>
                  <a:prstClr val="black"/>
                </a:solidFill>
                <a:latin typeface="Arial Black"/>
                <a:cs typeface="MadaniArabic-Light" panose="00000400000000000000" pitchFamily="2" charset="-78"/>
                <a:sym typeface="Arial Black"/>
              </a:rPr>
              <a:t> </a:t>
            </a: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الحزم </a:t>
            </a:r>
            <a:r>
              <a:rPr lang="ar-MA" sz="4500" b="1" dirty="0" err="1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والخشيبات</a:t>
            </a:r>
            <a:endParaRPr lang="en-IN" sz="4500" b="1" dirty="0">
              <a:solidFill>
                <a:prstClr val="black"/>
              </a:solidFill>
              <a:latin typeface="MadaniArabic-Light" panose="00000400000000000000" pitchFamily="2" charset="-78"/>
              <a:cs typeface="+mj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8383EE-7413-0C94-E648-A748AF2D84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76" y="4075742"/>
            <a:ext cx="3445797" cy="186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02061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58F7C2B-1454-C8EA-1EF6-0D01E7F419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8" name="TextBox 1">
            <a:extLst>
              <a:ext uri="{FF2B5EF4-FFF2-40B4-BE49-F238E27FC236}">
                <a16:creationId xmlns:a16="http://schemas.microsoft.com/office/drawing/2014/main" id="{49854B5D-B3ED-5441-84CC-D4DC02C415D4}"/>
              </a:ext>
            </a:extLst>
          </p:cNvPr>
          <p:cNvSpPr txBox="1"/>
          <p:nvPr/>
        </p:nvSpPr>
        <p:spPr>
          <a:xfrm>
            <a:off x="5104616" y="3682917"/>
            <a:ext cx="8361426" cy="4195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MA" dirty="0">
                <a:cs typeface="MadaniArabic-Light" panose="00000400000000000000" pitchFamily="2" charset="-78"/>
              </a:rPr>
              <a:t>يوزع الميسر مجموعة من الخشيبات والحزم على المجموعات ( مجموعات من 6 أفراد) </a:t>
            </a:r>
          </a:p>
          <a:p>
            <a:pPr algn="just" rtl="1">
              <a:lnSpc>
                <a:spcPct val="150000"/>
              </a:lnSpc>
            </a:pPr>
            <a:r>
              <a:rPr lang="ar-MA" dirty="0">
                <a:cs typeface="MadaniArabic-Light" panose="00000400000000000000" pitchFamily="2" charset="-78"/>
              </a:rPr>
              <a:t>يكتب الميسر على السبورة مجموعة من عمليات الجمع بدون احتفاظ؛ </a:t>
            </a:r>
          </a:p>
          <a:p>
            <a:pPr algn="just" rtl="1">
              <a:lnSpc>
                <a:spcPct val="150000"/>
              </a:lnSpc>
            </a:pPr>
            <a:r>
              <a:rPr lang="ar-MA" dirty="0">
                <a:cs typeface="MadaniArabic-Light" panose="00000400000000000000" pitchFamily="2" charset="-78"/>
              </a:rPr>
              <a:t>يدعو كل مجموعة إلى إنجاز إحدى عمليات الجمع باستخدام الخشيبات والحزم؛</a:t>
            </a:r>
          </a:p>
          <a:p>
            <a:pPr marL="385763" indent="-385763" algn="just" rtl="1">
              <a:lnSpc>
                <a:spcPct val="150000"/>
              </a:lnSpc>
              <a:buFontTx/>
              <a:buChar char="-"/>
            </a:pPr>
            <a:r>
              <a:rPr lang="ar-MA" dirty="0">
                <a:cs typeface="MadaniArabic-Light" panose="00000400000000000000" pitchFamily="2" charset="-78"/>
              </a:rPr>
              <a:t>ترسم كل مجموعة منزل العمليات؛ </a:t>
            </a:r>
          </a:p>
          <a:p>
            <a:pPr marL="385763" indent="-385763" algn="just" rtl="1">
              <a:lnSpc>
                <a:spcPct val="150000"/>
              </a:lnSpc>
              <a:buFontTx/>
              <a:buChar char="-"/>
            </a:pPr>
            <a:r>
              <a:rPr lang="ar-MA" dirty="0">
                <a:cs typeface="MadaniArabic-Light" panose="00000400000000000000" pitchFamily="2" charset="-78"/>
              </a:rPr>
              <a:t>يقوم المتعلمون بالمناولات اللازمة؛ </a:t>
            </a:r>
          </a:p>
          <a:p>
            <a:pPr marL="385763" indent="-385763" algn="just" rtl="1">
              <a:lnSpc>
                <a:spcPct val="150000"/>
              </a:lnSpc>
              <a:buFontTx/>
              <a:buChar char="-"/>
            </a:pPr>
            <a:r>
              <a:rPr lang="ar-MA" dirty="0">
                <a:cs typeface="MadaniArabic-Light" panose="00000400000000000000" pitchFamily="2" charset="-78"/>
              </a:rPr>
              <a:t>يواكب الميسر أعمال المجموعات ويقدم التوجيهات اللازمة؛</a:t>
            </a:r>
          </a:p>
          <a:p>
            <a:pPr marL="385763" indent="-385763" algn="just" rtl="1">
              <a:lnSpc>
                <a:spcPct val="150000"/>
              </a:lnSpc>
              <a:buFontTx/>
              <a:buChar char="-"/>
            </a:pPr>
            <a:r>
              <a:rPr lang="ar-MA" dirty="0">
                <a:cs typeface="MadaniArabic-Light" panose="00000400000000000000" pitchFamily="2" charset="-78"/>
              </a:rPr>
              <a:t>يذكر الميسر بقاعدة البدء بجمع الخشيبات؛ وعدم إغفال الاحتفاظ؛ </a:t>
            </a:r>
          </a:p>
          <a:p>
            <a:pPr marL="385763" indent="-385763" algn="just" rtl="1">
              <a:lnSpc>
                <a:spcPct val="150000"/>
              </a:lnSpc>
              <a:buFontTx/>
              <a:buChar char="-"/>
            </a:pPr>
            <a:r>
              <a:rPr lang="ar-MA" dirty="0">
                <a:cs typeface="MadaniArabic-Light" panose="00000400000000000000" pitchFamily="2" charset="-78"/>
              </a:rPr>
              <a:t>يمر ممثل عن كل مجموعة لإنجاز عمليتها على السبورة وتتم مناقشة الإنجازات؛ </a:t>
            </a:r>
          </a:p>
          <a:p>
            <a:pPr marL="385763" indent="-385763" algn="just" rtl="1">
              <a:lnSpc>
                <a:spcPct val="150000"/>
              </a:lnSpc>
              <a:buFontTx/>
              <a:buChar char="-"/>
            </a:pPr>
            <a:r>
              <a:rPr lang="ar-MA" dirty="0">
                <a:cs typeface="MadaniArabic-Light" panose="00000400000000000000" pitchFamily="2" charset="-78"/>
              </a:rPr>
              <a:t>المجموعة الفائزة هي المجموعة التي كانت الأسرع في الإنجاز السليم؛ </a:t>
            </a:r>
          </a:p>
          <a:p>
            <a:pPr algn="just" rtl="1">
              <a:lnSpc>
                <a:spcPct val="150000"/>
              </a:lnSpc>
            </a:pPr>
            <a:r>
              <a:rPr lang="ar-MA" dirty="0">
                <a:cs typeface="MadaniArabic-Light" panose="00000400000000000000" pitchFamily="2" charset="-78"/>
              </a:rPr>
              <a:t>* تكرر هذه العملية مرات متعددة لتمكين جميع المتعلمين من المناولة وإنجاز العمليات. </a:t>
            </a:r>
          </a:p>
        </p:txBody>
      </p:sp>
      <p:sp>
        <p:nvSpPr>
          <p:cNvPr id="12" name="Speech Bubble: Rectangle with Corners Rounded 16">
            <a:extLst>
              <a:ext uri="{FF2B5EF4-FFF2-40B4-BE49-F238E27FC236}">
                <a16:creationId xmlns:a16="http://schemas.microsoft.com/office/drawing/2014/main" id="{1BCA0CE8-2E6E-232F-60C5-AC1A1527A479}"/>
              </a:ext>
            </a:extLst>
          </p:cNvPr>
          <p:cNvSpPr/>
          <p:nvPr/>
        </p:nvSpPr>
        <p:spPr>
          <a:xfrm>
            <a:off x="3729154" y="3342959"/>
            <a:ext cx="1296574" cy="679916"/>
          </a:xfrm>
          <a:prstGeom prst="wedgeRoundRectCallout">
            <a:avLst>
              <a:gd name="adj1" fmla="val -10718"/>
              <a:gd name="adj2" fmla="val 93214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00">
              <a:defRPr/>
            </a:pPr>
            <a:r>
              <a:rPr lang="ar-MA" sz="2250" b="1" dirty="0">
                <a:solidFill>
                  <a:prstClr val="black"/>
                </a:solidFill>
                <a:latin typeface="Calibri" panose="020F0502020204030204"/>
                <a:cs typeface="MadaniArabic-Light" panose="00000400000000000000" pitchFamily="2" charset="-78"/>
              </a:rPr>
              <a:t>22 خشيبة</a:t>
            </a:r>
            <a:endParaRPr lang="fr-FR" sz="225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3" name="Picture 11" descr="A cartoon of a child&#10;&#10;Description automatically generated with medium confidence">
            <a:extLst>
              <a:ext uri="{FF2B5EF4-FFF2-40B4-BE49-F238E27FC236}">
                <a16:creationId xmlns:a16="http://schemas.microsoft.com/office/drawing/2014/main" id="{94CF0527-1D59-295D-B9C1-224CBD1105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928" y="4402472"/>
            <a:ext cx="1069027" cy="1104987"/>
          </a:xfrm>
          <a:prstGeom prst="rect">
            <a:avLst/>
          </a:prstGeom>
        </p:spPr>
      </p:pic>
      <p:pic>
        <p:nvPicPr>
          <p:cNvPr id="14" name="Picture 15" descr="A cartoon of a child wearing a hat&#10;&#10;Description automatically generated with medium confidence">
            <a:extLst>
              <a:ext uri="{FF2B5EF4-FFF2-40B4-BE49-F238E27FC236}">
                <a16:creationId xmlns:a16="http://schemas.microsoft.com/office/drawing/2014/main" id="{E1383E3D-73A5-223B-C6A3-5C43B94DD3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248" y="6946568"/>
            <a:ext cx="1440145" cy="1272611"/>
          </a:xfrm>
          <a:prstGeom prst="rect">
            <a:avLst/>
          </a:prstGeom>
        </p:spPr>
      </p:pic>
      <p:sp>
        <p:nvSpPr>
          <p:cNvPr id="15" name="Speech Bubble: Rectangle with Corners Rounded 17">
            <a:extLst>
              <a:ext uri="{FF2B5EF4-FFF2-40B4-BE49-F238E27FC236}">
                <a16:creationId xmlns:a16="http://schemas.microsoft.com/office/drawing/2014/main" id="{36F1799B-1987-80AB-ABCC-B70552DC5F6A}"/>
              </a:ext>
            </a:extLst>
          </p:cNvPr>
          <p:cNvSpPr/>
          <p:nvPr/>
        </p:nvSpPr>
        <p:spPr>
          <a:xfrm>
            <a:off x="3743822" y="5887055"/>
            <a:ext cx="1296574" cy="679916"/>
          </a:xfrm>
          <a:prstGeom prst="wedgeRoundRectCallout">
            <a:avLst>
              <a:gd name="adj1" fmla="val -28012"/>
              <a:gd name="adj2" fmla="val 96210"/>
              <a:gd name="adj3" fmla="val 1666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r>
              <a:rPr lang="ar-MA" sz="2250" b="1" dirty="0">
                <a:solidFill>
                  <a:prstClr val="black"/>
                </a:solidFill>
                <a:latin typeface="Calibri" panose="020F0502020204030204"/>
                <a:cs typeface="MadaniArabic-Light" panose="00000400000000000000" pitchFamily="2" charset="-78"/>
              </a:rPr>
              <a:t>15 خشيبة</a:t>
            </a:r>
            <a:endParaRPr lang="fr-FR" sz="225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A7863B08-621D-C12A-E8B9-3FC92C87A757}"/>
              </a:ext>
            </a:extLst>
          </p:cNvPr>
          <p:cNvSpPr txBox="1">
            <a:spLocks/>
          </p:cNvSpPr>
          <p:nvPr/>
        </p:nvSpPr>
        <p:spPr>
          <a:xfrm>
            <a:off x="2144209" y="124109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الجمع</a:t>
            </a:r>
            <a:r>
              <a:rPr lang="ar-MA" sz="4500" b="1" dirty="0">
                <a:latin typeface="Arial Black"/>
                <a:ea typeface="Arial Black"/>
                <a:cs typeface="MadaniArabic-Light" panose="00000400000000000000" pitchFamily="2" charset="-78"/>
                <a:sym typeface="Arial Black"/>
              </a:rPr>
              <a:t> </a:t>
            </a: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باستخدام</a:t>
            </a:r>
            <a:r>
              <a:rPr lang="ar-MA" sz="4500" b="1" dirty="0">
                <a:solidFill>
                  <a:prstClr val="black"/>
                </a:solidFill>
                <a:latin typeface="Arial Black"/>
                <a:cs typeface="MadaniArabic-Light" panose="00000400000000000000" pitchFamily="2" charset="-78"/>
                <a:sym typeface="Arial Black"/>
              </a:rPr>
              <a:t> </a:t>
            </a: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الحزم </a:t>
            </a:r>
            <a:r>
              <a:rPr lang="ar-MA" sz="4500" b="1" dirty="0" err="1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والخشيبات</a:t>
            </a:r>
            <a:endParaRPr lang="en-IN" sz="4500" b="1" dirty="0">
              <a:solidFill>
                <a:prstClr val="black"/>
              </a:solidFill>
              <a:latin typeface="MadaniArabic-Light" panose="00000400000000000000" pitchFamily="2" charset="-78"/>
              <a:cs typeface="+mj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2C7DCD4-10E9-7150-F7E7-D84885313D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06" y="3151495"/>
            <a:ext cx="3230918" cy="1742759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25BDD4EF-D245-2438-3123-68D1F6A9C1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781" y="5244786"/>
            <a:ext cx="3314987" cy="264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7264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1D6A8D0-D704-8D5F-2431-54C9664133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7417" y="2318157"/>
          <a:ext cx="13367133" cy="63591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83005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3)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cs typeface="MadaniArabic-Light" panose="00000400000000000000" pitchFamily="2" charset="-78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96688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83005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cs typeface="MadaniArabic-Light" panose="00000400000000000000" pitchFamily="2" charset="-78"/>
                        </a:rPr>
                        <a:t>*موجهات عامة*</a:t>
                      </a:r>
                      <a:endParaRPr lang="fr-MA" sz="3200" b="1" dirty="0"/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3732132">
                <a:tc>
                  <a:txBody>
                    <a:bodyPr/>
                    <a:lstStyle/>
                    <a:p>
                      <a:pPr marL="342900" lvl="0" indent="-34290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2" name="TextBox 2">
            <a:extLst>
              <a:ext uri="{FF2B5EF4-FFF2-40B4-BE49-F238E27FC236}">
                <a16:creationId xmlns:a16="http://schemas.microsoft.com/office/drawing/2014/main" id="{C820E69A-D32A-98EE-FE1C-47228DBE2C24}"/>
              </a:ext>
            </a:extLst>
          </p:cNvPr>
          <p:cNvSpPr txBox="1"/>
          <p:nvPr/>
        </p:nvSpPr>
        <p:spPr>
          <a:xfrm>
            <a:off x="545440" y="5341275"/>
            <a:ext cx="12625121" cy="2910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MA" sz="3150" b="1" dirty="0">
                <a:cs typeface="MadaniArabic-Light" panose="00000400000000000000" pitchFamily="2" charset="-78"/>
              </a:rPr>
              <a:t> </a:t>
            </a:r>
            <a:r>
              <a:rPr lang="ar-MA" sz="3150" b="1" dirty="0">
                <a:latin typeface="Calibri" panose="020F0502020204030204" pitchFamily="34" charset="0"/>
                <a:ea typeface="Calibri" panose="020F0502020204030204" pitchFamily="34" charset="0"/>
                <a:cs typeface="MadaniArabic-Light" panose="00000400000000000000" pitchFamily="2" charset="-78"/>
              </a:rPr>
              <a:t>يحرص الأستاذ(ة) على أن جميع التلاميذ يميزون وظيفة الرمز (</a:t>
            </a:r>
            <a:r>
              <a:rPr lang="fr-FR" sz="3150" b="1" dirty="0">
                <a:latin typeface="Calibri" panose="020F0502020204030204" pitchFamily="34" charset="0"/>
                <a:ea typeface="Calibri" panose="020F0502020204030204" pitchFamily="34" charset="0"/>
                <a:cs typeface="MadaniArabic-Light" panose="00000400000000000000" pitchFamily="2" charset="-78"/>
              </a:rPr>
              <a:t>+</a:t>
            </a:r>
            <a:r>
              <a:rPr lang="ar-MA" sz="3150" b="1" dirty="0">
                <a:latin typeface="Calibri" panose="020F0502020204030204" pitchFamily="34" charset="0"/>
                <a:ea typeface="Calibri" panose="020F0502020204030204" pitchFamily="34" charset="0"/>
                <a:cs typeface="MadaniArabic-Light" panose="00000400000000000000" pitchFamily="2" charset="-78"/>
              </a:rPr>
              <a:t>) لإنجاز عملية الجمع</a:t>
            </a:r>
            <a:r>
              <a:rPr lang="fr-FR" sz="3150" b="1" dirty="0">
                <a:latin typeface="Calibri" panose="020F0502020204030204" pitchFamily="34" charset="0"/>
                <a:ea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3150" b="1" dirty="0">
                <a:latin typeface="Calibri" panose="020F0502020204030204" pitchFamily="34" charset="0"/>
                <a:ea typeface="Calibri" panose="020F0502020204030204" pitchFamily="34" charset="0"/>
                <a:cs typeface="MadaniArabic-Light" panose="00000400000000000000" pitchFamily="2" charset="-78"/>
              </a:rPr>
              <a:t> باستخدام الخشيبات والحزم.</a:t>
            </a:r>
          </a:p>
          <a:p>
            <a:pPr marL="321469" indent="-321469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MA" sz="3150" b="1" dirty="0">
                <a:latin typeface="Calibri" panose="020F0502020204030204" pitchFamily="34" charset="0"/>
                <a:ea typeface="Calibri" panose="020F0502020204030204" pitchFamily="34" charset="0"/>
                <a:cs typeface="MadaniArabic-Light" panose="00000400000000000000" pitchFamily="2" charset="-78"/>
              </a:rPr>
              <a:t>أثناء القيام بالمناولة تسحب  الخشيبات والحزم بعد تجميعها  إلى خانتي  المجموع. </a:t>
            </a:r>
            <a:endParaRPr lang="ar-MA" sz="3150" b="1" dirty="0">
              <a:cs typeface="MadaniArabic-Light" panose="00000400000000000000" pitchFamily="2" charset="-78"/>
            </a:endParaRPr>
          </a:p>
        </p:txBody>
      </p: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1B96DAB3-1711-519A-37EA-52B60B929CD9}"/>
              </a:ext>
            </a:extLst>
          </p:cNvPr>
          <p:cNvSpPr txBox="1">
            <a:spLocks/>
          </p:cNvSpPr>
          <p:nvPr/>
        </p:nvSpPr>
        <p:spPr>
          <a:xfrm>
            <a:off x="2144209" y="127791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الجمع</a:t>
            </a:r>
            <a:r>
              <a:rPr lang="ar-MA" sz="4500" b="1" dirty="0">
                <a:latin typeface="Arial Black"/>
                <a:ea typeface="Arial Black"/>
                <a:cs typeface="MadaniArabic-Light" panose="00000400000000000000" pitchFamily="2" charset="-78"/>
                <a:sym typeface="Arial Black"/>
              </a:rPr>
              <a:t> </a:t>
            </a: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باستخدام</a:t>
            </a:r>
            <a:r>
              <a:rPr lang="ar-MA" sz="4500" b="1" dirty="0">
                <a:solidFill>
                  <a:prstClr val="black"/>
                </a:solidFill>
                <a:latin typeface="Arial Black"/>
                <a:cs typeface="MadaniArabic-Light" panose="00000400000000000000" pitchFamily="2" charset="-78"/>
                <a:sym typeface="Arial Black"/>
              </a:rPr>
              <a:t> </a:t>
            </a: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الحزم </a:t>
            </a:r>
            <a:r>
              <a:rPr lang="ar-MA" sz="4500" b="1" dirty="0" err="1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والخشيبات</a:t>
            </a:r>
            <a:endParaRPr lang="en-IN" sz="4500" b="1" dirty="0">
              <a:solidFill>
                <a:prstClr val="black"/>
              </a:solidFill>
              <a:latin typeface="MadaniArabic-Light" panose="00000400000000000000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3655557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F5DDA-4B85-FA66-A1A5-5CA2DA77A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ADBF1EB-8F5E-76A6-D3E7-268F75198D0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CC21B75B-422F-D554-1E0F-D879A36BC6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BE3BC8C6-9916-8111-1BC6-D60FFDCC05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C5F0195-A4F7-A20A-703F-96D98426D155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6420BAC-BC86-290F-BE47-B12921F5A1D3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الملحق4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222215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B467AA8-BCB7-736A-96CB-44A39E213C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2098957"/>
            <a:ext cx="13716000" cy="77398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12" name="Tableau 4">
            <a:extLst>
              <a:ext uri="{FF2B5EF4-FFF2-40B4-BE49-F238E27FC236}">
                <a16:creationId xmlns:a16="http://schemas.microsoft.com/office/drawing/2014/main" id="{53C30653-D237-F046-EA7F-A8E6354AA829}"/>
              </a:ext>
            </a:extLst>
          </p:cNvPr>
          <p:cNvGraphicFramePr>
            <a:graphicFrameLocks noGrp="1"/>
          </p:cNvGraphicFramePr>
          <p:nvPr/>
        </p:nvGraphicFramePr>
        <p:xfrm>
          <a:off x="330096" y="2708001"/>
          <a:ext cx="13272998" cy="406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805940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Calibri" panose="020F0502020204030204" pitchFamily="34" charset="0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</a:t>
                      </a: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MA" sz="2700" b="1" kern="1200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ea typeface="+mn-ea"/>
                          <a:cs typeface="MadaniArabic-Light" panose="00000400000000000000" pitchFamily="2" charset="-78"/>
                        </a:rPr>
                        <a:t>التمكن من جداول الضرب*؛ </a:t>
                      </a:r>
                      <a:endParaRPr lang="fr-FR" sz="2700" b="1" kern="1200" dirty="0">
                        <a:solidFill>
                          <a:srgbClr val="151616"/>
                        </a:solidFill>
                        <a:latin typeface="Calibri" panose="020F0502020204030204" pitchFamily="34" charset="0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20015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كرة خفيفة الوزن 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10 دقائق 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EFD2F427-B993-2D35-C38A-FA47CE115960}"/>
              </a:ext>
            </a:extLst>
          </p:cNvPr>
          <p:cNvSpPr txBox="1">
            <a:spLocks/>
          </p:cNvSpPr>
          <p:nvPr/>
        </p:nvSpPr>
        <p:spPr>
          <a:xfrm>
            <a:off x="2252804" y="129194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3" name="Graphic 6" descr="Alarm clock with solid fill">
            <a:extLst>
              <a:ext uri="{FF2B5EF4-FFF2-40B4-BE49-F238E27FC236}">
                <a16:creationId xmlns:a16="http://schemas.microsoft.com/office/drawing/2014/main" id="{0A6197C9-6FC5-598D-B6A9-16193436B7B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4107" y="5590275"/>
            <a:ext cx="1015180" cy="95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3522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F74E09A-1F44-E430-0B0A-5B12BFAC59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9431BBB8-3685-81E7-6835-2EE314866E3F}"/>
              </a:ext>
            </a:extLst>
          </p:cNvPr>
          <p:cNvSpPr txBox="1">
            <a:spLocks/>
          </p:cNvSpPr>
          <p:nvPr/>
        </p:nvSpPr>
        <p:spPr>
          <a:xfrm>
            <a:off x="2144209" y="1322719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4CF2779A-C449-FFA4-E0FF-85AF400A2BDB}"/>
              </a:ext>
            </a:extLst>
          </p:cNvPr>
          <p:cNvSpPr txBox="1"/>
          <p:nvPr/>
        </p:nvSpPr>
        <p:spPr>
          <a:xfrm>
            <a:off x="974560" y="3237350"/>
            <a:ext cx="12351232" cy="4809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dirty="0">
                <a:solidFill>
                  <a:schemeClr val="accent1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ممارسة مع جماعة  أو في مجموعات صغيرة:</a:t>
            </a:r>
            <a:endParaRPr lang="fr-FR" sz="315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en-US" sz="2700" dirty="0">
                <a:solidFill>
                  <a:srgbClr val="151616"/>
                </a:solidFill>
                <a:latin typeface="Calibri" panose="020F0502020204030204" pitchFamily="34" charset="0"/>
              </a:rPr>
              <a:t>◾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مطالبة المتعلمين بتكوين دائرة.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شرح القواعد: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ترمى الكرة في اتجاه متعلم/ة مع سؤاله /ها حسابا شفويا في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(مجموع أصغر من أو يساوي 10)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يقبض المتعلم الكرة ويقدم الجواب الصحيح في الحين؛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يكرر المتعلم الذي أجاب رمي الكرة لزميل آخر مع سؤال آخر؛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يرمي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الكرة في اتجاه متعلم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ويسأله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حول الجمع" كم هي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3+4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يجيب ثم يرمي الكرة نحو زميل آخر.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تعطى عملية جمع أخرى للمتعلم الذي يقبض الكرة.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يتم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تقديم النشاط وتحفيز المتعلمين على السرعة في طرح السؤال وال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إ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جابة 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155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E039D9EE-6FCD-5746-0FF7-4B02B02E60B1}"/>
              </a:ext>
            </a:extLst>
          </p:cNvPr>
          <p:cNvGrpSpPr/>
          <p:nvPr/>
        </p:nvGrpSpPr>
        <p:grpSpPr>
          <a:xfrm>
            <a:off x="9708002" y="4305300"/>
            <a:ext cx="1967371" cy="1801077"/>
            <a:chOff x="331235" y="1277768"/>
            <a:chExt cx="1795426" cy="2270728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E273FDFD-8DD0-6AF4-A4FF-AB151DECAA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14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FC84602F-5E6E-FE8B-3F34-FA9AE2C1C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6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8CD4A3EF-14B2-B046-6887-2B2EED14DC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4E9D11D6-635C-822F-B617-A90ED89CE5D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834" y="5532455"/>
            <a:ext cx="1027366" cy="6858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02648DB-E879-5184-3B15-7CF55F4A0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602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4DC7329-0870-0787-BFD8-41633BD61BF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" y="771871"/>
            <a:ext cx="702304" cy="584775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35968</TotalTime>
  <Words>3455</Words>
  <Application>Microsoft Office PowerPoint</Application>
  <PresentationFormat>Personnalisé</PresentationFormat>
  <Paragraphs>753</Paragraphs>
  <Slides>86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86</vt:i4>
      </vt:variant>
    </vt:vector>
  </HeadingPairs>
  <TitlesOfParts>
    <vt:vector size="102" baseType="lpstr">
      <vt:lpstr>Montserrat Medium</vt:lpstr>
      <vt:lpstr>Montserrat Light</vt:lpstr>
      <vt:lpstr>Montserrat</vt:lpstr>
      <vt:lpstr>Dubai</vt:lpstr>
      <vt:lpstr>Wingdings</vt:lpstr>
      <vt:lpstr>Microsoft Uighur</vt:lpstr>
      <vt:lpstr>Arial</vt:lpstr>
      <vt:lpstr>Cambria,Serif</vt:lpstr>
      <vt:lpstr>Cambria</vt:lpstr>
      <vt:lpstr>Dosis</vt:lpstr>
      <vt:lpstr>MadaniArabic-Light</vt:lpstr>
      <vt:lpstr>29LT Bukra Bold</vt:lpstr>
      <vt:lpstr>Calibri</vt:lpstr>
      <vt:lpstr>Arial Black</vt:lpstr>
      <vt:lpstr>Carelia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223</cp:revision>
  <dcterms:created xsi:type="dcterms:W3CDTF">2006-08-16T00:00:00Z</dcterms:created>
  <dcterms:modified xsi:type="dcterms:W3CDTF">2025-09-18T23:16:28Z</dcterms:modified>
  <dc:identifier>DAFtlvZnwz4</dc:identifier>
</cp:coreProperties>
</file>