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70"/>
  </p:notesMasterIdLst>
  <p:sldIdLst>
    <p:sldId id="257" r:id="rId2"/>
    <p:sldId id="2134808553" r:id="rId3"/>
    <p:sldId id="2134808443" r:id="rId4"/>
    <p:sldId id="2134805101" r:id="rId5"/>
    <p:sldId id="2134808576" r:id="rId6"/>
    <p:sldId id="2147482644" r:id="rId7"/>
    <p:sldId id="2147482642" r:id="rId8"/>
    <p:sldId id="386" r:id="rId9"/>
    <p:sldId id="2134808444" r:id="rId10"/>
    <p:sldId id="2147482771" r:id="rId11"/>
    <p:sldId id="2147482709" r:id="rId12"/>
    <p:sldId id="2147482772" r:id="rId13"/>
    <p:sldId id="2147482773" r:id="rId14"/>
    <p:sldId id="2147482631" r:id="rId15"/>
    <p:sldId id="2147482632" r:id="rId16"/>
    <p:sldId id="2147482635" r:id="rId17"/>
    <p:sldId id="2147482776" r:id="rId18"/>
    <p:sldId id="2147482783" r:id="rId19"/>
    <p:sldId id="2147482784" r:id="rId20"/>
    <p:sldId id="2147482816" r:id="rId21"/>
    <p:sldId id="2147482807" r:id="rId22"/>
    <p:sldId id="2147482818" r:id="rId23"/>
    <p:sldId id="2147482819" r:id="rId24"/>
    <p:sldId id="2147482820" r:id="rId25"/>
    <p:sldId id="2147482821" r:id="rId26"/>
    <p:sldId id="2147482822" r:id="rId27"/>
    <p:sldId id="2147482823" r:id="rId28"/>
    <p:sldId id="2147482824" r:id="rId29"/>
    <p:sldId id="2147482825" r:id="rId30"/>
    <p:sldId id="2147482826" r:id="rId31"/>
    <p:sldId id="2147482827" r:id="rId32"/>
    <p:sldId id="2147482817" r:id="rId33"/>
    <p:sldId id="2134808519" r:id="rId34"/>
    <p:sldId id="2147482633" r:id="rId35"/>
    <p:sldId id="2134808459" r:id="rId36"/>
    <p:sldId id="2147482524" r:id="rId37"/>
    <p:sldId id="2147482748" r:id="rId38"/>
    <p:sldId id="2147482828" r:id="rId39"/>
    <p:sldId id="2147482829" r:id="rId40"/>
    <p:sldId id="2147482751" r:id="rId41"/>
    <p:sldId id="2147482752" r:id="rId42"/>
    <p:sldId id="2147482753" r:id="rId43"/>
    <p:sldId id="2147482754" r:id="rId44"/>
    <p:sldId id="2147482830" r:id="rId45"/>
    <p:sldId id="2147482831" r:id="rId46"/>
    <p:sldId id="2147482832" r:id="rId47"/>
    <p:sldId id="2147482833" r:id="rId48"/>
    <p:sldId id="2147482834" r:id="rId49"/>
    <p:sldId id="2147482835" r:id="rId50"/>
    <p:sldId id="2147482634" r:id="rId51"/>
    <p:sldId id="2134808460" r:id="rId52"/>
    <p:sldId id="2147482573" r:id="rId53"/>
    <p:sldId id="2147482539" r:id="rId54"/>
    <p:sldId id="2147482640" r:id="rId55"/>
    <p:sldId id="2134808467" r:id="rId56"/>
    <p:sldId id="2147482770" r:id="rId57"/>
    <p:sldId id="2147482765" r:id="rId58"/>
    <p:sldId id="2147482836" r:id="rId59"/>
    <p:sldId id="2147482769" r:id="rId60"/>
    <p:sldId id="2134808504" r:id="rId61"/>
    <p:sldId id="2147482837" r:id="rId62"/>
    <p:sldId id="2134804335" r:id="rId63"/>
    <p:sldId id="2134804338" r:id="rId64"/>
    <p:sldId id="2134804339" r:id="rId65"/>
    <p:sldId id="2134804340" r:id="rId66"/>
    <p:sldId id="2147482691" r:id="rId67"/>
    <p:sldId id="2134804359" r:id="rId68"/>
    <p:sldId id="2134804364" r:id="rId69"/>
  </p:sldIdLst>
  <p:sldSz cx="13716000" cy="10287000"/>
  <p:notesSz cx="6858000" cy="9144000"/>
  <p:embeddedFontLst>
    <p:embeddedFont>
      <p:font typeface="29LT Bukra Bold" panose="020B0604020202020204" charset="0"/>
      <p:bold r:id="rId71"/>
    </p:embeddedFont>
    <p:embeddedFont>
      <p:font typeface="Arial Rounded MT Bold" panose="020F0704030504030204" pitchFamily="34" charset="0"/>
      <p:regular r:id="rId72"/>
    </p:embeddedFont>
    <p:embeddedFont>
      <p:font typeface="Carelia" panose="020B0604020202020204" charset="0"/>
      <p:regular r:id="rId73"/>
    </p:embeddedFont>
    <p:embeddedFont>
      <p:font typeface="Dosis" pitchFamily="2" charset="0"/>
      <p:regular r:id="rId74"/>
      <p:bold r:id="rId75"/>
    </p:embeddedFont>
    <p:embeddedFont>
      <p:font typeface="Dubai" panose="020B0503030403030204" pitchFamily="34" charset="-78"/>
      <p:regular r:id="rId76"/>
      <p:bold r:id="rId77"/>
    </p:embeddedFont>
    <p:embeddedFont>
      <p:font typeface="MadaniArabic-Light" panose="00000400000000000000" pitchFamily="2" charset="-78"/>
      <p:regular r:id="rId78"/>
    </p:embeddedFont>
    <p:embeddedFont>
      <p:font typeface="Microsoft Uighur" panose="02000000000000000000" pitchFamily="2" charset="-78"/>
      <p:regular r:id="rId79"/>
      <p:bold r:id="rId80"/>
    </p:embeddedFont>
    <p:embeddedFont>
      <p:font typeface="Montserrat" panose="00000500000000000000" pitchFamily="2" charset="0"/>
      <p:regular r:id="rId81"/>
      <p:bold r:id="rId82"/>
      <p:italic r:id="rId83"/>
      <p:boldItalic r:id="rId84"/>
    </p:embeddedFont>
    <p:embeddedFont>
      <p:font typeface="Montserrat Light" panose="00000400000000000000" pitchFamily="2" charset="0"/>
      <p:regular r:id="rId85"/>
      <p:italic r:id="rId86"/>
    </p:embeddedFont>
    <p:embeddedFont>
      <p:font typeface="Montserrat Medium" panose="00000600000000000000" pitchFamily="2" charset="0"/>
      <p:regular r:id="rId87"/>
      <p:italic r:id="rId8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BDC9"/>
    <a:srgbClr val="F98F51"/>
    <a:srgbClr val="4AC283"/>
    <a:srgbClr val="0097B2"/>
    <a:srgbClr val="3D8FA5"/>
    <a:srgbClr val="106585"/>
    <a:srgbClr val="829D4A"/>
    <a:srgbClr val="7ACFB0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5033" autoAdjust="0"/>
  </p:normalViewPr>
  <p:slideViewPr>
    <p:cSldViewPr>
      <p:cViewPr varScale="1">
        <p:scale>
          <a:sx n="61" d="100"/>
          <a:sy n="61" d="100"/>
        </p:scale>
        <p:origin x="1229" y="5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font" Target="fonts/font14.fntdata"/><Relationship Id="rId89" Type="http://schemas.openxmlformats.org/officeDocument/2006/relationships/presProps" Target="pres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font" Target="fonts/font4.fntdata"/><Relationship Id="rId79" Type="http://schemas.openxmlformats.org/officeDocument/2006/relationships/font" Target="fonts/font9.fntdata"/><Relationship Id="rId5" Type="http://schemas.openxmlformats.org/officeDocument/2006/relationships/slide" Target="slides/slide4.xml"/><Relationship Id="rId90" Type="http://schemas.openxmlformats.org/officeDocument/2006/relationships/viewProps" Target="viewProps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font" Target="fonts/font7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2.fntdata"/><Relationship Id="rId80" Type="http://schemas.openxmlformats.org/officeDocument/2006/relationships/font" Target="fonts/font10.fntdata"/><Relationship Id="rId85" Type="http://schemas.openxmlformats.org/officeDocument/2006/relationships/font" Target="fonts/font15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notesMaster" Target="notesMasters/notesMaster1.xml"/><Relationship Id="rId75" Type="http://schemas.openxmlformats.org/officeDocument/2006/relationships/font" Target="fonts/font5.fntdata"/><Relationship Id="rId83" Type="http://schemas.openxmlformats.org/officeDocument/2006/relationships/font" Target="fonts/font13.fntdata"/><Relationship Id="rId88" Type="http://schemas.openxmlformats.org/officeDocument/2006/relationships/font" Target="fonts/font18.fntdata"/><Relationship Id="rId9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font" Target="fonts/font3.fntdata"/><Relationship Id="rId78" Type="http://schemas.openxmlformats.org/officeDocument/2006/relationships/font" Target="fonts/font8.fntdata"/><Relationship Id="rId81" Type="http://schemas.openxmlformats.org/officeDocument/2006/relationships/font" Target="fonts/font11.fntdata"/><Relationship Id="rId86" Type="http://schemas.openxmlformats.org/officeDocument/2006/relationships/font" Target="fonts/font1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font" Target="fonts/font6.fntdata"/><Relationship Id="rId7" Type="http://schemas.openxmlformats.org/officeDocument/2006/relationships/slide" Target="slides/slide6.xml"/><Relationship Id="rId71" Type="http://schemas.openxmlformats.org/officeDocument/2006/relationships/font" Target="fonts/font1.fntdata"/><Relationship Id="rId92" Type="http://schemas.openxmlformats.org/officeDocument/2006/relationships/tableStyles" Target="tableStyles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font" Target="fonts/font17.fntdata"/><Relationship Id="rId61" Type="http://schemas.openxmlformats.org/officeDocument/2006/relationships/slide" Target="slides/slide60.xml"/><Relationship Id="rId82" Type="http://schemas.openxmlformats.org/officeDocument/2006/relationships/font" Target="fonts/font12.fntdata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01/10/2025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ar-MA" dirty="0">
                <a:cs typeface="MadaniArabic-Light" panose="00000400000000000000" pitchFamily="2" charset="-78"/>
              </a:rPr>
              <a:t>بعد نمذجة استعمال جداول الجمع أو الطرح – تقدم البطاقة التقنية للنشاط </a:t>
            </a: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623774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012766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204501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903485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746801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994376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ection Header">
  <p:cSld name="2_Section 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1"/>
          <p:cNvSpPr txBox="1">
            <a:spLocks noGrp="1"/>
          </p:cNvSpPr>
          <p:nvPr>
            <p:ph type="body" idx="1"/>
          </p:nvPr>
        </p:nvSpPr>
        <p:spPr>
          <a:xfrm>
            <a:off x="701021" y="2488853"/>
            <a:ext cx="8614108" cy="6865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chemeClr val="dk1"/>
              </a:buClr>
              <a:buSzPts val="2667"/>
              <a:buNone/>
              <a:defRPr sz="3000">
                <a:latin typeface="Montserrat"/>
                <a:ea typeface="Montserrat"/>
                <a:cs typeface="Montserrat"/>
                <a:sym typeface="Montserra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1"/>
          <p:cNvSpPr txBox="1">
            <a:spLocks noGrp="1"/>
          </p:cNvSpPr>
          <p:nvPr>
            <p:ph type="title"/>
          </p:nvPr>
        </p:nvSpPr>
        <p:spPr>
          <a:xfrm>
            <a:off x="701019" y="1274513"/>
            <a:ext cx="8614107" cy="1084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800"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1"/>
          <p:cNvSpPr txBox="1">
            <a:spLocks noGrp="1"/>
          </p:cNvSpPr>
          <p:nvPr>
            <p:ph type="body" idx="2"/>
          </p:nvPr>
        </p:nvSpPr>
        <p:spPr>
          <a:xfrm>
            <a:off x="701021" y="3305276"/>
            <a:ext cx="8614108" cy="1697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009A92"/>
              </a:buClr>
              <a:buSzPts val="2133"/>
              <a:buNone/>
              <a:defRPr sz="2400" b="0" i="0">
                <a:solidFill>
                  <a:srgbClr val="009A9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11"/>
          <p:cNvSpPr txBox="1">
            <a:spLocks noGrp="1"/>
          </p:cNvSpPr>
          <p:nvPr>
            <p:ph type="body" idx="3"/>
          </p:nvPr>
        </p:nvSpPr>
        <p:spPr>
          <a:xfrm>
            <a:off x="701021" y="5334413"/>
            <a:ext cx="8614108" cy="2638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4D4D4D"/>
              </a:buClr>
              <a:buSzPts val="1600"/>
              <a:buNone/>
              <a:defRPr sz="1800" b="0" i="0">
                <a:solidFill>
                  <a:srgbClr val="4D4D4D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11"/>
          <p:cNvSpPr txBox="1">
            <a:spLocks noGrp="1"/>
          </p:cNvSpPr>
          <p:nvPr>
            <p:ph type="ftr" idx="11"/>
          </p:nvPr>
        </p:nvSpPr>
        <p:spPr>
          <a:xfrm>
            <a:off x="4543425" y="9534526"/>
            <a:ext cx="462915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1"/>
          <p:cNvSpPr txBox="1">
            <a:spLocks noGrp="1"/>
          </p:cNvSpPr>
          <p:nvPr>
            <p:ph type="sldNum" idx="12"/>
          </p:nvPr>
        </p:nvSpPr>
        <p:spPr>
          <a:xfrm>
            <a:off x="9686925" y="9534526"/>
            <a:ext cx="308610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IN" smtClean="0"/>
              <a:pPr/>
              <a:t>‹N°›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033097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10/1/2025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2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4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4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1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1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4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4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6.png"/><Relationship Id="rId7" Type="http://schemas.openxmlformats.org/officeDocument/2006/relationships/image" Target="../media/image14.jpeg"/><Relationship Id="rId12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svg"/><Relationship Id="rId9" Type="http://schemas.openxmlformats.org/officeDocument/2006/relationships/image" Target="../media/image1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1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image" Target="../media/image1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1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7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6.png"/><Relationship Id="rId7" Type="http://schemas.openxmlformats.org/officeDocument/2006/relationships/image" Target="../media/image25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7.svg"/><Relationship Id="rId9" Type="http://schemas.openxmlformats.org/officeDocument/2006/relationships/image" Target="../media/image27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png"/><Relationship Id="rId4" Type="http://schemas.openxmlformats.org/officeDocument/2006/relationships/image" Target="../media/image13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png"/><Relationship Id="rId4" Type="http://schemas.openxmlformats.org/officeDocument/2006/relationships/image" Target="../media/image13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png"/><Relationship Id="rId4" Type="http://schemas.openxmlformats.org/officeDocument/2006/relationships/image" Target="../media/image13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43.png"/><Relationship Id="rId4" Type="http://schemas.openxmlformats.org/officeDocument/2006/relationships/image" Target="../media/image9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30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7.png"/><Relationship Id="rId4" Type="http://schemas.openxmlformats.org/officeDocument/2006/relationships/image" Target="../media/image28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5.svg"/><Relationship Id="rId4" Type="http://schemas.openxmlformats.org/officeDocument/2006/relationships/image" Target="../media/image54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9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openclipart.org/detail/131431/black-marker-marcador-negro" TargetMode="External"/><Relationship Id="rId3" Type="http://schemas.openxmlformats.org/officeDocument/2006/relationships/image" Target="../media/image34.png"/><Relationship Id="rId7" Type="http://schemas.openxmlformats.org/officeDocument/2006/relationships/image" Target="../media/image37.png"/><Relationship Id="rId12" Type="http://schemas.openxmlformats.org/officeDocument/2006/relationships/image" Target="../media/image9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image" Target="../media/image12.png"/><Relationship Id="rId11" Type="http://schemas.openxmlformats.org/officeDocument/2006/relationships/image" Target="../media/image8.png"/><Relationship Id="rId5" Type="http://schemas.openxmlformats.org/officeDocument/2006/relationships/image" Target="../media/image36.png"/><Relationship Id="rId10" Type="http://schemas.openxmlformats.org/officeDocument/2006/relationships/image" Target="../media/image39.png"/><Relationship Id="rId4" Type="http://schemas.openxmlformats.org/officeDocument/2006/relationships/image" Target="../media/image35.png"/><Relationship Id="rId9" Type="http://schemas.openxmlformats.org/officeDocument/2006/relationships/image" Target="../media/image3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623843" y="2534062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20449E5-A915-52F7-9A79-1DAEEE7AAA65}"/>
              </a:ext>
            </a:extLst>
          </p:cNvPr>
          <p:cNvGrpSpPr/>
          <p:nvPr/>
        </p:nvGrpSpPr>
        <p:grpSpPr>
          <a:xfrm>
            <a:off x="3041086" y="7125051"/>
            <a:ext cx="6325330" cy="813494"/>
            <a:chOff x="2900869" y="7007413"/>
            <a:chExt cx="6325330" cy="813494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7D7DD4C-7B77-183D-F3D6-F7060A8F6D60}"/>
                </a:ext>
              </a:extLst>
            </p:cNvPr>
            <p:cNvSpPr/>
            <p:nvPr/>
          </p:nvSpPr>
          <p:spPr>
            <a:xfrm>
              <a:off x="4833798" y="7007413"/>
              <a:ext cx="3200400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2900869" y="7056862"/>
              <a:ext cx="6325330" cy="6540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مراجعة وتوليف 4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3840481" y="8535769"/>
            <a:ext cx="60350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SA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نسخة تجريبية</a:t>
            </a:r>
            <a:endParaRPr lang="fr-MA" sz="2400" b="1" dirty="0">
              <a:solidFill>
                <a:prstClr val="black">
                  <a:lumMod val="75000"/>
                  <a:lumOff val="2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DF3C3DF-BC80-4970-481E-ADCBABF05D3F}"/>
              </a:ext>
            </a:extLst>
          </p:cNvPr>
          <p:cNvSpPr/>
          <p:nvPr/>
        </p:nvSpPr>
        <p:spPr>
          <a:xfrm>
            <a:off x="4374867" y="6337711"/>
            <a:ext cx="3418547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S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لبنة جمع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279739E-FA6F-27BB-DBC4-1A1F427472A5}"/>
              </a:ext>
            </a:extLst>
          </p:cNvPr>
          <p:cNvSpPr/>
          <p:nvPr/>
        </p:nvSpPr>
        <p:spPr>
          <a:xfrm>
            <a:off x="7433486" y="5939434"/>
            <a:ext cx="2072355" cy="2134760"/>
          </a:xfrm>
          <a:prstGeom prst="ellipse">
            <a:avLst/>
          </a:prstGeom>
          <a:solidFill>
            <a:srgbClr val="F98F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المسار</a:t>
            </a:r>
          </a:p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pic>
        <p:nvPicPr>
          <p:cNvPr id="17" name="Image 16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95FDF21-CBDC-AD79-08C0-1C60C5891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91603CC8-916E-6FBF-A24D-27A1DA4DD6EC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ar-M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32F623EC-0B80-48F4-46C0-FC83857E0877}"/>
              </a:ext>
            </a:extLst>
          </p:cNvPr>
          <p:cNvSpPr txBox="1"/>
          <p:nvPr/>
        </p:nvSpPr>
        <p:spPr>
          <a:xfrm>
            <a:off x="3203195" y="3941147"/>
            <a:ext cx="722079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الجمع والطرح شفهيا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7149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660934-8D3B-B08D-EA28-F4953B8226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B26E16E-6493-6F03-A750-9B19032E85C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0AFBB6D-09BF-69D6-5828-AF52AF14C0FC}"/>
              </a:ext>
            </a:extLst>
          </p:cNvPr>
          <p:cNvSpPr/>
          <p:nvPr/>
        </p:nvSpPr>
        <p:spPr>
          <a:xfrm>
            <a:off x="275853" y="2781300"/>
            <a:ext cx="13164293" cy="71018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0EFF461-1D09-6EF3-7E86-7A51B234B5D5}"/>
              </a:ext>
            </a:extLst>
          </p:cNvPr>
          <p:cNvSpPr/>
          <p:nvPr/>
        </p:nvSpPr>
        <p:spPr>
          <a:xfrm>
            <a:off x="-1" y="752746"/>
            <a:ext cx="13716001" cy="17237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548B48-19C8-2012-FF92-A976962A8F80}"/>
              </a:ext>
            </a:extLst>
          </p:cNvPr>
          <p:cNvSpPr txBox="1"/>
          <p:nvPr/>
        </p:nvSpPr>
        <p:spPr>
          <a:xfrm>
            <a:off x="0" y="863026"/>
            <a:ext cx="12439618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نعود لنشاطنا " الجمع والطرح شفهيا" سنستمر في التدرب على الجمع الشفوي لعددين من رقم واحد و على الطرح الشفوي لعدد مكون من رقمين أو رقم واحد بحيث  يكون الفرق محصورا بين 0 و18.</a:t>
            </a: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يطلب الميسر من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المتعلمين 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التدرب على قراءة جدول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الجمع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الطرح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على كراسته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بصوت هامس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في حدود 5 دقائق.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2A2CC12-5262-E1B4-DF33-59584EECF5C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C9A2DE21-6193-E26E-5829-9B86CC4887F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D4F8B530-3DE9-7E82-413F-CF7A87F546A7}"/>
              </a:ext>
            </a:extLst>
          </p:cNvPr>
          <p:cNvGrpSpPr/>
          <p:nvPr/>
        </p:nvGrpSpPr>
        <p:grpSpPr>
          <a:xfrm>
            <a:off x="3748696" y="3236044"/>
            <a:ext cx="6552918" cy="6125049"/>
            <a:chOff x="5518324" y="2984386"/>
            <a:chExt cx="6552918" cy="6125049"/>
          </a:xfrm>
        </p:grpSpPr>
        <p:pic>
          <p:nvPicPr>
            <p:cNvPr id="5" name="Image 4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6343E1AF-419E-A127-B5C6-AEB71A2F55C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5910504" y="2984386"/>
              <a:ext cx="5239166" cy="2750873"/>
            </a:xfrm>
            <a:prstGeom prst="rect">
              <a:avLst/>
            </a:prstGeom>
          </p:spPr>
        </p:pic>
        <p:pic>
          <p:nvPicPr>
            <p:cNvPr id="6" name="Image 5" descr="Une image contenant Dessin animé, dessin humoristique, habits, garçon&#10;&#10;Le contenu généré par l’IA peut être incorrect.">
              <a:extLst>
                <a:ext uri="{FF2B5EF4-FFF2-40B4-BE49-F238E27FC236}">
                  <a16:creationId xmlns:a16="http://schemas.microsoft.com/office/drawing/2014/main" id="{0454669D-4210-F55B-E13B-8CC56245EBA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18324" y="4740823"/>
              <a:ext cx="6552918" cy="4368612"/>
            </a:xfrm>
            <a:prstGeom prst="rect">
              <a:avLst/>
            </a:prstGeom>
          </p:spPr>
        </p:pic>
      </p:grpSp>
      <p:pic>
        <p:nvPicPr>
          <p:cNvPr id="7" name="Image 1">
            <a:extLst>
              <a:ext uri="{FF2B5EF4-FFF2-40B4-BE49-F238E27FC236}">
                <a16:creationId xmlns:a16="http://schemas.microsoft.com/office/drawing/2014/main" id="{08B16B08-22C4-797C-65F2-1B4A9840D7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62600" y="3602567"/>
            <a:ext cx="1059769" cy="1490132"/>
          </a:xfrm>
          <a:prstGeom prst="rect">
            <a:avLst/>
          </a:prstGeom>
        </p:spPr>
      </p:pic>
      <p:pic>
        <p:nvPicPr>
          <p:cNvPr id="2" name="Image 2">
            <a:extLst>
              <a:ext uri="{FF2B5EF4-FFF2-40B4-BE49-F238E27FC236}">
                <a16:creationId xmlns:a16="http://schemas.microsoft.com/office/drawing/2014/main" id="{C500B350-2C41-2793-B842-82F64AEE5ED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82565" y="3602568"/>
            <a:ext cx="1059769" cy="1490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6009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خذوا الألواح، أتمموا بكتابة الجواب فقط على الألواح.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1028701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9D6AD167-E610-DEBE-EDC1-847ACB3E9D3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495800" y="4305300"/>
            <a:ext cx="5103514" cy="3474173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81EE1CB-C7B4-81B6-BB83-CB9A797B1950}"/>
              </a:ext>
            </a:extLst>
          </p:cNvPr>
          <p:cNvSpPr txBox="1"/>
          <p:nvPr/>
        </p:nvSpPr>
        <p:spPr>
          <a:xfrm>
            <a:off x="5867400" y="5372100"/>
            <a:ext cx="2895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2-8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fr-MA" sz="8000" dirty="0">
                <a:solidFill>
                  <a:srgbClr val="FFFF00"/>
                </a:solidFill>
              </a:rPr>
              <a:t>?</a:t>
            </a:r>
            <a:endParaRPr lang="fr-FR" sz="8000" dirty="0">
              <a:solidFill>
                <a:srgbClr val="FFFF00"/>
              </a:solidFill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B1EA6410-E500-C3AA-2E03-B46FE34A69A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F365E61C-290D-0B9D-13D8-E559FDC0373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71480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88125-9E9C-D9BD-A451-0489F53BC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E3553A-FA7C-41F8-49EB-1196A0B6968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D8E11-9D39-309B-7E35-779F9ABC88C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2A43BD-B17B-55A8-07F2-520733B7927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65BDDA1-0350-9D9E-EE0E-FF257E088F8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9CD1CFA-8215-1206-EF2C-56D220E70748}"/>
              </a:ext>
            </a:extLst>
          </p:cNvPr>
          <p:cNvSpPr/>
          <p:nvPr/>
        </p:nvSpPr>
        <p:spPr>
          <a:xfrm rot="10800000">
            <a:off x="12656405" y="1028701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6D1AFDFD-1B94-0660-EC73-8C183C7D5F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038600" y="4247308"/>
            <a:ext cx="5332113" cy="3629790"/>
          </a:xfrm>
          <a:prstGeom prst="round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17ED268-0AF7-9F44-EAEF-713D2A556E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" y="857043"/>
            <a:ext cx="1382364" cy="99060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E80CF3A-FEDE-B2A5-3C69-3F2F8A55E2D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CBF728B0-CD24-F205-81D9-41918209CAE0}"/>
              </a:ext>
            </a:extLst>
          </p:cNvPr>
          <p:cNvSpPr txBox="1"/>
          <p:nvPr/>
        </p:nvSpPr>
        <p:spPr>
          <a:xfrm>
            <a:off x="5334000" y="5372100"/>
            <a:ext cx="2895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2-8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rgbClr val="FFFF00"/>
                </a:solidFill>
              </a:rPr>
              <a:t>6</a:t>
            </a:r>
            <a:endParaRPr lang="fr-FR" sz="8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09484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9D1A14-699D-CD86-1899-150F4CAEB5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72754DB-EDCB-D8DC-C394-97C19E844C29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321C871-AD80-2457-DE2C-050AB9329389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AD5A10-3ACA-8570-CDEF-F5DEA5C0683B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5901DA4-DC60-B0C7-2E4C-40D196A59B7F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بكتابة الجواب فقط على الألواح.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CA7468B-195A-3AC9-1298-77A47C0B12E0}"/>
              </a:ext>
            </a:extLst>
          </p:cNvPr>
          <p:cNvSpPr/>
          <p:nvPr/>
        </p:nvSpPr>
        <p:spPr>
          <a:xfrm rot="10800000">
            <a:off x="12656405" y="1028701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23E66882-E1F5-52C8-4C9D-2C444432C05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343400" y="4260127"/>
            <a:ext cx="5103514" cy="3474173"/>
          </a:xfrm>
          <a:prstGeom prst="roundRect">
            <a:avLst/>
          </a:prstGeom>
        </p:spPr>
      </p:pic>
      <p:pic>
        <p:nvPicPr>
          <p:cNvPr id="4" name="Picture 9">
            <a:extLst>
              <a:ext uri="{FF2B5EF4-FFF2-40B4-BE49-F238E27FC236}">
                <a16:creationId xmlns:a16="http://schemas.microsoft.com/office/drawing/2014/main" id="{FAAB4C0C-6AA6-4650-7ABA-56A13C83510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FC72C9E-AEC0-3778-3B24-9AB970C3F17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5EDF1BA4-EA03-37CD-5E10-D2B648CCAAA7}"/>
              </a:ext>
            </a:extLst>
          </p:cNvPr>
          <p:cNvSpPr txBox="1"/>
          <p:nvPr/>
        </p:nvSpPr>
        <p:spPr>
          <a:xfrm>
            <a:off x="5562600" y="5372100"/>
            <a:ext cx="2895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6-9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fr-MA" sz="8000" dirty="0">
                <a:solidFill>
                  <a:srgbClr val="FFFF00"/>
                </a:solidFill>
              </a:rPr>
              <a:t>?</a:t>
            </a:r>
            <a:endParaRPr lang="fr-FR" sz="8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67125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F57A75-80CA-711E-FF63-8C7936A046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45D2BA2-8080-B1D9-899B-F03138FA760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6450277-E5B3-75C8-14F7-8261EBC3341F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9BEB432-C492-7B0D-23EE-5ED3A7FAAFD0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C1B2CBA-5280-B8DD-08D7-EC3F90210DE4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948378B-B25D-5AA0-53BD-F703FAF9AEC4}"/>
              </a:ext>
            </a:extLst>
          </p:cNvPr>
          <p:cNvSpPr/>
          <p:nvPr/>
        </p:nvSpPr>
        <p:spPr>
          <a:xfrm rot="10800000">
            <a:off x="12656405" y="1028701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E7AB0FAE-B4D2-446D-3142-EDF055F35A7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194774" y="4180710"/>
            <a:ext cx="5332113" cy="3629790"/>
          </a:xfrm>
          <a:prstGeom prst="round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3650FCBD-B35D-18D0-5334-D4E4A229B3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" y="857043"/>
            <a:ext cx="1382364" cy="99060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BA00F41-C5C0-D515-171B-521A077C6C1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EF2F9A95-E03E-8AF5-6703-CBCF0ADD4BE0}"/>
              </a:ext>
            </a:extLst>
          </p:cNvPr>
          <p:cNvSpPr txBox="1"/>
          <p:nvPr/>
        </p:nvSpPr>
        <p:spPr>
          <a:xfrm>
            <a:off x="5562600" y="5372100"/>
            <a:ext cx="2895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6-9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rgbClr val="FFFF00"/>
                </a:solidFill>
              </a:rPr>
              <a:t>3</a:t>
            </a:r>
            <a:endParaRPr lang="fr-FR" sz="8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78044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66816-E12F-DAF1-E303-9C059B6BAE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B711A41-2F4F-352E-A4B8-32E5B9746217}"/>
              </a:ext>
            </a:extLst>
          </p:cNvPr>
          <p:cNvSpPr/>
          <p:nvPr/>
        </p:nvSpPr>
        <p:spPr>
          <a:xfrm>
            <a:off x="-1" y="2095500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C389266-6AFA-309C-80DD-374F9F776B3E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9632DD1-A48C-A653-47B9-060868F674DA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A381560-DC63-3DF5-B4D7-52FA19588C10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بكتابة الجواب فقط على الألواح.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591C549-396A-FAA7-AD9B-2C71F04919FE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03644D2F-0DEC-BF74-2B60-E514739BD47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4FF73D73-EA6E-E20D-9500-1A8E8EC5F1F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3" name="Picture 9">
            <a:extLst>
              <a:ext uri="{FF2B5EF4-FFF2-40B4-BE49-F238E27FC236}">
                <a16:creationId xmlns:a16="http://schemas.microsoft.com/office/drawing/2014/main" id="{E16D4B9B-20ED-3C68-B8A2-0C0FB5FB9F2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189754" y="4256910"/>
            <a:ext cx="5332113" cy="3629790"/>
          </a:xfrm>
          <a:prstGeom prst="round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2271146F-DAB1-2663-75CA-067C0FB9F2DA}"/>
              </a:ext>
            </a:extLst>
          </p:cNvPr>
          <p:cNvSpPr txBox="1"/>
          <p:nvPr/>
        </p:nvSpPr>
        <p:spPr>
          <a:xfrm>
            <a:off x="5453199" y="5486285"/>
            <a:ext cx="33509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dirty="0">
                <a:solidFill>
                  <a:schemeClr val="bg1"/>
                </a:solidFill>
              </a:rPr>
              <a:t>3+7</a:t>
            </a:r>
            <a:r>
              <a:rPr lang="fr-MA" sz="8000" dirty="0">
                <a:solidFill>
                  <a:schemeClr val="bg1"/>
                </a:solidFill>
              </a:rPr>
              <a:t>=</a:t>
            </a:r>
            <a:r>
              <a:rPr kumimoji="0" lang="fr-MA" sz="8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?</a:t>
            </a:r>
            <a:endParaRPr lang="fr-FR" sz="8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72757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B4939C-B3BC-83CB-D27A-DD2DE66D7D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949D4F2-A833-355B-B439-61949EE88EE6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81608ED-8691-852A-C9F3-D6EB0AFA781E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D90BBD5-FD2D-42C2-1E41-6803D43C8220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4049B36-63CD-68D8-0E9A-082852CE40A1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A986B8B-FF34-DA25-7DF6-6D99EDA5D966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7943C15-42D0-B798-E74F-C88EF4BD5B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857043"/>
            <a:ext cx="1382364" cy="99060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F8AA33C9-A201-C33F-BDF1-BDF3BA5715B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Picture 9">
            <a:extLst>
              <a:ext uri="{FF2B5EF4-FFF2-40B4-BE49-F238E27FC236}">
                <a16:creationId xmlns:a16="http://schemas.microsoft.com/office/drawing/2014/main" id="{C5123A1B-2D47-4FB6-E629-73083B6FC1B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189755" y="4306650"/>
            <a:ext cx="5259046" cy="3580050"/>
          </a:xfrm>
          <a:prstGeom prst="round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A3F4ADA-1340-C54B-D79E-7F9E2E78D788}"/>
              </a:ext>
            </a:extLst>
          </p:cNvPr>
          <p:cNvSpPr txBox="1"/>
          <p:nvPr/>
        </p:nvSpPr>
        <p:spPr>
          <a:xfrm>
            <a:off x="5257800" y="5486285"/>
            <a:ext cx="354631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dirty="0">
                <a:solidFill>
                  <a:schemeClr val="bg1"/>
                </a:solidFill>
              </a:rPr>
              <a:t>3+7</a:t>
            </a:r>
            <a:r>
              <a:rPr lang="fr-MA" sz="8000" dirty="0">
                <a:solidFill>
                  <a:schemeClr val="bg1"/>
                </a:solidFill>
              </a:rPr>
              <a:t>=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10</a:t>
            </a:r>
            <a:endParaRPr lang="fr-FR" sz="8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48136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A6BCD9-8639-EC46-3FD2-A08F5BAB53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B0A4DD7-940E-D2CD-B923-F64464412417}"/>
              </a:ext>
            </a:extLst>
          </p:cNvPr>
          <p:cNvSpPr/>
          <p:nvPr/>
        </p:nvSpPr>
        <p:spPr>
          <a:xfrm>
            <a:off x="-1" y="2095500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B7E7534-A296-A6C8-27B7-201EE97D7D14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A6A3252-429B-E549-283D-D9CAE07FFC38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6915CDB-D7B4-A3B9-C1DA-9A20DACCB60D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بكتابة الجواب فقط على الألواح.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2D7F892-E1AD-4058-2059-F6D66A39AA15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CF7F4424-C7D7-9668-6C85-C19F7AE4D12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4CB50A1D-C44E-A983-9DCE-A6C32E7FC32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Picture 9">
            <a:extLst>
              <a:ext uri="{FF2B5EF4-FFF2-40B4-BE49-F238E27FC236}">
                <a16:creationId xmlns:a16="http://schemas.microsoft.com/office/drawing/2014/main" id="{119E6EC3-48E5-1501-896C-0FE55CE534B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148001" y="4305300"/>
            <a:ext cx="5332113" cy="3629790"/>
          </a:xfrm>
          <a:prstGeom prst="round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4173724B-03E7-EFA1-1F4D-01A5565F6DE7}"/>
              </a:ext>
            </a:extLst>
          </p:cNvPr>
          <p:cNvSpPr txBox="1"/>
          <p:nvPr/>
        </p:nvSpPr>
        <p:spPr>
          <a:xfrm>
            <a:off x="5453199" y="5486285"/>
            <a:ext cx="33509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dirty="0">
                <a:solidFill>
                  <a:schemeClr val="bg1"/>
                </a:solidFill>
              </a:rPr>
              <a:t>6+8</a:t>
            </a:r>
            <a:r>
              <a:rPr lang="fr-MA" sz="8000" dirty="0">
                <a:solidFill>
                  <a:schemeClr val="bg1"/>
                </a:solidFill>
              </a:rPr>
              <a:t>=</a:t>
            </a:r>
            <a:r>
              <a:rPr kumimoji="0" lang="fr-MA" sz="8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?</a:t>
            </a:r>
            <a:endParaRPr lang="fr-FR" sz="8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01283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4BC57B-0A63-0EE9-7EC3-4809256AD9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969E073-F240-3717-82F0-C6D7E7BB8D33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A87B036-631F-F091-E40B-F544D81B1847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FA98FFB-5B35-0414-D55A-AD5706D976A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A711B25-F537-CD36-4EFD-47DEE1B62166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3988044-A630-B4B7-8A27-BAFDE2C038A0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9D8340F-B3DF-C642-F4B7-23942DC988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857043"/>
            <a:ext cx="1382364" cy="99060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759F1122-6E5F-6DF5-2364-1895414E0BA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Picture 9">
            <a:extLst>
              <a:ext uri="{FF2B5EF4-FFF2-40B4-BE49-F238E27FC236}">
                <a16:creationId xmlns:a16="http://schemas.microsoft.com/office/drawing/2014/main" id="{2C10F465-F5C5-A2B2-E206-A45D76DCA2E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191000" y="4152900"/>
            <a:ext cx="5103514" cy="3474173"/>
          </a:xfrm>
          <a:prstGeom prst="round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D392ADE-C6F2-941B-B455-A70032CF51D3}"/>
              </a:ext>
            </a:extLst>
          </p:cNvPr>
          <p:cNvSpPr txBox="1"/>
          <p:nvPr/>
        </p:nvSpPr>
        <p:spPr>
          <a:xfrm>
            <a:off x="5105400" y="5372100"/>
            <a:ext cx="362251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dirty="0">
                <a:solidFill>
                  <a:schemeClr val="bg1"/>
                </a:solidFill>
              </a:rPr>
              <a:t>6+8</a:t>
            </a:r>
            <a:r>
              <a:rPr lang="fr-MA" sz="8000" dirty="0">
                <a:solidFill>
                  <a:schemeClr val="bg1"/>
                </a:solidFill>
              </a:rPr>
              <a:t>=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14</a:t>
            </a:r>
            <a:endParaRPr lang="fr-FR" sz="8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37354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(ة)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على الأستاذ</a:t>
            </a:r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(ة)</a:t>
            </a: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 والقيام بمناولة /نمذجة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77F80AF-D8F5-A33D-886C-3A4CD4BA27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212" y="6381299"/>
            <a:ext cx="1009944" cy="100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87637-0797-9113-8BB4-3A82E81BD5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E079E61-0A5C-6E4B-893B-9E87F91ECCA2}"/>
              </a:ext>
            </a:extLst>
          </p:cNvPr>
          <p:cNvSpPr/>
          <p:nvPr/>
        </p:nvSpPr>
        <p:spPr>
          <a:xfrm>
            <a:off x="-1" y="2095500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A4F48C3-327D-A271-E375-096931E465F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F944486-6D88-CA82-BC91-A24EE6FF4064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0ECD3D9-64FA-EDE8-DC4F-976DE79DAF6F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بكتابة الجواب فقط على الألواح.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A69795-8C4A-6537-4BFF-E58912FA434D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149CD2D0-E39D-694B-C4C9-533FF9E5A49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1E8C0BA9-A324-ECAE-A622-62435ABC9F1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Picture 9">
            <a:extLst>
              <a:ext uri="{FF2B5EF4-FFF2-40B4-BE49-F238E27FC236}">
                <a16:creationId xmlns:a16="http://schemas.microsoft.com/office/drawing/2014/main" id="{6B8F57C9-F911-E1FB-8CBD-BB0A6BE0136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116687" y="4180710"/>
            <a:ext cx="5332113" cy="3629790"/>
          </a:xfrm>
          <a:prstGeom prst="round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34DEDD6-C0B6-952A-2C41-20E9CC6E394A}"/>
              </a:ext>
            </a:extLst>
          </p:cNvPr>
          <p:cNvSpPr txBox="1"/>
          <p:nvPr/>
        </p:nvSpPr>
        <p:spPr>
          <a:xfrm>
            <a:off x="5335886" y="5295900"/>
            <a:ext cx="35033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dirty="0">
                <a:solidFill>
                  <a:schemeClr val="bg1"/>
                </a:solidFill>
              </a:rPr>
              <a:t>1-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7</a:t>
            </a:r>
            <a:r>
              <a:rPr lang="fr-MA" sz="8000" dirty="0">
                <a:solidFill>
                  <a:schemeClr val="bg1"/>
                </a:solidFill>
              </a:rPr>
              <a:t>=</a:t>
            </a:r>
            <a:r>
              <a:rPr kumimoji="0" lang="fr-MA" sz="8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?</a:t>
            </a:r>
            <a:endParaRPr lang="fr-FR" sz="8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10985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6FB377-5D4A-127D-CBB8-FF7BB85B4F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38EACD4-30FA-6382-D33A-FBC44E0D6D9C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D3D7FE7-FA55-6F66-DECF-E86DF921D9A0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FAA4C9B-9458-E0E1-825C-2DC84B7668B1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3D4C1F2-2F99-43C1-6ACE-AAB7F9E7CF1C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AC9D889-7E7B-674B-B075-3B42248F20F5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0673C69-6C4C-7307-549B-2ED8DD2013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857043"/>
            <a:ext cx="1382364" cy="99060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2C9F054-93F4-6611-836B-2B088170D84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Picture 9">
            <a:extLst>
              <a:ext uri="{FF2B5EF4-FFF2-40B4-BE49-F238E27FC236}">
                <a16:creationId xmlns:a16="http://schemas.microsoft.com/office/drawing/2014/main" id="{572574FC-F318-87FB-2A46-D5D085501BB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269086" y="4336327"/>
            <a:ext cx="5103514" cy="3474173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4E98BCA4-ADF8-15BE-A21D-C2F2CAABD078}"/>
              </a:ext>
            </a:extLst>
          </p:cNvPr>
          <p:cNvSpPr txBox="1"/>
          <p:nvPr/>
        </p:nvSpPr>
        <p:spPr>
          <a:xfrm>
            <a:off x="5335886" y="5295900"/>
            <a:ext cx="35033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dirty="0">
                <a:solidFill>
                  <a:schemeClr val="bg1"/>
                </a:solidFill>
              </a:rPr>
              <a:t>1-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7</a:t>
            </a:r>
            <a:r>
              <a:rPr lang="fr-MA" sz="8000" dirty="0">
                <a:solidFill>
                  <a:schemeClr val="bg1"/>
                </a:solidFill>
              </a:rPr>
              <a:t>=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</a:t>
            </a:r>
            <a:endParaRPr lang="fr-FR" sz="8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66355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E1CD31-424B-8E6F-2072-AE4290C1C4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0E9E8D0-D150-F035-DCC9-09DF50502637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3E8FC96-D270-413A-66E3-B382C839BC27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69913E9-54B3-6D41-CA10-6B59E6D00F85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3C91E41-7E74-A341-BDEC-A3061E7A534C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بكتابة الجواب فقط على الألواح.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25BA73-FB20-3907-1F27-305B40123669}"/>
              </a:ext>
            </a:extLst>
          </p:cNvPr>
          <p:cNvSpPr/>
          <p:nvPr/>
        </p:nvSpPr>
        <p:spPr>
          <a:xfrm rot="10800000">
            <a:off x="12656405" y="1028701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803E891B-EDFF-45DE-1FE8-EB59E06C6CE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343400" y="4260127"/>
            <a:ext cx="5103514" cy="3474173"/>
          </a:xfrm>
          <a:prstGeom prst="roundRect">
            <a:avLst/>
          </a:prstGeom>
        </p:spPr>
      </p:pic>
      <p:pic>
        <p:nvPicPr>
          <p:cNvPr id="4" name="Picture 9">
            <a:extLst>
              <a:ext uri="{FF2B5EF4-FFF2-40B4-BE49-F238E27FC236}">
                <a16:creationId xmlns:a16="http://schemas.microsoft.com/office/drawing/2014/main" id="{FA62AE0B-7C33-BE64-9885-2A2A29ADE8C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8ADAD13-CB9C-734B-149C-703E061BFBE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23A74220-2C57-CF78-9972-2988A5E7952E}"/>
              </a:ext>
            </a:extLst>
          </p:cNvPr>
          <p:cNvSpPr txBox="1"/>
          <p:nvPr/>
        </p:nvSpPr>
        <p:spPr>
          <a:xfrm>
            <a:off x="5562600" y="5372100"/>
            <a:ext cx="2895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7-9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fr-MA" sz="8000" dirty="0">
                <a:solidFill>
                  <a:srgbClr val="FFFF00"/>
                </a:solidFill>
              </a:rPr>
              <a:t>?</a:t>
            </a:r>
            <a:endParaRPr lang="fr-FR" sz="8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60259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EE5902-EA3F-06D2-F121-9D109C0096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AE397AA-DEB9-8B6A-CE42-93DA63BBAF50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D1313C2-96D3-0CE9-C980-FA88D3398062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33B4C88-7560-FD77-933F-EA2D01064565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BBBF5-D6B9-F318-DAC2-AF6ABA50A6A1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4B477D6-FB53-0747-E0D3-0D8DDC23D78E}"/>
              </a:ext>
            </a:extLst>
          </p:cNvPr>
          <p:cNvSpPr/>
          <p:nvPr/>
        </p:nvSpPr>
        <p:spPr>
          <a:xfrm rot="10800000">
            <a:off x="12656405" y="1028701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D6322A8D-7D0F-B53D-4580-1EA199D77C1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194774" y="4180710"/>
            <a:ext cx="5332113" cy="3629790"/>
          </a:xfrm>
          <a:prstGeom prst="round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AD251CD-A845-B394-B0E1-7C424455DC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" y="857043"/>
            <a:ext cx="1382364" cy="99060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90BCC77-F5EC-389B-B0B0-C6D715625CA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A21DEE5A-616F-BB98-22A4-19CBBFC17F31}"/>
              </a:ext>
            </a:extLst>
          </p:cNvPr>
          <p:cNvSpPr txBox="1"/>
          <p:nvPr/>
        </p:nvSpPr>
        <p:spPr>
          <a:xfrm>
            <a:off x="5562600" y="5372100"/>
            <a:ext cx="2895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7-9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rgbClr val="FFFF00"/>
                </a:solidFill>
              </a:rPr>
              <a:t>2</a:t>
            </a:r>
            <a:endParaRPr lang="fr-FR" sz="8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65151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E07B71-2607-491F-8632-CC013C1235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B8106F6-6F1A-6F96-1D6C-C66A2D6AC1B6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48D2E64-2650-ABF3-EE03-CB95509CD21E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DEEAB3-A4A1-1E89-4A51-9F6B064BB330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F8C0E08-18B2-8E4A-0BF1-33901A6E746C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بكتابة الجواب فقط على الألواح.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F85593-4FB5-EAF4-58F1-788A36EBD82C}"/>
              </a:ext>
            </a:extLst>
          </p:cNvPr>
          <p:cNvSpPr/>
          <p:nvPr/>
        </p:nvSpPr>
        <p:spPr>
          <a:xfrm rot="10800000">
            <a:off x="12656405" y="1028701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43A2D0B0-DD25-0BDF-C3DB-7725F3754F7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343400" y="4260127"/>
            <a:ext cx="5103514" cy="3474173"/>
          </a:xfrm>
          <a:prstGeom prst="roundRect">
            <a:avLst/>
          </a:prstGeom>
        </p:spPr>
      </p:pic>
      <p:pic>
        <p:nvPicPr>
          <p:cNvPr id="4" name="Picture 9">
            <a:extLst>
              <a:ext uri="{FF2B5EF4-FFF2-40B4-BE49-F238E27FC236}">
                <a16:creationId xmlns:a16="http://schemas.microsoft.com/office/drawing/2014/main" id="{D0023DBB-0F63-28D4-6EDA-94DDE28722B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9EB7CB0D-F07E-9602-7C32-3888349948E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4BD3B5FD-18B5-FE7B-25F8-37D83773A197}"/>
              </a:ext>
            </a:extLst>
          </p:cNvPr>
          <p:cNvSpPr txBox="1"/>
          <p:nvPr/>
        </p:nvSpPr>
        <p:spPr>
          <a:xfrm>
            <a:off x="5562600" y="5372100"/>
            <a:ext cx="2895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2-5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fr-MA" sz="8000" dirty="0">
                <a:solidFill>
                  <a:srgbClr val="FFFF00"/>
                </a:solidFill>
              </a:rPr>
              <a:t>?</a:t>
            </a:r>
            <a:endParaRPr lang="fr-FR" sz="8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1261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A8558F-C064-9351-FCA1-8080EB49FD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79BCDBE-1528-CE0C-5D73-13A7AF3AC7D3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E105E49-ACF4-6A3D-0322-0F299DCFAC33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F557AE0-A09E-51CC-6F17-5751E880537B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BF18F8B-A7C8-6748-CE09-DBB3B241F44A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9E4CE31-7E3B-5F28-F726-75B3BEE4A3FC}"/>
              </a:ext>
            </a:extLst>
          </p:cNvPr>
          <p:cNvSpPr/>
          <p:nvPr/>
        </p:nvSpPr>
        <p:spPr>
          <a:xfrm rot="10800000">
            <a:off x="12656405" y="1028701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5A24A766-FF3D-28A4-7297-7AE3055E693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194774" y="4180710"/>
            <a:ext cx="5332113" cy="3629790"/>
          </a:xfrm>
          <a:prstGeom prst="round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93CE6DD-4BB1-4DDB-1058-3F7AF44D4F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" y="857043"/>
            <a:ext cx="1382364" cy="99060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88697E9-E943-4695-84D9-CB21198B4A6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AEE0C615-F27C-9AE4-4A3E-C84F1B00AF80}"/>
              </a:ext>
            </a:extLst>
          </p:cNvPr>
          <p:cNvSpPr txBox="1"/>
          <p:nvPr/>
        </p:nvSpPr>
        <p:spPr>
          <a:xfrm>
            <a:off x="5562600" y="5372100"/>
            <a:ext cx="2895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2-5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rgbClr val="FFFF00"/>
                </a:solidFill>
              </a:rPr>
              <a:t>3</a:t>
            </a:r>
            <a:endParaRPr lang="fr-FR" sz="8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06053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484DD5-8B26-AB12-5D55-D04F743219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300CEE3-057C-1617-1429-AE18AC9752F7}"/>
              </a:ext>
            </a:extLst>
          </p:cNvPr>
          <p:cNvSpPr/>
          <p:nvPr/>
        </p:nvSpPr>
        <p:spPr>
          <a:xfrm>
            <a:off x="-1" y="2095500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8F6D66F-BE96-3947-B4F8-BF9A24B383A3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60F6AC6-73E0-7ED5-DCB0-D30A8E88A578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71A0FAF-751B-51A7-7043-235CF12749E5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بكتابة الجواب فقط على الألواح.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681CDB2-1607-A5DD-ECB4-F0B5E5E7078B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83B5B96D-8363-187D-E8AB-E091BBBB0A4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BD0E45F9-E880-F174-F105-02492FBDE5C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Picture 9">
            <a:extLst>
              <a:ext uri="{FF2B5EF4-FFF2-40B4-BE49-F238E27FC236}">
                <a16:creationId xmlns:a16="http://schemas.microsoft.com/office/drawing/2014/main" id="{01538DDD-EDEC-85C5-F35A-B9AB89FDA09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148001" y="4305300"/>
            <a:ext cx="5332113" cy="3629790"/>
          </a:xfrm>
          <a:prstGeom prst="round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095522C-80EF-4322-6E33-8858395494F7}"/>
              </a:ext>
            </a:extLst>
          </p:cNvPr>
          <p:cNvSpPr txBox="1"/>
          <p:nvPr/>
        </p:nvSpPr>
        <p:spPr>
          <a:xfrm>
            <a:off x="5453199" y="5486285"/>
            <a:ext cx="33509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dirty="0">
                <a:solidFill>
                  <a:schemeClr val="bg1"/>
                </a:solidFill>
              </a:rPr>
              <a:t>7+7</a:t>
            </a:r>
            <a:r>
              <a:rPr lang="fr-MA" sz="8000" dirty="0">
                <a:solidFill>
                  <a:schemeClr val="bg1"/>
                </a:solidFill>
              </a:rPr>
              <a:t>=</a:t>
            </a:r>
            <a:r>
              <a:rPr kumimoji="0" lang="fr-MA" sz="8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?</a:t>
            </a:r>
            <a:endParaRPr lang="fr-FR" sz="8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42841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5BDCAD-A73C-9913-9F82-D8E4F8AB3D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FB6D4D0-2DCC-BDBE-5172-CB65FFA808F9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EB1E971-907B-1A1C-26E6-999EF0F3E4D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F1C9F0A-14A0-E512-813A-D737E36A8CD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31A6A81-7CA6-AFA7-1ECC-3E14BF8D38CC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A0A1338-8350-1366-1F82-0F6496A0C48F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7369752-5075-42A2-C23D-1F7CCC8692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857043"/>
            <a:ext cx="1382364" cy="99060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9AA3ED06-DFB8-A30C-2262-ECAC1804B4F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Picture 9">
            <a:extLst>
              <a:ext uri="{FF2B5EF4-FFF2-40B4-BE49-F238E27FC236}">
                <a16:creationId xmlns:a16="http://schemas.microsoft.com/office/drawing/2014/main" id="{403E69BF-D4B2-78F6-05AD-7552F3B307B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191000" y="4152900"/>
            <a:ext cx="5103514" cy="3474173"/>
          </a:xfrm>
          <a:prstGeom prst="round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B80EF0C1-9DA9-38F5-2B34-2C192804CAE2}"/>
              </a:ext>
            </a:extLst>
          </p:cNvPr>
          <p:cNvSpPr txBox="1"/>
          <p:nvPr/>
        </p:nvSpPr>
        <p:spPr>
          <a:xfrm>
            <a:off x="5105400" y="5372100"/>
            <a:ext cx="362251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dirty="0">
                <a:solidFill>
                  <a:schemeClr val="bg1"/>
                </a:solidFill>
              </a:rPr>
              <a:t>7+7</a:t>
            </a:r>
            <a:r>
              <a:rPr lang="fr-MA" sz="8000" dirty="0">
                <a:solidFill>
                  <a:schemeClr val="bg1"/>
                </a:solidFill>
              </a:rPr>
              <a:t>=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14</a:t>
            </a:r>
            <a:endParaRPr lang="fr-FR" sz="8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96600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454F6D-C7CD-6385-4983-1E05874C4F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1F7ACAE-5715-8523-13FE-2F325A8D1B6E}"/>
              </a:ext>
            </a:extLst>
          </p:cNvPr>
          <p:cNvSpPr/>
          <p:nvPr/>
        </p:nvSpPr>
        <p:spPr>
          <a:xfrm>
            <a:off x="-1" y="2095500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41FF6A4-30AF-4D3B-3916-1DADA4C5EB91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E37D552-4EEC-F414-967E-4AD128B780A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8AFFE91-ADAE-F7AC-42F3-424FCC2AB7A2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بكتابة الجواب فقط على الألواح.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312795F-5CB1-EBD3-C1E9-A015ABC3C997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C3B20761-94A3-4BCC-F72D-BF5D5947A42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4283D2A-0F71-CCE5-A2D4-24A23B2D563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Picture 9">
            <a:extLst>
              <a:ext uri="{FF2B5EF4-FFF2-40B4-BE49-F238E27FC236}">
                <a16:creationId xmlns:a16="http://schemas.microsoft.com/office/drawing/2014/main" id="{99474663-6066-6672-C181-0B618F19CA0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148001" y="4305300"/>
            <a:ext cx="5332113" cy="3629790"/>
          </a:xfrm>
          <a:prstGeom prst="round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45F36164-BD76-FF68-9B17-D2913D0BD845}"/>
              </a:ext>
            </a:extLst>
          </p:cNvPr>
          <p:cNvSpPr txBox="1"/>
          <p:nvPr/>
        </p:nvSpPr>
        <p:spPr>
          <a:xfrm>
            <a:off x="5453199" y="5486285"/>
            <a:ext cx="33509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dirty="0">
                <a:solidFill>
                  <a:schemeClr val="bg1"/>
                </a:solidFill>
              </a:rPr>
              <a:t>4+4</a:t>
            </a:r>
            <a:r>
              <a:rPr lang="fr-MA" sz="8000" dirty="0">
                <a:solidFill>
                  <a:schemeClr val="bg1"/>
                </a:solidFill>
              </a:rPr>
              <a:t>=</a:t>
            </a:r>
            <a:r>
              <a:rPr kumimoji="0" lang="fr-MA" sz="8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?</a:t>
            </a:r>
            <a:endParaRPr lang="fr-FR" sz="8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31162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4A340A-7B98-80C2-FFD6-A4227D4364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0335C3-84A2-1EC3-CBC9-0B4CCFF9390D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4CDE8BD-01A6-1176-9471-A06B23B17390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A3EC4-60DF-99C8-5790-C4EB33D8491F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D822FB6-F7CE-A282-E299-761CA73A4F1A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C61F581-B93A-BC11-5073-D0C5456E3367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AD89268-D9FB-492C-AC34-ED79015F6C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857043"/>
            <a:ext cx="1382364" cy="99060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DCECE8A5-A31C-DB20-7C42-80DB7E71CD2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Picture 9">
            <a:extLst>
              <a:ext uri="{FF2B5EF4-FFF2-40B4-BE49-F238E27FC236}">
                <a16:creationId xmlns:a16="http://schemas.microsoft.com/office/drawing/2014/main" id="{6F92823C-0A5D-621E-7486-E41EE01A09D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191000" y="4152900"/>
            <a:ext cx="5103514" cy="3474173"/>
          </a:xfrm>
          <a:prstGeom prst="round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F607978-79C8-FC8E-EAA5-7ACC2BD01F76}"/>
              </a:ext>
            </a:extLst>
          </p:cNvPr>
          <p:cNvSpPr txBox="1"/>
          <p:nvPr/>
        </p:nvSpPr>
        <p:spPr>
          <a:xfrm>
            <a:off x="5257800" y="5228266"/>
            <a:ext cx="362251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dirty="0">
                <a:solidFill>
                  <a:schemeClr val="bg1"/>
                </a:solidFill>
              </a:rPr>
              <a:t>4+4</a:t>
            </a:r>
            <a:r>
              <a:rPr lang="fr-MA" sz="8000" dirty="0">
                <a:solidFill>
                  <a:schemeClr val="bg1"/>
                </a:solidFill>
              </a:rPr>
              <a:t>=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8</a:t>
            </a:r>
            <a:endParaRPr lang="fr-FR" sz="8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35676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0649828" y="6820671"/>
            <a:ext cx="1230172" cy="837429"/>
          </a:xfrm>
          <a:prstGeom prst="round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21818" y="6332930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7465" y="303242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3697297" y="4294573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10085721" y="7946371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64817" y="431533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782098" y="4315339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7001683" y="7946372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3854973" y="795678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6892405" y="4280351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782098" y="7946373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2753811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747" y="6425659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3943975" y="6205895"/>
            <a:ext cx="2219288" cy="147266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7813" y="2686605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B2928161-4BFB-8DF9-C834-2247B212DAAA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272486" y="2753811"/>
            <a:ext cx="1215210" cy="1461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757382-C21C-6051-C6A6-2643D71149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768972C-B0CF-EF45-0E94-2A76C07EFF1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28A7D87-DD17-EB75-AABF-138AB04EBED4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87A756-9EC9-E7BF-8B8E-A307C813E43E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0EFA90A-35F1-A46C-1648-FE47ADB2F8C5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بكتابة الجواب فقط على الألواح.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4FE6397-2E6B-9E3D-753A-922F04AFEAF9}"/>
              </a:ext>
            </a:extLst>
          </p:cNvPr>
          <p:cNvSpPr/>
          <p:nvPr/>
        </p:nvSpPr>
        <p:spPr>
          <a:xfrm rot="10800000">
            <a:off x="12656405" y="1028701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6E68C1A5-0A59-1A76-9071-B8FCFF5BD89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343400" y="4260127"/>
            <a:ext cx="5103514" cy="3474173"/>
          </a:xfrm>
          <a:prstGeom prst="roundRect">
            <a:avLst/>
          </a:prstGeom>
        </p:spPr>
      </p:pic>
      <p:pic>
        <p:nvPicPr>
          <p:cNvPr id="4" name="Picture 9">
            <a:extLst>
              <a:ext uri="{FF2B5EF4-FFF2-40B4-BE49-F238E27FC236}">
                <a16:creationId xmlns:a16="http://schemas.microsoft.com/office/drawing/2014/main" id="{A108F695-1460-2667-039E-58DC378FE07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83FC589-F6F6-AA26-E58F-F36F1D01A65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BE8E10E6-CC05-AF70-7588-3201CB716676}"/>
              </a:ext>
            </a:extLst>
          </p:cNvPr>
          <p:cNvSpPr txBox="1"/>
          <p:nvPr/>
        </p:nvSpPr>
        <p:spPr>
          <a:xfrm>
            <a:off x="5562600" y="5372100"/>
            <a:ext cx="2895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5-9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fr-MA" sz="8000" dirty="0">
                <a:solidFill>
                  <a:srgbClr val="FFFF00"/>
                </a:solidFill>
              </a:rPr>
              <a:t>?</a:t>
            </a:r>
            <a:endParaRPr lang="fr-FR" sz="8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383943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F69DA2-53EA-F927-4A98-339FD522D3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E2649B7-C43F-18E8-04D8-95457557811B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7F98602-BFC5-D4CF-1481-A954245D2253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3260E2E-E49C-3DB8-4B7C-0F08773627C4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45FE30F-7753-B116-BB47-1D778C445F77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55912C0-AC7E-530A-5F82-A498754182D3}"/>
              </a:ext>
            </a:extLst>
          </p:cNvPr>
          <p:cNvSpPr/>
          <p:nvPr/>
        </p:nvSpPr>
        <p:spPr>
          <a:xfrm rot="10800000">
            <a:off x="12656405" y="1028701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EE1019B9-9BF6-87B3-2A6D-F6CFB5E1CBF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194774" y="4180710"/>
            <a:ext cx="5332113" cy="3629790"/>
          </a:xfrm>
          <a:prstGeom prst="round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83CFC3E4-D526-29CA-725D-EE2CECFB46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" y="857043"/>
            <a:ext cx="1382364" cy="99060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61F9F7C-9F71-374D-859D-9ADA2EA62F9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AAC55C44-5832-E8C2-7697-4095CC642BA5}"/>
              </a:ext>
            </a:extLst>
          </p:cNvPr>
          <p:cNvSpPr txBox="1"/>
          <p:nvPr/>
        </p:nvSpPr>
        <p:spPr>
          <a:xfrm>
            <a:off x="5562600" y="5372100"/>
            <a:ext cx="2895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5-9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rgbClr val="FFFF00"/>
                </a:solidFill>
              </a:rPr>
              <a:t>4</a:t>
            </a:r>
            <a:endParaRPr lang="fr-FR" sz="8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831085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441490" y="3969513"/>
            <a:ext cx="10744200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وقراءة الأعداد وتمييز القيمة المكانية لرقم معين ضمن أعداد</a:t>
            </a: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من 0 إلى </a:t>
            </a:r>
            <a:r>
              <a:rPr lang="fr-FR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99</a:t>
            </a: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40705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كراساتكم ص 31.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81EE1CB-C7B4-81B6-BB83-CB9A797B1950}"/>
              </a:ext>
            </a:extLst>
          </p:cNvPr>
          <p:cNvSpPr txBox="1"/>
          <p:nvPr/>
        </p:nvSpPr>
        <p:spPr>
          <a:xfrm>
            <a:off x="5029200" y="4838700"/>
            <a:ext cx="4114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8</a:t>
            </a:r>
            <a:r>
              <a:rPr lang="fr-FR" sz="8000" dirty="0">
                <a:solidFill>
                  <a:schemeClr val="bg1"/>
                </a:solidFill>
              </a:rPr>
              <a:t>+</a:t>
            </a:r>
            <a:r>
              <a:rPr lang="fr-MA" sz="8000" dirty="0">
                <a:solidFill>
                  <a:schemeClr val="bg1"/>
                </a:solidFill>
              </a:rPr>
              <a:t>.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chemeClr val="bg1"/>
                </a:solidFill>
              </a:rPr>
              <a:t>10</a:t>
            </a:r>
            <a:endParaRPr lang="fr-FR" sz="8000" dirty="0">
              <a:solidFill>
                <a:schemeClr val="bg1"/>
              </a:solidFill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F365E61C-290D-0B9D-13D8-E559FDC0373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45DAA6D1-9872-DEFB-84EF-230DF673370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A1932C3-FB1A-B557-6F0F-6C02423AA5C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2894" y="3114031"/>
            <a:ext cx="4884843" cy="6149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75334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9D6C1-078A-668F-465B-D5A88356A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B832CD5-651F-2EDE-B00D-DADE8F5708F9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58BD953-090D-087A-82B8-A1A99C30827D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2D01DB3-6B0E-D0CE-B8C3-8BA7170E342F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0026D29-450D-2BB3-E622-D551D40B6F2D}"/>
              </a:ext>
            </a:extLst>
          </p:cNvPr>
          <p:cNvSpPr txBox="1"/>
          <p:nvPr/>
        </p:nvSpPr>
        <p:spPr>
          <a:xfrm>
            <a:off x="1205132" y="823383"/>
            <a:ext cx="11305733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ستعملون على إنجاز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الأمثلة المبينة في الإطار الأحمر من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كما في المثال الأول(دقيقة ونصف).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الأستاذ(ة) المثال الأول بشكل تفاعلي مع المتعلمين.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التصحيح بشكل تفاعلي.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5A9F57E-B799-EFFC-FB22-52C0C96FD9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028F9B8B-A55E-A5C9-B2B4-955EC6BBFCB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7B099A4A-6B36-A5C6-49E1-A0448F396C3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811B086-E6E3-917F-C073-6CBF17625E2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612" y="3958872"/>
            <a:ext cx="12374776" cy="4065398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25C7BBAD-0203-CCA9-ABF4-469398267680}"/>
              </a:ext>
            </a:extLst>
          </p:cNvPr>
          <p:cNvSpPr/>
          <p:nvPr/>
        </p:nvSpPr>
        <p:spPr>
          <a:xfrm>
            <a:off x="990600" y="5001224"/>
            <a:ext cx="7467600" cy="307335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B3026703-0907-9E7A-3D8F-11338A4325F7}"/>
              </a:ext>
            </a:extLst>
          </p:cNvPr>
          <p:cNvSpPr txBox="1"/>
          <p:nvPr/>
        </p:nvSpPr>
        <p:spPr>
          <a:xfrm>
            <a:off x="3048000" y="5936650"/>
            <a:ext cx="6145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10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6991D507-B1DF-0585-6A4E-F447B7F10EA4}"/>
              </a:ext>
            </a:extLst>
          </p:cNvPr>
          <p:cNvSpPr txBox="1"/>
          <p:nvPr/>
        </p:nvSpPr>
        <p:spPr>
          <a:xfrm>
            <a:off x="3043084" y="6601480"/>
            <a:ext cx="6145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6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741258EB-0302-1A49-8F1B-CE3DFE4358F4}"/>
              </a:ext>
            </a:extLst>
          </p:cNvPr>
          <p:cNvSpPr txBox="1"/>
          <p:nvPr/>
        </p:nvSpPr>
        <p:spPr>
          <a:xfrm>
            <a:off x="2971800" y="7211080"/>
            <a:ext cx="6145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3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AD272FF2-347F-7098-A1D9-4756B16F0E68}"/>
              </a:ext>
            </a:extLst>
          </p:cNvPr>
          <p:cNvSpPr txBox="1"/>
          <p:nvPr/>
        </p:nvSpPr>
        <p:spPr>
          <a:xfrm>
            <a:off x="7086600" y="5219700"/>
            <a:ext cx="6145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2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DA791451-8C77-D3CB-1494-76B029810645}"/>
              </a:ext>
            </a:extLst>
          </p:cNvPr>
          <p:cNvSpPr txBox="1"/>
          <p:nvPr/>
        </p:nvSpPr>
        <p:spPr>
          <a:xfrm>
            <a:off x="7086600" y="5915680"/>
            <a:ext cx="6145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6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38ACF60C-BD1E-3979-48BE-42DDC4773F71}"/>
              </a:ext>
            </a:extLst>
          </p:cNvPr>
          <p:cNvSpPr txBox="1"/>
          <p:nvPr/>
        </p:nvSpPr>
        <p:spPr>
          <a:xfrm>
            <a:off x="7086600" y="6601480"/>
            <a:ext cx="6145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3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325D315E-F1C1-34FC-9B4D-25592B6B66A3}"/>
              </a:ext>
            </a:extLst>
          </p:cNvPr>
          <p:cNvSpPr txBox="1"/>
          <p:nvPr/>
        </p:nvSpPr>
        <p:spPr>
          <a:xfrm>
            <a:off x="7086600" y="7211080"/>
            <a:ext cx="6145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14</a:t>
            </a:r>
            <a:endParaRPr lang="fr-F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681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5" grpId="0"/>
      <p:bldP spid="26" grpId="0"/>
      <p:bldP spid="28" grpId="0"/>
      <p:bldP spid="29" grpId="0"/>
      <p:bldP spid="30" grpId="0"/>
      <p:bldP spid="31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441490" y="3969513"/>
            <a:ext cx="10744200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وقراءة الأعداد وتمييز القيمة المكانية لرقم معين ضمن أعداد</a:t>
            </a: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من 0 إلى 99</a:t>
            </a: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CF661B-C42B-FE68-6B0E-0F7ED27A18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E39767B-C47E-789E-F239-FFA9804ECE52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3F5A213-98F9-E52D-8034-37C902684A0C}"/>
              </a:ext>
            </a:extLst>
          </p:cNvPr>
          <p:cNvSpPr/>
          <p:nvPr/>
        </p:nvSpPr>
        <p:spPr>
          <a:xfrm>
            <a:off x="275853" y="2781300"/>
            <a:ext cx="13164293" cy="71018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E86E324-1D8E-FD57-0947-D40ADE2C18A6}"/>
              </a:ext>
            </a:extLst>
          </p:cNvPr>
          <p:cNvSpPr/>
          <p:nvPr/>
        </p:nvSpPr>
        <p:spPr>
          <a:xfrm>
            <a:off x="-1" y="752746"/>
            <a:ext cx="13716001" cy="17237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FC66FFA-4B30-BC14-A5F4-CFE16ECC1870}"/>
              </a:ext>
            </a:extLst>
          </p:cNvPr>
          <p:cNvSpPr txBox="1"/>
          <p:nvPr/>
        </p:nvSpPr>
        <p:spPr>
          <a:xfrm>
            <a:off x="304800" y="863026"/>
            <a:ext cx="1257300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نستمر في قراءة الأعداد من 0 إلى 99 على جدول الأعداد. من يريد المرور لقراءة الأعداد على جدول الأعداد بنفس الطريقة التي رأيناها.</a:t>
            </a:r>
            <a:endParaRPr kumimoji="0" lang="ar-M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يدعو الأستاذ(ة) متعلمين أو ثلاثة للقراءة بنفس الطريقة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(قراءة جزء جدول الأعداد من 0 إلى 99: من اليسار إلى اليمين / من اليمين إلى السيار / من الأعلى إلى الأسفل / من الأسفل إلى الأعلى/ بشكل عشوائي)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6AB064C-2C76-3F1C-387A-8A732B7F78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3238500"/>
            <a:ext cx="5334000" cy="6122327"/>
          </a:xfrm>
          <a:prstGeom prst="rect">
            <a:avLst/>
          </a:prstGeom>
        </p:spPr>
      </p:pic>
      <p:sp>
        <p:nvSpPr>
          <p:cNvPr id="16" name="Freeform 8">
            <a:extLst>
              <a:ext uri="{FF2B5EF4-FFF2-40B4-BE49-F238E27FC236}">
                <a16:creationId xmlns:a16="http://schemas.microsoft.com/office/drawing/2014/main" id="{684EAA2E-20BF-0D64-A5A0-7A2121B7A027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F30962C5-C103-F2CC-D3F7-16A4E65D322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721042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1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609600" y="863026"/>
            <a:ext cx="11887201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خذوا الألواح.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Picture 9">
            <a:extLst>
              <a:ext uri="{FF2B5EF4-FFF2-40B4-BE49-F238E27FC236}">
                <a16:creationId xmlns:a16="http://schemas.microsoft.com/office/drawing/2014/main" id="{CBFFB19E-4EB5-86B6-C0F2-24B5AA10148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114800" y="4305300"/>
            <a:ext cx="4913527" cy="3344842"/>
          </a:xfrm>
          <a:prstGeom prst="round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6B8661F-D64E-2312-DB51-D2FE3BD3EAF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584784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C8E286-E6CA-9CC0-DD5E-D1AD9D5FD5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793CEF1-FA66-30D2-57A2-A9EAA4B2D71D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7DDF0FA-607A-6F3A-2FAF-C59EF7B01A86}"/>
              </a:ext>
            </a:extLst>
          </p:cNvPr>
          <p:cNvSpPr/>
          <p:nvPr/>
        </p:nvSpPr>
        <p:spPr>
          <a:xfrm>
            <a:off x="294972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622A548-B972-0A28-430D-9FF093244BD4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C8CAB60-A366-BF71-D06E-1B0ADFBB6323}"/>
              </a:ext>
            </a:extLst>
          </p:cNvPr>
          <p:cNvSpPr txBox="1"/>
          <p:nvPr/>
        </p:nvSpPr>
        <p:spPr>
          <a:xfrm>
            <a:off x="609600" y="863026"/>
            <a:ext cx="11887201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أكتبوا تفكيك العدد 58.  </a:t>
            </a:r>
            <a:endParaRPr lang="ar-S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C33FE-6D73-517A-B727-6D0513FCA90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390096CC-ABBF-B086-3F3E-4704E321528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69000" y="826083"/>
            <a:ext cx="1081199" cy="736017"/>
          </a:xfrm>
          <a:prstGeom prst="round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92FF146B-BDA0-0687-5103-48F3EC407D59}"/>
              </a:ext>
            </a:extLst>
          </p:cNvPr>
          <p:cNvSpPr txBox="1"/>
          <p:nvPr/>
        </p:nvSpPr>
        <p:spPr>
          <a:xfrm>
            <a:off x="4000500" y="5953661"/>
            <a:ext cx="5410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dirty="0"/>
              <a:t>................</a:t>
            </a:r>
            <a:r>
              <a:rPr lang="ar-MA" sz="8000" dirty="0">
                <a:solidFill>
                  <a:srgbClr val="FF0000"/>
                </a:solidFill>
              </a:rPr>
              <a:t>؟</a:t>
            </a:r>
            <a:r>
              <a:rPr lang="ar-MA" sz="2800" dirty="0"/>
              <a:t>..............</a:t>
            </a:r>
            <a:endParaRPr lang="fr-FR" sz="8000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449EF5F-4C31-672C-BC30-5A4696D3D8BA}"/>
              </a:ext>
            </a:extLst>
          </p:cNvPr>
          <p:cNvSpPr txBox="1"/>
          <p:nvPr/>
        </p:nvSpPr>
        <p:spPr>
          <a:xfrm>
            <a:off x="5410200" y="4480798"/>
            <a:ext cx="2590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6000" b="1" dirty="0"/>
              <a:t>58</a:t>
            </a:r>
            <a:endParaRPr lang="fr-FR" sz="8000" b="1" dirty="0"/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9805E7CD-25B6-339D-68FD-9FFDEB3E061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092956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3A0163-469E-203D-2B4F-AAFF21EDCF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D4E87FB-5232-99EC-CF8D-229C058F8C92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ED8B753-FE01-3965-75F3-CAE1821A193C}"/>
              </a:ext>
            </a:extLst>
          </p:cNvPr>
          <p:cNvSpPr/>
          <p:nvPr/>
        </p:nvSpPr>
        <p:spPr>
          <a:xfrm>
            <a:off x="294972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3E40CDD-713E-8F7E-9DE0-01AAF67D9015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96A94A9-D9D0-6B96-D8D2-5D0D625D9B4D}"/>
              </a:ext>
            </a:extLst>
          </p:cNvPr>
          <p:cNvSpPr txBox="1"/>
          <p:nvPr/>
        </p:nvSpPr>
        <p:spPr>
          <a:xfrm>
            <a:off x="609600" y="863026"/>
            <a:ext cx="11887201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F771179-D791-D118-4AD2-1F4EE70945A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BCA3CBA-0714-A794-7234-B6AFFFFFBF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857043"/>
            <a:ext cx="1143000" cy="819073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C1CB6DC-7F73-7E88-E37F-1779E8BBFB0E}"/>
              </a:ext>
            </a:extLst>
          </p:cNvPr>
          <p:cNvSpPr txBox="1"/>
          <p:nvPr/>
        </p:nvSpPr>
        <p:spPr>
          <a:xfrm>
            <a:off x="4038600" y="6268766"/>
            <a:ext cx="533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000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8 + 50</a:t>
            </a:r>
            <a:endParaRPr lang="fr-FR" sz="6000" b="1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D6D0D79-8AE6-ACF0-5E4F-FA219DE51A24}"/>
              </a:ext>
            </a:extLst>
          </p:cNvPr>
          <p:cNvSpPr txBox="1"/>
          <p:nvPr/>
        </p:nvSpPr>
        <p:spPr>
          <a:xfrm>
            <a:off x="5410200" y="4430867"/>
            <a:ext cx="2590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6000" b="1" dirty="0"/>
              <a:t>58</a:t>
            </a:r>
            <a:endParaRPr lang="fr-FR" sz="8000" b="1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9A4B938-2130-7C85-1D6E-F5B1720834A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273606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E02DDEF-92EA-3EB6-B883-F7B366CCDD7F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0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E8758458-6976-1709-75BC-156EE4B11AAE}"/>
              </a:ext>
            </a:extLst>
          </p:cNvPr>
          <p:cNvGrpSpPr/>
          <p:nvPr/>
        </p:nvGrpSpPr>
        <p:grpSpPr>
          <a:xfrm>
            <a:off x="2188844" y="4860444"/>
            <a:ext cx="9396747" cy="2852111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299349E6-BB93-3D6A-BD1D-086E144091DA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FAD0D184-C7B1-752C-0E06-294D94BDF0E1}"/>
                </a:ext>
              </a:extLst>
            </p:cNvPr>
            <p:cNvSpPr/>
            <p:nvPr/>
          </p:nvSpPr>
          <p:spPr>
            <a:xfrm>
              <a:off x="3445932" y="4638574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7FC140B0-A510-47F2-BC6D-D36DDFB03C6A}"/>
              </a:ext>
            </a:extLst>
          </p:cNvPr>
          <p:cNvSpPr txBox="1"/>
          <p:nvPr/>
        </p:nvSpPr>
        <p:spPr>
          <a:xfrm>
            <a:off x="2927158" y="4985274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وتمثيل الأعداد من 0 إلى  99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3DADF401-07D0-0D5D-65C5-0523F82BFD5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0673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123F85ED-2E7F-8C9E-C5F7-EFFC568D739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01973" y="68869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A0C832B1-E72F-7424-8F03-4BAEF9BA5FDD}"/>
              </a:ext>
            </a:extLst>
          </p:cNvPr>
          <p:cNvSpPr txBox="1"/>
          <p:nvPr/>
        </p:nvSpPr>
        <p:spPr>
          <a:xfrm>
            <a:off x="2514600" y="5883414"/>
            <a:ext cx="83596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إنجاز</a:t>
            </a:r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جمع</a:t>
            </a:r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</a:t>
            </a:r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احتفاظ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بالإكمال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4E6DFCC9-176C-BB5D-7D22-BE2260C2A92A}"/>
              </a:ext>
            </a:extLst>
          </p:cNvPr>
          <p:cNvSpPr txBox="1"/>
          <p:nvPr/>
        </p:nvSpPr>
        <p:spPr>
          <a:xfrm>
            <a:off x="2715065" y="6743700"/>
            <a:ext cx="82096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توظيف استراتيجية الأسئلة الأربعة لحل مسائل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DC4C7D2-BEB1-18BD-7CF9-CD205E171E41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89CED70-A40C-48A9-E352-0B90A257C80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972514"/>
            <a:ext cx="455010" cy="466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711576-19FB-53F2-ACD3-9EF6792375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972B4E0-A483-16FC-711A-B62D36BB8EC2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2500490-6907-7076-DB55-788F13CD6840}"/>
              </a:ext>
            </a:extLst>
          </p:cNvPr>
          <p:cNvSpPr/>
          <p:nvPr/>
        </p:nvSpPr>
        <p:spPr>
          <a:xfrm>
            <a:off x="294972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689426C-D92E-121B-F815-74B411B93237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E4FC685-4E5D-1DC1-C0A6-B2F641CCD03B}"/>
              </a:ext>
            </a:extLst>
          </p:cNvPr>
          <p:cNvSpPr txBox="1"/>
          <p:nvPr/>
        </p:nvSpPr>
        <p:spPr>
          <a:xfrm>
            <a:off x="609600" y="863026"/>
            <a:ext cx="11887201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أكتبوا تفكيك العدد 68.  </a:t>
            </a:r>
            <a:endParaRPr lang="ar-S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381043-FEED-76DD-688D-A5817E4C298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975D07B9-D8F6-3E36-85BD-04D00EC2252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69000" y="826083"/>
            <a:ext cx="1081199" cy="736017"/>
          </a:xfrm>
          <a:prstGeom prst="round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195EC76-42B2-282F-F5F5-9714E9188E29}"/>
              </a:ext>
            </a:extLst>
          </p:cNvPr>
          <p:cNvSpPr txBox="1"/>
          <p:nvPr/>
        </p:nvSpPr>
        <p:spPr>
          <a:xfrm>
            <a:off x="4000500" y="5953661"/>
            <a:ext cx="5410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dirty="0"/>
              <a:t>................</a:t>
            </a:r>
            <a:r>
              <a:rPr lang="ar-MA" sz="8000" dirty="0">
                <a:solidFill>
                  <a:srgbClr val="FF0000"/>
                </a:solidFill>
              </a:rPr>
              <a:t>؟</a:t>
            </a:r>
            <a:r>
              <a:rPr lang="ar-MA" sz="2800" dirty="0"/>
              <a:t>..............</a:t>
            </a:r>
            <a:endParaRPr lang="fr-FR" sz="8000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8011C09-0373-4FE6-788D-4411EB1AD3D1}"/>
              </a:ext>
            </a:extLst>
          </p:cNvPr>
          <p:cNvSpPr txBox="1"/>
          <p:nvPr/>
        </p:nvSpPr>
        <p:spPr>
          <a:xfrm>
            <a:off x="5410200" y="4430867"/>
            <a:ext cx="2590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6000" b="1" dirty="0"/>
              <a:t>68</a:t>
            </a:r>
            <a:endParaRPr lang="fr-FR" sz="8000" b="1" dirty="0"/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F2E423B3-2C92-880C-7361-D9A0369BDA3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606429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CC0860-6F79-36B3-B7F9-374B6FE228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3066555-2993-FF22-10A7-AC47E674DFA0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4A58174-2F71-1D60-610C-8FDBF536314E}"/>
              </a:ext>
            </a:extLst>
          </p:cNvPr>
          <p:cNvSpPr/>
          <p:nvPr/>
        </p:nvSpPr>
        <p:spPr>
          <a:xfrm>
            <a:off x="294972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E6836A9-23B8-3F37-A5FC-3943D7B334BB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01BE4BA-6A03-35C2-A9CF-D3D52E2C4DCA}"/>
              </a:ext>
            </a:extLst>
          </p:cNvPr>
          <p:cNvSpPr txBox="1"/>
          <p:nvPr/>
        </p:nvSpPr>
        <p:spPr>
          <a:xfrm>
            <a:off x="609600" y="863026"/>
            <a:ext cx="11887201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5CE4282-02C0-68ED-7BF1-41C59916492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CEB10F5-AFE6-AFC6-225A-39B58C8606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857043"/>
            <a:ext cx="1143000" cy="819073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DBF89621-FBB0-BEC5-5126-324EAB89FC14}"/>
              </a:ext>
            </a:extLst>
          </p:cNvPr>
          <p:cNvSpPr txBox="1"/>
          <p:nvPr/>
        </p:nvSpPr>
        <p:spPr>
          <a:xfrm>
            <a:off x="4038600" y="6268766"/>
            <a:ext cx="533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000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8 + 60</a:t>
            </a:r>
            <a:endParaRPr lang="fr-FR" sz="6000" b="1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361AD24-301C-8044-0B74-C99CFCB06368}"/>
              </a:ext>
            </a:extLst>
          </p:cNvPr>
          <p:cNvSpPr txBox="1"/>
          <p:nvPr/>
        </p:nvSpPr>
        <p:spPr>
          <a:xfrm>
            <a:off x="5410200" y="4430867"/>
            <a:ext cx="2590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6000" b="1" dirty="0"/>
              <a:t>68</a:t>
            </a:r>
            <a:endParaRPr lang="fr-FR" sz="8000" b="1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2051728-24C2-3A6E-5E16-2C43969EED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941279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DC1FF8-4789-90BE-4804-A49DAFEE1B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BCAF4C7-13D4-DC47-E0DC-E52D29E02F4B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87C373F-F4A8-BFB5-B911-D4FD59A1A9A8}"/>
              </a:ext>
            </a:extLst>
          </p:cNvPr>
          <p:cNvSpPr/>
          <p:nvPr/>
        </p:nvSpPr>
        <p:spPr>
          <a:xfrm>
            <a:off x="294972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70D1CB5-4D37-1591-45CE-89CF8A894830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C4BE33E-982E-64E3-B4F5-2F5213051266}"/>
              </a:ext>
            </a:extLst>
          </p:cNvPr>
          <p:cNvSpPr txBox="1"/>
          <p:nvPr/>
        </p:nvSpPr>
        <p:spPr>
          <a:xfrm>
            <a:off x="609600" y="863026"/>
            <a:ext cx="11887201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ضعوا الرمز المناسب (أكبر / يساوي/ أصغر) مكان النقط:</a:t>
            </a:r>
            <a:endParaRPr lang="ar-S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DE5A593-F4EB-CE37-DF2E-EF50DD912C6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226B6E1E-EF11-8EBC-8B5C-84DF3148C1D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69000" y="818076"/>
            <a:ext cx="1081199" cy="736017"/>
          </a:xfrm>
          <a:prstGeom prst="round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13EC0828-B847-468B-5B77-91D6B191C23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34039506-D52C-14B7-EB5A-4E07DD365A67}"/>
              </a:ext>
            </a:extLst>
          </p:cNvPr>
          <p:cNvSpPr txBox="1"/>
          <p:nvPr/>
        </p:nvSpPr>
        <p:spPr>
          <a:xfrm>
            <a:off x="3905249" y="6160874"/>
            <a:ext cx="59055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000" dirty="0">
                <a:latin typeface="Microsoft Uighur" panose="02000000000000000000" pitchFamily="2" charset="-78"/>
              </a:rPr>
              <a:t> 68 </a:t>
            </a:r>
            <a:r>
              <a:rPr lang="ar-MA" sz="6000" dirty="0">
                <a:solidFill>
                  <a:srgbClr val="FF0000"/>
                </a:solidFill>
                <a:latin typeface="Microsoft Uighur" panose="02000000000000000000" pitchFamily="2" charset="-78"/>
              </a:rPr>
              <a:t>..؟..</a:t>
            </a:r>
            <a:r>
              <a:rPr lang="ar-MA" sz="6000" dirty="0">
                <a:latin typeface="Microsoft Uighur" panose="02000000000000000000" pitchFamily="2" charset="-78"/>
              </a:rPr>
              <a:t> 58 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EA104EC-8211-02A1-91C8-B7FE3EB46C51}"/>
              </a:ext>
            </a:extLst>
          </p:cNvPr>
          <p:cNvSpPr txBox="1"/>
          <p:nvPr/>
        </p:nvSpPr>
        <p:spPr>
          <a:xfrm>
            <a:off x="4876800" y="4429183"/>
            <a:ext cx="3657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8000" b="1" dirty="0"/>
              <a:t>&lt;  </a:t>
            </a:r>
            <a:r>
              <a:rPr lang="ar-MA" sz="6000" b="1" dirty="0"/>
              <a:t> =   </a:t>
            </a:r>
            <a:r>
              <a:rPr lang="ar-MA" sz="8000" b="1" dirty="0"/>
              <a:t>&gt;</a:t>
            </a:r>
            <a:endParaRPr lang="fr-FR" sz="8000" b="1" dirty="0"/>
          </a:p>
        </p:txBody>
      </p:sp>
    </p:spTree>
    <p:extLst>
      <p:ext uri="{BB962C8B-B14F-4D97-AF65-F5344CB8AC3E}">
        <p14:creationId xmlns:p14="http://schemas.microsoft.com/office/powerpoint/2010/main" val="257288545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8F43F6-8F3F-D173-0BD6-08A4D7F5A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805A79E-5D38-0226-B2DA-B307D2F90F50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2B37ADB-E64B-4810-F95F-D932811FD17A}"/>
              </a:ext>
            </a:extLst>
          </p:cNvPr>
          <p:cNvSpPr/>
          <p:nvPr/>
        </p:nvSpPr>
        <p:spPr>
          <a:xfrm>
            <a:off x="294972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C6883CF-EFA3-96FC-EA5E-759D6C0A8113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CEAA6EC-5550-8B6A-8B70-FA2D79D44FF2}"/>
              </a:ext>
            </a:extLst>
          </p:cNvPr>
          <p:cNvSpPr txBox="1"/>
          <p:nvPr/>
        </p:nvSpPr>
        <p:spPr>
          <a:xfrm>
            <a:off x="609600" y="863026"/>
            <a:ext cx="11887201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E0F3576-5EC1-0B8F-4975-3C870077FD9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C52868F3-6685-CA90-27BD-B3792E5837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857043"/>
            <a:ext cx="1143000" cy="819073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BAF1EC1E-8B47-27AE-13B5-EDBE4B23A1D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C83B0D0D-D7C0-4184-1EEC-592FE4F290BA}"/>
              </a:ext>
            </a:extLst>
          </p:cNvPr>
          <p:cNvSpPr txBox="1"/>
          <p:nvPr/>
        </p:nvSpPr>
        <p:spPr>
          <a:xfrm>
            <a:off x="3905249" y="6160874"/>
            <a:ext cx="59055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000" dirty="0">
                <a:latin typeface="Microsoft Uighur" panose="02000000000000000000" pitchFamily="2" charset="-78"/>
              </a:rPr>
              <a:t> 68 </a:t>
            </a:r>
            <a:r>
              <a:rPr lang="ar-MA" sz="6600" b="1" dirty="0">
                <a:solidFill>
                  <a:srgbClr val="FF0000"/>
                </a:solidFill>
              </a:rPr>
              <a:t>&gt;</a:t>
            </a:r>
            <a:r>
              <a:rPr lang="ar-MA" sz="6000" dirty="0">
                <a:latin typeface="Microsoft Uighur" panose="02000000000000000000" pitchFamily="2" charset="-78"/>
              </a:rPr>
              <a:t> 58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46D36FD-81A3-8514-5747-E7C9D5F06209}"/>
              </a:ext>
            </a:extLst>
          </p:cNvPr>
          <p:cNvSpPr txBox="1"/>
          <p:nvPr/>
        </p:nvSpPr>
        <p:spPr>
          <a:xfrm>
            <a:off x="4876800" y="4429183"/>
            <a:ext cx="3657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8000" b="1" dirty="0"/>
              <a:t>&lt;  </a:t>
            </a:r>
            <a:r>
              <a:rPr lang="ar-MA" sz="6000" b="1" dirty="0"/>
              <a:t> =   </a:t>
            </a:r>
            <a:r>
              <a:rPr lang="ar-MA" sz="8000" b="1" dirty="0"/>
              <a:t>&gt;</a:t>
            </a:r>
            <a:endParaRPr lang="fr-FR" sz="8000" b="1" dirty="0"/>
          </a:p>
        </p:txBody>
      </p:sp>
    </p:spTree>
    <p:extLst>
      <p:ext uri="{BB962C8B-B14F-4D97-AF65-F5344CB8AC3E}">
        <p14:creationId xmlns:p14="http://schemas.microsoft.com/office/powerpoint/2010/main" val="414965001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09A8F7-DEA3-362C-6698-3DA27D965E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76C8B3E-C575-9B52-F3D6-242E00AD67D0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F616C3C-3800-3814-E9A3-73ED539D3EFA}"/>
              </a:ext>
            </a:extLst>
          </p:cNvPr>
          <p:cNvSpPr/>
          <p:nvPr/>
        </p:nvSpPr>
        <p:spPr>
          <a:xfrm>
            <a:off x="294972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123E089-D01C-A56F-8D5F-BFC4EA42BFBE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1636120-86EE-FB23-E592-6E93D5C150D1}"/>
              </a:ext>
            </a:extLst>
          </p:cNvPr>
          <p:cNvSpPr txBox="1"/>
          <p:nvPr/>
        </p:nvSpPr>
        <p:spPr>
          <a:xfrm>
            <a:off x="609600" y="863026"/>
            <a:ext cx="11887201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أكتبوا تفكيك العدد 74.  </a:t>
            </a:r>
            <a:endParaRPr lang="ar-S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1F14EF4-DB32-4188-8845-742A89D38E84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787BB88D-89D7-65E9-0E76-F3F7696DB80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69000" y="826083"/>
            <a:ext cx="1081199" cy="736017"/>
          </a:xfrm>
          <a:prstGeom prst="round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DB01295-FAA2-1A5A-CFFB-5755304F3D06}"/>
              </a:ext>
            </a:extLst>
          </p:cNvPr>
          <p:cNvSpPr txBox="1"/>
          <p:nvPr/>
        </p:nvSpPr>
        <p:spPr>
          <a:xfrm>
            <a:off x="4000500" y="5953661"/>
            <a:ext cx="5410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dirty="0"/>
              <a:t>................</a:t>
            </a:r>
            <a:r>
              <a:rPr lang="ar-MA" sz="8000" dirty="0">
                <a:solidFill>
                  <a:srgbClr val="FF0000"/>
                </a:solidFill>
              </a:rPr>
              <a:t>؟</a:t>
            </a:r>
            <a:r>
              <a:rPr lang="ar-MA" sz="2800" dirty="0"/>
              <a:t>..............</a:t>
            </a:r>
            <a:endParaRPr lang="fr-FR" sz="8000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FCA525B-EF2A-08A3-D355-4C58681102DB}"/>
              </a:ext>
            </a:extLst>
          </p:cNvPr>
          <p:cNvSpPr txBox="1"/>
          <p:nvPr/>
        </p:nvSpPr>
        <p:spPr>
          <a:xfrm>
            <a:off x="5410200" y="4480798"/>
            <a:ext cx="2590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6000" b="1" dirty="0"/>
              <a:t>74</a:t>
            </a:r>
            <a:endParaRPr lang="fr-FR" sz="8000" b="1" dirty="0"/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5894D4B4-AAC7-56A7-C250-7BF94E35401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568618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AB9782-6684-4E9C-6976-1AEB4A3D61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9F00BF5-DF5F-96EA-50C4-99F89F08C2D8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FF72D73-1DF2-EF80-8BB1-26AB122FC6C9}"/>
              </a:ext>
            </a:extLst>
          </p:cNvPr>
          <p:cNvSpPr/>
          <p:nvPr/>
        </p:nvSpPr>
        <p:spPr>
          <a:xfrm>
            <a:off x="294972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8BCC4BF-C023-6A83-29A9-A926097CA36F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47D1A18-5D05-818B-FC40-BD8687E4365B}"/>
              </a:ext>
            </a:extLst>
          </p:cNvPr>
          <p:cNvSpPr txBox="1"/>
          <p:nvPr/>
        </p:nvSpPr>
        <p:spPr>
          <a:xfrm>
            <a:off x="609600" y="863026"/>
            <a:ext cx="11887201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E045F8F-6E93-5501-6CEB-7C2E1AF9E5E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E4BFD84-1BBF-E5C8-EB31-A9910663B1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857043"/>
            <a:ext cx="1143000" cy="819073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BAD1477-9779-0F42-391F-0091009C7219}"/>
              </a:ext>
            </a:extLst>
          </p:cNvPr>
          <p:cNvSpPr txBox="1"/>
          <p:nvPr/>
        </p:nvSpPr>
        <p:spPr>
          <a:xfrm>
            <a:off x="4038600" y="6268766"/>
            <a:ext cx="533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000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4 + 70</a:t>
            </a:r>
            <a:endParaRPr lang="fr-FR" sz="6000" b="1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009772A-C9B3-13F9-D0FB-4B1871836ACA}"/>
              </a:ext>
            </a:extLst>
          </p:cNvPr>
          <p:cNvSpPr txBox="1"/>
          <p:nvPr/>
        </p:nvSpPr>
        <p:spPr>
          <a:xfrm>
            <a:off x="5410200" y="4430867"/>
            <a:ext cx="2590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6000" b="1" dirty="0"/>
              <a:t>74</a:t>
            </a:r>
            <a:endParaRPr lang="fr-FR" sz="8000" b="1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5ECA3D-06BF-598F-B01F-266CCEFB76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178103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4AD1AE-C121-FD65-6F39-C93AE8F026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DCA1F12-62C2-B659-E1A7-E9B80E9BC17D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3792D4E-E455-F769-801A-E56480EF6E61}"/>
              </a:ext>
            </a:extLst>
          </p:cNvPr>
          <p:cNvSpPr/>
          <p:nvPr/>
        </p:nvSpPr>
        <p:spPr>
          <a:xfrm>
            <a:off x="294972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423CC32-A891-5318-0259-680402787AAE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111346A-7D24-4341-F1F8-4FB0678C1EB9}"/>
              </a:ext>
            </a:extLst>
          </p:cNvPr>
          <p:cNvSpPr txBox="1"/>
          <p:nvPr/>
        </p:nvSpPr>
        <p:spPr>
          <a:xfrm>
            <a:off x="609600" y="863026"/>
            <a:ext cx="11887201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أكتبوا تفكيك العدد 47.  </a:t>
            </a:r>
            <a:endParaRPr lang="ar-S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0D1A97E-00C1-4891-80E1-0BC1BF2C7F7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44CC114E-BE88-C7D1-0DBC-1B94484BB6D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69000" y="826083"/>
            <a:ext cx="1081199" cy="736017"/>
          </a:xfrm>
          <a:prstGeom prst="round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9B6ECACB-5C14-A051-6C7F-DB0629268013}"/>
              </a:ext>
            </a:extLst>
          </p:cNvPr>
          <p:cNvSpPr txBox="1"/>
          <p:nvPr/>
        </p:nvSpPr>
        <p:spPr>
          <a:xfrm>
            <a:off x="4000500" y="5953661"/>
            <a:ext cx="5410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dirty="0"/>
              <a:t>................</a:t>
            </a:r>
            <a:r>
              <a:rPr lang="ar-MA" sz="8000" dirty="0">
                <a:solidFill>
                  <a:srgbClr val="FF0000"/>
                </a:solidFill>
              </a:rPr>
              <a:t>؟</a:t>
            </a:r>
            <a:r>
              <a:rPr lang="ar-MA" sz="2800" dirty="0"/>
              <a:t>..............</a:t>
            </a:r>
            <a:endParaRPr lang="fr-FR" sz="8000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A3E485E-B4CB-2206-3FBD-B7C049DB4FD8}"/>
              </a:ext>
            </a:extLst>
          </p:cNvPr>
          <p:cNvSpPr txBox="1"/>
          <p:nvPr/>
        </p:nvSpPr>
        <p:spPr>
          <a:xfrm>
            <a:off x="5410200" y="4430867"/>
            <a:ext cx="2590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6000" b="1" dirty="0"/>
              <a:t>47</a:t>
            </a:r>
            <a:endParaRPr lang="fr-FR" sz="8000" b="1" dirty="0"/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C5CDB5E4-E7BB-6303-77E4-F4555861297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922287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8EE732-05BE-9D0D-FBC9-6746AA019B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03544F5-7BF2-DF12-AC88-0107A0773A32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ABF1DC2-EEE4-01E3-059D-902E5DDB27E4}"/>
              </a:ext>
            </a:extLst>
          </p:cNvPr>
          <p:cNvSpPr/>
          <p:nvPr/>
        </p:nvSpPr>
        <p:spPr>
          <a:xfrm>
            <a:off x="294972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847D3-FD6B-F83E-8902-0BD088290E1A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5E66058-C58B-9672-571E-D18233D98CA5}"/>
              </a:ext>
            </a:extLst>
          </p:cNvPr>
          <p:cNvSpPr txBox="1"/>
          <p:nvPr/>
        </p:nvSpPr>
        <p:spPr>
          <a:xfrm>
            <a:off x="609600" y="863026"/>
            <a:ext cx="11887201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4350463-8A5C-D80F-E630-2FA6E4A5AF8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3E584E4-57E5-6962-5FC4-62FEA4C7B4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857043"/>
            <a:ext cx="1143000" cy="819073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ADE59579-B9F7-DC37-A378-A5BFB7CBDDA3}"/>
              </a:ext>
            </a:extLst>
          </p:cNvPr>
          <p:cNvSpPr txBox="1"/>
          <p:nvPr/>
        </p:nvSpPr>
        <p:spPr>
          <a:xfrm>
            <a:off x="4038600" y="6268766"/>
            <a:ext cx="533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000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7 + 40</a:t>
            </a:r>
            <a:endParaRPr lang="fr-FR" sz="6000" b="1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4484875-71E2-A236-6779-75E6940727D6}"/>
              </a:ext>
            </a:extLst>
          </p:cNvPr>
          <p:cNvSpPr txBox="1"/>
          <p:nvPr/>
        </p:nvSpPr>
        <p:spPr>
          <a:xfrm>
            <a:off x="5410200" y="4430867"/>
            <a:ext cx="2590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6000" b="1" dirty="0"/>
              <a:t>47</a:t>
            </a:r>
            <a:endParaRPr lang="fr-FR" sz="8000" b="1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25E669F-85DA-197B-38D7-0172B4FF446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7139412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10919F-FEED-A57C-5999-3F238292E3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335AA30-E2EC-2074-B062-3818404BDFA3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83F6A48-FB5B-8A70-CE49-66308A1D5665}"/>
              </a:ext>
            </a:extLst>
          </p:cNvPr>
          <p:cNvSpPr/>
          <p:nvPr/>
        </p:nvSpPr>
        <p:spPr>
          <a:xfrm>
            <a:off x="294972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246CE4E-508F-9C42-8806-749595F8590B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1F7BCA7-B050-DEBD-C039-31B61D3F5732}"/>
              </a:ext>
            </a:extLst>
          </p:cNvPr>
          <p:cNvSpPr txBox="1"/>
          <p:nvPr/>
        </p:nvSpPr>
        <p:spPr>
          <a:xfrm>
            <a:off x="609600" y="863026"/>
            <a:ext cx="11887201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ضعوا الرمز المناسب (أكبر / يساوي/ أصغر) مكان النقط:</a:t>
            </a:r>
            <a:endParaRPr lang="ar-S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A187A11-8F83-E599-00B5-636595EFA520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6656E8FC-2E86-C99F-DC1A-95449D8AC7B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69000" y="818076"/>
            <a:ext cx="1081199" cy="736017"/>
          </a:xfrm>
          <a:prstGeom prst="round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70BA26C1-80A4-2D95-0984-622381E0172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7145F248-0903-C4D4-ABF2-369944AD39E4}"/>
              </a:ext>
            </a:extLst>
          </p:cNvPr>
          <p:cNvSpPr txBox="1"/>
          <p:nvPr/>
        </p:nvSpPr>
        <p:spPr>
          <a:xfrm>
            <a:off x="3905249" y="6160874"/>
            <a:ext cx="59055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000" dirty="0">
                <a:latin typeface="Microsoft Uighur" panose="02000000000000000000" pitchFamily="2" charset="-78"/>
              </a:rPr>
              <a:t> 47 </a:t>
            </a:r>
            <a:r>
              <a:rPr lang="ar-MA" sz="6000" dirty="0">
                <a:solidFill>
                  <a:srgbClr val="FF0000"/>
                </a:solidFill>
                <a:latin typeface="Microsoft Uighur" panose="02000000000000000000" pitchFamily="2" charset="-78"/>
              </a:rPr>
              <a:t>..؟..</a:t>
            </a:r>
            <a:r>
              <a:rPr lang="ar-MA" sz="6000" dirty="0">
                <a:latin typeface="Microsoft Uighur" panose="02000000000000000000" pitchFamily="2" charset="-78"/>
              </a:rPr>
              <a:t> 74 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C3BBAA3-1F59-69F1-3AE4-A3993EB22EB5}"/>
              </a:ext>
            </a:extLst>
          </p:cNvPr>
          <p:cNvSpPr txBox="1"/>
          <p:nvPr/>
        </p:nvSpPr>
        <p:spPr>
          <a:xfrm>
            <a:off x="4876800" y="4429183"/>
            <a:ext cx="3657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8000" b="1" dirty="0"/>
              <a:t>&lt;  </a:t>
            </a:r>
            <a:r>
              <a:rPr lang="ar-MA" sz="6000" b="1" dirty="0"/>
              <a:t> =   </a:t>
            </a:r>
            <a:r>
              <a:rPr lang="ar-MA" sz="8000" b="1" dirty="0"/>
              <a:t>&gt;</a:t>
            </a:r>
            <a:endParaRPr lang="fr-FR" sz="8000" b="1" dirty="0"/>
          </a:p>
        </p:txBody>
      </p:sp>
    </p:spTree>
    <p:extLst>
      <p:ext uri="{BB962C8B-B14F-4D97-AF65-F5344CB8AC3E}">
        <p14:creationId xmlns:p14="http://schemas.microsoft.com/office/powerpoint/2010/main" val="346827141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5A3F3-0D70-D117-CC0D-B7AA214EB9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E8FF6F8-8802-1EC6-7673-CBC69FE3CA2C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06B938C-22F6-27D3-7D2D-958348180D2D}"/>
              </a:ext>
            </a:extLst>
          </p:cNvPr>
          <p:cNvSpPr/>
          <p:nvPr/>
        </p:nvSpPr>
        <p:spPr>
          <a:xfrm>
            <a:off x="294972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5C3435F-6905-8418-2A10-F6DB2234BB6C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7A02A09-300C-24A3-03DC-3DAF4D609E8C}"/>
              </a:ext>
            </a:extLst>
          </p:cNvPr>
          <p:cNvSpPr txBox="1"/>
          <p:nvPr/>
        </p:nvSpPr>
        <p:spPr>
          <a:xfrm>
            <a:off x="609600" y="863026"/>
            <a:ext cx="11887201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8DD200F-E407-0B29-2045-2D02E64EE11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1C449DF-C1E1-E01F-4109-A9FAE86F38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857043"/>
            <a:ext cx="1143000" cy="819073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5ECD609-4E1E-F42C-AEA7-9C0B1110497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01A0FF74-9783-10EE-7880-29A6DC4AC768}"/>
              </a:ext>
            </a:extLst>
          </p:cNvPr>
          <p:cNvSpPr txBox="1"/>
          <p:nvPr/>
        </p:nvSpPr>
        <p:spPr>
          <a:xfrm>
            <a:off x="3905249" y="6160874"/>
            <a:ext cx="59055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000" dirty="0">
                <a:latin typeface="Microsoft Uighur" panose="02000000000000000000" pitchFamily="2" charset="-78"/>
              </a:rPr>
              <a:t> 47 </a:t>
            </a:r>
            <a:r>
              <a:rPr lang="ar-MA" sz="6600" b="1" dirty="0">
                <a:solidFill>
                  <a:srgbClr val="FF0000"/>
                </a:solidFill>
              </a:rPr>
              <a:t>&lt;</a:t>
            </a:r>
            <a:r>
              <a:rPr lang="ar-MA" sz="6000" dirty="0">
                <a:latin typeface="Microsoft Uighur" panose="02000000000000000000" pitchFamily="2" charset="-78"/>
              </a:rPr>
              <a:t> 74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5276920-7050-25AD-A146-AE5796C5CD14}"/>
              </a:ext>
            </a:extLst>
          </p:cNvPr>
          <p:cNvSpPr txBox="1"/>
          <p:nvPr/>
        </p:nvSpPr>
        <p:spPr>
          <a:xfrm>
            <a:off x="4876800" y="4429183"/>
            <a:ext cx="3657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8000" b="1" dirty="0"/>
              <a:t>&lt;  </a:t>
            </a:r>
            <a:r>
              <a:rPr lang="ar-MA" sz="6000" b="1" dirty="0"/>
              <a:t> =   </a:t>
            </a:r>
            <a:r>
              <a:rPr lang="ar-MA" sz="8000" b="1" dirty="0"/>
              <a:t>&gt;</a:t>
            </a:r>
            <a:endParaRPr lang="fr-FR" sz="8000" b="1" dirty="0"/>
          </a:p>
        </p:txBody>
      </p:sp>
    </p:spTree>
    <p:extLst>
      <p:ext uri="{BB962C8B-B14F-4D97-AF65-F5344CB8AC3E}">
        <p14:creationId xmlns:p14="http://schemas.microsoft.com/office/powerpoint/2010/main" val="11745545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857250" y="1032718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10052907" y="3552425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3962765" y="3593410"/>
            <a:ext cx="167611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مناولة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نشاط التعرف على الأعداد من 0 إلى 99</a:t>
            </a:r>
            <a:endParaRPr lang="fr-FR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179966" y="3543300"/>
            <a:ext cx="212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للأستاذ(ة)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1C33BAD5-B18B-F5F1-AC32-57C01C83E3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1600" y="4506048"/>
            <a:ext cx="2126957" cy="2852433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841FE0FF-D56F-78FB-BD19-1F3DC2E7535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7609" y="4817903"/>
            <a:ext cx="2371670" cy="1756356"/>
          </a:xfrm>
          <a:prstGeom prst="rect">
            <a:avLst/>
          </a:prstGeom>
        </p:spPr>
      </p:pic>
      <p:sp>
        <p:nvSpPr>
          <p:cNvPr id="24" name="ZoneTexte 23">
            <a:extLst>
              <a:ext uri="{FF2B5EF4-FFF2-40B4-BE49-F238E27FC236}">
                <a16:creationId xmlns:a16="http://schemas.microsoft.com/office/drawing/2014/main" id="{3C291F28-1292-E073-2CAA-105E8595591F}"/>
              </a:ext>
            </a:extLst>
          </p:cNvPr>
          <p:cNvSpPr txBox="1"/>
          <p:nvPr/>
        </p:nvSpPr>
        <p:spPr>
          <a:xfrm>
            <a:off x="7772400" y="3629680"/>
            <a:ext cx="243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صفحات يوم التوليف </a:t>
            </a:r>
            <a:endParaRPr lang="fr-FR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9C12C298-014E-BCF3-0421-6BC1F1E26776}"/>
              </a:ext>
            </a:extLst>
          </p:cNvPr>
          <p:cNvSpPr txBox="1"/>
          <p:nvPr/>
        </p:nvSpPr>
        <p:spPr>
          <a:xfrm>
            <a:off x="5943600" y="3593410"/>
            <a:ext cx="1828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مناولة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نشاط الجمع والطرح شفهيا</a:t>
            </a:r>
            <a:endParaRPr lang="fr-FR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1469FB2E-CD8C-6958-A9E4-AEAC8A2CB2B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5720" y="4448564"/>
            <a:ext cx="1297412" cy="1633403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7BA0EA8B-4CB8-3AC2-9373-110C8CA7FC2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9340" y="4991100"/>
            <a:ext cx="1301460" cy="1631378"/>
          </a:xfrm>
          <a:prstGeom prst="rect">
            <a:avLst/>
          </a:prstGeom>
        </p:spPr>
      </p:pic>
      <p:pic>
        <p:nvPicPr>
          <p:cNvPr id="20" name="Image 1">
            <a:extLst>
              <a:ext uri="{FF2B5EF4-FFF2-40B4-BE49-F238E27FC236}">
                <a16:creationId xmlns:a16="http://schemas.microsoft.com/office/drawing/2014/main" id="{A80D3B00-8AD1-5E46-B4F7-349E16D9C11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77666" y="5004676"/>
            <a:ext cx="1150567" cy="1617802"/>
          </a:xfrm>
          <a:prstGeom prst="rect">
            <a:avLst/>
          </a:prstGeom>
        </p:spPr>
      </p:pic>
      <p:pic>
        <p:nvPicPr>
          <p:cNvPr id="21" name="Image 2">
            <a:extLst>
              <a:ext uri="{FF2B5EF4-FFF2-40B4-BE49-F238E27FC236}">
                <a16:creationId xmlns:a16="http://schemas.microsoft.com/office/drawing/2014/main" id="{3175DBEA-E53E-B51C-1299-014250B5316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47039" y="5651248"/>
            <a:ext cx="1150568" cy="1676151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620D3975-C19A-EB76-3BBE-0B1C689F291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4190" y="5409292"/>
            <a:ext cx="1314758" cy="1509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64969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B75AC0-1F14-F451-5F40-64083F06F0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8A41D21-00A8-AAB8-CDE9-2C9B4A66838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F0126BF-D098-8797-86FB-5605B0099909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AFEAA8-E0C2-CDBB-56C6-E418C15FAF1E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7F58CEA-1F43-A8AF-2516-099A72ADE425}"/>
              </a:ext>
            </a:extLst>
          </p:cNvPr>
          <p:cNvSpPr txBox="1"/>
          <p:nvPr/>
        </p:nvSpPr>
        <p:spPr>
          <a:xfrm>
            <a:off x="1205132" y="823383"/>
            <a:ext cx="11305733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ستعملون على إنجاز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الأمثلة المبينة في الإطار الأحمر من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2(دقيقة واحدة). لاحظوا كيف.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الأستاذ(ة) المثال الأول بشكل تفاعلي مع المتعلمين على السبورة.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التصحيح بشكل تفاعلي.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A2C3430-1709-514D-65B8-39EDDE274953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C4C2044-9B21-C04B-25FE-302D648035A5}"/>
              </a:ext>
            </a:extLst>
          </p:cNvPr>
          <p:cNvSpPr txBox="1"/>
          <p:nvPr/>
        </p:nvSpPr>
        <p:spPr>
          <a:xfrm>
            <a:off x="5029200" y="4838700"/>
            <a:ext cx="4114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8</a:t>
            </a:r>
            <a:r>
              <a:rPr lang="fr-FR" sz="8000" dirty="0">
                <a:solidFill>
                  <a:schemeClr val="bg1"/>
                </a:solidFill>
              </a:rPr>
              <a:t>+</a:t>
            </a:r>
            <a:r>
              <a:rPr lang="fr-MA" sz="8000" dirty="0">
                <a:solidFill>
                  <a:schemeClr val="bg1"/>
                </a:solidFill>
              </a:rPr>
              <a:t>.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chemeClr val="bg1"/>
                </a:solidFill>
              </a:rPr>
              <a:t>10</a:t>
            </a:r>
            <a:endParaRPr lang="fr-FR" sz="8000" dirty="0">
              <a:solidFill>
                <a:schemeClr val="bg1"/>
              </a:solidFill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6236B6F-4A16-AEFF-E3E9-E9E749E0905A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6ABCD73E-8B26-D448-065F-955552295D7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A462A5A4-8607-2B64-AEE3-FD8B78D75C6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479" y="4662856"/>
            <a:ext cx="12297248" cy="299856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59AB6950-9823-0E21-FFE4-AAF2FE09344E}"/>
              </a:ext>
            </a:extLst>
          </p:cNvPr>
          <p:cNvSpPr/>
          <p:nvPr/>
        </p:nvSpPr>
        <p:spPr>
          <a:xfrm>
            <a:off x="838200" y="5753100"/>
            <a:ext cx="11874677" cy="89213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225393B-7C0C-6918-EAA1-823FC4E39735}"/>
              </a:ext>
            </a:extLst>
          </p:cNvPr>
          <p:cNvSpPr txBox="1"/>
          <p:nvPr/>
        </p:nvSpPr>
        <p:spPr>
          <a:xfrm>
            <a:off x="4953000" y="5923386"/>
            <a:ext cx="68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600" b="1" dirty="0">
                <a:solidFill>
                  <a:srgbClr val="FF0000"/>
                </a:solidFill>
              </a:rPr>
              <a:t>&gt;</a:t>
            </a:r>
            <a:endParaRPr lang="fr-FR" sz="4400" b="1" dirty="0">
              <a:solidFill>
                <a:srgbClr val="FF0000"/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C3A66068-1463-856D-81C5-C4DF9133A113}"/>
              </a:ext>
            </a:extLst>
          </p:cNvPr>
          <p:cNvSpPr txBox="1"/>
          <p:nvPr/>
        </p:nvSpPr>
        <p:spPr>
          <a:xfrm>
            <a:off x="10896600" y="6015720"/>
            <a:ext cx="5720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600" b="1" dirty="0">
                <a:solidFill>
                  <a:srgbClr val="FF0000"/>
                </a:solidFill>
              </a:rPr>
              <a:t>=</a:t>
            </a:r>
            <a:endParaRPr lang="fr-FR" sz="4400" b="1" dirty="0">
              <a:solidFill>
                <a:srgbClr val="FF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367F346-CB78-FB88-CBD5-368B929B4189}"/>
              </a:ext>
            </a:extLst>
          </p:cNvPr>
          <p:cNvSpPr txBox="1"/>
          <p:nvPr/>
        </p:nvSpPr>
        <p:spPr>
          <a:xfrm>
            <a:off x="7889310" y="5949153"/>
            <a:ext cx="68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600" b="1" dirty="0">
                <a:solidFill>
                  <a:srgbClr val="FF0000"/>
                </a:solidFill>
              </a:rPr>
              <a:t>&gt;</a:t>
            </a:r>
            <a:endParaRPr lang="fr-FR" sz="4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799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16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2667001" y="3941147"/>
            <a:ext cx="8305799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إنجاز عمليات جمع  باحتفاظ بالإكمال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ACF815-5238-CA83-70B6-D21D56D6F4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57C8062-4845-3F4A-A006-97F12D2D000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B718170-9DC2-5E9F-6C3D-EB9939D24E3B}"/>
              </a:ext>
            </a:extLst>
          </p:cNvPr>
          <p:cNvSpPr/>
          <p:nvPr/>
        </p:nvSpPr>
        <p:spPr>
          <a:xfrm>
            <a:off x="275851" y="3225043"/>
            <a:ext cx="13164293" cy="668270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7EA9A58-E141-74D4-BABA-795ECB370042}"/>
              </a:ext>
            </a:extLst>
          </p:cNvPr>
          <p:cNvSpPr/>
          <p:nvPr/>
        </p:nvSpPr>
        <p:spPr>
          <a:xfrm>
            <a:off x="-1" y="752746"/>
            <a:ext cx="13716001" cy="23333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1E91E-AF1D-7195-D1A8-9A58D24C1421}"/>
              </a:ext>
            </a:extLst>
          </p:cNvPr>
          <p:cNvSpPr txBox="1"/>
          <p:nvPr/>
        </p:nvSpPr>
        <p:spPr>
          <a:xfrm>
            <a:off x="1209690" y="891689"/>
            <a:ext cx="11296617" cy="24275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رأينا خلال هذا الأسبوع كيف ننجز عمليات جمع  باحتفاظ بالإكمال.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ستعملون على إنجاز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الأمثلة المبينة في الإطار الأحمر من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(دقيقة ونصف). لاحظوا كيف.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الأستاذ(ة) المثال الأول بشكل تفاعلي مع المتعلمين على السبورة.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التصحيح بشكل تفاعلي.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0" name="Freeform 8">
            <a:extLst>
              <a:ext uri="{FF2B5EF4-FFF2-40B4-BE49-F238E27FC236}">
                <a16:creationId xmlns:a16="http://schemas.microsoft.com/office/drawing/2014/main" id="{71953745-AB71-2AF3-E92A-E14CF32DEED5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4B669CF-7F0C-1454-E9BD-E263AE2A453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5999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3468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316793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383739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799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7B1C6020-A423-5D63-5863-F42D5F8CF62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DBB18D67-F7CD-3FAB-2092-30E5EC4093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844" y="4533900"/>
            <a:ext cx="11455756" cy="33006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7A98FBD-5D70-D897-5EEB-45F38B89D8C3}"/>
              </a:ext>
            </a:extLst>
          </p:cNvPr>
          <p:cNvSpPr/>
          <p:nvPr/>
        </p:nvSpPr>
        <p:spPr>
          <a:xfrm>
            <a:off x="1141242" y="5553158"/>
            <a:ext cx="5647275" cy="228139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281F607-91D3-3378-BE93-C853EB970183}"/>
              </a:ext>
            </a:extLst>
          </p:cNvPr>
          <p:cNvSpPr txBox="1"/>
          <p:nvPr/>
        </p:nvSpPr>
        <p:spPr>
          <a:xfrm>
            <a:off x="3816717" y="5759400"/>
            <a:ext cx="4183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1600" b="1" dirty="0">
                <a:solidFill>
                  <a:srgbClr val="FF0000"/>
                </a:solidFill>
              </a:rPr>
              <a:t>1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4D9555E-7A17-1BAE-0BA8-C83140C27C07}"/>
              </a:ext>
            </a:extLst>
          </p:cNvPr>
          <p:cNvSpPr txBox="1"/>
          <p:nvPr/>
        </p:nvSpPr>
        <p:spPr>
          <a:xfrm>
            <a:off x="5721717" y="5700076"/>
            <a:ext cx="4183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1600" b="1" dirty="0">
                <a:solidFill>
                  <a:srgbClr val="FF0000"/>
                </a:solidFill>
              </a:rPr>
              <a:t>1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98B4B44-9B0F-6B8F-12E9-187A6BA46C65}"/>
              </a:ext>
            </a:extLst>
          </p:cNvPr>
          <p:cNvSpPr txBox="1"/>
          <p:nvPr/>
        </p:nvSpPr>
        <p:spPr>
          <a:xfrm>
            <a:off x="5645517" y="5915963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2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84BC384-4341-7EEF-4DF9-2679825CF941}"/>
              </a:ext>
            </a:extLst>
          </p:cNvPr>
          <p:cNvSpPr txBox="1"/>
          <p:nvPr/>
        </p:nvSpPr>
        <p:spPr>
          <a:xfrm>
            <a:off x="6065402" y="5915963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6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79DB536A-C202-1C5D-F2B2-22FA312E2651}"/>
              </a:ext>
            </a:extLst>
          </p:cNvPr>
          <p:cNvSpPr txBox="1"/>
          <p:nvPr/>
        </p:nvSpPr>
        <p:spPr>
          <a:xfrm>
            <a:off x="3740517" y="6385261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3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9D42E418-A6FF-E818-0200-C5EF8CAFB5EB}"/>
              </a:ext>
            </a:extLst>
          </p:cNvPr>
          <p:cNvSpPr txBox="1"/>
          <p:nvPr/>
        </p:nvSpPr>
        <p:spPr>
          <a:xfrm>
            <a:off x="4197717" y="6385261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7</a:t>
            </a:r>
            <a:endParaRPr lang="fr-F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558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6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2362201" y="3941147"/>
            <a:ext cx="86106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توظيف استراتيجية الأسئلة الأربعة لحل مسائل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6405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8790CF-844D-BCB1-C65A-D923B8913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F953F89-4034-ECBC-3DE2-23FD571F5DF6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19A7BAF-14E2-2428-F887-86436E7EF9B1}"/>
              </a:ext>
            </a:extLst>
          </p:cNvPr>
          <p:cNvSpPr/>
          <p:nvPr/>
        </p:nvSpPr>
        <p:spPr>
          <a:xfrm>
            <a:off x="275851" y="3225043"/>
            <a:ext cx="13164293" cy="668270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E31FDA4-0843-BAD2-6087-78065A53B7C2}"/>
              </a:ext>
            </a:extLst>
          </p:cNvPr>
          <p:cNvSpPr/>
          <p:nvPr/>
        </p:nvSpPr>
        <p:spPr>
          <a:xfrm>
            <a:off x="0" y="712299"/>
            <a:ext cx="13716001" cy="226068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F973833-86E4-64A5-2550-4C487BCC29B1}"/>
              </a:ext>
            </a:extLst>
          </p:cNvPr>
          <p:cNvSpPr txBox="1"/>
          <p:nvPr/>
        </p:nvSpPr>
        <p:spPr>
          <a:xfrm>
            <a:off x="1209690" y="891689"/>
            <a:ext cx="11296617" cy="2042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سنمر إلى المسألة في التمرين 4.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سأقرأ المسألة مرتين وستعملون على حلها موظفين استراتيجية الأسئلة الأربعة (دقيقتان).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التصحيح بشكل تفاعلي.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0" name="Freeform 8">
            <a:extLst>
              <a:ext uri="{FF2B5EF4-FFF2-40B4-BE49-F238E27FC236}">
                <a16:creationId xmlns:a16="http://schemas.microsoft.com/office/drawing/2014/main" id="{42151A8D-C346-5D48-8759-AD28E7AA54E8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231F51C-2978-4074-97BA-ADC9EC828B1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5999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3468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316793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383739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799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403C75C8-87E2-561B-6A44-32D8A64B142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ED0BE92E-13CF-4CE6-81D2-E7885FF4B7A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687" y="4762500"/>
            <a:ext cx="12168625" cy="3298784"/>
          </a:xfrm>
          <a:prstGeom prst="rect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94FE6528-D9AA-843D-AD18-1DC84E9FAC82}"/>
              </a:ext>
            </a:extLst>
          </p:cNvPr>
          <p:cNvSpPr txBox="1"/>
          <p:nvPr/>
        </p:nvSpPr>
        <p:spPr>
          <a:xfrm>
            <a:off x="4114800" y="5877838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400" b="1" dirty="0">
                <a:solidFill>
                  <a:srgbClr val="FF0000"/>
                </a:solidFill>
              </a:rPr>
              <a:t>4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94BF9FBB-EF2C-0951-B2D5-784BB2D1DA9F}"/>
              </a:ext>
            </a:extLst>
          </p:cNvPr>
          <p:cNvSpPr txBox="1"/>
          <p:nvPr/>
        </p:nvSpPr>
        <p:spPr>
          <a:xfrm>
            <a:off x="5562600" y="5850176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400" b="1" dirty="0">
                <a:solidFill>
                  <a:srgbClr val="FF0000"/>
                </a:solidFill>
              </a:rPr>
              <a:t>5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8385438A-4321-836D-B084-1CADE89FE771}"/>
              </a:ext>
            </a:extLst>
          </p:cNvPr>
          <p:cNvSpPr txBox="1"/>
          <p:nvPr/>
        </p:nvSpPr>
        <p:spPr>
          <a:xfrm>
            <a:off x="3276600" y="5915680"/>
            <a:ext cx="30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-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B4282188-6660-716B-1F60-DF059AC4CB58}"/>
              </a:ext>
            </a:extLst>
          </p:cNvPr>
          <p:cNvSpPr txBox="1"/>
          <p:nvPr/>
        </p:nvSpPr>
        <p:spPr>
          <a:xfrm>
            <a:off x="2316830" y="5861136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400" b="1" dirty="0">
                <a:solidFill>
                  <a:srgbClr val="FF0000"/>
                </a:solidFill>
              </a:rPr>
              <a:t>9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C32BE4FD-171D-F296-FCD4-A4CD62CF006E}"/>
              </a:ext>
            </a:extLst>
          </p:cNvPr>
          <p:cNvSpPr txBox="1"/>
          <p:nvPr/>
        </p:nvSpPr>
        <p:spPr>
          <a:xfrm>
            <a:off x="2774030" y="7190706"/>
            <a:ext cx="15766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2400" b="1" dirty="0">
                <a:solidFill>
                  <a:srgbClr val="FF0000"/>
                </a:solidFill>
              </a:rPr>
              <a:t>  5  كُلَلٍ</a:t>
            </a:r>
            <a:endParaRPr lang="fr-FR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894821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0E2A9-A1A2-0B8F-3B70-1F219DAD0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5259484-6A0A-C281-11B4-07A0AC145F2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7369732-1AEB-7799-05C8-632422C7DD89}"/>
              </a:ext>
            </a:extLst>
          </p:cNvPr>
          <p:cNvSpPr/>
          <p:nvPr/>
        </p:nvSpPr>
        <p:spPr>
          <a:xfrm>
            <a:off x="1752600" y="3034338"/>
            <a:ext cx="9765897" cy="276217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1F05C72-DE2A-BB74-A7DB-2A397123F7C6}"/>
              </a:ext>
            </a:extLst>
          </p:cNvPr>
          <p:cNvSpPr txBox="1"/>
          <p:nvPr/>
        </p:nvSpPr>
        <p:spPr>
          <a:xfrm>
            <a:off x="1530148" y="3019849"/>
            <a:ext cx="10210800" cy="27680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تمرير رائز التحقق من أهداف الأسبوع الأول وتعبئة شبكة التتبع الفردي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80F0BFE-CAB5-5EA4-3012-3BC8C1C6C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3D9CF05-E468-1BE7-23D1-FA2D35F571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58689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2C5FBA-5DAA-E250-A5E9-0278F46F48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7C66011-18CC-DB5D-5F76-07155A576722}"/>
              </a:ext>
            </a:extLst>
          </p:cNvPr>
          <p:cNvSpPr/>
          <p:nvPr/>
        </p:nvSpPr>
        <p:spPr>
          <a:xfrm>
            <a:off x="-1" y="1951686"/>
            <a:ext cx="13716001" cy="83353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61EE518-0230-493D-8B3D-C60FB3C164A0}"/>
              </a:ext>
            </a:extLst>
          </p:cNvPr>
          <p:cNvSpPr/>
          <p:nvPr/>
        </p:nvSpPr>
        <p:spPr>
          <a:xfrm>
            <a:off x="228601" y="2051666"/>
            <a:ext cx="13258800" cy="796863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6F388EC-A31B-8E42-1550-1E1FA45FD1BA}"/>
              </a:ext>
            </a:extLst>
          </p:cNvPr>
          <p:cNvSpPr/>
          <p:nvPr/>
        </p:nvSpPr>
        <p:spPr>
          <a:xfrm>
            <a:off x="-1" y="752746"/>
            <a:ext cx="13716001" cy="119894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D69BDE4-1ACA-527E-CD9C-32779514470D}"/>
              </a:ext>
            </a:extLst>
          </p:cNvPr>
          <p:cNvSpPr txBox="1"/>
          <p:nvPr/>
        </p:nvSpPr>
        <p:spPr>
          <a:xfrm>
            <a:off x="1209690" y="852726"/>
            <a:ext cx="11296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يتم استنساخ رائز التحقق وتمريره بشكل جماعي.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توجيه المتعلمين إلى الألعاب والتحديات ص32 للتمكن من تعبئة شبكة التتبع الفردي.  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0" name="Freeform 8">
            <a:extLst>
              <a:ext uri="{FF2B5EF4-FFF2-40B4-BE49-F238E27FC236}">
                <a16:creationId xmlns:a16="http://schemas.microsoft.com/office/drawing/2014/main" id="{2F5A3C7F-4350-F79A-AD68-54C51A09787F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FDFB846-3C76-355F-D219-3554B846A1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3025932"/>
              </p:ext>
            </p:extLst>
          </p:nvPr>
        </p:nvGraphicFramePr>
        <p:xfrm>
          <a:off x="0" y="0"/>
          <a:ext cx="13715999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3468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316793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383739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799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0A0A8ADD-21DE-F76C-5D0B-5378FD9ACF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3213" y="2188872"/>
            <a:ext cx="6309570" cy="7757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12223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160885" y="-10391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539F363-66EA-18B4-861A-55EB11320F5D}"/>
              </a:ext>
            </a:extLst>
          </p:cNvPr>
          <p:cNvSpPr txBox="1"/>
          <p:nvPr/>
        </p:nvSpPr>
        <p:spPr>
          <a:xfrm>
            <a:off x="2247900" y="3941147"/>
            <a:ext cx="9220200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الجمع والطرح البسيطان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:رمي الكرة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93643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9C3923-C340-F692-2E02-49EFEC257F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3F5EB95-6D95-495B-1E4D-6B04BED77EC0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747519B-C2CF-EA76-6395-12C8804EC69B}"/>
              </a:ext>
            </a:extLst>
          </p:cNvPr>
          <p:cNvSpPr/>
          <p:nvPr/>
        </p:nvSpPr>
        <p:spPr>
          <a:xfrm>
            <a:off x="275852" y="2350238"/>
            <a:ext cx="13164293" cy="749093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1E15E4-F842-8D5E-9AA3-5AB05D1D399C}"/>
              </a:ext>
            </a:extLst>
          </p:cNvPr>
          <p:cNvSpPr/>
          <p:nvPr/>
        </p:nvSpPr>
        <p:spPr>
          <a:xfrm>
            <a:off x="-1" y="709611"/>
            <a:ext cx="13716001" cy="153828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BA20B1E-4BA2-A8A2-3EAD-F58ED948C28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Freeform 8">
            <a:extLst>
              <a:ext uri="{FF2B5EF4-FFF2-40B4-BE49-F238E27FC236}">
                <a16:creationId xmlns:a16="http://schemas.microsoft.com/office/drawing/2014/main" id="{8B0607EA-980D-74C8-9055-1CE4C02CF420}"/>
              </a:ext>
            </a:extLst>
          </p:cNvPr>
          <p:cNvSpPr/>
          <p:nvPr/>
        </p:nvSpPr>
        <p:spPr>
          <a:xfrm rot="10800000">
            <a:off x="12732605" y="9525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10DE6CA-8552-5B96-B083-B443915C5DDF}"/>
              </a:ext>
            </a:extLst>
          </p:cNvPr>
          <p:cNvSpPr txBox="1"/>
          <p:nvPr/>
        </p:nvSpPr>
        <p:spPr>
          <a:xfrm>
            <a:off x="152400" y="863027"/>
            <a:ext cx="12504004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 نعود للعبتنا: لعبة رمي الكرة.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يستعين الأستاذ(ة)  ببطاقة النشاط في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الملحق2.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380FBA6-1AFC-449C-920D-B4A77922B4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3817911"/>
            <a:ext cx="5410200" cy="4286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75639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B82884-467D-AE10-D1C0-E1A8766DCF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5A9224B-FA8B-4BAC-CA9D-953567641E53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30CD3D6-3123-9419-717F-887583A743FD}"/>
              </a:ext>
            </a:extLst>
          </p:cNvPr>
          <p:cNvSpPr/>
          <p:nvPr/>
        </p:nvSpPr>
        <p:spPr>
          <a:xfrm>
            <a:off x="275852" y="2350238"/>
            <a:ext cx="13164293" cy="749093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97DBE83-25EF-862E-F164-671B4545CE72}"/>
              </a:ext>
            </a:extLst>
          </p:cNvPr>
          <p:cNvSpPr/>
          <p:nvPr/>
        </p:nvSpPr>
        <p:spPr>
          <a:xfrm>
            <a:off x="-1" y="709611"/>
            <a:ext cx="13716001" cy="153828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DF883C3-04BF-036F-E5E2-80DB0FCE6D72}"/>
              </a:ext>
            </a:extLst>
          </p:cNvPr>
          <p:cNvSpPr txBox="1"/>
          <p:nvPr/>
        </p:nvSpPr>
        <p:spPr>
          <a:xfrm>
            <a:off x="152400" y="863027"/>
            <a:ext cx="12504004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المنزل تتممون ما تبقى من تمارين الصفحة 31 و32.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5635A9C-8282-E886-5417-92CEFEF3F95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0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6670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3FFB493E-2712-051E-8551-EB0CFB5E82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841" y="3113963"/>
            <a:ext cx="5782482" cy="5963482"/>
          </a:xfrm>
          <a:prstGeom prst="rect">
            <a:avLst/>
          </a:prstGeom>
        </p:spPr>
      </p:pic>
      <p:sp>
        <p:nvSpPr>
          <p:cNvPr id="4" name="Freeform 8">
            <a:extLst>
              <a:ext uri="{FF2B5EF4-FFF2-40B4-BE49-F238E27FC236}">
                <a16:creationId xmlns:a16="http://schemas.microsoft.com/office/drawing/2014/main" id="{A688ACDF-3C08-76E3-83AF-C10B43166AA1}"/>
              </a:ext>
            </a:extLst>
          </p:cNvPr>
          <p:cNvSpPr/>
          <p:nvPr/>
        </p:nvSpPr>
        <p:spPr>
          <a:xfrm rot="10800000">
            <a:off x="12725400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C3408C4-46F5-22F7-78B6-44CC97F1DA0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3721417"/>
            <a:ext cx="3453740" cy="434815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7FD65087-B782-8A7D-73E0-1814A50C078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9800" y="3718237"/>
            <a:ext cx="3464517" cy="4342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7761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85836" y="7996437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–لعبة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رمي الكرة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988960" y="2628900"/>
            <a:ext cx="4079744" cy="811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حساب ذهني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الجمع والطرح شفهيا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>
            <a:off x="1718667" y="2762313"/>
            <a:ext cx="1066274" cy="385540"/>
            <a:chOff x="3663231" y="3540342"/>
            <a:chExt cx="1066274" cy="385540"/>
          </a:xfrm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5257800" y="3724185"/>
            <a:ext cx="5871761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S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- الأعداد</a:t>
            </a:r>
            <a:r>
              <a:rPr lang="en-US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ar-SA" sz="4800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00" rtl="1">
              <a:lnSpc>
                <a:spcPts val="3026"/>
              </a:lnSpc>
              <a:defRPr/>
            </a:pP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لتعرف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على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ال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من 0 إلى 99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C4521164-A2FD-8D2B-D4A5-FF2E764A9A15}"/>
              </a:ext>
            </a:extLst>
          </p:cNvPr>
          <p:cNvGrpSpPr/>
          <p:nvPr/>
        </p:nvGrpSpPr>
        <p:grpSpPr>
          <a:xfrm>
            <a:off x="1646204" y="4101054"/>
            <a:ext cx="1066274" cy="385540"/>
            <a:chOff x="3663231" y="3540342"/>
            <a:chExt cx="1066274" cy="385540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BE4190-561A-03D5-2A63-E7B6CED0FA5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2" name="Picture 2">
              <a:extLst>
                <a:ext uri="{FF2B5EF4-FFF2-40B4-BE49-F238E27FC236}">
                  <a16:creationId xmlns:a16="http://schemas.microsoft.com/office/drawing/2014/main" id="{0ABDA485-719C-3687-AD72-08D8D655C7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id="{CB5163D5-14BF-04D3-F638-82527252612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807B4ADF-C780-7462-A727-331FD3E00C18}"/>
              </a:ext>
            </a:extLst>
          </p:cNvPr>
          <p:cNvGrpSpPr/>
          <p:nvPr/>
        </p:nvGrpSpPr>
        <p:grpSpPr>
          <a:xfrm>
            <a:off x="1672770" y="5393432"/>
            <a:ext cx="1066274" cy="385540"/>
            <a:chOff x="3663231" y="3540342"/>
            <a:chExt cx="1066274" cy="385540"/>
          </a:xfrm>
        </p:grpSpPr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493E1C9-3ACF-FEF4-DB39-1C1213188388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2" name="Picture 2">
              <a:extLst>
                <a:ext uri="{FF2B5EF4-FFF2-40B4-BE49-F238E27FC236}">
                  <a16:creationId xmlns:a16="http://schemas.microsoft.com/office/drawing/2014/main" id="{45050003-A2E3-0DBF-F2BA-0A8E4A91DF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BBE38300-019C-5884-9F28-434784545A0F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15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425A953D-5BAB-CEAE-7EF7-38554CFD59A5}"/>
              </a:ext>
            </a:extLst>
          </p:cNvPr>
          <p:cNvGrpSpPr/>
          <p:nvPr/>
        </p:nvGrpSpPr>
        <p:grpSpPr>
          <a:xfrm>
            <a:off x="1652518" y="8053861"/>
            <a:ext cx="1066274" cy="385540"/>
            <a:chOff x="3663231" y="3540342"/>
            <a:chExt cx="1066274" cy="385540"/>
          </a:xfrm>
        </p:grpSpPr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4EE3FD4A-90D2-522B-DA3A-CA7B11DA6F3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6" name="Picture 2">
              <a:extLst>
                <a:ext uri="{FF2B5EF4-FFF2-40B4-BE49-F238E27FC236}">
                  <a16:creationId xmlns:a16="http://schemas.microsoft.com/office/drawing/2014/main" id="{A140DA6C-6155-4545-8065-1143C136A8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E05C92E3-AEDA-664A-1912-112C7D4A53AA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5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هيكلة الحصة</a:t>
            </a:r>
            <a:endParaRPr lang="fr-FR" sz="4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3886200" y="6459702"/>
            <a:ext cx="7243362" cy="8579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–تمرير رائز التحقق من أهداف الأسبوع الثالث وتعبئة شبكة التتبع الفردي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12516948-91BA-1BB3-053F-D53DB5044059}"/>
              </a:ext>
            </a:extLst>
          </p:cNvPr>
          <p:cNvGrpSpPr/>
          <p:nvPr/>
        </p:nvGrpSpPr>
        <p:grpSpPr>
          <a:xfrm>
            <a:off x="1718667" y="6849784"/>
            <a:ext cx="1066274" cy="38554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DDB88E0-DF0F-62F3-E6AE-6CD5E4162D65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26C5DF46-F72C-CAAC-27DB-AD2CBF6A2B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37D5DEC2-0C8B-107B-6041-E058BE77FC68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30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sp>
        <p:nvSpPr>
          <p:cNvPr id="9" name="TextBox 10">
            <a:extLst>
              <a:ext uri="{FF2B5EF4-FFF2-40B4-BE49-F238E27FC236}">
                <a16:creationId xmlns:a16="http://schemas.microsoft.com/office/drawing/2014/main" id="{3AF11D16-D3F5-E77C-4690-9EF0D5C4A99A}"/>
              </a:ext>
            </a:extLst>
          </p:cNvPr>
          <p:cNvSpPr txBox="1"/>
          <p:nvPr/>
        </p:nvSpPr>
        <p:spPr>
          <a:xfrm>
            <a:off x="4185836" y="4892196"/>
            <a:ext cx="6929571" cy="11657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3 -العمليات وحل المسائل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إنجاز عمليات جمع باحتفاظ بالإكمال ‏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توظيف استراتيجية الخطوات الأربعة لحل مسائل 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2764141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79275CD-BE76-C129-E3F5-ECB13EC4847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1676400" y="3978360"/>
            <a:ext cx="8297893" cy="929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 تسجيل الملاحظات حول سير الحصة على المذكرة اليومية.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914776" y="2906907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AD981A-0ABD-3ABC-9D43-4F94E711E5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F3C2E41-3673-979C-7D5C-EFCE02FF377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1A2C26CC-1AF8-8FD2-2A44-14BED52C33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72367054-FFCC-3024-E752-2363F1DD84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18D624F-9ACD-0EBB-529C-8A3C8DC2C61B}"/>
              </a:ext>
            </a:extLst>
          </p:cNvPr>
          <p:cNvSpPr/>
          <p:nvPr/>
        </p:nvSpPr>
        <p:spPr>
          <a:xfrm>
            <a:off x="3697297" y="2919680"/>
            <a:ext cx="6321405" cy="115786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50F6584-048A-6444-C651-E6E5BEBA1BCB}"/>
              </a:ext>
            </a:extLst>
          </p:cNvPr>
          <p:cNvSpPr txBox="1"/>
          <p:nvPr/>
        </p:nvSpPr>
        <p:spPr>
          <a:xfrm>
            <a:off x="4876799" y="2877217"/>
            <a:ext cx="3962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الملحق1</a:t>
            </a:r>
            <a:endParaRPr lang="fr-FR" sz="7200" b="1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1037837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B516431A-8340-6396-EDFE-9FC47BD4FA0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sp>
        <p:nvSpPr>
          <p:cNvPr id="9" name="Google Shape;146;p4">
            <a:extLst>
              <a:ext uri="{FF2B5EF4-FFF2-40B4-BE49-F238E27FC236}">
                <a16:creationId xmlns:a16="http://schemas.microsoft.com/office/drawing/2014/main" id="{361C4EDF-AB31-6B50-18F8-903086D1177F}"/>
              </a:ext>
            </a:extLst>
          </p:cNvPr>
          <p:cNvSpPr txBox="1">
            <a:spLocks/>
          </p:cNvSpPr>
          <p:nvPr/>
        </p:nvSpPr>
        <p:spPr>
          <a:xfrm>
            <a:off x="2133600" y="1333500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الجمع والطرح شفهيا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85875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EB8CC41-135A-435C-FAC2-3A8700D7009D}"/>
              </a:ext>
            </a:extLst>
          </p:cNvPr>
          <p:cNvSpPr/>
          <p:nvPr/>
        </p:nvSpPr>
        <p:spPr>
          <a:xfrm>
            <a:off x="0" y="2238375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sz="2025"/>
          </a:p>
        </p:txBody>
      </p:sp>
      <p:graphicFrame>
        <p:nvGraphicFramePr>
          <p:cNvPr id="14" name="Tableau 4">
            <a:extLst>
              <a:ext uri="{FF2B5EF4-FFF2-40B4-BE49-F238E27FC236}">
                <a16:creationId xmlns:a16="http://schemas.microsoft.com/office/drawing/2014/main" id="{0EA91A25-6E91-FD32-DBC2-5D7C9DB0D7E5}"/>
              </a:ext>
            </a:extLst>
          </p:cNvPr>
          <p:cNvGraphicFramePr>
            <a:graphicFrameLocks noGrp="1"/>
          </p:cNvGraphicFramePr>
          <p:nvPr/>
        </p:nvGraphicFramePr>
        <p:xfrm>
          <a:off x="221501" y="3110520"/>
          <a:ext cx="13272998" cy="445146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243923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4029075">
                  <a:extLst>
                    <a:ext uri="{9D8B030D-6E8A-4147-A177-3AD203B41FA5}">
                      <a16:colId xmlns:a16="http://schemas.microsoft.com/office/drawing/2014/main" val="3971960171"/>
                    </a:ext>
                  </a:extLst>
                </a:gridCol>
              </a:tblGrid>
              <a:tr h="1549456">
                <a:tc>
                  <a:txBody>
                    <a:bodyPr/>
                    <a:lstStyle/>
                    <a:p>
                      <a:pPr marL="342900" lvl="0" indent="-342900" algn="r" rtl="1">
                        <a:spcBef>
                          <a:spcPts val="22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ar-SA" sz="2700" b="1" dirty="0">
                          <a:solidFill>
                            <a:srgbClr val="151616"/>
                          </a:solidFill>
                          <a:latin typeface="MadaniArabic-Light" panose="00000400000000000000" pitchFamily="2" charset="-78"/>
                          <a:cs typeface="MadaniArabic-Light" panose="00000400000000000000" pitchFamily="2" charset="-78"/>
                        </a:rPr>
                        <a:t>اكساب القدرة على الجمع شفويا لعددين من رقم واحد؛</a:t>
                      </a:r>
                      <a:endParaRPr lang="fr-FR" sz="2700" b="1" dirty="0">
                        <a:solidFill>
                          <a:srgbClr val="151616"/>
                        </a:solidFill>
                        <a:latin typeface="MadaniArabic-Light" panose="00000400000000000000" pitchFamily="2" charset="-78"/>
                        <a:cs typeface="+mj-cs"/>
                      </a:endParaRPr>
                    </a:p>
                    <a:p>
                      <a:pPr marL="342900" lvl="0" indent="-342900" algn="r" rtl="1">
                        <a:spcBef>
                          <a:spcPts val="22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ar-SA" sz="2700" b="1" dirty="0">
                          <a:solidFill>
                            <a:srgbClr val="151616"/>
                          </a:solidFill>
                          <a:latin typeface="MadaniArabic-Light" panose="00000400000000000000" pitchFamily="2" charset="-78"/>
                          <a:cs typeface="MadaniArabic-Light" panose="00000400000000000000" pitchFamily="2" charset="-78"/>
                        </a:rPr>
                        <a:t>اكساب القدرة على الطرح شفويا لعدد مكون من رقمين أو رقم واحد، يكون الفرق محصورا بين 0 و18؛</a:t>
                      </a:r>
                      <a:endParaRPr lang="fr-FR" sz="2700" b="1" dirty="0">
                        <a:solidFill>
                          <a:srgbClr val="151616"/>
                        </a:solidFill>
                        <a:latin typeface="MadaniArabic-Light" panose="00000400000000000000" pitchFamily="2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4100" b="1" dirty="0">
                          <a:solidFill>
                            <a:schemeClr val="bg1"/>
                          </a:solidFill>
                          <a:latin typeface="29LT Bukra Bold" panose="020B0604020202020204" charset="-78"/>
                          <a:cs typeface="MadaniArabic-Light" panose="00000400000000000000" pitchFamily="2" charset="-78"/>
                        </a:rPr>
                        <a:t>أهداف النشاط</a:t>
                      </a:r>
                      <a:endParaRPr lang="fr-MA" sz="4100" b="1" dirty="0">
                        <a:solidFill>
                          <a:schemeClr val="bg1"/>
                        </a:solidFill>
                        <a:latin typeface="29LT Bukra Bold" panose="020B0604020202020204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  <a:tr h="133731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700" b="1" dirty="0">
                          <a:solidFill>
                            <a:srgbClr val="151616"/>
                          </a:solidFill>
                          <a:latin typeface="MadaniArabic-Light" panose="00000400000000000000" pitchFamily="2" charset="-78"/>
                          <a:cs typeface="MadaniArabic-Light" panose="00000400000000000000" pitchFamily="2" charset="-78"/>
                        </a:rPr>
                        <a:t>جداول الجمع والطرح</a:t>
                      </a: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4100" b="1" dirty="0">
                          <a:solidFill>
                            <a:schemeClr val="bg1"/>
                          </a:solidFill>
                          <a:latin typeface="29LT Bukra Bold" panose="020B0604020202020204" charset="-78"/>
                          <a:cs typeface="MadaniArabic-Light" panose="00000400000000000000" pitchFamily="2" charset="-78"/>
                        </a:rPr>
                        <a:t>المعينات الديداكتيكية</a:t>
                      </a:r>
                      <a:endParaRPr lang="fr-MA" sz="4100" b="1" dirty="0">
                        <a:solidFill>
                          <a:schemeClr val="bg1"/>
                        </a:solidFill>
                        <a:latin typeface="29LT Bukra Bold" panose="020B0604020202020204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884860"/>
                  </a:ext>
                </a:extLst>
              </a:tr>
              <a:tr h="154945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600" b="1" kern="1200" dirty="0">
                          <a:solidFill>
                            <a:schemeClr val="tx1"/>
                          </a:solidFill>
                          <a:latin typeface="MadaniArabic-Light" panose="00000400000000000000" pitchFamily="2" charset="-78"/>
                          <a:ea typeface="+mn-ea"/>
                          <a:cs typeface="MadaniArabic-Light" panose="00000400000000000000" pitchFamily="2" charset="-78"/>
                        </a:rPr>
                        <a:t>20 دقيقة  اليوم الأول لتقديم النشاط بعدها يصبح نشاطا اعتياديا من 5 إلى 7 دقائق</a:t>
                      </a: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4100" b="1" dirty="0">
                          <a:solidFill>
                            <a:schemeClr val="bg1"/>
                          </a:solidFill>
                          <a:latin typeface="29LT Bukra Bold" panose="020B0604020202020204" charset="-78"/>
                          <a:cs typeface="MadaniArabic-Light" panose="00000400000000000000" pitchFamily="2" charset="-78"/>
                        </a:rPr>
                        <a:t>المدة الزمنية</a:t>
                      </a:r>
                      <a:endParaRPr lang="fr-MA" sz="4100" b="1" dirty="0">
                        <a:solidFill>
                          <a:schemeClr val="bg1"/>
                        </a:solidFill>
                        <a:latin typeface="29LT Bukra Bold" panose="020B0604020202020204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716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217191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65F552A0-C193-2536-9BA3-BC1AC983BD2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50019" y="2234489"/>
          <a:ext cx="13415962" cy="693749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708606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707356">
                  <a:extLst>
                    <a:ext uri="{9D8B030D-6E8A-4147-A177-3AD203B41FA5}">
                      <a16:colId xmlns:a16="http://schemas.microsoft.com/office/drawing/2014/main" val="288616010"/>
                    </a:ext>
                  </a:extLst>
                </a:gridCol>
              </a:tblGrid>
              <a:tr h="765887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MadaniArabic-Light" panose="00000400000000000000" pitchFamily="2" charset="-78"/>
                        </a:rPr>
                        <a:t>سيرورة الإنجاز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7249939"/>
                  </a:ext>
                </a:extLst>
              </a:tr>
              <a:tr h="925830">
                <a:tc>
                  <a:txBody>
                    <a:bodyPr/>
                    <a:lstStyle/>
                    <a:p>
                      <a:pPr algn="ctr" rtl="1"/>
                      <a:r>
                        <a:rPr lang="ar-MA" sz="2700" b="1" dirty="0">
                          <a:latin typeface="MadaniArabic-Light" panose="00000400000000000000" pitchFamily="2" charset="-78"/>
                          <a:cs typeface="MadaniArabic-Light" panose="00000400000000000000" pitchFamily="2" charset="-78"/>
                        </a:rPr>
                        <a:t>تنظيم وإعداد الفضاء؛ تحضير المعينات الديداكتيكية؛ جذب انتباه المتعلمين؛ التصريح بأهداف النشاط.</a:t>
                      </a:r>
                      <a:endParaRPr lang="fr-MA" sz="2700" b="1" dirty="0">
                        <a:latin typeface="MadaniArabic-Light" panose="00000400000000000000" pitchFamily="2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2700" b="1" dirty="0">
                          <a:latin typeface="MadaniArabic-Light" panose="00000400000000000000" pitchFamily="2" charset="-78"/>
                          <a:cs typeface="MadaniArabic-Light" panose="00000400000000000000" pitchFamily="2" charset="-78"/>
                        </a:rPr>
                        <a:t>التهيئة</a:t>
                      </a:r>
                      <a:endParaRPr lang="fr-MA" sz="1500" b="1" dirty="0">
                        <a:latin typeface="MadaniArabic-Light" panose="00000400000000000000" pitchFamily="2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9867186"/>
                  </a:ext>
                </a:extLst>
              </a:tr>
              <a:tr h="662554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MadaniArabic-Light" panose="00000400000000000000" pitchFamily="2" charset="-78"/>
                        </a:rPr>
                        <a:t>1) النمذجة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rtl="1"/>
                      <a:endParaRPr lang="fr-MA" b="1" dirty="0"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2685650"/>
                  </a:ext>
                </a:extLst>
              </a:tr>
              <a:tr h="4583220">
                <a:tc gridSpan="2"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700" kern="1200" dirty="0">
                        <a:solidFill>
                          <a:schemeClr val="tx1"/>
                        </a:solidFill>
                        <a:latin typeface="MadaniArabic-Light" panose="00000400000000000000" pitchFamily="2" charset="-78"/>
                        <a:ea typeface="+mn-ea"/>
                        <a:cs typeface="MadaniArabic-Light" panose="00000400000000000000" pitchFamily="2" charset="-78"/>
                      </a:endParaRPr>
                    </a:p>
                  </a:txBody>
                  <a:tcPr marL="102870" marR="102870" marT="51435" marB="51435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4916015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52017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TextBox 1">
            <a:extLst>
              <a:ext uri="{FF2B5EF4-FFF2-40B4-BE49-F238E27FC236}">
                <a16:creationId xmlns:a16="http://schemas.microsoft.com/office/drawing/2014/main" id="{83661E66-D2BE-A474-C148-DB2B1218BB55}"/>
              </a:ext>
            </a:extLst>
          </p:cNvPr>
          <p:cNvSpPr txBox="1"/>
          <p:nvPr/>
        </p:nvSpPr>
        <p:spPr>
          <a:xfrm>
            <a:off x="4267200" y="4686300"/>
            <a:ext cx="9187011" cy="4374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5763" indent="-385763" algn="just" rtl="1">
              <a:spcBef>
                <a:spcPts val="248"/>
              </a:spcBef>
              <a:buFont typeface="Cambria,Serif"/>
              <a:buChar char="◾"/>
            </a:pP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يرسم الميسر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 جدول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ا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 فارغ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ا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 للجمع 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أ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والطرح على السبورة.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 ( يبدأ بجدول الجمع وبعد التحكم فيه يمر إلى تقديم جدول الطرح بنفس الطريقة )؛ </a:t>
            </a:r>
            <a:endParaRPr lang="fr-FR" sz="2025" dirty="0">
              <a:solidFill>
                <a:srgbClr val="151616"/>
              </a:solidFill>
              <a:cs typeface="+mj-cs"/>
            </a:endParaRPr>
          </a:p>
          <a:p>
            <a:pPr marL="385763" indent="-385763" algn="just" rtl="1">
              <a:spcBef>
                <a:spcPts val="248"/>
              </a:spcBef>
              <a:buFont typeface="Cambria,Serif"/>
              <a:buChar char="◾"/>
            </a:pP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يتم الاشتغال على جدول واحد 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في كل 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مرحلة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؛</a:t>
            </a:r>
            <a:endParaRPr lang="fr-FR" sz="2025" dirty="0">
              <a:solidFill>
                <a:srgbClr val="151616"/>
              </a:solidFill>
              <a:cs typeface="+mj-cs"/>
            </a:endParaRPr>
          </a:p>
          <a:p>
            <a:pPr marL="385763" indent="-385763" algn="just" rtl="1">
              <a:spcBef>
                <a:spcPts val="248"/>
              </a:spcBef>
              <a:buFont typeface="Cambria,Serif"/>
              <a:buChar char="◾"/>
            </a:pP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يطلب من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 المتعلمين رسم نفس الجدول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 على دفاترهم.</a:t>
            </a:r>
            <a:endParaRPr lang="fr-FR" sz="2025" dirty="0">
              <a:solidFill>
                <a:srgbClr val="151616"/>
              </a:solidFill>
              <a:cs typeface="+mj-cs"/>
            </a:endParaRPr>
          </a:p>
          <a:p>
            <a:pPr marL="385763" indent="-385763" algn="just" rtl="1">
              <a:spcBef>
                <a:spcPts val="248"/>
              </a:spcBef>
              <a:buFont typeface="Cambria,Serif"/>
              <a:buChar char="◾"/>
            </a:pP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يقدم الميسر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 كيفية تعبئة 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الجدول 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 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لسطر أو سطرين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.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 ( تتم التعبئة بطريقة تصاعدية ) </a:t>
            </a:r>
            <a:endParaRPr lang="fr-FR" sz="2025" dirty="0">
              <a:solidFill>
                <a:srgbClr val="151616"/>
              </a:solidFill>
              <a:cs typeface="+mj-cs"/>
            </a:endParaRPr>
          </a:p>
          <a:p>
            <a:pPr marL="385763" indent="-385763" algn="just" rtl="1">
              <a:spcBef>
                <a:spcPts val="248"/>
              </a:spcBef>
              <a:buFont typeface="Cambria,Serif"/>
              <a:buChar char="◾"/>
            </a:pP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 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يطلب من أحد المتعلمين المتطوعين 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التقدم أمام الزملاء وملء الجدول بسرعة بعد تقسيمه إلى قسمين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؛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 </a:t>
            </a:r>
            <a:endParaRPr lang="ar-MA" sz="2025" dirty="0">
              <a:solidFill>
                <a:srgbClr val="151616"/>
              </a:solidFill>
              <a:cs typeface="MadaniArabic-Light" panose="00000400000000000000" pitchFamily="2" charset="-78"/>
            </a:endParaRPr>
          </a:p>
          <a:p>
            <a:pPr marL="385763" indent="-385763" algn="just" rtl="1">
              <a:spcBef>
                <a:spcPts val="248"/>
              </a:spcBef>
              <a:buFont typeface="Cambria,Serif"/>
              <a:buChar char="◾"/>
            </a:pP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يعمل باقي المتعلمين على 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ذلك في نفس الوقت على الدفاتر؛</a:t>
            </a:r>
            <a:endParaRPr lang="fr-FR" sz="2025" dirty="0">
              <a:solidFill>
                <a:srgbClr val="151616"/>
              </a:solidFill>
              <a:cs typeface="+mj-cs"/>
            </a:endParaRPr>
          </a:p>
          <a:p>
            <a:pPr marL="385763" indent="-385763" algn="just" rtl="1">
              <a:spcBef>
                <a:spcPts val="248"/>
              </a:spcBef>
              <a:buFont typeface="Cambria,Serif"/>
              <a:buChar char="◾"/>
            </a:pP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يشجع 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 المتعلمين على ملء الجداول بسرعة أكبر؛</a:t>
            </a:r>
            <a:endParaRPr lang="fr-FR" sz="2025" dirty="0">
              <a:solidFill>
                <a:srgbClr val="151616"/>
              </a:solidFill>
              <a:cs typeface="+mj-cs"/>
            </a:endParaRPr>
          </a:p>
          <a:p>
            <a:pPr marL="385763" indent="-385763" algn="just" rtl="1">
              <a:spcBef>
                <a:spcPts val="248"/>
              </a:spcBef>
              <a:buFont typeface="Cambria,Serif"/>
              <a:buChar char="◾"/>
            </a:pP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بعد ملء الجدول ؛ ينمذج الميسر قراءة الجدول </a:t>
            </a:r>
            <a:r>
              <a:rPr lang="fr-FR" sz="2025" dirty="0">
                <a:solidFill>
                  <a:srgbClr val="151616"/>
                </a:solidFill>
                <a:cs typeface="+mj-cs"/>
              </a:rPr>
              <a:t>5+3 =8 ….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؛</a:t>
            </a:r>
            <a:endParaRPr lang="fr-FR" sz="2025" dirty="0">
              <a:solidFill>
                <a:srgbClr val="151616"/>
              </a:solidFill>
              <a:cs typeface="+mj-cs"/>
            </a:endParaRPr>
          </a:p>
          <a:p>
            <a:pPr marL="385763" indent="-385763" algn="just" rtl="1">
              <a:spcBef>
                <a:spcPts val="248"/>
              </a:spcBef>
              <a:buFont typeface="Cambria,Serif"/>
              <a:buChar char="◾"/>
            </a:pP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يحث بعض </a:t>
            </a:r>
            <a:r>
              <a:rPr lang="ar-MA" sz="2025" dirty="0" err="1">
                <a:solidFill>
                  <a:srgbClr val="151616"/>
                </a:solidFill>
                <a:cs typeface="MadaniArabic-Light" panose="00000400000000000000" pitchFamily="2" charset="-78"/>
              </a:rPr>
              <a:t>ال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متعلمين 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على قراءة الجدول أمام زملائهم. </a:t>
            </a:r>
          </a:p>
          <a:p>
            <a:pPr marL="385763" indent="-385763" algn="just" rtl="1">
              <a:spcBef>
                <a:spcPts val="248"/>
              </a:spcBef>
              <a:buFont typeface="Cambria,Serif"/>
              <a:buChar char="◾"/>
            </a:pP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يطرح أسئلة عن مجاميع بسيطة؛ يبحث عنها المتعلمون في جدول الجمع؛</a:t>
            </a:r>
            <a:endParaRPr lang="fr-FR" sz="2025" dirty="0">
              <a:cs typeface="+mj-cs"/>
            </a:endParaRPr>
          </a:p>
        </p:txBody>
      </p:sp>
      <p:pic>
        <p:nvPicPr>
          <p:cNvPr id="7" name="Image 2">
            <a:extLst>
              <a:ext uri="{FF2B5EF4-FFF2-40B4-BE49-F238E27FC236}">
                <a16:creationId xmlns:a16="http://schemas.microsoft.com/office/drawing/2014/main" id="{024025E1-0BFB-E37C-4D17-7B55126BF9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9862" y="5726553"/>
            <a:ext cx="2221138" cy="3176343"/>
          </a:xfrm>
          <a:prstGeom prst="rect">
            <a:avLst/>
          </a:prstGeom>
        </p:spPr>
      </p:pic>
      <p:sp>
        <p:nvSpPr>
          <p:cNvPr id="15" name="Google Shape;146;p4">
            <a:extLst>
              <a:ext uri="{FF2B5EF4-FFF2-40B4-BE49-F238E27FC236}">
                <a16:creationId xmlns:a16="http://schemas.microsoft.com/office/drawing/2014/main" id="{556FB1FD-3E7D-22F5-B4C1-39FFD4019F05}"/>
              </a:ext>
            </a:extLst>
          </p:cNvPr>
          <p:cNvSpPr txBox="1">
            <a:spLocks/>
          </p:cNvSpPr>
          <p:nvPr/>
        </p:nvSpPr>
        <p:spPr>
          <a:xfrm>
            <a:off x="2133600" y="1285500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الجمع والطرح شفهيا</a:t>
            </a:r>
          </a:p>
        </p:txBody>
      </p:sp>
      <p:pic>
        <p:nvPicPr>
          <p:cNvPr id="8" name="Image 1">
            <a:extLst>
              <a:ext uri="{FF2B5EF4-FFF2-40B4-BE49-F238E27FC236}">
                <a16:creationId xmlns:a16="http://schemas.microsoft.com/office/drawing/2014/main" id="{0B7A0973-5962-74E9-0FB5-54846AF9C8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1789" y="4719976"/>
            <a:ext cx="2473171" cy="3477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88014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30CB1E8D-FE6A-520B-44F6-1CC27676BBE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71449" y="2257425"/>
          <a:ext cx="13344525" cy="65151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28221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0616304">
                  <a:extLst>
                    <a:ext uri="{9D8B030D-6E8A-4147-A177-3AD203B41FA5}">
                      <a16:colId xmlns:a16="http://schemas.microsoft.com/office/drawing/2014/main" val="3223922575"/>
                    </a:ext>
                  </a:extLst>
                </a:gridCol>
              </a:tblGrid>
              <a:tr h="812118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MadaniArabic-Light" panose="00000400000000000000" pitchFamily="2" charset="-78"/>
                        </a:rPr>
                        <a:t>2) الممارسة الموجهة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985755"/>
                  </a:ext>
                </a:extLst>
              </a:tr>
              <a:tr h="5702982">
                <a:tc>
                  <a:txBody>
                    <a:bodyPr/>
                    <a:lstStyle/>
                    <a:p>
                      <a:pPr algn="r" rtl="1"/>
                      <a:endParaRPr lang="fr-MA" sz="1500" dirty="0">
                        <a:cs typeface="+mj-cs"/>
                      </a:endParaRPr>
                    </a:p>
                  </a:txBody>
                  <a:tcPr marL="102870" marR="102870" marT="51435" marB="5143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300" dirty="0">
                        <a:cs typeface="MadaniArabic-Light" panose="00000400000000000000" pitchFamily="2" charset="-78"/>
                      </a:endParaRPr>
                    </a:p>
                  </a:txBody>
                  <a:tcPr marL="102870" marR="102870" marT="51435" marB="5143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52017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TextBox 1">
            <a:extLst>
              <a:ext uri="{FF2B5EF4-FFF2-40B4-BE49-F238E27FC236}">
                <a16:creationId xmlns:a16="http://schemas.microsoft.com/office/drawing/2014/main" id="{71143B4E-32D3-B487-A385-ECB32F1CFF27}"/>
              </a:ext>
            </a:extLst>
          </p:cNvPr>
          <p:cNvSpPr txBox="1"/>
          <p:nvPr/>
        </p:nvSpPr>
        <p:spPr>
          <a:xfrm>
            <a:off x="910085" y="2981259"/>
            <a:ext cx="12324453" cy="5533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5763" indent="-385763" algn="just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2250" dirty="0">
                <a:latin typeface="Calibri" panose="020F0502020204030204" pitchFamily="34" charset="0"/>
                <a:cs typeface="MadaniArabic-Light" panose="00000400000000000000" pitchFamily="2" charset="-78"/>
              </a:rPr>
              <a:t>يطلب الميسر من كل تلميذ التدرب على قراءة جدول الجمع (أو الطرح) على كراسته بصوت هامس؛ </a:t>
            </a:r>
          </a:p>
          <a:p>
            <a:pPr marL="385763" indent="-385763" algn="just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2250" dirty="0">
                <a:latin typeface="Calibri" panose="020F0502020204030204" pitchFamily="34" charset="0"/>
                <a:cs typeface="MadaniArabic-Light" panose="00000400000000000000" pitchFamily="2" charset="-78"/>
              </a:rPr>
              <a:t>يعلن الميسر انتهاء وقت قراءة الجدول ويطلب من المتعلمين أخذ ألواحهم؛</a:t>
            </a:r>
          </a:p>
          <a:p>
            <a:pPr marL="385763" indent="-385763" algn="just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2250" dirty="0">
                <a:latin typeface="Calibri" panose="020F0502020204030204" pitchFamily="34" charset="0"/>
                <a:cs typeface="MadaniArabic-Light" panose="00000400000000000000" pitchFamily="2" charset="-78"/>
              </a:rPr>
              <a:t>يملي الميسر على المتعلمين بعض المجاميع البسيطة : 5 + 7 ... </a:t>
            </a:r>
          </a:p>
          <a:p>
            <a:pPr marL="385763" indent="-385763" algn="just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2250" dirty="0">
                <a:latin typeface="Calibri" panose="020F0502020204030204" pitchFamily="34" charset="0"/>
                <a:cs typeface="MadaniArabic-Light" panose="00000400000000000000" pitchFamily="2" charset="-78"/>
              </a:rPr>
              <a:t>يكتب المتعلمون المجموع على اللوحة؛ يصحح الميسر ويقدم التغذية الراجعة اللازمة؛ </a:t>
            </a:r>
          </a:p>
          <a:p>
            <a:pPr marL="385763" indent="-385763" algn="just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2250" dirty="0">
                <a:latin typeface="Calibri" panose="020F0502020204030204" pitchFamily="34" charset="0"/>
                <a:cs typeface="MadaniArabic-Light" panose="00000400000000000000" pitchFamily="2" charset="-78"/>
              </a:rPr>
              <a:t>يسجل نجمة لكل متعلم توفق في حساب جميع المجاميع المقترحة؛ ( يعتمد كل ميسر شكلا من أشكال التحفيز المناسبة لقسمه ) </a:t>
            </a:r>
          </a:p>
          <a:p>
            <a:pPr marL="385763" indent="-385763" algn="just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2250" dirty="0">
                <a:latin typeface="Calibri" panose="020F0502020204030204" pitchFamily="34" charset="0"/>
                <a:cs typeface="MadaniArabic-Light" panose="00000400000000000000" pitchFamily="2" charset="-78"/>
              </a:rPr>
              <a:t>يطلب من المتعلمين مواصلة التدرب على حفظ جدول الجمع (أو الطرح)؛ </a:t>
            </a:r>
          </a:p>
          <a:p>
            <a:pPr marL="385763" indent="-385763" algn="just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2250" dirty="0">
                <a:latin typeface="Calibri" panose="020F0502020204030204" pitchFamily="34" charset="0"/>
                <a:cs typeface="MadaniArabic-Light" panose="00000400000000000000" pitchFamily="2" charset="-78"/>
              </a:rPr>
              <a:t>يتم استثمار النشاط ضمن الأنشطة الاعتيادية لمدة 5 إلى 7 دقائق يوميا. </a:t>
            </a:r>
            <a:endParaRPr lang="fr-FR" sz="2250" dirty="0">
              <a:latin typeface="Calibri" panose="020F0502020204030204" pitchFamily="34" charset="0"/>
              <a:cs typeface="+mj-cs"/>
            </a:endParaRPr>
          </a:p>
        </p:txBody>
      </p:sp>
      <p:sp>
        <p:nvSpPr>
          <p:cNvPr id="11" name="Google Shape;146;p4">
            <a:extLst>
              <a:ext uri="{FF2B5EF4-FFF2-40B4-BE49-F238E27FC236}">
                <a16:creationId xmlns:a16="http://schemas.microsoft.com/office/drawing/2014/main" id="{F90FBA82-3DDE-F2C8-FA1D-7D69A2B72420}"/>
              </a:ext>
            </a:extLst>
          </p:cNvPr>
          <p:cNvSpPr txBox="1">
            <a:spLocks/>
          </p:cNvSpPr>
          <p:nvPr/>
        </p:nvSpPr>
        <p:spPr>
          <a:xfrm>
            <a:off x="1850018" y="1283604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الجمع والطرح شفهيا</a:t>
            </a:r>
          </a:p>
        </p:txBody>
      </p:sp>
    </p:spTree>
    <p:extLst>
      <p:ext uri="{BB962C8B-B14F-4D97-AF65-F5344CB8AC3E}">
        <p14:creationId xmlns:p14="http://schemas.microsoft.com/office/powerpoint/2010/main" val="149185044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EB1A72B1-A719-5537-2954-50F0C47B610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74434" y="2316401"/>
          <a:ext cx="13367133" cy="648652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367133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</a:tblGrid>
              <a:tr h="83690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MadaniArabic-Light" panose="00000400000000000000" pitchFamily="2" charset="-78"/>
                          <a:ea typeface="+mn-ea"/>
                          <a:cs typeface="MadaniArabic-Light" panose="00000400000000000000" pitchFamily="2" charset="-78"/>
                        </a:rPr>
                        <a:t>3) </a:t>
                      </a:r>
                      <a:r>
                        <a:rPr lang="ar-MA" sz="3200" b="1" dirty="0">
                          <a:solidFill>
                            <a:schemeClr val="tx1"/>
                          </a:solidFill>
                          <a:latin typeface="MadaniArabic-Light" panose="00000400000000000000" pitchFamily="2" charset="-78"/>
                          <a:cs typeface="MadaniArabic-Light" panose="00000400000000000000" pitchFamily="2" charset="-78"/>
                        </a:rPr>
                        <a:t>الممارسة المستقلة </a:t>
                      </a:r>
                      <a:endParaRPr lang="fr-MA" sz="3200" b="1" dirty="0">
                        <a:solidFill>
                          <a:schemeClr val="tx1"/>
                        </a:solidFill>
                        <a:latin typeface="MadaniArabic-Light" panose="00000400000000000000" pitchFamily="2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0282548"/>
                  </a:ext>
                </a:extLst>
              </a:tr>
              <a:tr h="107592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700" b="1" kern="1200" dirty="0">
                          <a:solidFill>
                            <a:schemeClr val="tx1"/>
                          </a:solidFill>
                          <a:latin typeface="Dubai" panose="020B0503030403030204" pitchFamily="34" charset="-78"/>
                          <a:ea typeface="+mn-ea"/>
                          <a:cs typeface="MadaniArabic-Light" panose="00000400000000000000" pitchFamily="2" charset="-78"/>
                        </a:rPr>
                        <a:t>يوجه الميسر(ة) المتعلمين إلى إنجاز الأنشطة التطبيقية المقترحة في كراسة الدعم.</a:t>
                      </a:r>
                      <a:endParaRPr lang="fr-MA" sz="2700" b="1" kern="1200" dirty="0">
                        <a:solidFill>
                          <a:schemeClr val="tx1"/>
                        </a:solidFill>
                        <a:latin typeface="Dubai" panose="020B0503030403030204" pitchFamily="34" charset="-78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9371680"/>
                  </a:ext>
                </a:extLst>
              </a:tr>
              <a:tr h="83690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200" b="1" dirty="0">
                          <a:latin typeface="MadaniArabic-Light" panose="00000400000000000000" pitchFamily="2" charset="-78"/>
                          <a:cs typeface="MadaniArabic-Light" panose="00000400000000000000" pitchFamily="2" charset="-78"/>
                        </a:rPr>
                        <a:t>*موجهات عامة*</a:t>
                      </a:r>
                      <a:endParaRPr lang="fr-MA" sz="3200" b="1" dirty="0">
                        <a:latin typeface="MadaniArabic-Light" panose="00000400000000000000" pitchFamily="2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0048326"/>
                  </a:ext>
                </a:extLst>
              </a:tr>
              <a:tr h="3736799">
                <a:tc>
                  <a:txBody>
                    <a:bodyPr/>
                    <a:lstStyle/>
                    <a:p>
                      <a:pPr marL="342900" lvl="0" indent="-342900" algn="just" defTabSz="914400" rtl="1" eaLnBrk="1" latinLnBrk="0" hangingPunct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endParaRPr lang="fr-MA" sz="1800" b="1" kern="1200" dirty="0">
                        <a:solidFill>
                          <a:schemeClr val="tx1"/>
                        </a:solidFill>
                        <a:latin typeface="Dubai" panose="020B0503030403030204" pitchFamily="34" charset="-78"/>
                        <a:ea typeface="+mn-ea"/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1819782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85875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" name="TextBox 2">
            <a:extLst>
              <a:ext uri="{FF2B5EF4-FFF2-40B4-BE49-F238E27FC236}">
                <a16:creationId xmlns:a16="http://schemas.microsoft.com/office/drawing/2014/main" id="{9B4BDAFD-78E1-06AB-4F3B-C8CFFCAA3FC7}"/>
              </a:ext>
            </a:extLst>
          </p:cNvPr>
          <p:cNvSpPr txBox="1"/>
          <p:nvPr/>
        </p:nvSpPr>
        <p:spPr>
          <a:xfrm>
            <a:off x="839391" y="5155799"/>
            <a:ext cx="12037219" cy="34855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150" dirty="0">
                <a:cs typeface="MadaniArabic-Light" panose="00000400000000000000" pitchFamily="2" charset="-78"/>
              </a:rPr>
              <a:t>* </a:t>
            </a:r>
            <a:r>
              <a:rPr lang="ar-MA" sz="2700" dirty="0">
                <a:cs typeface="MadaniArabic-Light" panose="00000400000000000000" pitchFamily="2" charset="-78"/>
              </a:rPr>
              <a:t>يمنح المتعلمون 3 دقائق يومية لمراجعة الجدول الذي يتم الاشتغال عليه قبل الانتقال إلى التدرب على الألواح مع الحرص على المحافظة على إيقاع مرتفع للنشاط والوقوف على جميع الأخطاء المرتكبة وتصحيحها. </a:t>
            </a:r>
          </a:p>
          <a:p>
            <a:pPr algn="r" rtl="1"/>
            <a:r>
              <a:rPr lang="ar-MA" sz="2700" dirty="0">
                <a:cs typeface="MadaniArabic-Light" panose="00000400000000000000" pitchFamily="2" charset="-78"/>
              </a:rPr>
              <a:t>يحرص الميسر على ملاحظة تطور قدرة المتعلمين على توظيف الحساب الذهني أثناء إنجاز العمليات الحسابية الموضوعة أو أثناء حل المسائل؛ </a:t>
            </a:r>
          </a:p>
          <a:p>
            <a:pPr marL="321469" indent="-321469" algn="r" rtl="1">
              <a:buFont typeface="Arial" panose="020B0604020202020204" pitchFamily="34" charset="0"/>
              <a:buChar char="•"/>
            </a:pPr>
            <a:r>
              <a:rPr lang="ar-MA" sz="2700" dirty="0">
                <a:latin typeface="Calibri" panose="020F0502020204030204" pitchFamily="34" charset="0"/>
                <a:ea typeface="Calibri" panose="020F0502020204030204" pitchFamily="34" charset="0"/>
                <a:cs typeface="MadaniArabic-Light" panose="00000400000000000000" pitchFamily="2" charset="-78"/>
              </a:rPr>
              <a:t>يُستحب في إطار الأنشطة المبنية على التنافس تخصيص تحفيزات رمزية للمتعلمين الذين يسجلون تقدما على مستوى التحكم في الحساب الذهني : نُجيمات، نقط حسنة،...</a:t>
            </a:r>
            <a:endParaRPr lang="ar-MA" sz="2700" dirty="0">
              <a:cs typeface="MadaniArabic-Light" panose="00000400000000000000" pitchFamily="2" charset="-78"/>
            </a:endParaRPr>
          </a:p>
        </p:txBody>
      </p:sp>
      <p:sp>
        <p:nvSpPr>
          <p:cNvPr id="7" name="Google Shape;146;p4">
            <a:extLst>
              <a:ext uri="{FF2B5EF4-FFF2-40B4-BE49-F238E27FC236}">
                <a16:creationId xmlns:a16="http://schemas.microsoft.com/office/drawing/2014/main" id="{EAE60FEB-01A7-5AB7-BF97-96DFA65660C2}"/>
              </a:ext>
            </a:extLst>
          </p:cNvPr>
          <p:cNvSpPr txBox="1">
            <a:spLocks/>
          </p:cNvSpPr>
          <p:nvPr/>
        </p:nvSpPr>
        <p:spPr>
          <a:xfrm>
            <a:off x="2078618" y="1280522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الجمع والطرح شفهيا</a:t>
            </a:r>
            <a:endParaRPr lang="ar-MA" sz="4500" b="1" dirty="0">
              <a:solidFill>
                <a:prstClr val="black"/>
              </a:solidFill>
              <a:latin typeface="MadaniArabic-Light" panose="00000400000000000000" pitchFamily="2" charset="-78"/>
              <a:ea typeface="Arial Black"/>
              <a:cs typeface="MadaniArabic-Light" panose="00000400000000000000" pitchFamily="2" charset="-78"/>
              <a:sym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136351289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5CBC09-A4F3-F5A1-775C-CF16F2DBD0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0BDD59E-35AF-08AE-97D2-03EF745F436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6644B68-A217-B1EA-B6A2-D030369C46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AE7AA85-A02D-0E3A-3290-16D83F5B51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4BBCA44-D9C1-ADDD-4139-A8FEDF5F0F2E}"/>
              </a:ext>
            </a:extLst>
          </p:cNvPr>
          <p:cNvSpPr/>
          <p:nvPr/>
        </p:nvSpPr>
        <p:spPr>
          <a:xfrm>
            <a:off x="3697297" y="2919680"/>
            <a:ext cx="6321405" cy="115786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4160FC2-6EF1-3763-71DD-2F6C8153782A}"/>
              </a:ext>
            </a:extLst>
          </p:cNvPr>
          <p:cNvSpPr txBox="1"/>
          <p:nvPr/>
        </p:nvSpPr>
        <p:spPr>
          <a:xfrm>
            <a:off x="4876799" y="2877217"/>
            <a:ext cx="3962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الملحق2</a:t>
            </a:r>
            <a:endParaRPr lang="fr-FR" sz="7200" b="1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9807060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BB467AA8-BCB7-736A-96CB-44A39E213C1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2098957"/>
            <a:ext cx="13716000" cy="773984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85875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>
              <a:solidFill>
                <a:prstClr val="black"/>
              </a:solidFill>
              <a:latin typeface="Calibri" panose="020F0502020204030204"/>
            </a:endParaRPr>
          </a:p>
        </p:txBody>
      </p:sp>
      <p:graphicFrame>
        <p:nvGraphicFramePr>
          <p:cNvPr id="12" name="Tableau 4">
            <a:extLst>
              <a:ext uri="{FF2B5EF4-FFF2-40B4-BE49-F238E27FC236}">
                <a16:creationId xmlns:a16="http://schemas.microsoft.com/office/drawing/2014/main" id="{53C30653-D237-F046-EA7F-A8E6354AA829}"/>
              </a:ext>
            </a:extLst>
          </p:cNvPr>
          <p:cNvGraphicFramePr>
            <a:graphicFrameLocks noGrp="1"/>
          </p:cNvGraphicFramePr>
          <p:nvPr/>
        </p:nvGraphicFramePr>
        <p:xfrm>
          <a:off x="330096" y="2708001"/>
          <a:ext cx="13272998" cy="40674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243923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4029075">
                  <a:extLst>
                    <a:ext uri="{9D8B030D-6E8A-4147-A177-3AD203B41FA5}">
                      <a16:colId xmlns:a16="http://schemas.microsoft.com/office/drawing/2014/main" val="3971960171"/>
                    </a:ext>
                  </a:extLst>
                </a:gridCol>
              </a:tblGrid>
              <a:tr h="1805940">
                <a:tc>
                  <a:txBody>
                    <a:bodyPr/>
                    <a:lstStyle/>
                    <a:p>
                      <a:pPr marL="342900" lvl="0" indent="-342900" algn="r" rtl="1">
                        <a:spcBef>
                          <a:spcPts val="22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ar-SA" sz="2700" b="1" dirty="0">
                          <a:solidFill>
                            <a:srgbClr val="151616"/>
                          </a:solidFill>
                          <a:latin typeface="Calibri" panose="020F0502020204030204" pitchFamily="34" charset="0"/>
                          <a:cs typeface="MadaniArabic-Light" panose="00000400000000000000" pitchFamily="2" charset="-78"/>
                        </a:rPr>
                        <a:t>اكساب القدرة على الجمع شفويا لعددين من رقم واحد؛</a:t>
                      </a:r>
                      <a:endParaRPr lang="fr-FR" sz="2700" b="1" dirty="0">
                        <a:solidFill>
                          <a:srgbClr val="151616"/>
                        </a:solidFill>
                        <a:latin typeface="Calibri" panose="020F0502020204030204" pitchFamily="34" charset="0"/>
                      </a:endParaRPr>
                    </a:p>
                    <a:p>
                      <a:pPr marL="342900" lvl="0" indent="-342900" algn="r" rtl="1">
                        <a:spcBef>
                          <a:spcPts val="22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ar-SA" sz="2700" b="1" dirty="0">
                          <a:solidFill>
                            <a:srgbClr val="151616"/>
                          </a:solidFill>
                          <a:latin typeface="Calibri" panose="020F0502020204030204" pitchFamily="34" charset="0"/>
                          <a:cs typeface="MadaniArabic-Light" panose="00000400000000000000" pitchFamily="2" charset="-78"/>
                        </a:rPr>
                        <a:t>اكساب القدرة على الطرح شفويا لعدد مكون من رقمين أو رقم واحد، يكون الفرق محصورا بين 0 و18؛</a:t>
                      </a:r>
                      <a:r>
                        <a:rPr lang="ar-MA" sz="2700" b="1" dirty="0">
                          <a:solidFill>
                            <a:srgbClr val="151616"/>
                          </a:solidFill>
                          <a:latin typeface="Calibri" panose="020F0502020204030204" pitchFamily="34" charset="0"/>
                          <a:cs typeface="MadaniArabic-Light" panose="00000400000000000000" pitchFamily="2" charset="-78"/>
                        </a:rPr>
                        <a:t> </a:t>
                      </a:r>
                    </a:p>
                    <a:p>
                      <a:pPr marL="342900" lvl="0" indent="-342900" algn="r" rtl="1">
                        <a:spcBef>
                          <a:spcPts val="22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ar-MA" sz="2700" b="1" kern="1200" dirty="0">
                          <a:solidFill>
                            <a:srgbClr val="151616"/>
                          </a:solidFill>
                          <a:latin typeface="Calibri" panose="020F0502020204030204" pitchFamily="34" charset="0"/>
                          <a:ea typeface="+mn-ea"/>
                          <a:cs typeface="MadaniArabic-Light" panose="00000400000000000000" pitchFamily="2" charset="-78"/>
                        </a:rPr>
                        <a:t>التمكن من جداول الضرب*؛ </a:t>
                      </a:r>
                      <a:endParaRPr lang="fr-FR" sz="2700" b="1" kern="1200" dirty="0">
                        <a:solidFill>
                          <a:srgbClr val="151616"/>
                        </a:solidFill>
                        <a:latin typeface="Calibri" panose="020F0502020204030204" pitchFamily="34" charset="0"/>
                        <a:ea typeface="+mn-ea"/>
                        <a:cs typeface="MadaniArabic-Light" panose="00000400000000000000" pitchFamily="2" charset="-78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1" dirty="0">
                          <a:solidFill>
                            <a:schemeClr val="bg1"/>
                          </a:solidFill>
                          <a:latin typeface="+mn-lt"/>
                          <a:cs typeface="MadaniArabic-Light" panose="00000400000000000000" pitchFamily="2" charset="-78"/>
                        </a:rPr>
                        <a:t>أهداف النشاط</a:t>
                      </a:r>
                      <a:endParaRPr lang="fr-MA" sz="3600" b="1" dirty="0">
                        <a:solidFill>
                          <a:schemeClr val="bg1"/>
                        </a:solidFill>
                        <a:latin typeface="+mn-lt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  <a:tr h="120015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700" b="1" dirty="0">
                          <a:solidFill>
                            <a:srgbClr val="151616"/>
                          </a:solidFill>
                          <a:latin typeface="Calibri" panose="020F0502020204030204" pitchFamily="34" charset="0"/>
                          <a:cs typeface="MadaniArabic-Light" panose="00000400000000000000" pitchFamily="2" charset="-78"/>
                        </a:rPr>
                        <a:t>كرة خفيفة الوزن </a:t>
                      </a: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1" dirty="0">
                          <a:solidFill>
                            <a:schemeClr val="bg1"/>
                          </a:solidFill>
                          <a:latin typeface="+mn-lt"/>
                          <a:cs typeface="MadaniArabic-Light" panose="00000400000000000000" pitchFamily="2" charset="-78"/>
                        </a:rPr>
                        <a:t>المعينات الديداكتيكية</a:t>
                      </a:r>
                      <a:endParaRPr lang="fr-MA" sz="3600" b="1" dirty="0">
                        <a:solidFill>
                          <a:schemeClr val="bg1"/>
                        </a:solidFill>
                        <a:latin typeface="+mn-lt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884860"/>
                  </a:ext>
                </a:extLst>
              </a:tr>
              <a:tr h="1061350">
                <a:tc>
                  <a:txBody>
                    <a:bodyPr/>
                    <a:lstStyle/>
                    <a:p>
                      <a:pPr algn="ctr" rtl="1"/>
                      <a:r>
                        <a:rPr lang="fr-MA" sz="3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 </a:t>
                      </a:r>
                      <a:r>
                        <a:rPr lang="ar-MA" sz="3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MadaniArabic-Light" panose="00000400000000000000" pitchFamily="2" charset="-78"/>
                        </a:rPr>
                        <a:t>10 دقائق </a:t>
                      </a:r>
                      <a:endParaRPr lang="fr-MA" sz="3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1" dirty="0">
                          <a:solidFill>
                            <a:schemeClr val="bg1"/>
                          </a:solidFill>
                          <a:latin typeface="+mn-lt"/>
                          <a:cs typeface="MadaniArabic-Light" panose="00000400000000000000" pitchFamily="2" charset="-78"/>
                        </a:rPr>
                        <a:t>المدة الزمنية</a:t>
                      </a:r>
                      <a:endParaRPr lang="fr-MA" sz="3600" b="1" dirty="0">
                        <a:solidFill>
                          <a:schemeClr val="bg1"/>
                        </a:solidFill>
                        <a:latin typeface="+mn-lt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71680"/>
                  </a:ext>
                </a:extLst>
              </a:tr>
            </a:tbl>
          </a:graphicData>
        </a:graphic>
      </p:graphicFrame>
      <p:sp>
        <p:nvSpPr>
          <p:cNvPr id="4" name="Google Shape;146;p4">
            <a:extLst>
              <a:ext uri="{FF2B5EF4-FFF2-40B4-BE49-F238E27FC236}">
                <a16:creationId xmlns:a16="http://schemas.microsoft.com/office/drawing/2014/main" id="{EFD2F427-B993-2D35-C38A-FA47CE115960}"/>
              </a:ext>
            </a:extLst>
          </p:cNvPr>
          <p:cNvSpPr txBox="1">
            <a:spLocks/>
          </p:cNvSpPr>
          <p:nvPr/>
        </p:nvSpPr>
        <p:spPr>
          <a:xfrm>
            <a:off x="2252804" y="1291942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لعبة رمي الكرة </a:t>
            </a:r>
            <a:endParaRPr lang="ar-MA" sz="4500" b="1" dirty="0">
              <a:solidFill>
                <a:prstClr val="black"/>
              </a:solidFill>
              <a:latin typeface="MadaniArabic-Light" panose="00000400000000000000" pitchFamily="2" charset="-78"/>
              <a:ea typeface="Arial Black"/>
              <a:cs typeface="MadaniArabic-Light" panose="00000400000000000000" pitchFamily="2" charset="-78"/>
              <a:sym typeface="Arial Black"/>
            </a:endParaRPr>
          </a:p>
        </p:txBody>
      </p:sp>
      <p:pic>
        <p:nvPicPr>
          <p:cNvPr id="3" name="Graphic 6" descr="Alarm clock with solid fill">
            <a:extLst>
              <a:ext uri="{FF2B5EF4-FFF2-40B4-BE49-F238E27FC236}">
                <a16:creationId xmlns:a16="http://schemas.microsoft.com/office/drawing/2014/main" id="{0A6197C9-6FC5-598D-B6A9-16193436B7B8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074107" y="5590275"/>
            <a:ext cx="1015180" cy="959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03522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CF74E09A-1F44-E430-0B0A-5B12BFAC59B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85738" y="2271713"/>
          <a:ext cx="13344525" cy="65151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28221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0616304">
                  <a:extLst>
                    <a:ext uri="{9D8B030D-6E8A-4147-A177-3AD203B41FA5}">
                      <a16:colId xmlns:a16="http://schemas.microsoft.com/office/drawing/2014/main" val="3223922575"/>
                    </a:ext>
                  </a:extLst>
                </a:gridCol>
              </a:tblGrid>
              <a:tr h="812118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MadaniArabic-Light" panose="00000400000000000000" pitchFamily="2" charset="-78"/>
                        </a:rPr>
                        <a:t>2) الممارسة الموجهة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985755"/>
                  </a:ext>
                </a:extLst>
              </a:tr>
              <a:tr h="5702982">
                <a:tc>
                  <a:txBody>
                    <a:bodyPr/>
                    <a:lstStyle/>
                    <a:p>
                      <a:pPr algn="r" rtl="1"/>
                      <a:endParaRPr lang="fr-MA" sz="1500" dirty="0">
                        <a:cs typeface="+mj-cs"/>
                      </a:endParaRPr>
                    </a:p>
                  </a:txBody>
                  <a:tcPr marL="102870" marR="102870" marT="51435" marB="5143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300" dirty="0">
                        <a:cs typeface="MadaniArabic-Light" panose="00000400000000000000" pitchFamily="2" charset="-78"/>
                      </a:endParaRPr>
                    </a:p>
                  </a:txBody>
                  <a:tcPr marL="102870" marR="102870" marT="51435" marB="5143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52017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Google Shape;146;p4">
            <a:extLst>
              <a:ext uri="{FF2B5EF4-FFF2-40B4-BE49-F238E27FC236}">
                <a16:creationId xmlns:a16="http://schemas.microsoft.com/office/drawing/2014/main" id="{9431BBB8-3685-81E7-6835-2EE314866E3F}"/>
              </a:ext>
            </a:extLst>
          </p:cNvPr>
          <p:cNvSpPr txBox="1">
            <a:spLocks/>
          </p:cNvSpPr>
          <p:nvPr/>
        </p:nvSpPr>
        <p:spPr>
          <a:xfrm>
            <a:off x="2144209" y="1322719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لعبة رمي الكرة </a:t>
            </a:r>
            <a:endParaRPr lang="ar-MA" sz="4500" b="1" dirty="0">
              <a:solidFill>
                <a:prstClr val="black"/>
              </a:solidFill>
              <a:latin typeface="MadaniArabic-Light" panose="00000400000000000000" pitchFamily="2" charset="-78"/>
              <a:ea typeface="Arial Black"/>
              <a:cs typeface="MadaniArabic-Light" panose="00000400000000000000" pitchFamily="2" charset="-78"/>
              <a:sym typeface="Arial Black"/>
            </a:endParaRPr>
          </a:p>
        </p:txBody>
      </p:sp>
      <p:sp>
        <p:nvSpPr>
          <p:cNvPr id="8" name="TextBox 1">
            <a:extLst>
              <a:ext uri="{FF2B5EF4-FFF2-40B4-BE49-F238E27FC236}">
                <a16:creationId xmlns:a16="http://schemas.microsoft.com/office/drawing/2014/main" id="{4CF2779A-C449-FFA4-E0FF-85AF400A2BDB}"/>
              </a:ext>
            </a:extLst>
          </p:cNvPr>
          <p:cNvSpPr txBox="1"/>
          <p:nvPr/>
        </p:nvSpPr>
        <p:spPr>
          <a:xfrm>
            <a:off x="974560" y="3237350"/>
            <a:ext cx="12351232" cy="52245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028700" rtl="1">
              <a:defRPr/>
            </a:pPr>
            <a:r>
              <a:rPr lang="ar-MA" sz="3150" dirty="0">
                <a:solidFill>
                  <a:schemeClr val="accent1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ممارسة مع جماعة  أو في مجموعات صغيرة:</a:t>
            </a:r>
            <a:endParaRPr lang="fr-FR" sz="3150" dirty="0">
              <a:solidFill>
                <a:schemeClr val="accent1"/>
              </a:solidFill>
              <a:latin typeface="Calibri" panose="020F0502020204030204" pitchFamily="34" charset="0"/>
            </a:endParaRPr>
          </a:p>
          <a:p>
            <a:pPr algn="just" defTabSz="1028700" rtl="1">
              <a:defRPr/>
            </a:pPr>
            <a:r>
              <a:rPr lang="en-US" sz="2700" dirty="0">
                <a:solidFill>
                  <a:srgbClr val="151616"/>
                </a:solidFill>
                <a:latin typeface="Calibri" panose="020F0502020204030204" pitchFamily="34" charset="0"/>
              </a:rPr>
              <a:t>◾ 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مطالبة المتعلمين بتكوين دائرة.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algn="just" defTabSz="1028700" rtl="1">
              <a:defRPr/>
            </a:pP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شرح القواعد: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321469" indent="-321469" algn="just" defTabSz="1028700" rtl="1">
              <a:spcBef>
                <a:spcPts val="248"/>
              </a:spcBef>
              <a:buFont typeface="Arial" panose="020B0604020202020204" pitchFamily="34" charset="0"/>
              <a:buChar char="•"/>
              <a:defRPr/>
            </a:pP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ترمى الكرة في اتجاه متعلم/ة مع سؤاله /ها حسابا شفويا في الجمع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(مجموع أصغر من أو يساوي 10)؛ أو في الطرح لعدد مكون من رقمين أو رقم واحد (يكون الفرق محصورا بين 0 و18)؛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321469" indent="-321469" algn="just" defTabSz="1028700" rtl="1">
              <a:spcBef>
                <a:spcPts val="248"/>
              </a:spcBef>
              <a:buFont typeface="Arial" panose="020B0604020202020204" pitchFamily="34" charset="0"/>
              <a:buChar char="•"/>
              <a:defRPr/>
            </a:pP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يقبض المتعلم الكرة ويقدم الجواب الصحيح في الحين؛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321469" indent="-321469" algn="just" defTabSz="1028700" rtl="1">
              <a:spcBef>
                <a:spcPts val="248"/>
              </a:spcBef>
              <a:buFont typeface="Arial" panose="020B0604020202020204" pitchFamily="34" charset="0"/>
              <a:buChar char="•"/>
              <a:defRPr/>
            </a:pP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يكرر المتعلم الذي أجاب رمي الكرة لزميل آخر مع سؤال آخر؛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يرمي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الكرة في اتجاه متعلم 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ويسأله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حول الجمع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أو الطرح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"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كم هي 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3+4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"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"5-9"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يجيب ثم يرمي الكرة نحو زميل آخر.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تعطى عملية جمع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أو طرح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أخرى للمتعلم الذي يقبض الكرة.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يتم 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تقديم النشاط وتحفيز المتعلمين على السرعة في طرح السؤال وال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إ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جابة 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51559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98A8B7-3179-0954-DF17-1372A18E93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D6B6399-8788-D42D-F09B-92E90B14A310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27DA220-6C5D-D624-EC6B-99B753F6D720}"/>
              </a:ext>
            </a:extLst>
          </p:cNvPr>
          <p:cNvSpPr/>
          <p:nvPr/>
        </p:nvSpPr>
        <p:spPr>
          <a:xfrm>
            <a:off x="275852" y="1943100"/>
            <a:ext cx="13164293" cy="804608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CDAE197-8064-9081-2BAA-3F019F97BC12}"/>
              </a:ext>
            </a:extLst>
          </p:cNvPr>
          <p:cNvSpPr/>
          <p:nvPr/>
        </p:nvSpPr>
        <p:spPr>
          <a:xfrm>
            <a:off x="-1" y="644346"/>
            <a:ext cx="13716001" cy="1146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3148507-C776-FE5A-0749-63194EB3F1C7}"/>
              </a:ext>
            </a:extLst>
          </p:cNvPr>
          <p:cNvSpPr txBox="1"/>
          <p:nvPr/>
        </p:nvSpPr>
        <p:spPr>
          <a:xfrm>
            <a:off x="2102122" y="781618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واجباتكم المنزلية. سأراقب ما قمتم به.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60BB4764-DB97-9BAC-AF2D-945426E6397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8DF92CF0-3F30-E026-723D-BE43F13A39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712299"/>
            <a:ext cx="1295400" cy="1009518"/>
          </a:xfrm>
          <a:prstGeom prst="rect">
            <a:avLst/>
          </a:prstGeom>
        </p:spPr>
      </p:pic>
      <p:sp>
        <p:nvSpPr>
          <p:cNvPr id="4" name="Freeform 8">
            <a:extLst>
              <a:ext uri="{FF2B5EF4-FFF2-40B4-BE49-F238E27FC236}">
                <a16:creationId xmlns:a16="http://schemas.microsoft.com/office/drawing/2014/main" id="{21F4A60E-3F12-68AF-3A33-6C75348B6790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C3C9FC4-440A-E94A-6585-6DBB322E8A3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2684319"/>
            <a:ext cx="5139013" cy="6441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2382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6954364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19D75DB0-F5E7-9967-FDFC-BECEF6A40BA7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ضعوا اللوحة والقلم والكراسة في القمطر، سنحتاجها في هذه الحصة.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014227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672482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9699936" y="6441792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270" y="4026109"/>
            <a:ext cx="2244168" cy="2244168"/>
          </a:xfrm>
          <a:prstGeom prst="rect">
            <a:avLst/>
          </a:prstGeom>
        </p:spPr>
      </p:pic>
      <p:pic>
        <p:nvPicPr>
          <p:cNvPr id="20" name="Image 19" descr="Une image contenant texte, Visage humain, capture d’écran, personne&#10;&#10;Le contenu généré par l’IA peut être incorrect.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8" t="5547" b="2952"/>
          <a:stretch>
            <a:fillRect/>
          </a:stretch>
        </p:blipFill>
        <p:spPr>
          <a:xfrm>
            <a:off x="1247110" y="3788858"/>
            <a:ext cx="1853394" cy="2464792"/>
          </a:xfrm>
          <a:prstGeom prst="rect">
            <a:avLst/>
          </a:prstGeom>
        </p:spPr>
      </p:pic>
      <p:pic>
        <p:nvPicPr>
          <p:cNvPr id="2" name="Image 1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65D06D5-468A-F820-08FD-509EB448027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3884734" y="4046128"/>
            <a:ext cx="1511389" cy="2069668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971DA1-3C01-7970-1A46-20F644813AB4}"/>
              </a:ext>
            </a:extLst>
          </p:cNvPr>
          <p:cNvSpPr/>
          <p:nvPr/>
        </p:nvSpPr>
        <p:spPr>
          <a:xfrm>
            <a:off x="374140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دفتر البحث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1" name="Group 7">
            <a:extLst>
              <a:ext uri="{FF2B5EF4-FFF2-40B4-BE49-F238E27FC236}">
                <a16:creationId xmlns:a16="http://schemas.microsoft.com/office/drawing/2014/main" id="{E039D9EE-6FCD-5746-0FF7-4B02B02E60B1}"/>
              </a:ext>
            </a:extLst>
          </p:cNvPr>
          <p:cNvGrpSpPr/>
          <p:nvPr/>
        </p:nvGrpSpPr>
        <p:grpSpPr>
          <a:xfrm>
            <a:off x="9708002" y="4305300"/>
            <a:ext cx="1967371" cy="1801077"/>
            <a:chOff x="331235" y="1277768"/>
            <a:chExt cx="1795426" cy="2270728"/>
          </a:xfrm>
        </p:grpSpPr>
        <p:pic>
          <p:nvPicPr>
            <p:cNvPr id="13" name="Picture 2">
              <a:extLst>
                <a:ext uri="{FF2B5EF4-FFF2-40B4-BE49-F238E27FC236}">
                  <a16:creationId xmlns:a16="http://schemas.microsoft.com/office/drawing/2014/main" id="{E273FDFD-8DD0-6AF4-A4FF-AB151DECAA9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11025" t="14561" r="11389" b="14089"/>
            <a:stretch/>
          </p:blipFill>
          <p:spPr>
            <a:xfrm>
              <a:off x="454329" y="1277768"/>
              <a:ext cx="1672332" cy="1189216"/>
            </a:xfrm>
            <a:prstGeom prst="roundRect">
              <a:avLst/>
            </a:prstGeom>
          </p:spPr>
        </p:pic>
        <p:pic>
          <p:nvPicPr>
            <p:cNvPr id="14" name="Image 19" descr="Une image contenant texte, fournitures de bureau&#10;&#10;Description générée automatiquement">
              <a:extLst>
                <a:ext uri="{FF2B5EF4-FFF2-40B4-BE49-F238E27FC236}">
                  <a16:creationId xmlns:a16="http://schemas.microsoft.com/office/drawing/2014/main" id="{FC84602F-5E6E-FE8B-3F34-FA9AE2C1CE2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8"/>
                </a:ext>
              </a:extLst>
            </a:blip>
            <a:stretch>
              <a:fillRect/>
            </a:stretch>
          </p:blipFill>
          <p:spPr>
            <a:xfrm>
              <a:off x="1171478" y="2501472"/>
              <a:ext cx="855244" cy="1025503"/>
            </a:xfrm>
            <a:prstGeom prst="rect">
              <a:avLst/>
            </a:prstGeom>
          </p:spPr>
        </p:pic>
        <p:pic>
          <p:nvPicPr>
            <p:cNvPr id="16" name="Picture 8" descr="Maped Brosse en Bois pour Ardoises Blanches et Noires">
              <a:extLst>
                <a:ext uri="{FF2B5EF4-FFF2-40B4-BE49-F238E27FC236}">
                  <a16:creationId xmlns:a16="http://schemas.microsoft.com/office/drawing/2014/main" id="{8CD4A3EF-14B2-B046-6887-2B2EED14DC5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25" t="22613" r="7267" b="28421"/>
            <a:stretch/>
          </p:blipFill>
          <p:spPr bwMode="auto">
            <a:xfrm>
              <a:off x="331235" y="2910958"/>
              <a:ext cx="855245" cy="6375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7" name="Image 16">
            <a:extLst>
              <a:ext uri="{FF2B5EF4-FFF2-40B4-BE49-F238E27FC236}">
                <a16:creationId xmlns:a16="http://schemas.microsoft.com/office/drawing/2014/main" id="{4E9D11D6-635C-822F-B617-A90ED89CE5D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0834" y="5532455"/>
            <a:ext cx="1027366" cy="685800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02648DB-E879-5184-3B15-7CF55F4A04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2602304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Freeform 8">
            <a:extLst>
              <a:ext uri="{FF2B5EF4-FFF2-40B4-BE49-F238E27FC236}">
                <a16:creationId xmlns:a16="http://schemas.microsoft.com/office/drawing/2014/main" id="{E7A39479-F509-7634-CECD-29C0D40E31F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37179</TotalTime>
  <Words>2116</Words>
  <Application>Microsoft Office PowerPoint</Application>
  <PresentationFormat>Personnalisé</PresentationFormat>
  <Paragraphs>493</Paragraphs>
  <Slides>68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68</vt:i4>
      </vt:variant>
    </vt:vector>
  </HeadingPairs>
  <TitlesOfParts>
    <vt:vector size="83" baseType="lpstr">
      <vt:lpstr>Cambria,Serif</vt:lpstr>
      <vt:lpstr>Montserrat Medium</vt:lpstr>
      <vt:lpstr>MadaniArabic-Light</vt:lpstr>
      <vt:lpstr>Carelia</vt:lpstr>
      <vt:lpstr>29LT Bukra Bold</vt:lpstr>
      <vt:lpstr>Wingdings</vt:lpstr>
      <vt:lpstr>Microsoft Uighur</vt:lpstr>
      <vt:lpstr>Arial</vt:lpstr>
      <vt:lpstr>Arial Rounded MT Bold</vt:lpstr>
      <vt:lpstr>Dosis</vt:lpstr>
      <vt:lpstr>Montserrat</vt:lpstr>
      <vt:lpstr>Calibri</vt:lpstr>
      <vt:lpstr>Dubai</vt:lpstr>
      <vt:lpstr>Montserrat Light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Mohamed Ouatouch</cp:lastModifiedBy>
  <cp:revision>205</cp:revision>
  <cp:lastPrinted>2025-09-17T08:30:29Z</cp:lastPrinted>
  <dcterms:created xsi:type="dcterms:W3CDTF">2006-08-16T00:00:00Z</dcterms:created>
  <dcterms:modified xsi:type="dcterms:W3CDTF">2025-10-01T17:44:24Z</dcterms:modified>
  <dc:identifier>DAFtlvZnwz4</dc:identifier>
</cp:coreProperties>
</file>