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89"/>
  </p:notesMasterIdLst>
  <p:sldIdLst>
    <p:sldId id="257" r:id="rId2"/>
    <p:sldId id="2134808553" r:id="rId3"/>
    <p:sldId id="2134808443" r:id="rId4"/>
    <p:sldId id="2134805101" r:id="rId5"/>
    <p:sldId id="2134808576" r:id="rId6"/>
    <p:sldId id="2134805155" r:id="rId7"/>
    <p:sldId id="2147482682" r:id="rId8"/>
    <p:sldId id="386" r:id="rId9"/>
    <p:sldId id="2134808444" r:id="rId10"/>
    <p:sldId id="2147482586" r:id="rId11"/>
    <p:sldId id="2147482709" r:id="rId12"/>
    <p:sldId id="2134808519" r:id="rId13"/>
    <p:sldId id="2134808520" r:id="rId14"/>
    <p:sldId id="2147482629" r:id="rId15"/>
    <p:sldId id="2147482630" r:id="rId16"/>
    <p:sldId id="2147482631" r:id="rId17"/>
    <p:sldId id="2147482632" r:id="rId18"/>
    <p:sldId id="2147482633" r:id="rId19"/>
    <p:sldId id="2147482634" r:id="rId20"/>
    <p:sldId id="2147482635" r:id="rId21"/>
    <p:sldId id="2147482636" r:id="rId22"/>
    <p:sldId id="2147482766" r:id="rId23"/>
    <p:sldId id="2147482767" r:id="rId24"/>
    <p:sldId id="2147482768" r:id="rId25"/>
    <p:sldId id="2147482769" r:id="rId26"/>
    <p:sldId id="2147482770" r:id="rId27"/>
    <p:sldId id="2147482771" r:id="rId28"/>
    <p:sldId id="2147482772" r:id="rId29"/>
    <p:sldId id="2147482773" r:id="rId30"/>
    <p:sldId id="2147482806" r:id="rId31"/>
    <p:sldId id="2147482807" r:id="rId32"/>
    <p:sldId id="2134808459" r:id="rId33"/>
    <p:sldId id="2147482809" r:id="rId34"/>
    <p:sldId id="2134808446" r:id="rId35"/>
    <p:sldId id="2147482811" r:id="rId36"/>
    <p:sldId id="2147482812" r:id="rId37"/>
    <p:sldId id="2147482646" r:id="rId38"/>
    <p:sldId id="2147482648" r:id="rId39"/>
    <p:sldId id="2147482774" r:id="rId40"/>
    <p:sldId id="2147482775" r:id="rId41"/>
    <p:sldId id="2147482776" r:id="rId42"/>
    <p:sldId id="2147482777" r:id="rId43"/>
    <p:sldId id="2147482706" r:id="rId44"/>
    <p:sldId id="2147482707" r:id="rId45"/>
    <p:sldId id="2134808460" r:id="rId46"/>
    <p:sldId id="2147482808" r:id="rId47"/>
    <p:sldId id="2147482687" r:id="rId48"/>
    <p:sldId id="2147482673" r:id="rId49"/>
    <p:sldId id="2147482675" r:id="rId50"/>
    <p:sldId id="2147482676" r:id="rId51"/>
    <p:sldId id="2147482677" r:id="rId52"/>
    <p:sldId id="2147482685" r:id="rId53"/>
    <p:sldId id="2147482686" r:id="rId54"/>
    <p:sldId id="2147482779" r:id="rId55"/>
    <p:sldId id="2147482813" r:id="rId56"/>
    <p:sldId id="2147482547" r:id="rId57"/>
    <p:sldId id="2147482782" r:id="rId58"/>
    <p:sldId id="2147482783" r:id="rId59"/>
    <p:sldId id="2147482736" r:id="rId60"/>
    <p:sldId id="2147482801" r:id="rId61"/>
    <p:sldId id="2147482802" r:id="rId62"/>
    <p:sldId id="2147482803" r:id="rId63"/>
    <p:sldId id="2147482814" r:id="rId64"/>
    <p:sldId id="2147482581" r:id="rId65"/>
    <p:sldId id="2147482754" r:id="rId66"/>
    <p:sldId id="2147482815" r:id="rId67"/>
    <p:sldId id="2147482791" r:id="rId68"/>
    <p:sldId id="2134808543" r:id="rId69"/>
    <p:sldId id="2147482624" r:id="rId70"/>
    <p:sldId id="2147482678" r:id="rId71"/>
    <p:sldId id="2134808545" r:id="rId72"/>
    <p:sldId id="2134808546" r:id="rId73"/>
    <p:sldId id="2147482679" r:id="rId74"/>
    <p:sldId id="2147482755" r:id="rId75"/>
    <p:sldId id="2147482756" r:id="rId76"/>
    <p:sldId id="2147482765" r:id="rId77"/>
    <p:sldId id="2147482570" r:id="rId78"/>
    <p:sldId id="2147482550" r:id="rId79"/>
    <p:sldId id="2134808504" r:id="rId80"/>
    <p:sldId id="2147482538" r:id="rId81"/>
    <p:sldId id="2134804335" r:id="rId82"/>
    <p:sldId id="2134804338" r:id="rId83"/>
    <p:sldId id="2134804339" r:id="rId84"/>
    <p:sldId id="2134804340" r:id="rId85"/>
    <p:sldId id="2147482691" r:id="rId86"/>
    <p:sldId id="2134804359" r:id="rId87"/>
    <p:sldId id="2134804364" r:id="rId88"/>
  </p:sldIdLst>
  <p:sldSz cx="13716000" cy="10287000"/>
  <p:notesSz cx="6858000" cy="9144000"/>
  <p:embeddedFontLst>
    <p:embeddedFont>
      <p:font typeface="29LT Bukra Bold" panose="020B0604020202020204" charset="0"/>
      <p:bold r:id="rId90"/>
    </p:embeddedFont>
    <p:embeddedFont>
      <p:font typeface="Arial Rounded MT Bold" panose="020F0704030504030204" pitchFamily="34" charset="0"/>
      <p:regular r:id="rId91"/>
    </p:embeddedFont>
    <p:embeddedFont>
      <p:font typeface="Carelia" panose="020B0604020202020204" charset="0"/>
      <p:regular r:id="rId92"/>
    </p:embeddedFont>
    <p:embeddedFont>
      <p:font typeface="Dosis" pitchFamily="2" charset="0"/>
      <p:regular r:id="rId93"/>
      <p:bold r:id="rId94"/>
    </p:embeddedFont>
    <p:embeddedFont>
      <p:font typeface="Dubai" panose="020B0503030403030204" pitchFamily="34" charset="-78"/>
      <p:regular r:id="rId95"/>
      <p:bold r:id="rId96"/>
    </p:embeddedFont>
    <p:embeddedFont>
      <p:font typeface="MadaniArabic-Light" panose="00000400000000000000" pitchFamily="2" charset="-78"/>
      <p:regular r:id="rId97"/>
    </p:embeddedFont>
    <p:embeddedFont>
      <p:font typeface="Microsoft Uighur" panose="02000000000000000000" pitchFamily="2" charset="-78"/>
      <p:regular r:id="rId98"/>
      <p:bold r:id="rId99"/>
    </p:embeddedFont>
    <p:embeddedFont>
      <p:font typeface="Montserrat" panose="00000500000000000000" pitchFamily="2" charset="0"/>
      <p:regular r:id="rId100"/>
      <p:bold r:id="rId101"/>
      <p:italic r:id="rId102"/>
      <p:boldItalic r:id="rId103"/>
    </p:embeddedFont>
    <p:embeddedFont>
      <p:font typeface="Montserrat Light" panose="00000400000000000000" pitchFamily="2" charset="0"/>
      <p:regular r:id="rId104"/>
      <p:italic r:id="rId105"/>
    </p:embeddedFont>
    <p:embeddedFont>
      <p:font typeface="Montserrat Medium" panose="00000600000000000000" pitchFamily="2" charset="0"/>
      <p:regular r:id="rId106"/>
      <p:italic r:id="rId10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8D42C6"/>
    <a:srgbClr val="4AC283"/>
    <a:srgbClr val="F98F51"/>
    <a:srgbClr val="0097B2"/>
    <a:srgbClr val="3D8FA5"/>
    <a:srgbClr val="106585"/>
    <a:srgbClr val="829D4A"/>
    <a:srgbClr val="7ACFB0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079" autoAdjust="0"/>
    <p:restoredTop sz="95033" autoAdjust="0"/>
  </p:normalViewPr>
  <p:slideViewPr>
    <p:cSldViewPr>
      <p:cViewPr varScale="1">
        <p:scale>
          <a:sx n="61" d="100"/>
          <a:sy n="61" d="100"/>
        </p:scale>
        <p:origin x="442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07" Type="http://schemas.openxmlformats.org/officeDocument/2006/relationships/font" Target="fonts/font18.fntdata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font" Target="fonts/font13.fntdata"/><Relationship Id="rId5" Type="http://schemas.openxmlformats.org/officeDocument/2006/relationships/slide" Target="slides/slide4.xml"/><Relationship Id="rId90" Type="http://schemas.openxmlformats.org/officeDocument/2006/relationships/font" Target="fonts/font1.fntdata"/><Relationship Id="rId95" Type="http://schemas.openxmlformats.org/officeDocument/2006/relationships/font" Target="fonts/font6.fnt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font" Target="fonts/font14.fntdata"/><Relationship Id="rId108" Type="http://schemas.openxmlformats.org/officeDocument/2006/relationships/presProps" Target="pres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font" Target="fonts/font2.fntdata"/><Relationship Id="rId96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font" Target="fonts/font17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font" Target="fonts/font5.fntdata"/><Relationship Id="rId99" Type="http://schemas.openxmlformats.org/officeDocument/2006/relationships/font" Target="fonts/font10.fntdata"/><Relationship Id="rId10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viewProps" Target="view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font" Target="fonts/font8.fntdata"/><Relationship Id="rId104" Type="http://schemas.openxmlformats.org/officeDocument/2006/relationships/font" Target="fonts/font15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3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font" Target="fonts/font11.fntdata"/><Relationship Id="rId105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fonts/font4.fntdata"/><Relationship Id="rId98" Type="http://schemas.openxmlformats.org/officeDocument/2006/relationships/font" Target="fonts/font9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30/09/2025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46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00523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MA" dirty="0">
                <a:cs typeface="MadaniArabic-Light" panose="00000400000000000000" pitchFamily="2" charset="-78"/>
              </a:rPr>
              <a:t>بعد نمذجة استعمال جداول الجمع أو الطرح – تقدم البطاقة التقنية للنشاط </a:t>
            </a: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2377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1276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0450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03485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46801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99437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06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47.png"/><Relationship Id="rId4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7.sv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3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9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9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9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9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9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9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9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9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9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26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2.svg"/><Relationship Id="rId4" Type="http://schemas.openxmlformats.org/officeDocument/2006/relationships/image" Target="../media/image61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clipart.org/detail/131431/black-marker-marcador-negro" TargetMode="External"/><Relationship Id="rId13" Type="http://schemas.openxmlformats.org/officeDocument/2006/relationships/image" Target="../media/image9.svg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12.png"/><Relationship Id="rId11" Type="http://schemas.openxmlformats.org/officeDocument/2006/relationships/image" Target="../media/image43.jpeg"/><Relationship Id="rId5" Type="http://schemas.openxmlformats.org/officeDocument/2006/relationships/image" Target="../media/image39.png"/><Relationship Id="rId10" Type="http://schemas.openxmlformats.org/officeDocument/2006/relationships/image" Target="../media/image42.png"/><Relationship Id="rId4" Type="http://schemas.openxmlformats.org/officeDocument/2006/relationships/image" Target="../media/image38.png"/><Relationship Id="rId9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22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203195" y="3941147"/>
            <a:ext cx="722079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شفهيا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819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60934-8D3B-B08D-EA28-F4953B822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26E16E-6493-6F03-A750-9B19032E85C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0AFBB6D-09BF-69D6-5828-AF52AF14C0FC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0EFF461-1D09-6EF3-7E86-7A51B234B5D5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548B48-19C8-2012-FF92-A976962A8F80}"/>
              </a:ext>
            </a:extLst>
          </p:cNvPr>
          <p:cNvSpPr txBox="1"/>
          <p:nvPr/>
        </p:nvSpPr>
        <p:spPr>
          <a:xfrm>
            <a:off x="0" y="863026"/>
            <a:ext cx="12439618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نعود لنشاطنا " الجمع والطرح شفهيا" سنستمر في التدرب على الجمع الشفوي لعددين من رقم واحد و على الطرح الشفوي لعدد مكون من رقمين أو رقم واحد بحيث  يكون الفرق محصورا بين 0 و18.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الميسر من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المتعلمين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التدرب على قراءة جدول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الجمع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الطرح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كراسته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بصوت هامس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في حدود 5 دقائق.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2A2CC12-5262-E1B4-DF33-59584EECF5C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9A2DE21-6193-E26E-5829-9B86CC4887F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D4F8B530-3DE9-7E82-413F-CF7A87F546A7}"/>
              </a:ext>
            </a:extLst>
          </p:cNvPr>
          <p:cNvGrpSpPr/>
          <p:nvPr/>
        </p:nvGrpSpPr>
        <p:grpSpPr>
          <a:xfrm>
            <a:off x="3748696" y="3236044"/>
            <a:ext cx="6552918" cy="6125049"/>
            <a:chOff x="5518324" y="2984386"/>
            <a:chExt cx="6552918" cy="6125049"/>
          </a:xfrm>
        </p:grpSpPr>
        <p:pic>
          <p:nvPicPr>
            <p:cNvPr id="5" name="Image 4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6343E1AF-419E-A127-B5C6-AEB71A2F5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6" name="Image 5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0454669D-4210-F55B-E13B-8CC56245E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7" name="Image 1">
            <a:extLst>
              <a:ext uri="{FF2B5EF4-FFF2-40B4-BE49-F238E27FC236}">
                <a16:creationId xmlns:a16="http://schemas.microsoft.com/office/drawing/2014/main" id="{08B16B08-22C4-797C-65F2-1B4A9840D7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2600" y="3602567"/>
            <a:ext cx="1059769" cy="1490132"/>
          </a:xfrm>
          <a:prstGeom prst="rect">
            <a:avLst/>
          </a:prstGeom>
        </p:spPr>
      </p:pic>
      <p:pic>
        <p:nvPicPr>
          <p:cNvPr id="2" name="Image 2">
            <a:extLst>
              <a:ext uri="{FF2B5EF4-FFF2-40B4-BE49-F238E27FC236}">
                <a16:creationId xmlns:a16="http://schemas.microsoft.com/office/drawing/2014/main" id="{C500B350-2C41-2793-B842-82F64AEE5E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2565" y="3602568"/>
            <a:ext cx="1059769" cy="149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600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الألواح، 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495800" y="43053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867400" y="53721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4-9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1EA6410-E500-C3AA-2E03-B46FE34A69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365E61C-290D-0B9D-13D8-E559FDC0373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038600" y="4247308"/>
            <a:ext cx="5332113" cy="3629790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E80CF3A-FEDE-B2A5-3C69-3F2F8A55E2D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CBF728B0-CD24-F205-81D9-41918209CAE0}"/>
              </a:ext>
            </a:extLst>
          </p:cNvPr>
          <p:cNvSpPr txBox="1"/>
          <p:nvPr/>
        </p:nvSpPr>
        <p:spPr>
          <a:xfrm>
            <a:off x="5334000" y="53721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4-9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5</a:t>
            </a:r>
            <a:endParaRPr lang="fr-FR" sz="8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530D6-D266-4464-64A4-4F0B4B930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65C0383-DF1C-5005-B9F7-847A44A4FA7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A7F95C1-9037-18E9-ECC8-4A50535564B1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41444F-5928-7151-4D8C-97C8810385C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5F1ADC9-AF24-1A99-ADF7-815990182205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7CE5AAE-5461-9FF0-44E9-D40C46756064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3FC69523-2EE5-7AFE-B568-6EA9E31235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92886" y="4336327"/>
            <a:ext cx="5103514" cy="3474173"/>
          </a:xfrm>
          <a:prstGeom prst="round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BE1D6C17-2F1A-6DEB-E710-9EFDEDEE95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25C568C-708D-4EDC-C203-B42ABF746A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2F5E48EF-8BE1-1973-136C-90B0A8EFEEBC}"/>
              </a:ext>
            </a:extLst>
          </p:cNvPr>
          <p:cNvSpPr txBox="1"/>
          <p:nvPr/>
        </p:nvSpPr>
        <p:spPr>
          <a:xfrm>
            <a:off x="5181600" y="5410085"/>
            <a:ext cx="3503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7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kumimoji="0" lang="f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15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668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2AE7D-F3C5-45F1-84E1-73217BFED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2E703-85F9-5DB2-3FFF-86405AE8AB8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53FC28D-45ED-C604-BF8C-695A37162F3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E87A40B-3B2C-7837-B723-942CA5879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67F34EF-4283-CFCD-DF41-832C4C6F5FF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4BBF492-1309-1210-E09F-ADF5AA46F49D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27AD63D-CC0B-93B6-B670-6607F41C59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269087" y="4232582"/>
            <a:ext cx="5255913" cy="3577918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EB1322C-6157-47BD-6C7D-C28465706B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3BC2FF4-8A6A-62E5-775C-607374C3362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3E7241D3-9CEF-0DF1-F496-99E9FF0F1702}"/>
              </a:ext>
            </a:extLst>
          </p:cNvPr>
          <p:cNvSpPr txBox="1"/>
          <p:nvPr/>
        </p:nvSpPr>
        <p:spPr>
          <a:xfrm>
            <a:off x="5181600" y="5410085"/>
            <a:ext cx="3503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7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15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4400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D1A14-699D-CD86-1899-150F4CAEB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2754DB-EDCB-D8DC-C394-97C19E844C29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21C871-AD80-2457-DE2C-050AB9329389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AD5A10-3ACA-8570-CDEF-F5DEA5C0683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901DA4-DC60-B0C7-2E4C-40D196A59B7F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CA7468B-195A-3AC9-1298-77A47C0B12E0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3E66882-E1F5-52C8-4C9D-2C444432C0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43400" y="4260127"/>
            <a:ext cx="5103514" cy="3474173"/>
          </a:xfrm>
          <a:prstGeom prst="round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FAAB4C0C-6AA6-4650-7ABA-56A13C8351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FC72C9E-AEC0-3778-3B24-9AB970C3F1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EDF1BA4-EA03-37CD-5E10-D2B648CCAAA7}"/>
              </a:ext>
            </a:extLst>
          </p:cNvPr>
          <p:cNvSpPr txBox="1"/>
          <p:nvPr/>
        </p:nvSpPr>
        <p:spPr>
          <a:xfrm>
            <a:off x="5562600" y="53721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3-8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8631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57A75-80CA-711E-FF63-8C7936A04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45D2BA2-8080-B1D9-899B-F03138FA760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450277-E5B3-75C8-14F7-8261EBC3341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9BEB432-C492-7B0D-23EE-5ED3A7FAAFD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1B2CBA-5280-B8DD-08D7-EC3F90210DE4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948378B-B25D-5AA0-53BD-F703FAF9AEC4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7AB0FAE-B4D2-446D-3142-EDF055F35A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94774" y="4180710"/>
            <a:ext cx="5332113" cy="3629790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650FCBD-B35D-18D0-5334-D4E4A229B3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BA00F41-C5C0-D515-171B-521A077C6C1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E54A7CE7-95AB-C2A9-1EDB-7AAF450DED24}"/>
              </a:ext>
            </a:extLst>
          </p:cNvPr>
          <p:cNvSpPr txBox="1"/>
          <p:nvPr/>
        </p:nvSpPr>
        <p:spPr>
          <a:xfrm>
            <a:off x="5562600" y="53721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3-8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5</a:t>
            </a:r>
            <a:endParaRPr lang="fr-FR" sz="8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831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EF80F-9459-D073-20E5-861E815E8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E841D9-2623-D410-45FA-C21B5CE117B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3636CA-11F5-113E-3D91-3E16D3FB13C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04CB2D-DC45-C4AA-1F87-638C23788152}"/>
              </a:ext>
            </a:extLst>
          </p:cNvPr>
          <p:cNvSpPr/>
          <p:nvPr/>
        </p:nvSpPr>
        <p:spPr>
          <a:xfrm>
            <a:off x="-1" y="669968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DDBFAFC-1830-CFF0-AA76-FF270C08F2B2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456B6ED-6338-5901-1CD3-FBEE9FDDCA5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A61ABDDA-B6E5-8A59-8703-216841F2D5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45286" y="4260127"/>
            <a:ext cx="5103514" cy="3474173"/>
          </a:xfrm>
          <a:prstGeom prst="round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F55A9C6E-EEA4-B89E-0A64-D6E5FE661A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2F3466A-068C-058A-D269-C89992FFB5C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7882E308-0763-BA09-84BA-7137545C15E6}"/>
              </a:ext>
            </a:extLst>
          </p:cNvPr>
          <p:cNvSpPr txBox="1"/>
          <p:nvPr/>
        </p:nvSpPr>
        <p:spPr>
          <a:xfrm>
            <a:off x="5181600" y="5410085"/>
            <a:ext cx="3503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9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kumimoji="0" lang="f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12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2249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A4874-6C00-5139-5ADA-8D5AD6B21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296A6CD-9A1D-E05B-F778-9179215D3A32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A18C2C-D854-73F8-9D4C-BBBC2258CF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2FFD9A8-8FDF-FBF6-0D16-765854C588C8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B180DD-8E1B-FD95-4ECB-28FA0414258D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3DF5AC3-2975-9C3A-688E-65222785B76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CE5E7F-3F19-3168-D76B-7D54BD3A1F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DD8502D-8ECB-224C-A06F-9F4A0C0886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82D51F19-34B1-FED8-747F-1D464AE315F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45286" y="4260127"/>
            <a:ext cx="5103514" cy="3474173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C8D9B4C-126F-A038-36E0-059CE43D751E}"/>
              </a:ext>
            </a:extLst>
          </p:cNvPr>
          <p:cNvSpPr txBox="1"/>
          <p:nvPr/>
        </p:nvSpPr>
        <p:spPr>
          <a:xfrm>
            <a:off x="5181600" y="5410085"/>
            <a:ext cx="3503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9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12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948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على 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66816-E12F-DAF1-E303-9C059B6BA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B711A41-2F4F-352E-A4B8-32E5B9746217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389266-6AFA-309C-80DD-374F9F776B3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9632DD1-A48C-A653-47B9-060868F674DA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A381560-DC63-3DF5-B4D7-52FA19588C10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591C549-396A-FAA7-AD9B-2C71F04919FE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03644D2F-0DEC-BF74-2B60-E514739BD4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FF73D73-EA6E-E20D-9500-1A8E8EC5F1F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3" name="Picture 9">
            <a:extLst>
              <a:ext uri="{FF2B5EF4-FFF2-40B4-BE49-F238E27FC236}">
                <a16:creationId xmlns:a16="http://schemas.microsoft.com/office/drawing/2014/main" id="{E16D4B9B-20ED-3C68-B8A2-0C0FB5FB9F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89754" y="4256910"/>
            <a:ext cx="5332113" cy="3629790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271146F-DAB1-2663-75CA-067C0FB9F2DA}"/>
              </a:ext>
            </a:extLst>
          </p:cNvPr>
          <p:cNvSpPr txBox="1"/>
          <p:nvPr/>
        </p:nvSpPr>
        <p:spPr>
          <a:xfrm>
            <a:off x="5453199" y="5486285"/>
            <a:ext cx="3350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8000" dirty="0">
                <a:solidFill>
                  <a:schemeClr val="bg1"/>
                </a:solidFill>
              </a:rPr>
              <a:t>10-</a:t>
            </a:r>
            <a:r>
              <a:rPr lang="ar-MA" sz="8000" dirty="0">
                <a:solidFill>
                  <a:schemeClr val="bg1"/>
                </a:solidFill>
              </a:rPr>
              <a:t>6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kumimoji="0" lang="f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3718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4939C-B3BC-83CB-D27A-DD2DE66D7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49D4F2-A833-355B-B439-61949EE88EE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81608ED-8691-852A-C9F3-D6EB0AFA781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D90BBD5-FD2D-42C2-1E41-6803D43C822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4049B36-63CD-68D8-0E9A-082852CE40A1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A986B8B-FF34-DA25-7DF6-6D99EDA5D966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943C15-42D0-B798-E74F-C88EF4BD5B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8AA33C9-A201-C33F-BDF1-BDF3BA5715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Picture 9">
            <a:extLst>
              <a:ext uri="{FF2B5EF4-FFF2-40B4-BE49-F238E27FC236}">
                <a16:creationId xmlns:a16="http://schemas.microsoft.com/office/drawing/2014/main" id="{C5123A1B-2D47-4FB6-E629-73083B6FC1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89755" y="4306650"/>
            <a:ext cx="5259046" cy="3580050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D0CDDC2-6166-64A3-53EF-781CF8DE49C2}"/>
              </a:ext>
            </a:extLst>
          </p:cNvPr>
          <p:cNvSpPr txBox="1"/>
          <p:nvPr/>
        </p:nvSpPr>
        <p:spPr>
          <a:xfrm>
            <a:off x="5453199" y="5486285"/>
            <a:ext cx="3350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8000" dirty="0">
                <a:solidFill>
                  <a:schemeClr val="bg1"/>
                </a:solidFill>
              </a:rPr>
              <a:t>10-</a:t>
            </a:r>
            <a:r>
              <a:rPr lang="ar-MA" sz="8000" dirty="0">
                <a:solidFill>
                  <a:schemeClr val="bg1"/>
                </a:solidFill>
              </a:rPr>
              <a:t>6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8242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8A1DD-7B7D-4A2F-5040-8244FB5E7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1B12F5A-0F92-F067-EE21-121EFAD53444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3D67E1F-CCB6-0764-49BE-DE575DB9E15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A78ADD-312C-B8D4-C2CD-E9E6581B32C9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B34DD9E-71B4-4E66-1C96-51F025DC9FFE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5AEFC94-C327-1851-2008-E649031570D1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59ADA98-5BCA-D587-A567-92EAB6E842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50916" y="4336327"/>
            <a:ext cx="5103514" cy="3474173"/>
          </a:xfrm>
          <a:prstGeom prst="round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CA4EE862-0DDA-AD1E-D450-8EA850CFB5D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29F7477-5841-5CC3-B9EE-E82F7DDD058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B4EAAE1-C18B-4560-6C6D-5FF1E659340A}"/>
              </a:ext>
            </a:extLst>
          </p:cNvPr>
          <p:cNvSpPr txBox="1"/>
          <p:nvPr/>
        </p:nvSpPr>
        <p:spPr>
          <a:xfrm>
            <a:off x="5181600" y="5410085"/>
            <a:ext cx="3503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6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kumimoji="0" lang="f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14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6959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494D9-5551-79EC-3F31-14317818F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CE0195-97CB-1804-179A-BA4E18E4D922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0F6C92-4345-CF5A-A71B-DEFD5EF4A34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A7EC045-0291-66F2-80F0-66596D097C0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C27B53D-FB8C-EB34-3820-C72CE67035D5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BCD4960-C3EA-3C04-97A1-1095C17D0B3A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8EF2B0D-F10B-8A18-A791-37FF956413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E0254FF-65DF-FC03-C578-1FA1C679EC6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D55577DC-3AA3-9A78-AFEB-FF8D2250E0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50916" y="4336327"/>
            <a:ext cx="5103514" cy="3474173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D14D190-EE01-7987-871B-2482E39C64B3}"/>
              </a:ext>
            </a:extLst>
          </p:cNvPr>
          <p:cNvSpPr txBox="1"/>
          <p:nvPr/>
        </p:nvSpPr>
        <p:spPr>
          <a:xfrm>
            <a:off x="5181600" y="5410085"/>
            <a:ext cx="3503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6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14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1732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8DB9E-9E35-151E-CF37-1F54C3FBD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7844944-C5A8-CFF2-B9A3-E25F40FFE094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C09546-7CB5-82EC-D46B-4F688F3C622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73181FA-ED56-3AA4-80D0-B23658394F04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2A7B30F-0055-17B5-1CD5-85B17D1647D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686B1E8-A383-11B7-A064-F7C4CA8D3A3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E48D4F6-8E4C-6428-35C7-6AA09A348B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45286" y="4336327"/>
            <a:ext cx="5103514" cy="3474173"/>
          </a:xfrm>
          <a:prstGeom prst="round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C7A2147E-A0EE-30B6-38F5-056FBEF6FF1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6C0742D-624A-06A9-AF2C-9A3BFC590C6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DB8302D4-FD19-754E-850E-DF5AFB00DD7F}"/>
              </a:ext>
            </a:extLst>
          </p:cNvPr>
          <p:cNvSpPr txBox="1"/>
          <p:nvPr/>
        </p:nvSpPr>
        <p:spPr>
          <a:xfrm>
            <a:off x="5453199" y="5486285"/>
            <a:ext cx="3350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9 </a:t>
            </a:r>
            <a:r>
              <a:rPr lang="fr-MA" sz="8000" dirty="0">
                <a:solidFill>
                  <a:schemeClr val="bg1"/>
                </a:solidFill>
              </a:rPr>
              <a:t>-</a:t>
            </a:r>
            <a:r>
              <a:rPr lang="ar-MA" sz="8000" dirty="0">
                <a:solidFill>
                  <a:schemeClr val="bg1"/>
                </a:solidFill>
              </a:rPr>
              <a:t>6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kumimoji="0" lang="f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9410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B0867-A14A-5B14-332B-CECE1CD67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AF6A1E0-8DCE-5A11-27DB-1AD29E2CBF9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FD75B4A-EDD2-3F79-96C1-252BD2BB2D8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5779D58-5E21-9A07-D887-B3CA5603C2A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F95AE3E-AA27-D882-F1FE-5D04D36FE7D4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2679CFE-C7E4-3550-F4A6-781BA0E262A0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3DE160A-C5DA-5045-F46A-8B063C1FAA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28E4451-63A3-54D8-882F-B0C9B79193F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E8E4C888-F492-BD62-8A06-554A0F8C527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45286" y="4336327"/>
            <a:ext cx="5103514" cy="3474173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9E9ECA3-C970-ADF1-3BA6-EEDFD2237F55}"/>
              </a:ext>
            </a:extLst>
          </p:cNvPr>
          <p:cNvSpPr txBox="1"/>
          <p:nvPr/>
        </p:nvSpPr>
        <p:spPr>
          <a:xfrm>
            <a:off x="5453199" y="5486285"/>
            <a:ext cx="3350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9 </a:t>
            </a:r>
            <a:r>
              <a:rPr lang="fr-MA" sz="8000" dirty="0">
                <a:solidFill>
                  <a:schemeClr val="bg1"/>
                </a:solidFill>
              </a:rPr>
              <a:t>-</a:t>
            </a:r>
            <a:r>
              <a:rPr lang="ar-MA" sz="8000" dirty="0">
                <a:solidFill>
                  <a:schemeClr val="bg1"/>
                </a:solidFill>
              </a:rPr>
              <a:t>6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6171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F6F2D-E3F8-D57D-856A-9987D6BF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57482BD-F34E-414B-6748-79F0814B7675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71E2A95-33FF-B149-5955-DC90B12D3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E63D8EB-251B-F71C-5510-215045D5785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C3657F-7ADC-9948-44D1-C4408D3798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F6AD8E3-8C69-6BAB-C0C5-BFC973A774A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1663FA0C-1DE0-3F92-3A73-9CF684C116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311DDD8-9C19-2FF4-5932-4868BA37B5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6D358F54-AE24-CB48-8455-5BF64305412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267200" y="4333110"/>
            <a:ext cx="5332113" cy="3629790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44DD7AB-3C2D-2286-01FD-FE2FE22B0A5B}"/>
              </a:ext>
            </a:extLst>
          </p:cNvPr>
          <p:cNvSpPr txBox="1"/>
          <p:nvPr/>
        </p:nvSpPr>
        <p:spPr>
          <a:xfrm>
            <a:off x="5259686" y="5410085"/>
            <a:ext cx="3503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5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kumimoji="0" lang="f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12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4876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09E1B-F6B3-012D-D9D3-39B769070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6E17E0-7853-EA36-EF69-AD69CFC29EAC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50EFE13-A99F-F35B-8C20-7CCCD7478F04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0602CB8-4D4E-E9EF-4C23-8C619E03520F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A17264-1EBD-DF5F-7155-904F85FE8890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62D4538-4499-31B8-E491-8DFD713B97A6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746660-C9FB-AD78-CBD6-625B542600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986225-14BF-3107-3A5F-3918ABC5876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6D4EB2ED-271D-3AB8-A6C1-5309A9AF3F4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269086" y="4183927"/>
            <a:ext cx="5103514" cy="3474173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40217C4-8F40-403B-E124-7CEF30AC153A}"/>
              </a:ext>
            </a:extLst>
          </p:cNvPr>
          <p:cNvSpPr txBox="1"/>
          <p:nvPr/>
        </p:nvSpPr>
        <p:spPr>
          <a:xfrm>
            <a:off x="5259686" y="5410085"/>
            <a:ext cx="3503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5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12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2196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6BCD9-8639-EC46-3FD2-A08F5BAB5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B0A4DD7-940E-D2CD-B923-F64464412417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B7E7534-A296-A6C8-27B7-201EE97D7D14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6A3252-429B-E549-283D-D9CAE07FFC38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6915CDB-D7B4-A3B9-C1DA-9A20DACCB60D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2D7F892-E1AD-4058-2059-F6D66A39AA1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CF7F4424-C7D7-9668-6C85-C19F7AE4D1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CB50A1D-C44E-A983-9DCE-A6C32E7FC3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119E6EC3-48E5-1501-896C-0FE55CE534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48001" y="4305300"/>
            <a:ext cx="5332113" cy="3629790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173724B-03E7-EFA1-1F4D-01A5565F6DE7}"/>
              </a:ext>
            </a:extLst>
          </p:cNvPr>
          <p:cNvSpPr txBox="1"/>
          <p:nvPr/>
        </p:nvSpPr>
        <p:spPr>
          <a:xfrm>
            <a:off x="5453199" y="5486285"/>
            <a:ext cx="3350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7 </a:t>
            </a:r>
            <a:r>
              <a:rPr lang="fr-MA" sz="8000" dirty="0">
                <a:solidFill>
                  <a:schemeClr val="bg1"/>
                </a:solidFill>
              </a:rPr>
              <a:t>-</a:t>
            </a:r>
            <a:r>
              <a:rPr lang="ar-MA" sz="8000" dirty="0">
                <a:solidFill>
                  <a:schemeClr val="bg1"/>
                </a:solidFill>
              </a:rPr>
              <a:t>2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kumimoji="0" lang="f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1283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BC57B-0A63-0EE9-7EC3-4809256AD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69E073-F240-3717-82F0-C6D7E7BB8D3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87B036-631F-F091-E40B-F544D81B1847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FA98FFB-5B35-0414-D55A-AD5706D976A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711B25-F537-CD36-4EFD-47DEE1B62166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3988044-A630-B4B7-8A27-BAFDE2C038A0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9D8340F-B3DF-C642-F4B7-23942DC988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59F1122-6E5F-6DF5-2364-1895414E0BA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2C10F465-F5C5-A2B2-E206-A45D76DCA2E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269086" y="4183927"/>
            <a:ext cx="5103514" cy="3474173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87916F9-76AB-E1DA-DF4E-1FC4C67398D3}"/>
              </a:ext>
            </a:extLst>
          </p:cNvPr>
          <p:cNvSpPr txBox="1"/>
          <p:nvPr/>
        </p:nvSpPr>
        <p:spPr>
          <a:xfrm>
            <a:off x="5453199" y="5486285"/>
            <a:ext cx="3350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7 </a:t>
            </a:r>
            <a:r>
              <a:rPr lang="fr-MA" sz="8000" dirty="0">
                <a:solidFill>
                  <a:schemeClr val="bg1"/>
                </a:solidFill>
              </a:rPr>
              <a:t>-</a:t>
            </a:r>
            <a:r>
              <a:rPr lang="ar-MA" sz="8000" dirty="0">
                <a:solidFill>
                  <a:schemeClr val="bg1"/>
                </a:solidFill>
              </a:rPr>
              <a:t>2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735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20671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B2928161-4BFB-8DF9-C834-2247B212DAA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996492-F859-E523-D4C9-4FCBC33B2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B48D5DA-0157-03C7-0542-1680C0722010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5B63A7C-1992-235B-82FA-615A42C2C29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7CF7F51-B7A1-1460-3BE8-65DE9774662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9EBD98-67BA-AFA0-E7C6-545794066BA1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FB9E41F-A4BB-A6B3-C2CE-245B2356D3AA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345F323-F144-24E4-07E6-5D87362A0C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488DC5D-FD76-615B-5A17-25C2661681C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CA98330D-4C7C-AA5E-BFC3-05180862AFF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16687" y="4180710"/>
            <a:ext cx="5332113" cy="3629790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977BF86-1C9F-7105-B4C2-1A56CF2363AD}"/>
              </a:ext>
            </a:extLst>
          </p:cNvPr>
          <p:cNvSpPr txBox="1"/>
          <p:nvPr/>
        </p:nvSpPr>
        <p:spPr>
          <a:xfrm>
            <a:off x="5259686" y="5410085"/>
            <a:ext cx="3503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4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kumimoji="0" lang="f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11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6905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FB377-5D4A-127D-CBB8-FF7BB85B4F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38EACD4-30FA-6382-D33A-FBC44E0D6D9C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D3D7FE7-FA55-6F66-DECF-E86DF921D9A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FAA4C9B-9458-E0E1-825C-2DC84B7668B1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D4C1F2-2F99-43C1-6ACE-AAB7F9E7CF1C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AC9D889-7E7B-674B-B075-3B42248F20F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0673C69-6C4C-7307-549B-2ED8DD2013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2C9F054-93F4-6611-836B-2B088170D84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Picture 9">
            <a:extLst>
              <a:ext uri="{FF2B5EF4-FFF2-40B4-BE49-F238E27FC236}">
                <a16:creationId xmlns:a16="http://schemas.microsoft.com/office/drawing/2014/main" id="{572574FC-F318-87FB-2A46-D5D085501BB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269086" y="4336327"/>
            <a:ext cx="5103514" cy="3474173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ECD7599-25C0-9C64-06CB-8CBF8C58641B}"/>
              </a:ext>
            </a:extLst>
          </p:cNvPr>
          <p:cNvSpPr txBox="1"/>
          <p:nvPr/>
        </p:nvSpPr>
        <p:spPr>
          <a:xfrm>
            <a:off x="5259686" y="5410085"/>
            <a:ext cx="3503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4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11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6355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0 إلى </a:t>
            </a: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99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60911-F77C-430D-7C59-A96EB3342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C38FD0-53C2-855C-32AF-F04819D20BE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9622CC-E892-5F3F-9328-B7AE50A0AFFC}"/>
              </a:ext>
            </a:extLst>
          </p:cNvPr>
          <p:cNvSpPr/>
          <p:nvPr/>
        </p:nvSpPr>
        <p:spPr>
          <a:xfrm>
            <a:off x="275852" y="4136449"/>
            <a:ext cx="13164293" cy="587689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CD61628-163D-0234-238C-79BDAFDEF820}"/>
              </a:ext>
            </a:extLst>
          </p:cNvPr>
          <p:cNvSpPr/>
          <p:nvPr/>
        </p:nvSpPr>
        <p:spPr>
          <a:xfrm>
            <a:off x="-1" y="723900"/>
            <a:ext cx="13716001" cy="322405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04A6CB7-C77B-8E4E-963A-B532CF667EE3}"/>
              </a:ext>
            </a:extLst>
          </p:cNvPr>
          <p:cNvSpPr txBox="1"/>
          <p:nvPr/>
        </p:nvSpPr>
        <p:spPr>
          <a:xfrm>
            <a:off x="152400" y="863026"/>
            <a:ext cx="1280880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نعود من جديد لتمثيل الأعداد من 0 إلى 99 باستخدام الخشيبات والحزم أو لعبة النقود.  بنفس الطريقة التي رأيناها ستعملون في مجموعات. ستأخذون الخشيبات والحزم أو الأوراق النقدية، وستمثلون الأعداد التي سأمليها عليكم.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يقسم الأستاذ(ة) القسم إلى مجموعات، نصفها تمثل الأعداد باستخدام الخشيبات والحزم والأخرى باستخدام لعبة النقود على أن يتم تبادل الأدوار في الحصص المقبلة.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يملي الأستاذ(ة) الأعداد 65-25-63-34-45-18 واحدا تلو الآخر.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الأستاذ(ة) البحث عن العدد على جدول الأعداد.  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الأستاذ(ة) تمثيل العدد باستخدام الخشيبات والحزم أو لعبة النقود.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الأستاذ(ة) كتابة العدد بالحروف ثم مفككا على الألواح.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يقدم  الأستاذ(ة) التغذية الراجعة بعد كل تمثيل.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B998849-B6ED-B7AC-D953-252311A66DC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E60FE0A-DE66-F89B-9A29-23B5A732CD15}"/>
              </a:ext>
            </a:extLst>
          </p:cNvPr>
          <p:cNvSpPr/>
          <p:nvPr/>
        </p:nvSpPr>
        <p:spPr>
          <a:xfrm rot="10800000">
            <a:off x="129612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97409A6-A604-6B2B-2A92-CFF994E123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65" t="11904" r="881"/>
          <a:stretch/>
        </p:blipFill>
        <p:spPr>
          <a:xfrm>
            <a:off x="7899934" y="8496300"/>
            <a:ext cx="2082266" cy="128428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A01C8C3-8A38-227F-138D-77D2739CA1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183" y="8277111"/>
            <a:ext cx="2225918" cy="1503473"/>
          </a:xfrm>
          <a:prstGeom prst="rect">
            <a:avLst/>
          </a:prstGeom>
        </p:spPr>
      </p:pic>
      <p:pic>
        <p:nvPicPr>
          <p:cNvPr id="31" name="Image 30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E3B79E5C-4C91-B96B-4BD7-1CA2E3B550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819" y="4269849"/>
            <a:ext cx="6045886" cy="403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7236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1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609600" y="863026"/>
            <a:ext cx="11887201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CBFFB19E-4EB5-86B6-C0F2-24B5AA10148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14800" y="4305300"/>
            <a:ext cx="4913527" cy="3344842"/>
          </a:xfrm>
          <a:prstGeom prst="round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76559B8-8B3F-6EAF-4D10-1910E73CC9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6C86B-D705-C976-1167-A454FC15A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229E3A-5D1E-9A75-10AC-B5FAAAE75944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6D754E-028E-522E-9847-0932BE8F61A3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EEF94F-129E-D0AF-81E6-61EDFE385EDC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760E128-6DEB-2956-F34E-0950536F4626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تفكيك العدد 25. 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C086C06-0637-DFD0-AE7F-D3F29F0FD6F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85E448FA-F06D-51B6-6E5A-DCD5E53E4D6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69B3484-F061-E5F3-4076-D0D1D56F7F7D}"/>
              </a:ext>
            </a:extLst>
          </p:cNvPr>
          <p:cNvSpPr txBox="1"/>
          <p:nvPr/>
        </p:nvSpPr>
        <p:spPr>
          <a:xfrm>
            <a:off x="4000500" y="5953661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BB83D0E-F456-BACE-B562-E63D2A8AA36D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25</a:t>
            </a:r>
            <a:endParaRPr lang="fr-FR" sz="8000" b="1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23A4025-1588-7136-594C-9A6A2B7EB4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68269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4CA70-CCCE-898A-7313-02EBC3B8F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E5A34E-9996-33AD-8BE9-D9B604D24E5C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58C642-D2E6-6E19-4CB7-369F4AF9825F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A67EF47-22A7-3289-FA26-89B53902A2A2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1006CE-EC3C-826E-741D-BEF51948EE78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403FC0B-A382-BF9E-CAD5-28B677AC961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B106EAC-178E-C2B6-63D1-ECE4D46581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1550661-7090-B8EA-0869-5282547D323F}"/>
              </a:ext>
            </a:extLst>
          </p:cNvPr>
          <p:cNvSpPr txBox="1"/>
          <p:nvPr/>
        </p:nvSpPr>
        <p:spPr>
          <a:xfrm>
            <a:off x="4038600" y="6268766"/>
            <a:ext cx="533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5 + 20</a:t>
            </a:r>
            <a:endParaRPr lang="fr-FR" sz="60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397B2AA-82D8-555E-7644-86531AFA1D88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25</a:t>
            </a:r>
            <a:endParaRPr lang="fr-FR" sz="8000" b="1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97FEA8F-1EAF-CA37-E9F6-30457106BD2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7035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E1CF2-1168-DE5D-79CF-F9CFABFC5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DE96938-CB86-4117-1D6C-139504FE222D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BEFB76-91DF-AA3E-2ED9-213B4C73CA10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399DF22-A8E0-C648-52E6-6E80D9E04BCF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D6AB321-0896-437A-C839-FE02D9C26929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65 بالحروف.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BEDC6CC-61F6-39E0-ADAC-0E641B0DD97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BBCD80A-288B-0EB0-4750-63D1EB3662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DC19A87-75CD-2359-C4F7-7999A61B18E3}"/>
              </a:ext>
            </a:extLst>
          </p:cNvPr>
          <p:cNvSpPr txBox="1"/>
          <p:nvPr/>
        </p:nvSpPr>
        <p:spPr>
          <a:xfrm>
            <a:off x="4000500" y="5953661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4FA6181-0873-7920-FEFE-3EF66CD8243B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65</a:t>
            </a:r>
            <a:endParaRPr lang="fr-FR" sz="8000" b="1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0D33C18-9783-09D4-B4C7-1DD212CFE6E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44804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03F5F-EEE6-B3E6-CC26-DD911BF7A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D3A5F9E-7810-8696-BA65-36431D30383C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9D7440-3FD7-2A0C-F214-D6F60C7B6449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AAE522F-6250-0B37-C9F0-556B1A5B065C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ECD3A6-0BC0-E3B4-4FE3-934F421A0CA0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07BCE32-6E23-3A1C-21E0-3515750F5B3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AD56648-5CE8-8E8B-8476-A446613FB7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4478194-8B50-4FDF-DA74-3C463881F2F3}"/>
              </a:ext>
            </a:extLst>
          </p:cNvPr>
          <p:cNvSpPr txBox="1"/>
          <p:nvPr/>
        </p:nvSpPr>
        <p:spPr>
          <a:xfrm>
            <a:off x="4495800" y="6007429"/>
            <a:ext cx="4419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خَمْسَةُ وَسِتّونَ</a:t>
            </a:r>
            <a:endParaRPr lang="fr-FR" sz="66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0D60F6F-F96C-18A4-B95C-AC52791242B9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65</a:t>
            </a:r>
            <a:endParaRPr lang="fr-FR" sz="8000" b="1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378B976-F75E-A702-FB9B-EA42E832046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55966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11576-19FB-53F2-ACD3-9EF679237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72B4E0-A483-16FC-711A-B62D36BB8EC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2500490-6907-7076-DB55-788F13CD6840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689426C-D92E-121B-F815-74B411B93237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E4FC685-4E5D-1DC1-C0A6-B2F641CCD03B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تفكيك العدد 34. 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381043-FEED-76DD-688D-A5817E4C298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75D07B9-D8F6-3E36-85BD-04D00EC225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195EC76-42B2-282F-F5F5-9714E9188E29}"/>
              </a:ext>
            </a:extLst>
          </p:cNvPr>
          <p:cNvSpPr txBox="1"/>
          <p:nvPr/>
        </p:nvSpPr>
        <p:spPr>
          <a:xfrm>
            <a:off x="4000500" y="5953661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8011C09-0373-4FE6-788D-4411EB1AD3D1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34</a:t>
            </a:r>
            <a:endParaRPr lang="fr-FR" sz="8000" b="1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2E423B3-2C92-880C-7361-D9A0369BDA3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4730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88844" y="4860444"/>
            <a:ext cx="9396747" cy="2852111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445932" y="4638574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927158" y="4985274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وتمثيل الأعداد من 0 إلى 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DADF401-07D0-0D5D-65C5-0523F82BF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0673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01973" y="68869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0C832B1-E72F-7424-8F03-4BAEF9BA5FDD}"/>
              </a:ext>
            </a:extLst>
          </p:cNvPr>
          <p:cNvSpPr txBox="1"/>
          <p:nvPr/>
        </p:nvSpPr>
        <p:spPr>
          <a:xfrm>
            <a:off x="2514600" y="5883414"/>
            <a:ext cx="83596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بالإكمال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2715065" y="6743700"/>
            <a:ext cx="82096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توظيف استراتيجية الأسئلة الأربعة لحل مسائل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972514"/>
            <a:ext cx="455010" cy="46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C0860-6F79-36B3-B7F9-374B6FE22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3066555-2993-FF22-10A7-AC47E674DFA0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4A58174-2F71-1D60-610C-8FDBF536314E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E6836A9-23B8-3F37-A5FC-3943D7B334BB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1BE4BA-6A03-35C2-A9CF-D3D52E2C4DCA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5CE4282-02C0-68ED-7BF1-41C59916492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CEB10F5-AFE6-AFC6-225A-39B58C860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BF89621-FBB0-BEC5-5126-324EAB89FC14}"/>
              </a:ext>
            </a:extLst>
          </p:cNvPr>
          <p:cNvSpPr txBox="1"/>
          <p:nvPr/>
        </p:nvSpPr>
        <p:spPr>
          <a:xfrm>
            <a:off x="4038600" y="6268766"/>
            <a:ext cx="533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4 + 30</a:t>
            </a:r>
            <a:endParaRPr lang="fr-FR" sz="60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361AD24-301C-8044-0B74-C99CFCB06368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34</a:t>
            </a:r>
            <a:endParaRPr lang="fr-FR" sz="8000" b="1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2051728-24C2-3A6E-5E16-2C43969EED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67045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C1FF8-4789-90BE-4804-A49DAFEE1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BCAF4C7-13D4-DC47-E0DC-E52D29E02F4B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7C373F-F4A8-BFB5-B911-D4FD59A1A9A8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0D1CB5-4D37-1591-45CE-89CF8A894830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4BE33E-982E-64E3-B4F5-2F5213051266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3 وحدات و 6 عشرات  بالأرقام.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DE5A593-F4EB-CE37-DF2E-EF50DD912C6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26B6E1E-EF11-8EBC-8B5C-84DF3148C1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EF7E0AF-B3F2-23AC-EADD-6E5F90C5BA44}"/>
              </a:ext>
            </a:extLst>
          </p:cNvPr>
          <p:cNvSpPr txBox="1"/>
          <p:nvPr/>
        </p:nvSpPr>
        <p:spPr>
          <a:xfrm>
            <a:off x="4000500" y="5861920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3EC0828-B847-468B-5B77-91D6B191C23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622CE020-84AE-301E-C26B-A76CCEC2D8B8}"/>
              </a:ext>
            </a:extLst>
          </p:cNvPr>
          <p:cNvSpPr txBox="1"/>
          <p:nvPr/>
        </p:nvSpPr>
        <p:spPr>
          <a:xfrm>
            <a:off x="3319001" y="4690995"/>
            <a:ext cx="64683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>
                <a:latin typeface="Microsoft Uighur" panose="02000000000000000000" pitchFamily="2" charset="-78"/>
              </a:rPr>
              <a:t> 3 وَحَداتٍ وَ6 عَشَراتٍ </a:t>
            </a:r>
          </a:p>
        </p:txBody>
      </p:sp>
    </p:spTree>
    <p:extLst>
      <p:ext uri="{BB962C8B-B14F-4D97-AF65-F5344CB8AC3E}">
        <p14:creationId xmlns:p14="http://schemas.microsoft.com/office/powerpoint/2010/main" val="23232041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F43F6-8F3F-D173-0BD6-08A4D7F5A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805A79E-5D38-0226-B2DA-B307D2F90F50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B37ADB-E64B-4810-F95F-D932811FD17A}"/>
              </a:ext>
            </a:extLst>
          </p:cNvPr>
          <p:cNvSpPr/>
          <p:nvPr/>
        </p:nvSpPr>
        <p:spPr>
          <a:xfrm>
            <a:off x="246907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C6883CF-EFA3-96FC-EA5E-759D6C0A8113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CEAA6EC-5550-8B6A-8B70-FA2D79D44FF2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E0F3576-5EC1-0B8F-4975-3C870077FD9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52868F3-6685-CA90-27BD-B3792E5837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F81CC40-AFDD-A9B2-6376-F3A6954364B7}"/>
              </a:ext>
            </a:extLst>
          </p:cNvPr>
          <p:cNvSpPr txBox="1"/>
          <p:nvPr/>
        </p:nvSpPr>
        <p:spPr>
          <a:xfrm>
            <a:off x="3848100" y="5954450"/>
            <a:ext cx="541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>
                <a:solidFill>
                  <a:srgbClr val="FF0000"/>
                </a:solidFill>
              </a:rPr>
              <a:t>63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682B31D-CEF2-53BA-93B2-325FF0974365}"/>
              </a:ext>
            </a:extLst>
          </p:cNvPr>
          <p:cNvSpPr txBox="1"/>
          <p:nvPr/>
        </p:nvSpPr>
        <p:spPr>
          <a:xfrm>
            <a:off x="3319001" y="4690995"/>
            <a:ext cx="64683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>
                <a:latin typeface="Microsoft Uighur" panose="02000000000000000000" pitchFamily="2" charset="-78"/>
              </a:rPr>
              <a:t> 3 وَحَداتٍ وَ6 عَشَراتٍ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AF1EC1E-8B47-27AE-13B5-EDBE4B23A1D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29065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C1FF8-4789-90BE-4804-A49DAFEE1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BCAF4C7-13D4-DC47-E0DC-E52D29E02F4B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7C373F-F4A8-BFB5-B911-D4FD59A1A9A8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0D1CB5-4D37-1591-45CE-89CF8A894830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4BE33E-982E-64E3-B4F5-2F5213051266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18بالحروف.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DE5A593-F4EB-CE37-DF2E-EF50DD912C6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26B6E1E-EF11-8EBC-8B5C-84DF3148C1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EF7E0AF-B3F2-23AC-EADD-6E5F90C5BA44}"/>
              </a:ext>
            </a:extLst>
          </p:cNvPr>
          <p:cNvSpPr txBox="1"/>
          <p:nvPr/>
        </p:nvSpPr>
        <p:spPr>
          <a:xfrm>
            <a:off x="4000500" y="5861920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3D8CE04-2821-12C9-E9DB-51CB1563DDCE}"/>
              </a:ext>
            </a:extLst>
          </p:cNvPr>
          <p:cNvSpPr txBox="1"/>
          <p:nvPr/>
        </p:nvSpPr>
        <p:spPr>
          <a:xfrm>
            <a:off x="4843001" y="4822771"/>
            <a:ext cx="34203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latin typeface="Microsoft Uighur" panose="02000000000000000000" pitchFamily="2" charset="-78"/>
              </a:rPr>
              <a:t>18</a:t>
            </a:r>
            <a:endParaRPr lang="fr-FR" sz="4800" b="1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24BCCE9-6E25-9D31-4515-0C376A0E8F5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24830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F43F6-8F3F-D173-0BD6-08A4D7F5A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805A79E-5D38-0226-B2DA-B307D2F90F50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B37ADB-E64B-4810-F95F-D932811FD17A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C6883CF-EFA3-96FC-EA5E-759D6C0A8113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CEAA6EC-5550-8B6A-8B70-FA2D79D44FF2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E0F3576-5EC1-0B8F-4975-3C870077FD9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52868F3-6685-CA90-27BD-B3792E5837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F81CC40-AFDD-A9B2-6376-F3A6954364B7}"/>
              </a:ext>
            </a:extLst>
          </p:cNvPr>
          <p:cNvSpPr txBox="1"/>
          <p:nvPr/>
        </p:nvSpPr>
        <p:spPr>
          <a:xfrm>
            <a:off x="3848100" y="5954450"/>
            <a:ext cx="541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solidFill>
                  <a:srgbClr val="FF0000"/>
                </a:solidFill>
              </a:rPr>
              <a:t>ثَمانِيَةَ عَشَر</a:t>
            </a:r>
            <a:endParaRPr lang="fr-FR" sz="8000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410E27E-6A64-00AE-4BB6-A2D5F0E5295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CEA9C4A-F669-A45C-FEF0-699A64152664}"/>
              </a:ext>
            </a:extLst>
          </p:cNvPr>
          <p:cNvSpPr txBox="1"/>
          <p:nvPr/>
        </p:nvSpPr>
        <p:spPr>
          <a:xfrm>
            <a:off x="4843001" y="4822771"/>
            <a:ext cx="34203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latin typeface="Microsoft Uighur" panose="02000000000000000000" pitchFamily="2" charset="-78"/>
              </a:rPr>
              <a:t>18</a:t>
            </a:r>
            <a:endParaRPr lang="fr-FR" sz="4800" b="1" dirty="0"/>
          </a:p>
        </p:txBody>
      </p:sp>
    </p:spTree>
    <p:extLst>
      <p:ext uri="{BB962C8B-B14F-4D97-AF65-F5344CB8AC3E}">
        <p14:creationId xmlns:p14="http://schemas.microsoft.com/office/powerpoint/2010/main" val="10490428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057401" y="3941147"/>
            <a:ext cx="89154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عمليات جمع باحتفاظ بالإكمال ‏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107561"/>
            <a:ext cx="13164293" cy="683653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23901"/>
            <a:ext cx="13716001" cy="215506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52400" y="863026"/>
            <a:ext cx="122872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ستتدربون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جمع باحتفاظ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بالإكمال بنفس الطريقة التي رأيناها بالأمس في مجموعات صغرى. </a:t>
            </a:r>
            <a:endParaRPr lang="ar-MA" sz="28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الأستاذ(ة) بطريقة إنجاز عملية جمع باحتفاظ بإكمال؛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الأستاذ(ة) على السبورة مجموعة من عمليات الجمع بالاحتفاظ بعدد المجموعات؛ 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كل مجموعة إلى إنجاز إحدى عمليات الجمع؛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ممثل عن كل مجموعة لإنجاز عمليتها على السبورة وتتم مناقشة الإنجازات.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685BA77-3C49-EDBE-3750-1CBF5EBECCC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7A52C19-F4E9-E756-C87F-DB500FEBF6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262" y="3627508"/>
            <a:ext cx="6045886" cy="4030592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87ACBCA7-AF58-2B55-64BF-28B34C9B22D5}"/>
              </a:ext>
            </a:extLst>
          </p:cNvPr>
          <p:cNvSpPr/>
          <p:nvPr/>
        </p:nvSpPr>
        <p:spPr>
          <a:xfrm rot="10800000">
            <a:off x="12649200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B5089E1-D06F-D2A1-57B8-720BF73CA5C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242" y="7999634"/>
            <a:ext cx="1230958" cy="118246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D4F4D07-045C-F9F4-445F-C99412D3AC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003" y="7997100"/>
            <a:ext cx="1175005" cy="1141435"/>
          </a:xfrm>
          <a:prstGeom prst="rect">
            <a:avLst/>
          </a:prstGeom>
        </p:spPr>
      </p:pic>
      <p:sp>
        <p:nvSpPr>
          <p:cNvPr id="11" name="Flèche : droite 10">
            <a:extLst>
              <a:ext uri="{FF2B5EF4-FFF2-40B4-BE49-F238E27FC236}">
                <a16:creationId xmlns:a16="http://schemas.microsoft.com/office/drawing/2014/main" id="{CF740AEE-9901-4A47-7EF1-1B91FEEF3B4D}"/>
              </a:ext>
            </a:extLst>
          </p:cNvPr>
          <p:cNvSpPr/>
          <p:nvPr/>
        </p:nvSpPr>
        <p:spPr>
          <a:xfrm>
            <a:off x="6477000" y="8459701"/>
            <a:ext cx="533400" cy="15240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25320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CCA1A-4854-1C99-2A35-A9FC4AB73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6CFFFB-D96E-4BFA-B49A-D9FBACF2934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08C17A-207A-A029-4D4C-E725C71E1364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D14326C-43E6-95EA-B730-D054E745A2E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9DA2C3A-AFEB-9271-C734-CDC8FF26D558}"/>
              </a:ext>
            </a:extLst>
          </p:cNvPr>
          <p:cNvSpPr txBox="1"/>
          <p:nvPr/>
        </p:nvSpPr>
        <p:spPr>
          <a:xfrm>
            <a:off x="0" y="863026"/>
            <a:ext cx="124396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ستستمرون في 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جمع باحتفاظ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بالإكمال بنفس الطريقة التي رأيناها. كل واحد منكم سيعمل بمفرده على إنجاز العملية التي ستظهر أمامكم على لوحته.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يعمل الأستاذ(ة) على تقديم التغذية الراجعة.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E329688-68F0-B1A2-C211-4296AC82D8D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334AF43-C063-42FB-1B42-2E895DEAC69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67200" y="3996087"/>
            <a:ext cx="4846382" cy="426029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4A9DE1AC-5054-7C5D-3F0B-88FB608F0EC1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4730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1CD8C-8A03-74F7-82D3-DE2BCF31A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3F9CA6-D384-1F67-D2AC-8206DC2ADBE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81A1DA4-63DE-E472-DE0F-2B8588AAD3D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08A228-156A-7F46-7D4F-CB607F0FC9F9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825E0C0-584D-42B1-431F-50BDFAE3BB84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ألواحكم، أتمموا إنجاز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8F4D8014-EE6D-2B89-BF92-6472E50F71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C6BA0035-612D-F605-2966-5D47D6D3961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Freeform 8">
            <a:extLst>
              <a:ext uri="{FF2B5EF4-FFF2-40B4-BE49-F238E27FC236}">
                <a16:creationId xmlns:a16="http://schemas.microsoft.com/office/drawing/2014/main" id="{8AAC9E4D-0A20-0862-A23C-9152F86DB5A7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95836D2-E449-25E1-E06B-801E3EB31467}"/>
              </a:ext>
            </a:extLst>
          </p:cNvPr>
          <p:cNvSpPr txBox="1"/>
          <p:nvPr/>
        </p:nvSpPr>
        <p:spPr>
          <a:xfrm>
            <a:off x="7397267" y="48253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7</a:t>
            </a:r>
            <a:endParaRPr lang="fr-FR" sz="54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8B21E0E-240E-5905-F853-8D443506CC85}"/>
              </a:ext>
            </a:extLst>
          </p:cNvPr>
          <p:cNvSpPr txBox="1"/>
          <p:nvPr/>
        </p:nvSpPr>
        <p:spPr>
          <a:xfrm>
            <a:off x="5928295" y="48253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5</a:t>
            </a:r>
            <a:endParaRPr lang="fr-FR" sz="54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0F26968-B34E-45C7-CD75-9913C45A0DF7}"/>
              </a:ext>
            </a:extLst>
          </p:cNvPr>
          <p:cNvSpPr txBox="1"/>
          <p:nvPr/>
        </p:nvSpPr>
        <p:spPr>
          <a:xfrm>
            <a:off x="7446428" y="5925741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.</a:t>
            </a:r>
            <a:endParaRPr lang="fr-FR" sz="54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A1143AF-369E-51E1-D6EA-913CE037E3ED}"/>
              </a:ext>
            </a:extLst>
          </p:cNvPr>
          <p:cNvSpPr txBox="1"/>
          <p:nvPr/>
        </p:nvSpPr>
        <p:spPr>
          <a:xfrm>
            <a:off x="7321067" y="71919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5</a:t>
            </a:r>
            <a:endParaRPr lang="fr-FR" sz="5400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4E90C4B-7C00-91BE-2391-31578EB0650E}"/>
              </a:ext>
            </a:extLst>
          </p:cNvPr>
          <p:cNvSpPr txBox="1"/>
          <p:nvPr/>
        </p:nvSpPr>
        <p:spPr>
          <a:xfrm>
            <a:off x="5928295" y="71919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8</a:t>
            </a:r>
            <a:endParaRPr lang="fr-FR" sz="54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D919E9C9-8508-BC8B-6345-8DF59D2CE95D}"/>
              </a:ext>
            </a:extLst>
          </p:cNvPr>
          <p:cNvCxnSpPr>
            <a:cxnSpLocks/>
          </p:cNvCxnSpPr>
          <p:nvPr/>
        </p:nvCxnSpPr>
        <p:spPr>
          <a:xfrm>
            <a:off x="5568467" y="6953456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5EF4DB4A-D7FA-A557-E3F6-7A6EEFC843FD}"/>
              </a:ext>
            </a:extLst>
          </p:cNvPr>
          <p:cNvSpPr txBox="1"/>
          <p:nvPr/>
        </p:nvSpPr>
        <p:spPr>
          <a:xfrm>
            <a:off x="5928295" y="588337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.</a:t>
            </a:r>
            <a:endParaRPr lang="fr-FR" sz="5400" b="1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3809FB5-29D1-9697-247D-D2FBB982AD3B}"/>
              </a:ext>
            </a:extLst>
          </p:cNvPr>
          <p:cNvSpPr txBox="1"/>
          <p:nvPr/>
        </p:nvSpPr>
        <p:spPr>
          <a:xfrm>
            <a:off x="4882667" y="5753192"/>
            <a:ext cx="53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3BFD9EF-A8C9-DBE3-A5DF-AD1F4EBC7BF0}"/>
              </a:ext>
            </a:extLst>
          </p:cNvPr>
          <p:cNvSpPr txBox="1"/>
          <p:nvPr/>
        </p:nvSpPr>
        <p:spPr>
          <a:xfrm>
            <a:off x="4876800" y="6979595"/>
            <a:ext cx="53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800" b="1" dirty="0"/>
              <a:t>=</a:t>
            </a:r>
            <a:endParaRPr lang="fr-FR" sz="6000" b="1" dirty="0"/>
          </a:p>
        </p:txBody>
      </p:sp>
    </p:spTree>
    <p:extLst>
      <p:ext uri="{BB962C8B-B14F-4D97-AF65-F5344CB8AC3E}">
        <p14:creationId xmlns:p14="http://schemas.microsoft.com/office/powerpoint/2010/main" val="12758135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9988D-6E0C-79E2-6482-4248355FC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CECD22-A51F-C8B2-C9F1-65D304D42D3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7150499-9C1A-76A5-0ABD-2C12689AE8BD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6EABAA6-3098-8D96-0011-DECE98CBF097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A6C8ADC-8876-6092-6944-97E3E08A762C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BEF37CE6-928A-1DA2-BDCC-B5849A894BD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764FE1EB-97E0-3FD5-D53C-179CFA3DBC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  <p:sp>
        <p:nvSpPr>
          <p:cNvPr id="14" name="Freeform 8">
            <a:extLst>
              <a:ext uri="{FF2B5EF4-FFF2-40B4-BE49-F238E27FC236}">
                <a16:creationId xmlns:a16="http://schemas.microsoft.com/office/drawing/2014/main" id="{83570E00-36FD-7AB2-5402-1F7DF01C836D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DADE092-078F-8F6D-E9C7-B17072DE040F}"/>
              </a:ext>
            </a:extLst>
          </p:cNvPr>
          <p:cNvSpPr txBox="1"/>
          <p:nvPr/>
        </p:nvSpPr>
        <p:spPr>
          <a:xfrm>
            <a:off x="7370228" y="49777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7</a:t>
            </a:r>
            <a:endParaRPr lang="fr-FR" sz="54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6448DE5-43C3-701C-9DC9-A40F45A950F1}"/>
              </a:ext>
            </a:extLst>
          </p:cNvPr>
          <p:cNvSpPr txBox="1"/>
          <p:nvPr/>
        </p:nvSpPr>
        <p:spPr>
          <a:xfrm>
            <a:off x="5901256" y="49777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5</a:t>
            </a:r>
            <a:endParaRPr lang="fr-FR" sz="54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9E252C9-3402-9434-4251-B89D91659982}"/>
              </a:ext>
            </a:extLst>
          </p:cNvPr>
          <p:cNvSpPr txBox="1"/>
          <p:nvPr/>
        </p:nvSpPr>
        <p:spPr>
          <a:xfrm>
            <a:off x="7294028" y="6078141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FF0000"/>
                </a:solidFill>
              </a:rPr>
              <a:t>8</a:t>
            </a:r>
            <a:endParaRPr lang="fr-FR" sz="5400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4EE6CFC-2DE2-AD5E-62B6-560E54BCAFFC}"/>
              </a:ext>
            </a:extLst>
          </p:cNvPr>
          <p:cNvSpPr txBox="1"/>
          <p:nvPr/>
        </p:nvSpPr>
        <p:spPr>
          <a:xfrm>
            <a:off x="7294028" y="73443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5</a:t>
            </a:r>
            <a:endParaRPr lang="fr-FR" sz="5400" b="1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1943608-B253-9B0E-5B5B-94148076A2FF}"/>
              </a:ext>
            </a:extLst>
          </p:cNvPr>
          <p:cNvSpPr txBox="1"/>
          <p:nvPr/>
        </p:nvSpPr>
        <p:spPr>
          <a:xfrm>
            <a:off x="5901256" y="73443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8</a:t>
            </a:r>
            <a:endParaRPr lang="fr-FR" sz="5400" b="1" dirty="0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4E8D35EE-0C94-1D85-5AE0-494702B3F714}"/>
              </a:ext>
            </a:extLst>
          </p:cNvPr>
          <p:cNvCxnSpPr>
            <a:cxnSpLocks/>
          </p:cNvCxnSpPr>
          <p:nvPr/>
        </p:nvCxnSpPr>
        <p:spPr>
          <a:xfrm>
            <a:off x="5541428" y="7105856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741E56E6-E235-1C89-5A9C-FC0AA8BB59BE}"/>
              </a:ext>
            </a:extLst>
          </p:cNvPr>
          <p:cNvSpPr txBox="1"/>
          <p:nvPr/>
        </p:nvSpPr>
        <p:spPr>
          <a:xfrm>
            <a:off x="5901256" y="603577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FF0000"/>
                </a:solidFill>
              </a:rPr>
              <a:t>2</a:t>
            </a:r>
            <a:endParaRPr lang="fr-FR" sz="5400" b="1" dirty="0">
              <a:solidFill>
                <a:srgbClr val="FF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ECC95266-E7D1-8E40-C47A-B1C2D26DBFB1}"/>
              </a:ext>
            </a:extLst>
          </p:cNvPr>
          <p:cNvSpPr txBox="1"/>
          <p:nvPr/>
        </p:nvSpPr>
        <p:spPr>
          <a:xfrm>
            <a:off x="4855628" y="5905592"/>
            <a:ext cx="53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EA70EC7-F85F-5EBC-EB86-C318C0E8398F}"/>
              </a:ext>
            </a:extLst>
          </p:cNvPr>
          <p:cNvSpPr txBox="1"/>
          <p:nvPr/>
        </p:nvSpPr>
        <p:spPr>
          <a:xfrm>
            <a:off x="4855628" y="7131995"/>
            <a:ext cx="53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800" b="1" dirty="0"/>
              <a:t>=</a:t>
            </a:r>
            <a:endParaRPr lang="fr-FR" sz="6000" b="1" dirty="0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5116948-370B-437A-3560-B64847CFE0AA}"/>
              </a:ext>
            </a:extLst>
          </p:cNvPr>
          <p:cNvSpPr txBox="1"/>
          <p:nvPr/>
        </p:nvSpPr>
        <p:spPr>
          <a:xfrm>
            <a:off x="6039183" y="4762500"/>
            <a:ext cx="416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rgbClr val="FF0000"/>
                </a:solidFill>
              </a:rPr>
              <a:t>1</a:t>
            </a:r>
            <a:endParaRPr lang="fr-FR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309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067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10126963" y="370108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092394" y="3893334"/>
            <a:ext cx="19180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التعرف على الأعداد من 0 إلى 99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37160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960" y="5219700"/>
            <a:ext cx="2265709" cy="167788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1EEB38D-F8E4-162C-043A-510004EBB0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520" y="5226007"/>
            <a:ext cx="1314758" cy="1509070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D0E88805-C2B5-C6E3-5F03-A806EB727764}"/>
              </a:ext>
            </a:extLst>
          </p:cNvPr>
          <p:cNvSpPr txBox="1"/>
          <p:nvPr/>
        </p:nvSpPr>
        <p:spPr>
          <a:xfrm>
            <a:off x="8305800" y="3813550"/>
            <a:ext cx="1828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الجمع والطرح شفهيا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9" name="Image 2">
            <a:extLst>
              <a:ext uri="{FF2B5EF4-FFF2-40B4-BE49-F238E27FC236}">
                <a16:creationId xmlns:a16="http://schemas.microsoft.com/office/drawing/2014/main" id="{B2DB04F6-18F9-D23E-8604-7AC6E577D8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10600" y="6865170"/>
            <a:ext cx="1150568" cy="1676151"/>
          </a:xfrm>
          <a:prstGeom prst="rect">
            <a:avLst/>
          </a:prstGeom>
        </p:spPr>
      </p:pic>
      <p:grpSp>
        <p:nvGrpSpPr>
          <p:cNvPr id="44" name="Groupe 43">
            <a:extLst>
              <a:ext uri="{FF2B5EF4-FFF2-40B4-BE49-F238E27FC236}">
                <a16:creationId xmlns:a16="http://schemas.microsoft.com/office/drawing/2014/main" id="{320A055D-8149-8DAA-106B-CECD5E813CD6}"/>
              </a:ext>
            </a:extLst>
          </p:cNvPr>
          <p:cNvGrpSpPr/>
          <p:nvPr/>
        </p:nvGrpSpPr>
        <p:grpSpPr>
          <a:xfrm>
            <a:off x="5321120" y="6937381"/>
            <a:ext cx="1702286" cy="842199"/>
            <a:chOff x="594659" y="4051407"/>
            <a:chExt cx="11035085" cy="1894199"/>
          </a:xfrm>
        </p:grpSpPr>
        <p:grpSp>
          <p:nvGrpSpPr>
            <p:cNvPr id="45" name="Groupe 44">
              <a:extLst>
                <a:ext uri="{FF2B5EF4-FFF2-40B4-BE49-F238E27FC236}">
                  <a16:creationId xmlns:a16="http://schemas.microsoft.com/office/drawing/2014/main" id="{56841CBF-E096-834F-1A9E-1B3D7EC3123C}"/>
                </a:ext>
              </a:extLst>
            </p:cNvPr>
            <p:cNvGrpSpPr/>
            <p:nvPr/>
          </p:nvGrpSpPr>
          <p:grpSpPr>
            <a:xfrm rot="20676485">
              <a:off x="594659" y="4059946"/>
              <a:ext cx="2434668" cy="1865110"/>
              <a:chOff x="452972" y="4108124"/>
              <a:chExt cx="2927425" cy="1772599"/>
            </a:xfrm>
          </p:grpSpPr>
          <p:pic>
            <p:nvPicPr>
              <p:cNvPr id="61" name="Image 60">
                <a:extLst>
                  <a:ext uri="{FF2B5EF4-FFF2-40B4-BE49-F238E27FC236}">
                    <a16:creationId xmlns:a16="http://schemas.microsoft.com/office/drawing/2014/main" id="{348DF2E5-982D-B908-09F6-3609ED481A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52972" y="410812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62" name="Image 61">
                <a:extLst>
                  <a:ext uri="{FF2B5EF4-FFF2-40B4-BE49-F238E27FC236}">
                    <a16:creationId xmlns:a16="http://schemas.microsoft.com/office/drawing/2014/main" id="{5A88C10E-65FE-D2E1-9F2F-0F7B5245EE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49524" y="4357229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63" name="Image 62">
                <a:extLst>
                  <a:ext uri="{FF2B5EF4-FFF2-40B4-BE49-F238E27FC236}">
                    <a16:creationId xmlns:a16="http://schemas.microsoft.com/office/drawing/2014/main" id="{A4897BAC-01E5-3C5F-C2E2-0FFCFA61CA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71675" y="460633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64" name="Image 63">
                <a:extLst>
                  <a:ext uri="{FF2B5EF4-FFF2-40B4-BE49-F238E27FC236}">
                    <a16:creationId xmlns:a16="http://schemas.microsoft.com/office/drawing/2014/main" id="{43777E72-7928-6C23-6CAB-0E50659197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93826" y="4865060"/>
                <a:ext cx="2286571" cy="1015663"/>
              </a:xfrm>
              <a:prstGeom prst="rect">
                <a:avLst/>
              </a:prstGeom>
            </p:spPr>
          </p:pic>
        </p:grpSp>
        <p:grpSp>
          <p:nvGrpSpPr>
            <p:cNvPr id="46" name="Groupe 45">
              <a:extLst>
                <a:ext uri="{FF2B5EF4-FFF2-40B4-BE49-F238E27FC236}">
                  <a16:creationId xmlns:a16="http://schemas.microsoft.com/office/drawing/2014/main" id="{D8C94293-1F37-70E1-A029-B844E7F20F15}"/>
                </a:ext>
              </a:extLst>
            </p:cNvPr>
            <p:cNvGrpSpPr/>
            <p:nvPr/>
          </p:nvGrpSpPr>
          <p:grpSpPr>
            <a:xfrm rot="841706">
              <a:off x="3430056" y="4051407"/>
              <a:ext cx="2471807" cy="1882188"/>
              <a:chOff x="3730573" y="3849397"/>
              <a:chExt cx="2972081" cy="1788830"/>
            </a:xfrm>
          </p:grpSpPr>
          <p:pic>
            <p:nvPicPr>
              <p:cNvPr id="57" name="Image 56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0B448B80-D126-607D-B92F-B490351276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0573" y="3849397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58" name="Image 57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4C2F51F8-6DAC-5AB1-BFD7-96BB3E32EB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63111" y="4104185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59" name="Image 58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B6A1018F-8320-E161-FDB4-FEB117E223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5649" y="4369519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60" name="Image 59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CC2A0011-9D5F-FD1E-9BB7-285C9D5A00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07413" y="4622563"/>
                <a:ext cx="2295241" cy="1015664"/>
              </a:xfrm>
              <a:prstGeom prst="rect">
                <a:avLst/>
              </a:prstGeom>
            </p:spPr>
          </p:pic>
        </p:grpSp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5F6EAB54-55C4-A5C9-ED26-CC336FF3CA50}"/>
                </a:ext>
              </a:extLst>
            </p:cNvPr>
            <p:cNvGrpSpPr/>
            <p:nvPr/>
          </p:nvGrpSpPr>
          <p:grpSpPr>
            <a:xfrm rot="20432948">
              <a:off x="6302592" y="4051407"/>
              <a:ext cx="2454168" cy="1882188"/>
              <a:chOff x="3741177" y="3849397"/>
              <a:chExt cx="2950872" cy="1788830"/>
            </a:xfrm>
          </p:grpSpPr>
          <p:pic>
            <p:nvPicPr>
              <p:cNvPr id="53" name="Image 52">
                <a:extLst>
                  <a:ext uri="{FF2B5EF4-FFF2-40B4-BE49-F238E27FC236}">
                    <a16:creationId xmlns:a16="http://schemas.microsoft.com/office/drawing/2014/main" id="{679DCFBA-8982-2BF3-5E9A-B361A4D296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49397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54" name="Image 53">
                <a:extLst>
                  <a:ext uri="{FF2B5EF4-FFF2-40B4-BE49-F238E27FC236}">
                    <a16:creationId xmlns:a16="http://schemas.microsoft.com/office/drawing/2014/main" id="{203A39DE-93A2-42C4-2457-162A09FD3D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4185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55" name="Image 54">
                <a:extLst>
                  <a:ext uri="{FF2B5EF4-FFF2-40B4-BE49-F238E27FC236}">
                    <a16:creationId xmlns:a16="http://schemas.microsoft.com/office/drawing/2014/main" id="{74EF9932-2AFB-0F28-4B08-E61C32CACD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69519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56" name="Image 55">
                <a:extLst>
                  <a:ext uri="{FF2B5EF4-FFF2-40B4-BE49-F238E27FC236}">
                    <a16:creationId xmlns:a16="http://schemas.microsoft.com/office/drawing/2014/main" id="{58D527DF-C3C7-011F-50DE-B6EC5D5805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2563"/>
                <a:ext cx="2274032" cy="1015664"/>
              </a:xfrm>
              <a:prstGeom prst="rect">
                <a:avLst/>
              </a:prstGeom>
            </p:spPr>
          </p:pic>
        </p:grpSp>
        <p:grpSp>
          <p:nvGrpSpPr>
            <p:cNvPr id="48" name="Groupe 47">
              <a:extLst>
                <a:ext uri="{FF2B5EF4-FFF2-40B4-BE49-F238E27FC236}">
                  <a16:creationId xmlns:a16="http://schemas.microsoft.com/office/drawing/2014/main" id="{366A6083-B447-2BF2-F6AD-22BB480CF40A}"/>
                </a:ext>
              </a:extLst>
            </p:cNvPr>
            <p:cNvGrpSpPr/>
            <p:nvPr/>
          </p:nvGrpSpPr>
          <p:grpSpPr>
            <a:xfrm rot="1306084">
              <a:off x="9154615" y="4057817"/>
              <a:ext cx="2475129" cy="1887789"/>
              <a:chOff x="3741177" y="3852182"/>
              <a:chExt cx="2976075" cy="1794153"/>
            </a:xfrm>
          </p:grpSpPr>
          <p:pic>
            <p:nvPicPr>
              <p:cNvPr id="49" name="Image 48">
                <a:extLst>
                  <a:ext uri="{FF2B5EF4-FFF2-40B4-BE49-F238E27FC236}">
                    <a16:creationId xmlns:a16="http://schemas.microsoft.com/office/drawing/2014/main" id="{E36B7CE2-38EF-4E03-6D36-8D3A135493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52182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50" name="Image 49">
                <a:extLst>
                  <a:ext uri="{FF2B5EF4-FFF2-40B4-BE49-F238E27FC236}">
                    <a16:creationId xmlns:a16="http://schemas.microsoft.com/office/drawing/2014/main" id="{BA57D099-5BDC-F38B-9103-46C5FFF1BF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6970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51" name="Image 50">
                <a:extLst>
                  <a:ext uri="{FF2B5EF4-FFF2-40B4-BE49-F238E27FC236}">
                    <a16:creationId xmlns:a16="http://schemas.microsoft.com/office/drawing/2014/main" id="{FED4A2B1-93D4-7B40-8A92-2EECA19B99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72304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52" name="Image 51">
                <a:extLst>
                  <a:ext uri="{FF2B5EF4-FFF2-40B4-BE49-F238E27FC236}">
                    <a16:creationId xmlns:a16="http://schemas.microsoft.com/office/drawing/2014/main" id="{2842F888-B2C5-C0B2-0238-6E388E19EB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43220" y="4636242"/>
                <a:ext cx="2274032" cy="1010093"/>
              </a:xfrm>
              <a:prstGeom prst="rect">
                <a:avLst/>
              </a:prstGeom>
            </p:spPr>
          </p:pic>
        </p:grpSp>
      </p:grpSp>
      <p:pic>
        <p:nvPicPr>
          <p:cNvPr id="15" name="Image 1">
            <a:extLst>
              <a:ext uri="{FF2B5EF4-FFF2-40B4-BE49-F238E27FC236}">
                <a16:creationId xmlns:a16="http://schemas.microsoft.com/office/drawing/2014/main" id="{4C0E6078-61E0-6479-7F0B-8DC6C23325B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10600" y="5178335"/>
            <a:ext cx="1150567" cy="161780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8877138-632E-92AF-D74E-0A82B24682F4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2365" t="11904" r="881"/>
          <a:stretch/>
        </p:blipFill>
        <p:spPr>
          <a:xfrm>
            <a:off x="5415991" y="7939591"/>
            <a:ext cx="1508041" cy="93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6496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735B2-69CA-D516-6122-562840E76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F9DAF6-D9E1-6003-4A7C-37800F1C8FA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9D98B96-D323-2A78-8622-5CA8144114B8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B548747-52C9-B203-D2AF-9973090100CF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65EFF02-0327-B818-79AC-A0B1A5785EC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إنجاز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A5FEB663-E9A2-2EBE-ECAB-7CC9840A24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6EC59D6D-06A2-0438-1A31-0397EF79556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Freeform 8">
            <a:extLst>
              <a:ext uri="{FF2B5EF4-FFF2-40B4-BE49-F238E27FC236}">
                <a16:creationId xmlns:a16="http://schemas.microsoft.com/office/drawing/2014/main" id="{A61F409D-A188-5834-7358-9235984020AA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7015A1E-DAB3-3596-7EB3-58F172F817FB}"/>
              </a:ext>
            </a:extLst>
          </p:cNvPr>
          <p:cNvSpPr txBox="1"/>
          <p:nvPr/>
        </p:nvSpPr>
        <p:spPr>
          <a:xfrm>
            <a:off x="7397267" y="49777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9</a:t>
            </a:r>
            <a:endParaRPr lang="fr-FR" sz="54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23328F4-E71F-B478-6268-46C81C4F620D}"/>
              </a:ext>
            </a:extLst>
          </p:cNvPr>
          <p:cNvSpPr txBox="1"/>
          <p:nvPr/>
        </p:nvSpPr>
        <p:spPr>
          <a:xfrm>
            <a:off x="5928295" y="49777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5</a:t>
            </a:r>
            <a:endParaRPr lang="fr-FR" sz="54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54A7317-6AFB-FD8D-AA87-CF9839C6E766}"/>
              </a:ext>
            </a:extLst>
          </p:cNvPr>
          <p:cNvSpPr txBox="1"/>
          <p:nvPr/>
        </p:nvSpPr>
        <p:spPr>
          <a:xfrm>
            <a:off x="7446428" y="6078141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.</a:t>
            </a:r>
            <a:endParaRPr lang="fr-FR" sz="54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7D3D936-34EB-F050-7A6F-ACD52393A832}"/>
              </a:ext>
            </a:extLst>
          </p:cNvPr>
          <p:cNvSpPr txBox="1"/>
          <p:nvPr/>
        </p:nvSpPr>
        <p:spPr>
          <a:xfrm>
            <a:off x="7321067" y="73443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7</a:t>
            </a:r>
            <a:endParaRPr lang="fr-FR" sz="5400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FD3CDBB-8B81-95F9-B320-D48AC6BD00FA}"/>
              </a:ext>
            </a:extLst>
          </p:cNvPr>
          <p:cNvSpPr txBox="1"/>
          <p:nvPr/>
        </p:nvSpPr>
        <p:spPr>
          <a:xfrm>
            <a:off x="5928295" y="73443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8</a:t>
            </a:r>
            <a:endParaRPr lang="fr-FR" sz="54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AC20FA45-6A8B-BC73-C343-D031C80B4586}"/>
              </a:ext>
            </a:extLst>
          </p:cNvPr>
          <p:cNvCxnSpPr>
            <a:cxnSpLocks/>
          </p:cNvCxnSpPr>
          <p:nvPr/>
        </p:nvCxnSpPr>
        <p:spPr>
          <a:xfrm>
            <a:off x="5568467" y="7105856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968D80B8-E388-6E67-44AA-D1950A84CDA3}"/>
              </a:ext>
            </a:extLst>
          </p:cNvPr>
          <p:cNvSpPr txBox="1"/>
          <p:nvPr/>
        </p:nvSpPr>
        <p:spPr>
          <a:xfrm>
            <a:off x="5928295" y="603577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.</a:t>
            </a:r>
            <a:endParaRPr lang="fr-FR" sz="5400" b="1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9714DBB-588C-675E-0895-C8B966F7BFF2}"/>
              </a:ext>
            </a:extLst>
          </p:cNvPr>
          <p:cNvSpPr txBox="1"/>
          <p:nvPr/>
        </p:nvSpPr>
        <p:spPr>
          <a:xfrm>
            <a:off x="4882667" y="5905592"/>
            <a:ext cx="53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A6C0800-D091-1ADD-00A1-644B87B8F79F}"/>
              </a:ext>
            </a:extLst>
          </p:cNvPr>
          <p:cNvSpPr txBox="1"/>
          <p:nvPr/>
        </p:nvSpPr>
        <p:spPr>
          <a:xfrm>
            <a:off x="4882667" y="7131995"/>
            <a:ext cx="53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800" b="1" dirty="0"/>
              <a:t>=</a:t>
            </a:r>
            <a:endParaRPr lang="fr-FR" sz="6000" b="1" dirty="0"/>
          </a:p>
        </p:txBody>
      </p:sp>
    </p:spTree>
    <p:extLst>
      <p:ext uri="{BB962C8B-B14F-4D97-AF65-F5344CB8AC3E}">
        <p14:creationId xmlns:p14="http://schemas.microsoft.com/office/powerpoint/2010/main" val="13724823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A173A-2087-AB7E-B4AE-D517ECC9B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BDC10A-7129-C669-AE69-163F788E3EC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FA3399-8EFD-63A0-239F-D2195FDA2520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791D87-C7D8-4E7A-007B-26A2164C7207}"/>
              </a:ext>
            </a:extLst>
          </p:cNvPr>
          <p:cNvSpPr/>
          <p:nvPr/>
        </p:nvSpPr>
        <p:spPr>
          <a:xfrm>
            <a:off x="-1" y="723900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F36E89C-2E92-A732-EAE1-D3EC7B39D36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F383B7FF-FE58-8A4D-F902-47AB08B1554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233E4841-5436-E6CA-70B9-BD4F174C50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  <p:sp>
        <p:nvSpPr>
          <p:cNvPr id="14" name="Freeform 8">
            <a:extLst>
              <a:ext uri="{FF2B5EF4-FFF2-40B4-BE49-F238E27FC236}">
                <a16:creationId xmlns:a16="http://schemas.microsoft.com/office/drawing/2014/main" id="{C4FA3BC0-3FE1-3D69-640B-7108EC14D609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ED44B981-DD25-F828-D264-F6EBB924C79F}"/>
              </a:ext>
            </a:extLst>
          </p:cNvPr>
          <p:cNvSpPr txBox="1"/>
          <p:nvPr/>
        </p:nvSpPr>
        <p:spPr>
          <a:xfrm>
            <a:off x="7239000" y="49777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9</a:t>
            </a:r>
            <a:endParaRPr lang="fr-FR" sz="5400" b="1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F28089A3-1FB0-F191-B4C1-BC74E6A03006}"/>
              </a:ext>
            </a:extLst>
          </p:cNvPr>
          <p:cNvSpPr txBox="1"/>
          <p:nvPr/>
        </p:nvSpPr>
        <p:spPr>
          <a:xfrm>
            <a:off x="5770028" y="49777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5</a:t>
            </a:r>
            <a:endParaRPr lang="fr-FR" sz="5400" b="1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872F35F-DD9D-AD8C-6238-7C2799C7DE78}"/>
              </a:ext>
            </a:extLst>
          </p:cNvPr>
          <p:cNvSpPr txBox="1"/>
          <p:nvPr/>
        </p:nvSpPr>
        <p:spPr>
          <a:xfrm>
            <a:off x="7288161" y="6078141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FF0000"/>
                </a:solidFill>
              </a:rPr>
              <a:t>8</a:t>
            </a:r>
            <a:endParaRPr lang="fr-FR" sz="5400" b="1" dirty="0">
              <a:solidFill>
                <a:srgbClr val="FF0000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E5039A73-24B1-49B1-D9F6-284C118AC64D}"/>
              </a:ext>
            </a:extLst>
          </p:cNvPr>
          <p:cNvSpPr txBox="1"/>
          <p:nvPr/>
        </p:nvSpPr>
        <p:spPr>
          <a:xfrm>
            <a:off x="7294028" y="73443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7</a:t>
            </a:r>
            <a:endParaRPr lang="fr-FR" sz="5400" b="1" dirty="0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FE8F6792-6F3F-0B74-1196-D1706FD4F425}"/>
              </a:ext>
            </a:extLst>
          </p:cNvPr>
          <p:cNvSpPr txBox="1"/>
          <p:nvPr/>
        </p:nvSpPr>
        <p:spPr>
          <a:xfrm>
            <a:off x="5770028" y="73443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8</a:t>
            </a:r>
            <a:endParaRPr lang="fr-FR" sz="5400" b="1" dirty="0"/>
          </a:p>
        </p:txBody>
      </p: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3D59893E-DC93-4E48-3F9F-7DC2FB1C1DEA}"/>
              </a:ext>
            </a:extLst>
          </p:cNvPr>
          <p:cNvCxnSpPr>
            <a:cxnSpLocks/>
          </p:cNvCxnSpPr>
          <p:nvPr/>
        </p:nvCxnSpPr>
        <p:spPr>
          <a:xfrm>
            <a:off x="5410200" y="7105856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2BB51402-7E6D-4820-F337-03D124A6F3DB}"/>
              </a:ext>
            </a:extLst>
          </p:cNvPr>
          <p:cNvSpPr txBox="1"/>
          <p:nvPr/>
        </p:nvSpPr>
        <p:spPr>
          <a:xfrm>
            <a:off x="5770028" y="603577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FF0000"/>
                </a:solidFill>
              </a:rPr>
              <a:t>2</a:t>
            </a:r>
            <a:endParaRPr lang="fr-FR" sz="5400" b="1" dirty="0">
              <a:solidFill>
                <a:srgbClr val="FF0000"/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CDF603F5-3BE9-2672-4860-22C84FE8CE16}"/>
              </a:ext>
            </a:extLst>
          </p:cNvPr>
          <p:cNvSpPr txBox="1"/>
          <p:nvPr/>
        </p:nvSpPr>
        <p:spPr>
          <a:xfrm>
            <a:off x="4724400" y="5905592"/>
            <a:ext cx="53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EF90D255-7EA6-20DC-E033-2ECB794D0F01}"/>
              </a:ext>
            </a:extLst>
          </p:cNvPr>
          <p:cNvSpPr txBox="1"/>
          <p:nvPr/>
        </p:nvSpPr>
        <p:spPr>
          <a:xfrm>
            <a:off x="4724400" y="7131995"/>
            <a:ext cx="53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800" b="1" dirty="0"/>
              <a:t>=</a:t>
            </a:r>
            <a:endParaRPr lang="fr-FR" sz="6000" b="1" dirty="0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2DC94C88-5E2C-14AD-A941-94E169B1DB61}"/>
              </a:ext>
            </a:extLst>
          </p:cNvPr>
          <p:cNvSpPr txBox="1"/>
          <p:nvPr/>
        </p:nvSpPr>
        <p:spPr>
          <a:xfrm>
            <a:off x="5867400" y="4762500"/>
            <a:ext cx="416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rgbClr val="FF0000"/>
                </a:solidFill>
              </a:rPr>
              <a:t>1</a:t>
            </a:r>
            <a:endParaRPr lang="fr-FR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8509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62FA7-13C9-BA66-4657-F287007F5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727CF2-7849-B623-A6A2-41FC3C8F47A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AA4CEE8-DF33-32B2-8D02-6B6763B85DE8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D1D17F9-C0F5-ACFB-FF5B-44F6531DCA3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B7FD25-343E-E0FA-AC4C-792E5B24A4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إنجاز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7BD90648-F100-CE63-4F5E-2FA52B4F6F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0A3552A-365C-CD78-F8A3-6A26FB9C96F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72DFAFE2-542A-4CFD-92AB-0450F3662D9F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E9130B4-DA87-1EA5-9C88-C7BAB3890CEF}"/>
              </a:ext>
            </a:extLst>
          </p:cNvPr>
          <p:cNvSpPr txBox="1"/>
          <p:nvPr/>
        </p:nvSpPr>
        <p:spPr>
          <a:xfrm>
            <a:off x="7397267" y="49777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9</a:t>
            </a:r>
            <a:endParaRPr lang="fr-FR" sz="54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81033A3-2FD7-6CD2-9D99-CC736BCBD9B2}"/>
              </a:ext>
            </a:extLst>
          </p:cNvPr>
          <p:cNvSpPr txBox="1"/>
          <p:nvPr/>
        </p:nvSpPr>
        <p:spPr>
          <a:xfrm>
            <a:off x="5928295" y="49777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4</a:t>
            </a:r>
            <a:endParaRPr lang="fr-FR" sz="54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FBD99B8-EAAE-F194-B753-85D7A8201C63}"/>
              </a:ext>
            </a:extLst>
          </p:cNvPr>
          <p:cNvSpPr txBox="1"/>
          <p:nvPr/>
        </p:nvSpPr>
        <p:spPr>
          <a:xfrm>
            <a:off x="7446428" y="6078141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.</a:t>
            </a:r>
            <a:endParaRPr lang="fr-FR" sz="54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81A1B7B-7E3E-A1E7-EC83-8DE07ABA076B}"/>
              </a:ext>
            </a:extLst>
          </p:cNvPr>
          <p:cNvSpPr txBox="1"/>
          <p:nvPr/>
        </p:nvSpPr>
        <p:spPr>
          <a:xfrm>
            <a:off x="7397267" y="73443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2</a:t>
            </a:r>
            <a:endParaRPr lang="fr-FR" sz="5400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F534B27-2D59-81A7-96CE-0CA8556B3820}"/>
              </a:ext>
            </a:extLst>
          </p:cNvPr>
          <p:cNvSpPr txBox="1"/>
          <p:nvPr/>
        </p:nvSpPr>
        <p:spPr>
          <a:xfrm>
            <a:off x="5928295" y="73443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7</a:t>
            </a:r>
            <a:endParaRPr lang="fr-FR" sz="54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B95394AE-A136-503B-F2E7-A2D6E15911FB}"/>
              </a:ext>
            </a:extLst>
          </p:cNvPr>
          <p:cNvCxnSpPr>
            <a:cxnSpLocks/>
          </p:cNvCxnSpPr>
          <p:nvPr/>
        </p:nvCxnSpPr>
        <p:spPr>
          <a:xfrm>
            <a:off x="5568467" y="7105856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C7ED20D0-B67E-8CFA-A083-1B78ABA0EB93}"/>
              </a:ext>
            </a:extLst>
          </p:cNvPr>
          <p:cNvSpPr txBox="1"/>
          <p:nvPr/>
        </p:nvSpPr>
        <p:spPr>
          <a:xfrm>
            <a:off x="5928295" y="603577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.</a:t>
            </a:r>
            <a:endParaRPr lang="fr-FR" sz="5400" b="1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2EE9E627-E3E1-04E5-E61D-AA4C402B5CCC}"/>
              </a:ext>
            </a:extLst>
          </p:cNvPr>
          <p:cNvSpPr txBox="1"/>
          <p:nvPr/>
        </p:nvSpPr>
        <p:spPr>
          <a:xfrm>
            <a:off x="4882667" y="5905592"/>
            <a:ext cx="53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5E7098F-49ED-F5E0-B5DE-462943351F78}"/>
              </a:ext>
            </a:extLst>
          </p:cNvPr>
          <p:cNvSpPr txBox="1"/>
          <p:nvPr/>
        </p:nvSpPr>
        <p:spPr>
          <a:xfrm>
            <a:off x="4882667" y="7131995"/>
            <a:ext cx="53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800" b="1" dirty="0"/>
              <a:t>=</a:t>
            </a:r>
            <a:endParaRPr lang="fr-FR" sz="6000" b="1" dirty="0"/>
          </a:p>
        </p:txBody>
      </p:sp>
    </p:spTree>
    <p:extLst>
      <p:ext uri="{BB962C8B-B14F-4D97-AF65-F5344CB8AC3E}">
        <p14:creationId xmlns:p14="http://schemas.microsoft.com/office/powerpoint/2010/main" val="42351829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5E7D6-10A8-1420-A79D-B96805BD5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8D99C5-BFE3-7E47-D589-7F36491317CB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81DEDFA-469D-B9B4-29A8-5F7C673EF0B4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D8FF727-157A-1657-B64B-1709EC0750EA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E80A514-29D7-ABB5-C609-0A2243CD330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F8434AD5-10DC-5A6C-39CE-114C59559A0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B71D6D0-C0E6-BAE7-D8EF-FB679A6AC9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  <p:sp>
        <p:nvSpPr>
          <p:cNvPr id="11" name="Freeform 8">
            <a:extLst>
              <a:ext uri="{FF2B5EF4-FFF2-40B4-BE49-F238E27FC236}">
                <a16:creationId xmlns:a16="http://schemas.microsoft.com/office/drawing/2014/main" id="{826E3A62-8BEB-A4E6-23ED-4F973E781030}"/>
              </a:ext>
            </a:extLst>
          </p:cNvPr>
          <p:cNvSpPr/>
          <p:nvPr/>
        </p:nvSpPr>
        <p:spPr>
          <a:xfrm rot="10800000">
            <a:off x="12649200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F15FF5B5-D826-C249-F39B-4FD18AEB603B}"/>
              </a:ext>
            </a:extLst>
          </p:cNvPr>
          <p:cNvSpPr txBox="1"/>
          <p:nvPr/>
        </p:nvSpPr>
        <p:spPr>
          <a:xfrm>
            <a:off x="7397267" y="49777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9</a:t>
            </a:r>
            <a:endParaRPr lang="fr-FR" sz="5400" b="1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DA57A50A-512A-5583-C5BA-A1F12606FD31}"/>
              </a:ext>
            </a:extLst>
          </p:cNvPr>
          <p:cNvSpPr txBox="1"/>
          <p:nvPr/>
        </p:nvSpPr>
        <p:spPr>
          <a:xfrm>
            <a:off x="5928295" y="49777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4</a:t>
            </a:r>
            <a:endParaRPr lang="fr-FR" sz="5400" b="1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AA55673E-F3CD-9C3C-AA15-B3E67022ECB9}"/>
              </a:ext>
            </a:extLst>
          </p:cNvPr>
          <p:cNvSpPr txBox="1"/>
          <p:nvPr/>
        </p:nvSpPr>
        <p:spPr>
          <a:xfrm>
            <a:off x="7446428" y="6078141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FF0000"/>
                </a:solidFill>
              </a:rPr>
              <a:t>3</a:t>
            </a:r>
            <a:endParaRPr lang="fr-FR" sz="5400" b="1" dirty="0">
              <a:solidFill>
                <a:srgbClr val="FF0000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EA25E71A-0330-6D27-3C0C-E5E6A94B1D8C}"/>
              </a:ext>
            </a:extLst>
          </p:cNvPr>
          <p:cNvSpPr txBox="1"/>
          <p:nvPr/>
        </p:nvSpPr>
        <p:spPr>
          <a:xfrm>
            <a:off x="7397267" y="73443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2</a:t>
            </a:r>
            <a:endParaRPr lang="fr-FR" sz="5400" b="1" dirty="0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32A957DB-6882-4AE8-B1D9-B4D4410B7211}"/>
              </a:ext>
            </a:extLst>
          </p:cNvPr>
          <p:cNvSpPr txBox="1"/>
          <p:nvPr/>
        </p:nvSpPr>
        <p:spPr>
          <a:xfrm>
            <a:off x="5928295" y="73443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7</a:t>
            </a:r>
            <a:endParaRPr lang="fr-FR" sz="5400" b="1" dirty="0"/>
          </a:p>
        </p:txBody>
      </p: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9888F367-03F9-2A8E-4680-24CDFE7C49BB}"/>
              </a:ext>
            </a:extLst>
          </p:cNvPr>
          <p:cNvCxnSpPr>
            <a:cxnSpLocks/>
          </p:cNvCxnSpPr>
          <p:nvPr/>
        </p:nvCxnSpPr>
        <p:spPr>
          <a:xfrm>
            <a:off x="5568467" y="7105856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6108EEEC-8FC2-550C-13E9-97C5A97B0EFB}"/>
              </a:ext>
            </a:extLst>
          </p:cNvPr>
          <p:cNvSpPr txBox="1"/>
          <p:nvPr/>
        </p:nvSpPr>
        <p:spPr>
          <a:xfrm>
            <a:off x="5928295" y="603577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FF0000"/>
                </a:solidFill>
              </a:rPr>
              <a:t>2</a:t>
            </a:r>
            <a:endParaRPr lang="fr-FR" sz="5400" b="1" dirty="0">
              <a:solidFill>
                <a:srgbClr val="FF0000"/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E445D8B6-74E5-F975-3A66-FDA9CE22ACAE}"/>
              </a:ext>
            </a:extLst>
          </p:cNvPr>
          <p:cNvSpPr txBox="1"/>
          <p:nvPr/>
        </p:nvSpPr>
        <p:spPr>
          <a:xfrm>
            <a:off x="4882667" y="5905592"/>
            <a:ext cx="53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483C5F9A-CAC8-863F-5B14-67A56CF587FD}"/>
              </a:ext>
            </a:extLst>
          </p:cNvPr>
          <p:cNvSpPr txBox="1"/>
          <p:nvPr/>
        </p:nvSpPr>
        <p:spPr>
          <a:xfrm>
            <a:off x="4882667" y="7131995"/>
            <a:ext cx="53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800" b="1" dirty="0"/>
              <a:t>=</a:t>
            </a:r>
            <a:endParaRPr lang="fr-FR" sz="6000" b="1" dirty="0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821D8016-7BCE-74FE-E789-53C1D7DC33FC}"/>
              </a:ext>
            </a:extLst>
          </p:cNvPr>
          <p:cNvSpPr txBox="1"/>
          <p:nvPr/>
        </p:nvSpPr>
        <p:spPr>
          <a:xfrm>
            <a:off x="6066222" y="4762500"/>
            <a:ext cx="416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rgbClr val="FF0000"/>
                </a:solidFill>
              </a:rPr>
              <a:t>1</a:t>
            </a:r>
            <a:endParaRPr lang="fr-FR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88197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362201" y="4160103"/>
            <a:ext cx="8610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توظيف استراتيجية الأسئلة الأربعة لحل مسائل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03384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42751-FFB5-C963-D400-036A6BEDC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3C0183-9AA9-C2DE-EEAA-0F59CB5A8C6E}"/>
              </a:ext>
            </a:extLst>
          </p:cNvPr>
          <p:cNvSpPr/>
          <p:nvPr/>
        </p:nvSpPr>
        <p:spPr>
          <a:xfrm>
            <a:off x="-1" y="2009552"/>
            <a:ext cx="13716001" cy="827744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54E2ABF-898D-8C51-E9A8-619B05E95F3B}"/>
              </a:ext>
            </a:extLst>
          </p:cNvPr>
          <p:cNvSpPr/>
          <p:nvPr/>
        </p:nvSpPr>
        <p:spPr>
          <a:xfrm>
            <a:off x="275854" y="2247900"/>
            <a:ext cx="13164293" cy="7696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65EDC6-7D21-D3FA-758D-B7082ED6AA02}"/>
              </a:ext>
            </a:extLst>
          </p:cNvPr>
          <p:cNvSpPr/>
          <p:nvPr/>
        </p:nvSpPr>
        <p:spPr>
          <a:xfrm>
            <a:off x="-1" y="796747"/>
            <a:ext cx="13716001" cy="105705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FEBE57A-030D-62EB-39B1-87D8C5FF9B17}"/>
              </a:ext>
            </a:extLst>
          </p:cNvPr>
          <p:cNvSpPr txBox="1"/>
          <p:nvPr/>
        </p:nvSpPr>
        <p:spPr>
          <a:xfrm>
            <a:off x="0" y="863026"/>
            <a:ext cx="12439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أما الآن فستستمرون في حل المسائل بتوظيف استراتيجية الأسئلة الأربعة. وستعملون هذه المرة على دفاتر بحثكم بشكل مستقل.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315AA5-6C1B-6B66-D176-A0603DB87D2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C2721BA-116F-5217-A463-81F340C526D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6699" y="3543300"/>
            <a:ext cx="5562600" cy="4889902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1228A357-90B7-4AC6-B86A-5F1661498665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51624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933699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82446"/>
            <a:ext cx="13716001" cy="20226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هذه مسألة اليوم.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يعرض الأستاذ(ة)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المسألة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أحد المتعلمين لقراءتها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600200" y="4063535"/>
            <a:ext cx="10643965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 هِنْدُ 38 دِرْهَماً، أَعْطاها والِدُها 26 دِرْهَماً.</a:t>
            </a:r>
          </a:p>
          <a:p>
            <a:pPr algn="r" rtl="1"/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دِرْهَماً أَصْبَحَ لَدى هِنْدٍ؟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7EE2919C-D74F-17BB-A771-59545128BFB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9817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تخيلوا المسألة.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B97D6A7A-B940-E4AD-5A77-AB3BE1E6DC9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06797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287062"/>
            <a:ext cx="13716001" cy="799993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671898"/>
            <a:ext cx="13164293" cy="72722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6"/>
            <a:ext cx="13716001" cy="164271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57200" y="863026"/>
            <a:ext cx="119824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يذكرنا بالأسئلة الأربعة لحل المسألة؟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هيا اشتغلوا. لديكم 8 دقائق.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تبقى المسألة معروضة أمام المتعلمين.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5523461-5815-ED4F-E8F6-CCFF205646EC}"/>
              </a:ext>
            </a:extLst>
          </p:cNvPr>
          <p:cNvSpPr/>
          <p:nvPr/>
        </p:nvSpPr>
        <p:spPr>
          <a:xfrm>
            <a:off x="6966405" y="3305230"/>
            <a:ext cx="5689157" cy="602927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 هِنْدُ 38 دِرْهَماً، أَعْطاها والِدُها 26 دِرْهَماً.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دِرْهَماً أَصْبَحَ لَدى هِنْدٍ؟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8BB2DE92-26DF-03FF-8353-9A176FED2AA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92CC27C-5AD8-BA2F-AF97-2FF069B5EE3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3914381"/>
            <a:ext cx="5562600" cy="4889902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8141900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1E810-ABF3-76C7-2300-A3C68AC3F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C06ADE4-24FE-D024-C976-5777FEE131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555A1E-1B4A-E7B3-192F-6D71BB03E54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C83D8C-709E-DB5B-4C72-7CFA45E2E9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37D7D0A-A84C-CD64-B6F3-D07ECA9BE4B7}"/>
              </a:ext>
            </a:extLst>
          </p:cNvPr>
          <p:cNvSpPr txBox="1"/>
          <p:nvPr/>
        </p:nvSpPr>
        <p:spPr>
          <a:xfrm>
            <a:off x="0" y="863026"/>
            <a:ext cx="12439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لنصحح. من يريد أن يجيب عن السؤال الأول من استراتيجية الأسئلة الأربعة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ما المعلومات الواردة في المسألة؟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خلال قراءة ووضع سطر بواسطة المؤشر (أو أداة أخرى) تحت معطياتها؟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أن يشير ويقرأ المتعلم المعطى ويناقش يعرض الأستاذ(ة) التصحيح.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53246A-E619-B7D5-4991-9625A05B3C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6AB92CDA-832A-B0D9-68CC-4FCB7ABAD61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68859322-7B3B-75FA-11BA-86A8310845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E9B858D-C6D9-B5B3-78F4-8570C87EBEFD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 هِنْدُ 38 دِرْهَماً، أَعْطاها والِدُها 26 دِرْهَماً.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دِرْهَماً أَصْبَحَ لَدى هِنْدٍ؟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F4519065-69AD-795F-3157-F8B54BA6E310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994620ED-2519-38EB-A49A-F7566205EFC2}"/>
              </a:ext>
            </a:extLst>
          </p:cNvPr>
          <p:cNvCxnSpPr>
            <a:cxnSpLocks/>
          </p:cNvCxnSpPr>
          <p:nvPr/>
        </p:nvCxnSpPr>
        <p:spPr>
          <a:xfrm>
            <a:off x="8229600" y="5460100"/>
            <a:ext cx="464768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DD32E3E6-2124-3FB2-45E4-B5B534B460DD}"/>
              </a:ext>
            </a:extLst>
          </p:cNvPr>
          <p:cNvSpPr txBox="1"/>
          <p:nvPr/>
        </p:nvSpPr>
        <p:spPr>
          <a:xfrm>
            <a:off x="1195951" y="5219700"/>
            <a:ext cx="49762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 هِنْدُ 38 دِرْهَماً.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820C4348-AFCF-0A38-F2D3-5F83262E5D35}"/>
              </a:ext>
            </a:extLst>
          </p:cNvPr>
          <p:cNvCxnSpPr>
            <a:cxnSpLocks/>
          </p:cNvCxnSpPr>
          <p:nvPr/>
        </p:nvCxnSpPr>
        <p:spPr>
          <a:xfrm>
            <a:off x="8686800" y="6362700"/>
            <a:ext cx="4194602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AB2CE8DB-C5E7-971E-7255-FF71A071CA37}"/>
              </a:ext>
            </a:extLst>
          </p:cNvPr>
          <p:cNvSpPr txBox="1"/>
          <p:nvPr/>
        </p:nvSpPr>
        <p:spPr>
          <a:xfrm>
            <a:off x="1272151" y="6050697"/>
            <a:ext cx="4900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2.      أَعْطاها والِدُها 26 دِرْهَماً.</a:t>
            </a:r>
          </a:p>
        </p:txBody>
      </p:sp>
    </p:spTree>
    <p:extLst>
      <p:ext uri="{BB962C8B-B14F-4D97-AF65-F5344CB8AC3E}">
        <p14:creationId xmlns:p14="http://schemas.microsoft.com/office/powerpoint/2010/main" val="60236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4185836" y="4883162"/>
            <a:ext cx="6929571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عمليات جمع باحتفاظ بالإكمال ‏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توظيف استراتيجية الخطوات الأربعة لحل مسائل 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734300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شفهيا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257800" y="3724185"/>
            <a:ext cx="58717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من 0 إلى  99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 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D5977-38C7-911F-650D-FAAA9307D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F208E17-7CF5-6716-D8DE-1918D085946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6815D4-5DC6-6F39-CC73-4B92505F7C6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67B1BB1-C303-1018-152C-16F2A4C326E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3839103-69D6-D924-D33A-470C9ABF193C}"/>
              </a:ext>
            </a:extLst>
          </p:cNvPr>
          <p:cNvSpPr txBox="1"/>
          <p:nvPr/>
        </p:nvSpPr>
        <p:spPr>
          <a:xfrm>
            <a:off x="0" y="863026"/>
            <a:ext cx="12439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يجيب عن السؤال الثاني من استراتيجية الأسئلة الأربعة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ما الم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طلوب مني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خلال قراءة ووضع سطر بواسطة المؤشر (أو أداة أخرى) تحت المطلوب؟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أن يشير ويقرأ المتعلم المطلوب ويناقش يعرض الأستاذ(ة) التصحيح.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0992BC7-A721-23BB-6DDB-C2708C85E96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0DDFAF92-2C5A-4737-D1C2-901D365F6671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DE2B9FE6-473A-3BAF-7962-E07581D62A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24F4BE9A-3540-F49C-EC4A-EB14F35C306D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 هِنْدُ 38 دِرْهَماً، أَعْطاها والِدُها 26 دِرْهَماً.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دِرْهَماً أَصْبَحَ لَدى هِنْدٍ؟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6288498C-D1D4-DB0E-CA19-B23C6E7B9ABE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9FC5D2CD-73FE-AB62-C88C-4F8DC68FF5CA}"/>
              </a:ext>
            </a:extLst>
          </p:cNvPr>
          <p:cNvCxnSpPr>
            <a:cxnSpLocks/>
          </p:cNvCxnSpPr>
          <p:nvPr/>
        </p:nvCxnSpPr>
        <p:spPr>
          <a:xfrm>
            <a:off x="8219517" y="7277100"/>
            <a:ext cx="481068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46B18DF3-9356-54CD-E511-146FFA84A7AD}"/>
              </a:ext>
            </a:extLst>
          </p:cNvPr>
          <p:cNvSpPr txBox="1"/>
          <p:nvPr/>
        </p:nvSpPr>
        <p:spPr>
          <a:xfrm>
            <a:off x="1295400" y="5599456"/>
            <a:ext cx="47476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دِرْهَماً أَصْبَحَ لَدى هِنْدٍ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5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51F90-BECA-DAD4-21EF-D9A2A4336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498E154-6A10-46E0-25BD-084D190049D8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3CC36E3-9FF7-89D0-7620-137B80F451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E90451-13FE-9E09-8F6E-935E05CA89A1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FE96283-18C9-B009-E3B0-A5B2B87EF931}"/>
              </a:ext>
            </a:extLst>
          </p:cNvPr>
          <p:cNvSpPr txBox="1"/>
          <p:nvPr/>
        </p:nvSpPr>
        <p:spPr>
          <a:xfrm>
            <a:off x="0" y="863026"/>
            <a:ext cx="12439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يجيب عن السؤالين الثالث والرابع من استراتيجية الأسئلة الأربعة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ماذا عليّ أن أفعل؟ ولماذا؟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أن يقدم المتعلم جوابه ويناقش يعرض الأستاذ(ة) التصحيح.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DF29284-0C60-C768-E49A-DEF772A8436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7E25D5F-CC5A-E975-1BA1-C4235DE498F7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عليّ أن أفع</a:t>
            </a:r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 ولماذا؟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B2E26A9B-632D-2179-A136-65E0AE05B6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DA65EF39-A6DD-0107-F499-0125BCE0BFF1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 هِنْدُ 38 دِرْهَماً، أَعْطاها والِدُها 26 دِرْهَماً.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دِرْهَماً أَصْبَحَ لَدى هِنْدٍ؟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E8ADD089-5E4E-DC2D-BCC5-F4BDA1DCC779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AF5DD6C-72B0-6367-5D5A-0D6A0996CAE5}"/>
              </a:ext>
            </a:extLst>
          </p:cNvPr>
          <p:cNvSpPr txBox="1"/>
          <p:nvPr/>
        </p:nvSpPr>
        <p:spPr>
          <a:xfrm>
            <a:off x="1066800" y="4272599"/>
            <a:ext cx="59580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1.   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هِنْدُ 38 دِرْهَماً.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3F4A969-332F-2681-835C-250D50F51665}"/>
              </a:ext>
            </a:extLst>
          </p:cNvPr>
          <p:cNvSpPr txBox="1"/>
          <p:nvPr/>
        </p:nvSpPr>
        <p:spPr>
          <a:xfrm>
            <a:off x="1831635" y="7055703"/>
            <a:ext cx="4190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ُ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َّ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ة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ْجَمْعِ</a:t>
            </a:r>
            <a:endParaRPr lang="fr-FR" sz="48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EC1F78D-A623-D17F-5F59-95EBF341EB6D}"/>
              </a:ext>
            </a:extLst>
          </p:cNvPr>
          <p:cNvSpPr txBox="1"/>
          <p:nvPr/>
        </p:nvSpPr>
        <p:spPr>
          <a:xfrm>
            <a:off x="1066798" y="5046655"/>
            <a:ext cx="5958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2.   أ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َعْطاها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والِدُها 26 دِرْهَماً.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5F2E6FB-CA37-2662-C4F0-5165EFFE961B}"/>
              </a:ext>
            </a:extLst>
          </p:cNvPr>
          <p:cNvSpPr txBox="1"/>
          <p:nvPr/>
        </p:nvSpPr>
        <p:spPr>
          <a:xfrm>
            <a:off x="1066798" y="5796168"/>
            <a:ext cx="59580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3.   كَمْ دِرْهَماً 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أَصْبَحَ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لَدى هِنْدٍ؟ </a:t>
            </a:r>
          </a:p>
        </p:txBody>
      </p:sp>
    </p:spTree>
    <p:extLst>
      <p:ext uri="{BB962C8B-B14F-4D97-AF65-F5344CB8AC3E}">
        <p14:creationId xmlns:p14="http://schemas.microsoft.com/office/powerpoint/2010/main" val="42263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  <p:bldP spid="1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A5637-E909-1F70-8F4C-6CF070D9F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5F6278-E3F6-F44D-881E-A1EDCEC01AB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188308D-4B88-1B1D-9193-2342B43D99F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20F0C08-27EA-E854-E87C-7A31902F229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66BCD84-49B7-A1F0-237F-074C7EDF47E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</a:t>
            </a:r>
            <a:r>
              <a:rPr lang="f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يريد تمثيل العملية؟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42D2B2-308A-FC2F-9A0C-C3386147AE1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B05B681-045A-D009-8672-094B66D341C9}"/>
              </a:ext>
            </a:extLst>
          </p:cNvPr>
          <p:cNvSpPr/>
          <p:nvPr/>
        </p:nvSpPr>
        <p:spPr>
          <a:xfrm>
            <a:off x="5132967" y="4838700"/>
            <a:ext cx="3068644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kumimoji="0" lang="fr-MA" sz="9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4AD08A9-A5AE-EA13-D2F3-6FDCC4B5844E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r-MA" sz="9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ar-MA" sz="5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10AED02E-7683-3B38-38A1-E3BF81C32760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9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ar-MA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C6E3E58-35C1-DE96-72E3-4DC9CCA77291}"/>
              </a:ext>
            </a:extLst>
          </p:cNvPr>
          <p:cNvSpPr txBox="1"/>
          <p:nvPr/>
        </p:nvSpPr>
        <p:spPr>
          <a:xfrm>
            <a:off x="3977798" y="4790152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600" dirty="0"/>
              <a:t>-</a:t>
            </a:r>
            <a:endParaRPr lang="fr-FR" sz="16600" dirty="0"/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4C13D18F-F4F6-303A-156C-BD04E30C9E8C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757A7EE-CC2E-7DC5-CE97-0B26784C0D25}"/>
              </a:ext>
            </a:extLst>
          </p:cNvPr>
          <p:cNvSpPr txBox="1"/>
          <p:nvPr/>
        </p:nvSpPr>
        <p:spPr>
          <a:xfrm>
            <a:off x="8429253" y="5338852"/>
            <a:ext cx="132434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1500" b="1" dirty="0"/>
              <a:t>=</a:t>
            </a:r>
            <a:endParaRPr lang="fr-FR" sz="11500" b="1" dirty="0"/>
          </a:p>
        </p:txBody>
      </p:sp>
    </p:spTree>
    <p:extLst>
      <p:ext uri="{BB962C8B-B14F-4D97-AF65-F5344CB8AC3E}">
        <p14:creationId xmlns:p14="http://schemas.microsoft.com/office/powerpoint/2010/main" val="121988884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يل العملية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بعد أن يقدم المتعلم جوابه ويناقش يعرض الأستاذ(ة) التصحيح.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132967" y="4838700"/>
            <a:ext cx="3068644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دِرْهَماً أَعْطاها والِدُها؟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دِرْهَماً كانَ لَدى هِنْدٍ؟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334C26C0-57D3-000A-567C-30084EA5E54F}"/>
              </a:ext>
            </a:extLst>
          </p:cNvPr>
          <p:cNvSpPr/>
          <p:nvPr/>
        </p:nvSpPr>
        <p:spPr>
          <a:xfrm>
            <a:off x="9864314" y="4838700"/>
            <a:ext cx="3068644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دِرْهَماً </a:t>
            </a:r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أَصْبَحَ</a:t>
            </a:r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لَدى هِنْدٍ؟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77798" y="5448300"/>
            <a:ext cx="13243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9600" b="1" dirty="0"/>
              <a:t>+</a:t>
            </a:r>
            <a:endParaRPr lang="fr-FR" sz="166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429253" y="5338852"/>
            <a:ext cx="132434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1500" b="1" dirty="0"/>
              <a:t>=</a:t>
            </a:r>
            <a:endParaRPr lang="fr-FR" sz="11500" b="1" dirty="0"/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E1CBD82C-F490-80E1-3816-2D040FA6E4CD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39892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275852" y="3252381"/>
            <a:ext cx="6897385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دِرْهَماً أَصْبَحَ لَدى هِنْدٍ؟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74054" y="4019999"/>
            <a:ext cx="653116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B1D1944-526A-960E-8D2B-998852D983A9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 هِنْدُ 38 دِرْهَماً، أَعْطاها والِدُها 26 دِرْهَماً.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دِرْهَماً أَصْبَحَ لَدى هِنْدٍ؟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0592CBC-112C-D45A-C31C-56A9074052C3}"/>
              </a:ext>
            </a:extLst>
          </p:cNvPr>
          <p:cNvSpPr txBox="1"/>
          <p:nvPr/>
        </p:nvSpPr>
        <p:spPr>
          <a:xfrm>
            <a:off x="3124200" y="4381500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0A86B08-66A5-9F1A-7EE6-2D7C72BBD6C3}"/>
              </a:ext>
            </a:extLst>
          </p:cNvPr>
          <p:cNvSpPr txBox="1"/>
          <p:nvPr/>
        </p:nvSpPr>
        <p:spPr>
          <a:xfrm>
            <a:off x="3733800" y="4353461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45BE21D-46BE-DEFB-91D4-9D8B1244C636}"/>
              </a:ext>
            </a:extLst>
          </p:cNvPr>
          <p:cNvSpPr txBox="1"/>
          <p:nvPr/>
        </p:nvSpPr>
        <p:spPr>
          <a:xfrm>
            <a:off x="2263100" y="4686300"/>
            <a:ext cx="762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+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EE8BD0C-47CE-EB2B-B49B-2BF4A5A199DC}"/>
              </a:ext>
            </a:extLst>
          </p:cNvPr>
          <p:cNvSpPr txBox="1"/>
          <p:nvPr/>
        </p:nvSpPr>
        <p:spPr>
          <a:xfrm>
            <a:off x="3074806" y="5496461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897756E-DFBC-5F98-0301-E3E42DA08FB8}"/>
              </a:ext>
            </a:extLst>
          </p:cNvPr>
          <p:cNvSpPr txBox="1"/>
          <p:nvPr/>
        </p:nvSpPr>
        <p:spPr>
          <a:xfrm>
            <a:off x="3738018" y="5384953"/>
            <a:ext cx="76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53C8CFF0-B036-B525-8FC3-0E8C51AC0F4E}"/>
              </a:ext>
            </a:extLst>
          </p:cNvPr>
          <p:cNvCxnSpPr/>
          <p:nvPr/>
        </p:nvCxnSpPr>
        <p:spPr>
          <a:xfrm>
            <a:off x="2644100" y="6896100"/>
            <a:ext cx="20803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1183F74E-7F2F-3C82-803C-41AA5D0469C1}"/>
              </a:ext>
            </a:extLst>
          </p:cNvPr>
          <p:cNvSpPr txBox="1"/>
          <p:nvPr/>
        </p:nvSpPr>
        <p:spPr>
          <a:xfrm>
            <a:off x="3738018" y="6659335"/>
            <a:ext cx="76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7E71D3D-AC15-EA3A-DB86-0B5DB3D582CB}"/>
              </a:ext>
            </a:extLst>
          </p:cNvPr>
          <p:cNvSpPr txBox="1"/>
          <p:nvPr/>
        </p:nvSpPr>
        <p:spPr>
          <a:xfrm>
            <a:off x="3074806" y="6667500"/>
            <a:ext cx="76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815E1DBF-42BD-DFA7-0F84-B07CC240AC4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5058C12-9775-A397-184A-FC8026573DB8}"/>
              </a:ext>
            </a:extLst>
          </p:cNvPr>
          <p:cNvSpPr txBox="1"/>
          <p:nvPr/>
        </p:nvSpPr>
        <p:spPr>
          <a:xfrm>
            <a:off x="2209800" y="6253252"/>
            <a:ext cx="762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63CA738-9BC7-0799-1D93-0499007F147B}"/>
              </a:ext>
            </a:extLst>
          </p:cNvPr>
          <p:cNvSpPr txBox="1"/>
          <p:nvPr/>
        </p:nvSpPr>
        <p:spPr>
          <a:xfrm>
            <a:off x="1905000" y="876300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يقوم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العملية المطلوبة.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EFACD-1FF6-E818-0B3F-289BBA2DD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EF77677-8510-2E5C-920A-FE2FA8D50EC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8777C99-1EDA-E761-9771-BE75876995E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787C09C-EAC3-9133-F058-4D39B2CBE12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DE0C38-D846-4D7F-DD41-582352DC67E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402DFB-5EF5-1F9B-BDA7-09CBCBEA8CA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45A3926F-9D9B-CA1B-ACE6-7FCE5E43782C}"/>
              </a:ext>
            </a:extLst>
          </p:cNvPr>
          <p:cNvSpPr/>
          <p:nvPr/>
        </p:nvSpPr>
        <p:spPr>
          <a:xfrm>
            <a:off x="275852" y="3252381"/>
            <a:ext cx="6897385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دِرْهَماً أَصْبَحَ لَدى هِنْدٍ؟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53277CA-269E-3224-751A-901D6E100E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74054" y="4019999"/>
            <a:ext cx="653116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EED0B7C-8833-9A6B-EA63-E6680D149F34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 هِنْدُ 38 دِرْهَماً، أَعْطاها والِدُها 26 دِرْهَماً.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دِرْهَماً أَصْبَحَ لَدى هِنْدٍ؟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07337F1-1E9A-1EA8-50BA-C3F1C712FBAA}"/>
              </a:ext>
            </a:extLst>
          </p:cNvPr>
          <p:cNvSpPr txBox="1"/>
          <p:nvPr/>
        </p:nvSpPr>
        <p:spPr>
          <a:xfrm>
            <a:off x="3124200" y="4305300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A54EE00-B385-A948-B1EC-3232F5B39C6D}"/>
              </a:ext>
            </a:extLst>
          </p:cNvPr>
          <p:cNvSpPr txBox="1"/>
          <p:nvPr/>
        </p:nvSpPr>
        <p:spPr>
          <a:xfrm>
            <a:off x="3733800" y="4353461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B8D3A8A-10DF-19EE-8CC0-754F10AF6419}"/>
              </a:ext>
            </a:extLst>
          </p:cNvPr>
          <p:cNvSpPr txBox="1"/>
          <p:nvPr/>
        </p:nvSpPr>
        <p:spPr>
          <a:xfrm>
            <a:off x="2263100" y="4576852"/>
            <a:ext cx="762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+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F02D050-C98B-213D-02A1-14FBCB9DD34E}"/>
              </a:ext>
            </a:extLst>
          </p:cNvPr>
          <p:cNvSpPr txBox="1"/>
          <p:nvPr/>
        </p:nvSpPr>
        <p:spPr>
          <a:xfrm>
            <a:off x="3074806" y="5295900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C72FBF0-3572-DFDE-6694-24E7F7802E79}"/>
              </a:ext>
            </a:extLst>
          </p:cNvPr>
          <p:cNvSpPr txBox="1"/>
          <p:nvPr/>
        </p:nvSpPr>
        <p:spPr>
          <a:xfrm>
            <a:off x="3738018" y="5295900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FA22EC15-8EC4-EEA9-FB37-C195140081A1}"/>
              </a:ext>
            </a:extLst>
          </p:cNvPr>
          <p:cNvCxnSpPr/>
          <p:nvPr/>
        </p:nvCxnSpPr>
        <p:spPr>
          <a:xfrm>
            <a:off x="2644100" y="6896100"/>
            <a:ext cx="20803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DDB33DEE-E44F-7BEC-3865-E1D9F178439D}"/>
              </a:ext>
            </a:extLst>
          </p:cNvPr>
          <p:cNvSpPr txBox="1"/>
          <p:nvPr/>
        </p:nvSpPr>
        <p:spPr>
          <a:xfrm>
            <a:off x="3738018" y="6659335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08F9202-D9F1-3D17-AAF0-0E20CC705E3D}"/>
              </a:ext>
            </a:extLst>
          </p:cNvPr>
          <p:cNvSpPr txBox="1"/>
          <p:nvPr/>
        </p:nvSpPr>
        <p:spPr>
          <a:xfrm>
            <a:off x="3074806" y="6667500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D106D52-00FF-7834-7BEA-1A88BC26DB47}"/>
              </a:ext>
            </a:extLst>
          </p:cNvPr>
          <p:cNvSpPr txBox="1"/>
          <p:nvPr/>
        </p:nvSpPr>
        <p:spPr>
          <a:xfrm>
            <a:off x="3276600" y="4229100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D5C1338-D75A-19D7-2B04-91FA6A755D0D}"/>
              </a:ext>
            </a:extLst>
          </p:cNvPr>
          <p:cNvSpPr txBox="1"/>
          <p:nvPr/>
        </p:nvSpPr>
        <p:spPr>
          <a:xfrm>
            <a:off x="2209800" y="6253252"/>
            <a:ext cx="762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Freeform 8">
            <a:extLst>
              <a:ext uri="{FF2B5EF4-FFF2-40B4-BE49-F238E27FC236}">
                <a16:creationId xmlns:a16="http://schemas.microsoft.com/office/drawing/2014/main" id="{67C929E3-851F-08D0-67A5-F55FE981B65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158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  <p:bldP spid="16" grpId="0"/>
      <p:bldP spid="17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36DFB-2F37-1399-8154-EA48C19C0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B1F54F-223F-9135-F6ED-FC46B4C61DF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6E3BD0-9E36-0672-A818-5EB5873249A5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455DE2-57E0-AA4D-E5B0-DC1D1E4FC4E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CA8FC1-F4DF-0AC6-13FD-CEC5B61E160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عدد الدراهم التي أصبحت لدى هند هو: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998752-9887-B35E-EC53-4EEA06E8E86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6E5360C-029D-C95B-A45C-B5BA70A955DD}"/>
              </a:ext>
            </a:extLst>
          </p:cNvPr>
          <p:cNvSpPr/>
          <p:nvPr/>
        </p:nvSpPr>
        <p:spPr>
          <a:xfrm>
            <a:off x="423301" y="3157930"/>
            <a:ext cx="6870489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دِرْهَماً أَصْبَحَ لَدى هِنْدٍ؟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BD974F0C-213A-4127-0D76-C397EEA10A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A7F9DB9A-D3B9-6D1F-82CF-7BD379E180D9}"/>
              </a:ext>
            </a:extLst>
          </p:cNvPr>
          <p:cNvSpPr txBox="1"/>
          <p:nvPr/>
        </p:nvSpPr>
        <p:spPr>
          <a:xfrm>
            <a:off x="575702" y="4853615"/>
            <a:ext cx="620609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عَدَدُ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الدّراهِمِ الَّتي أَصْبَحَتْ لَدى هِنْدٍ هُوَ:</a:t>
            </a:r>
          </a:p>
          <a:p>
            <a:pPr algn="ctr" rtl="1"/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64 </a:t>
            </a:r>
            <a:r>
              <a:rPr lang="ar-MA" sz="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دِرْهَماً.</a:t>
            </a:r>
            <a:endParaRPr lang="ar-SA" sz="9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59AA0304-8059-E1D9-383F-0DEC27CE4727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 هِنْدُ 38 دِرْهَماً، أَعْطاها والِدُها 26 دِرْهَماً.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دِرْهَماً أَصْبَحَ لَدى هِنْدٍ؟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AE5575F-CB99-AA1E-B0EA-56110CDEAF3F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79478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10741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2" y="2301693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724400" y="976263"/>
            <a:ext cx="779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كراساتكم سننجز التمارين الصفحة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29.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1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(دقيقة واحدة).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E854BC-7434-D784-1DE6-17D6DCA26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622833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876A3B5-D535-07C9-03EA-12676E0DA9E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AC958A3C-0029-7A20-6654-4B02ACBDB62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6BB8C25-3F0A-1E08-CCF8-A6BD59B2E9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23" y="4456330"/>
            <a:ext cx="12740877" cy="310850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31EF7EE-CF94-2E0B-134E-2905661EC69C}"/>
              </a:ext>
            </a:extLst>
          </p:cNvPr>
          <p:cNvSpPr/>
          <p:nvPr/>
        </p:nvSpPr>
        <p:spPr>
          <a:xfrm>
            <a:off x="838200" y="5600700"/>
            <a:ext cx="7315200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021146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120A0-F59A-A0BB-D31B-EE6EDCF1E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47FC5A4-5B2B-C396-542E-27ECEC20E234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6489FC-678B-80AB-C913-40DA5BD8AA43}"/>
              </a:ext>
            </a:extLst>
          </p:cNvPr>
          <p:cNvSpPr/>
          <p:nvPr/>
        </p:nvSpPr>
        <p:spPr>
          <a:xfrm>
            <a:off x="275852" y="23578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D4CB38F-47AC-4A06-9A23-6A8C76C55C1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11E6947-2B29-C7FE-7C2C-73F9BBF94C62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5C7F1B1-F58E-CBE6-E45A-48939AE6D79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E47E7FD8-097E-F139-46AF-33756F82D47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11" name="Freeform 8">
            <a:extLst>
              <a:ext uri="{FF2B5EF4-FFF2-40B4-BE49-F238E27FC236}">
                <a16:creationId xmlns:a16="http://schemas.microsoft.com/office/drawing/2014/main" id="{DEEDC0BE-618E-3B09-DD6D-D7F4213F815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F28487E-915A-FFCD-5C19-B8D9FC6531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23" y="4456330"/>
            <a:ext cx="12740877" cy="310850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6935514-E6E8-8656-71DF-329BA6417987}"/>
              </a:ext>
            </a:extLst>
          </p:cNvPr>
          <p:cNvSpPr/>
          <p:nvPr/>
        </p:nvSpPr>
        <p:spPr>
          <a:xfrm>
            <a:off x="838200" y="5600700"/>
            <a:ext cx="7315200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FAA7810-9C90-9C5D-776F-F5C294833D18}"/>
              </a:ext>
            </a:extLst>
          </p:cNvPr>
          <p:cNvSpPr txBox="1"/>
          <p:nvPr/>
        </p:nvSpPr>
        <p:spPr>
          <a:xfrm>
            <a:off x="1371600" y="6739235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3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3F46EE0-7E4F-6C63-F3BD-06B94EACEB74}"/>
              </a:ext>
            </a:extLst>
          </p:cNvPr>
          <p:cNvSpPr txBox="1"/>
          <p:nvPr/>
        </p:nvSpPr>
        <p:spPr>
          <a:xfrm>
            <a:off x="3657600" y="5898892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2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AF658C7-96F1-4F0E-979C-A92A7913634F}"/>
              </a:ext>
            </a:extLst>
          </p:cNvPr>
          <p:cNvSpPr txBox="1"/>
          <p:nvPr/>
        </p:nvSpPr>
        <p:spPr>
          <a:xfrm>
            <a:off x="3810000" y="67437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E975C85-2EA5-8BF4-29F4-2120E0B47C4F}"/>
              </a:ext>
            </a:extLst>
          </p:cNvPr>
          <p:cNvSpPr txBox="1"/>
          <p:nvPr/>
        </p:nvSpPr>
        <p:spPr>
          <a:xfrm>
            <a:off x="6705600" y="5901035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57079CB-DCA4-BF10-7090-52E588523B09}"/>
              </a:ext>
            </a:extLst>
          </p:cNvPr>
          <p:cNvSpPr txBox="1"/>
          <p:nvPr/>
        </p:nvSpPr>
        <p:spPr>
          <a:xfrm>
            <a:off x="6705600" y="6739235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6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214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A8B7-3179-0954-DF17-1372A18E9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6B6399-8788-D42D-F09B-92E90B14A310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27DA220-6C5D-D624-EC6B-99B753F6D720}"/>
              </a:ext>
            </a:extLst>
          </p:cNvPr>
          <p:cNvSpPr/>
          <p:nvPr/>
        </p:nvSpPr>
        <p:spPr>
          <a:xfrm>
            <a:off x="275852" y="1943100"/>
            <a:ext cx="13164293" cy="804608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CDAE197-8064-9081-2BAA-3F019F97BC12}"/>
              </a:ext>
            </a:extLst>
          </p:cNvPr>
          <p:cNvSpPr/>
          <p:nvPr/>
        </p:nvSpPr>
        <p:spPr>
          <a:xfrm>
            <a:off x="-1" y="644346"/>
            <a:ext cx="13716001" cy="1146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148507-C776-FE5A-0749-63194EB3F1C7}"/>
              </a:ext>
            </a:extLst>
          </p:cNvPr>
          <p:cNvSpPr txBox="1"/>
          <p:nvPr/>
        </p:nvSpPr>
        <p:spPr>
          <a:xfrm>
            <a:off x="2102122" y="781618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واجباتكم المنزلية. سأراقب ما قمتم به.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60BB4764-DB97-9BAC-AF2D-945426E639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DF92CF0-3F30-E026-723D-BE43F13A3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781182"/>
            <a:ext cx="1295400" cy="1009518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2681CA44-8A4F-982F-A6A8-AD72E526145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17E5E68-34BA-F466-7C6B-D3F98608BC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231" y="2814998"/>
            <a:ext cx="4991533" cy="63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3825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BFDC-B8C5-9B6E-353F-4D8C02D8F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FCADED3-B174-02EA-8735-38ED0BFCE26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3E853F0-6565-5CD3-B3B2-C7DCC729204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DCF3AF-480E-BC6E-A05B-94B4F5971A93}"/>
              </a:ext>
            </a:extLst>
          </p:cNvPr>
          <p:cNvSpPr/>
          <p:nvPr/>
        </p:nvSpPr>
        <p:spPr>
          <a:xfrm>
            <a:off x="38994" y="712299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5BCD97-E08E-C417-54D7-80CBF4481E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2B21938-334F-0AA1-B119-9BAA80629C4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852CD7C0-9267-3789-F04E-C3AC32952C0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E701CDA-AACA-1C3E-9ADD-21A177B815DC}"/>
              </a:ext>
            </a:extLst>
          </p:cNvPr>
          <p:cNvSpPr txBox="1"/>
          <p:nvPr/>
        </p:nvSpPr>
        <p:spPr>
          <a:xfrm>
            <a:off x="2209800" y="905716"/>
            <a:ext cx="103060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(دقيقة واحدة).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8077E38-3563-4CBA-7D5B-D5EEA025B4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766" y="4081919"/>
            <a:ext cx="12588467" cy="344622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8CFB1E8-F0E0-474A-DFDD-B8B8DC522B60}"/>
              </a:ext>
            </a:extLst>
          </p:cNvPr>
          <p:cNvSpPr/>
          <p:nvPr/>
        </p:nvSpPr>
        <p:spPr>
          <a:xfrm>
            <a:off x="762000" y="5295900"/>
            <a:ext cx="6096000" cy="2209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03254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88F77-5DBD-43CD-B5B3-6C0DB5B45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489466-7C2C-F10F-359B-A4CD0254D87A}"/>
              </a:ext>
            </a:extLst>
          </p:cNvPr>
          <p:cNvSpPr/>
          <p:nvPr/>
        </p:nvSpPr>
        <p:spPr>
          <a:xfrm>
            <a:off x="-1" y="2174437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010874A-2B17-7F98-549D-A3016C1FF28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D8A2517-DA8F-2E37-49F3-E084817519D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E08AB70-0031-2D83-1D0C-32F476A47A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40757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078729C-E951-38CB-13CF-0341640E15B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A285C25E-5838-4368-3390-394A3CAE64B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A0E0D13-C3A3-4DE2-5399-0A392EBA480D}"/>
              </a:ext>
            </a:extLst>
          </p:cNvPr>
          <p:cNvSpPr txBox="1"/>
          <p:nvPr/>
        </p:nvSpPr>
        <p:spPr>
          <a:xfrm>
            <a:off x="4593921" y="919865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EC32BCC-08CB-EF96-A089-B8D3DA25AB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766" y="4081919"/>
            <a:ext cx="12588467" cy="344622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153B0C1-7FF9-F1BA-2DEF-27F652351C0E}"/>
              </a:ext>
            </a:extLst>
          </p:cNvPr>
          <p:cNvSpPr/>
          <p:nvPr/>
        </p:nvSpPr>
        <p:spPr>
          <a:xfrm>
            <a:off x="762000" y="5295900"/>
            <a:ext cx="6096000" cy="2209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A93E74A-2CD1-CD83-853F-7869D9491BCD}"/>
              </a:ext>
            </a:extLst>
          </p:cNvPr>
          <p:cNvSpPr txBox="1"/>
          <p:nvPr/>
        </p:nvSpPr>
        <p:spPr>
          <a:xfrm>
            <a:off x="2819400" y="5687327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60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1A2CA84-9E4F-F255-EAE5-1D77174C1996}"/>
              </a:ext>
            </a:extLst>
          </p:cNvPr>
          <p:cNvSpPr txBox="1"/>
          <p:nvPr/>
        </p:nvSpPr>
        <p:spPr>
          <a:xfrm>
            <a:off x="2819400" y="65151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40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CB9556D4-82BF-F9CC-68C7-9BF3800F43B5}"/>
              </a:ext>
            </a:extLst>
          </p:cNvPr>
          <p:cNvSpPr txBox="1"/>
          <p:nvPr/>
        </p:nvSpPr>
        <p:spPr>
          <a:xfrm>
            <a:off x="914400" y="65151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30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61EC138-FDA6-F4EB-B12C-96D911C1F362}"/>
              </a:ext>
            </a:extLst>
          </p:cNvPr>
          <p:cNvSpPr txBox="1"/>
          <p:nvPr/>
        </p:nvSpPr>
        <p:spPr>
          <a:xfrm>
            <a:off x="4800600" y="56769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20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4594CCB-1FE8-70B7-83E3-F45478D7C65F}"/>
              </a:ext>
            </a:extLst>
          </p:cNvPr>
          <p:cNvSpPr txBox="1"/>
          <p:nvPr/>
        </p:nvSpPr>
        <p:spPr>
          <a:xfrm>
            <a:off x="4800600" y="65151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10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200D279-DD2E-D992-6E35-2B44B675C3C8}"/>
              </a:ext>
            </a:extLst>
          </p:cNvPr>
          <p:cNvSpPr txBox="1"/>
          <p:nvPr/>
        </p:nvSpPr>
        <p:spPr>
          <a:xfrm>
            <a:off x="5410200" y="65151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8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7B74D269-70E5-A901-75F5-4EDFBA69FF5E}"/>
              </a:ext>
            </a:extLst>
          </p:cNvPr>
          <p:cNvSpPr txBox="1"/>
          <p:nvPr/>
        </p:nvSpPr>
        <p:spPr>
          <a:xfrm>
            <a:off x="5410200" y="56769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AC4C0ECA-00BB-1B8F-121F-A19693FB65E1}"/>
              </a:ext>
            </a:extLst>
          </p:cNvPr>
          <p:cNvSpPr txBox="1"/>
          <p:nvPr/>
        </p:nvSpPr>
        <p:spPr>
          <a:xfrm>
            <a:off x="3429000" y="65151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294BFBBB-7019-CBF6-A3FE-4B6C7B8ACEDB}"/>
              </a:ext>
            </a:extLst>
          </p:cNvPr>
          <p:cNvSpPr txBox="1"/>
          <p:nvPr/>
        </p:nvSpPr>
        <p:spPr>
          <a:xfrm>
            <a:off x="3505200" y="56769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3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DBED59D4-3B72-223A-A4A2-4D3A1A98AA6C}"/>
              </a:ext>
            </a:extLst>
          </p:cNvPr>
          <p:cNvSpPr txBox="1"/>
          <p:nvPr/>
        </p:nvSpPr>
        <p:spPr>
          <a:xfrm>
            <a:off x="1524000" y="65151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4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1378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A1BD8-4240-737B-6EE2-9AE3C63CD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EF51E2-1E3F-B9DB-9432-78D62A0F43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A8DAEC-B73C-387B-8E27-8FB92F6AE26E}"/>
              </a:ext>
            </a:extLst>
          </p:cNvPr>
          <p:cNvSpPr/>
          <p:nvPr/>
        </p:nvSpPr>
        <p:spPr>
          <a:xfrm>
            <a:off x="221844" y="232136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D35D2B-A913-7D44-D2F7-A4CBA570831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A63366-4AC5-BDD7-0130-DCA8E72C7EB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(دقيقة ونصف).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92F3CD-6BA7-FB63-C3EB-442163395E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33932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F118D39-0EFB-230B-9990-00D03A32DC2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E0FE61D2-A621-47E2-8688-6D47B1C5B1B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A90E4A9-8690-BBF8-C52D-8257C6DFCA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31" y="4076700"/>
            <a:ext cx="12209317" cy="35814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972AF0F-42A2-75DB-B75F-93EB7378EE38}"/>
              </a:ext>
            </a:extLst>
          </p:cNvPr>
          <p:cNvSpPr/>
          <p:nvPr/>
        </p:nvSpPr>
        <p:spPr>
          <a:xfrm>
            <a:off x="1087945" y="5116882"/>
            <a:ext cx="5715000" cy="246501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6564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05A9C-CB26-3AE0-B18F-C99EF9F06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E81E10-DBAD-E81C-11E9-298C3EF6B4A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356B476-0E22-2E35-04B1-9C64277F3927}"/>
              </a:ext>
            </a:extLst>
          </p:cNvPr>
          <p:cNvSpPr/>
          <p:nvPr/>
        </p:nvSpPr>
        <p:spPr>
          <a:xfrm>
            <a:off x="221844" y="23622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65B7133-8E5F-6887-8B74-F29295F8020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C8141C-D13A-D022-E744-C9F916A7D65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5004BF-67E9-8360-A8F3-A37D17015BA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B272F4A-EA29-E253-DB89-4420BF9EEEC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10" name="Freeform 8">
            <a:extLst>
              <a:ext uri="{FF2B5EF4-FFF2-40B4-BE49-F238E27FC236}">
                <a16:creationId xmlns:a16="http://schemas.microsoft.com/office/drawing/2014/main" id="{355FAC1B-1559-2DCF-4FD0-07FE4FF0905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B340FAE-3ED6-19AF-4428-0131E28372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31" y="4076700"/>
            <a:ext cx="12209317" cy="35814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C59A3DB-78BC-A060-19FB-C221ECDAC049}"/>
              </a:ext>
            </a:extLst>
          </p:cNvPr>
          <p:cNvSpPr/>
          <p:nvPr/>
        </p:nvSpPr>
        <p:spPr>
          <a:xfrm>
            <a:off x="1087945" y="5116882"/>
            <a:ext cx="5715000" cy="246501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BF2D9B4-A97E-8A11-6BD8-76B2E7D07240}"/>
              </a:ext>
            </a:extLst>
          </p:cNvPr>
          <p:cNvSpPr txBox="1"/>
          <p:nvPr/>
        </p:nvSpPr>
        <p:spPr>
          <a:xfrm>
            <a:off x="3696485" y="5361920"/>
            <a:ext cx="418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59408A6-6F33-BC9B-E319-D426926AFA67}"/>
              </a:ext>
            </a:extLst>
          </p:cNvPr>
          <p:cNvSpPr txBox="1"/>
          <p:nvPr/>
        </p:nvSpPr>
        <p:spPr>
          <a:xfrm>
            <a:off x="5677685" y="5361920"/>
            <a:ext cx="418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675265D-BB94-CE77-7FA9-DDFDEE585691}"/>
              </a:ext>
            </a:extLst>
          </p:cNvPr>
          <p:cNvSpPr txBox="1"/>
          <p:nvPr/>
        </p:nvSpPr>
        <p:spPr>
          <a:xfrm>
            <a:off x="3657600" y="612392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2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5E2FF3-28F7-2E4E-8FA7-677465B00540}"/>
              </a:ext>
            </a:extLst>
          </p:cNvPr>
          <p:cNvSpPr txBox="1"/>
          <p:nvPr/>
        </p:nvSpPr>
        <p:spPr>
          <a:xfrm>
            <a:off x="4075915" y="613410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A53D3A-7B4A-D4D9-03A3-50AE788D9F68}"/>
              </a:ext>
            </a:extLst>
          </p:cNvPr>
          <p:cNvSpPr txBox="1"/>
          <p:nvPr/>
        </p:nvSpPr>
        <p:spPr>
          <a:xfrm>
            <a:off x="5638800" y="612392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2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1CD3970-52AF-E73B-4CEC-10D095EFD7A8}"/>
              </a:ext>
            </a:extLst>
          </p:cNvPr>
          <p:cNvSpPr txBox="1"/>
          <p:nvPr/>
        </p:nvSpPr>
        <p:spPr>
          <a:xfrm>
            <a:off x="6058685" y="613410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18672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19B58-CB30-478B-D6E9-EABFD6291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8BBD0A-88F4-E534-0737-0A8A46761CB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11F5265-FF09-0D29-C1C9-1E6A896E234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655BCB8-D4E1-5574-D6D4-4FCFA1E701F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8CCBB19-CDF2-802E-82A2-9D9B154DBD58}"/>
              </a:ext>
            </a:extLst>
          </p:cNvPr>
          <p:cNvSpPr txBox="1"/>
          <p:nvPr/>
        </p:nvSpPr>
        <p:spPr>
          <a:xfrm>
            <a:off x="2514600" y="976263"/>
            <a:ext cx="100012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سنمر إلى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سأقرأ المسألة مرتين وستعملون على حلها.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B01FBB8-C451-5FDF-E01D-124FF1ECD2E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8E12DAB8-3512-F188-F838-6D77CF5FBA7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035A6137-3C1E-630B-26F0-611C64934EEC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90EA863-4CB9-4075-4E1C-B6831238F2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68" y="4018968"/>
            <a:ext cx="12162834" cy="413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92794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CCB23-2C6A-28B2-816C-194839112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6B34CD-0761-4F0F-8A13-EFC8DB3E6DA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DC36178-029D-1032-B1A7-9F33AD0DF9D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0DB0E17-4B12-CAC8-AD20-8063B953EB1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3C3A350-2994-0002-814E-A4307F7CE818}"/>
              </a:ext>
            </a:extLst>
          </p:cNvPr>
          <p:cNvSpPr txBox="1"/>
          <p:nvPr/>
        </p:nvSpPr>
        <p:spPr>
          <a:xfrm>
            <a:off x="2514600" y="976263"/>
            <a:ext cx="10001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5946BC5-FAB6-D842-87C3-38FE61F3F50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E5AEAC7-9917-336E-8AB7-90C40A80348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9BD2EA28-C52B-6472-13A4-58B15EE9BC3A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88E008C-AB44-93BC-BCDD-652DD6CCD4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821" y="3841652"/>
            <a:ext cx="12441516" cy="4226364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37B09BC-91C8-E182-271B-3D733C10596B}"/>
              </a:ext>
            </a:extLst>
          </p:cNvPr>
          <p:cNvSpPr txBox="1"/>
          <p:nvPr/>
        </p:nvSpPr>
        <p:spPr>
          <a:xfrm>
            <a:off x="3802060" y="516765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E56FCB4-CAB3-C332-0B19-7433C3A4E498}"/>
              </a:ext>
            </a:extLst>
          </p:cNvPr>
          <p:cNvSpPr txBox="1"/>
          <p:nvPr/>
        </p:nvSpPr>
        <p:spPr>
          <a:xfrm>
            <a:off x="3377551" y="516765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4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47BB03-8C29-5F68-2B84-242AC545760F}"/>
              </a:ext>
            </a:extLst>
          </p:cNvPr>
          <p:cNvSpPr txBox="1"/>
          <p:nvPr/>
        </p:nvSpPr>
        <p:spPr>
          <a:xfrm>
            <a:off x="3802059" y="5693224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2608A69-D3AC-B2BF-463C-68F6329BCDA3}"/>
              </a:ext>
            </a:extLst>
          </p:cNvPr>
          <p:cNvSpPr txBox="1"/>
          <p:nvPr/>
        </p:nvSpPr>
        <p:spPr>
          <a:xfrm>
            <a:off x="3384925" y="5672435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2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4297804-781B-ED51-A45F-C68DE4EEDC75}"/>
              </a:ext>
            </a:extLst>
          </p:cNvPr>
          <p:cNvSpPr txBox="1"/>
          <p:nvPr/>
        </p:nvSpPr>
        <p:spPr>
          <a:xfrm>
            <a:off x="3802058" y="6179816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A7E4779-2109-8D9A-0279-43A2279931EF}"/>
              </a:ext>
            </a:extLst>
          </p:cNvPr>
          <p:cNvSpPr txBox="1"/>
          <p:nvPr/>
        </p:nvSpPr>
        <p:spPr>
          <a:xfrm>
            <a:off x="3372635" y="6187736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C7CBE145-5598-F2FE-563D-D70E2715FDBF}"/>
              </a:ext>
            </a:extLst>
          </p:cNvPr>
          <p:cNvSpPr txBox="1"/>
          <p:nvPr/>
        </p:nvSpPr>
        <p:spPr>
          <a:xfrm>
            <a:off x="3086100" y="7277100"/>
            <a:ext cx="1409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75 دِرْهَماً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438C892-E956-6820-32C0-69D427A3AEFA}"/>
              </a:ext>
            </a:extLst>
          </p:cNvPr>
          <p:cNvSpPr txBox="1"/>
          <p:nvPr/>
        </p:nvSpPr>
        <p:spPr>
          <a:xfrm>
            <a:off x="3421059" y="5049870"/>
            <a:ext cx="4183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4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16482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247900" y="3941147"/>
            <a:ext cx="92202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البسيطان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:رمي الكرة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93643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C3923-C340-F692-2E02-49EFEC257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F5EB95-6D95-495B-1E4D-6B04BED77EC0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47519B-C2CF-EA76-6395-12C8804EC69B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1E15E4-F842-8D5E-9AA3-5AB05D1D399C}"/>
              </a:ext>
            </a:extLst>
          </p:cNvPr>
          <p:cNvSpPr/>
          <p:nvPr/>
        </p:nvSpPr>
        <p:spPr>
          <a:xfrm>
            <a:off x="-1" y="709611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BA20B1E-4BA2-A8A2-3EAD-F58ED948C28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8B0607EA-980D-74C8-9055-1CE4C02CF420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10DE6CA-8552-5B96-B083-B443915C5DDF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نعود للعبتنا: لعبة رمي الكرة.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يستعين الأستاذ(ة)  ببطاقة النشاط في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الملحق2.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380FBA6-1AFC-449C-920D-B4A77922B4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817911"/>
            <a:ext cx="5410200" cy="428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2058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82884-467D-AE10-D1C0-E1A8766DC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A9224B-FA8B-4BAC-CA9D-953567641E53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30CD3D6-3123-9419-717F-887583A743FD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97DBE83-25EF-862E-F164-671B4545CE72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DF883C3-04BF-036F-E5E2-80DB0FCE6D72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المنزل تتممون ما تبقى من تمارين الصفحة 29.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5635A9C-8282-E886-5417-92CEFEF3F95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FFB493E-2712-051E-8551-EB0CFB5E82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96" y="3106342"/>
            <a:ext cx="5782482" cy="5963482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58A551B6-7373-3241-C470-23883A06165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1408F27-4522-D483-4540-AA848F2E17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3122523"/>
            <a:ext cx="4999153" cy="6294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75303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9543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B10208D4-3584-A4B9-08B8-C5A48126AB5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D981A-0ABD-3ABC-9D43-4F94E711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F3C2E41-3673-979C-7D5C-EFCE02FF37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1A2C26CC-1AF8-8FD2-2A44-14BED52C3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72367054-FFCC-3024-E752-2363F1DD8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18D624F-9ACD-0EBB-529C-8A3C8DC2C61B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0F6584-048A-6444-C651-E6E5BEBA1BCB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الملحق1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232657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516431A-8340-6396-EDFE-9FC47BD4FA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361C4EDF-AB31-6B50-18F8-903086D1177F}"/>
              </a:ext>
            </a:extLst>
          </p:cNvPr>
          <p:cNvSpPr txBox="1">
            <a:spLocks/>
          </p:cNvSpPr>
          <p:nvPr/>
        </p:nvSpPr>
        <p:spPr>
          <a:xfrm>
            <a:off x="2133600" y="1333500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B8CC41-135A-435C-FAC2-3A8700D7009D}"/>
              </a:ext>
            </a:extLst>
          </p:cNvPr>
          <p:cNvSpPr/>
          <p:nvPr/>
        </p:nvSpPr>
        <p:spPr>
          <a:xfrm>
            <a:off x="0" y="22383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sz="2025"/>
          </a:p>
        </p:txBody>
      </p:sp>
      <p:graphicFrame>
        <p:nvGraphicFramePr>
          <p:cNvPr id="14" name="Tableau 4">
            <a:extLst>
              <a:ext uri="{FF2B5EF4-FFF2-40B4-BE49-F238E27FC236}">
                <a16:creationId xmlns:a16="http://schemas.microsoft.com/office/drawing/2014/main" id="{0EA91A25-6E91-FD32-DBC2-5D7C9DB0D7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231582"/>
              </p:ext>
            </p:extLst>
          </p:nvPr>
        </p:nvGraphicFramePr>
        <p:xfrm>
          <a:off x="221501" y="3110520"/>
          <a:ext cx="13272998" cy="44514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392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549456">
                <a:tc>
                  <a:txBody>
                    <a:bodyPr/>
                    <a:lstStyle/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اكساب القدرة على الجمع شفويا لعددين من رقم واحد؛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MadaniArabic-Light" panose="00000400000000000000" pitchFamily="2" charset="-78"/>
                        <a:cs typeface="+mj-cs"/>
                      </a:endParaRP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اكساب القدرة على الطرح شفويا لعدد مكون من رقمين أو رقم واحد، يكون الفرق محصورا بين 0 و18؛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>
                          <a:solidFill>
                            <a:schemeClr val="bg1"/>
                          </a:solidFill>
                          <a:latin typeface="29LT Bukra Bold" panose="020B0604020202020204" charset="-78"/>
                          <a:cs typeface="MadaniArabic-Light" panose="00000400000000000000" pitchFamily="2" charset="-78"/>
                        </a:rPr>
                        <a:t>أهداف النشاط</a:t>
                      </a:r>
                      <a:endParaRPr lang="fr-MA" sz="4100" b="1" dirty="0">
                        <a:solidFill>
                          <a:schemeClr val="bg1"/>
                        </a:solidFill>
                        <a:latin typeface="29LT Bukra Bold" panose="020B060402020202020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33731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جداول الجمع والطرح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>
                          <a:solidFill>
                            <a:schemeClr val="bg1"/>
                          </a:solidFill>
                          <a:latin typeface="29LT Bukra Bold" panose="020B0604020202020204" charset="-78"/>
                          <a:cs typeface="MadaniArabic-Light" panose="00000400000000000000" pitchFamily="2" charset="-78"/>
                        </a:rPr>
                        <a:t>المعينات الديداكتيكية</a:t>
                      </a:r>
                      <a:endParaRPr lang="fr-MA" sz="4100" b="1" dirty="0">
                        <a:solidFill>
                          <a:schemeClr val="bg1"/>
                        </a:solidFill>
                        <a:latin typeface="29LT Bukra Bold" panose="020B060402020202020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54945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20 دقيقة  اليوم الأول لتقديم النشاط بعدها يصبح نشاطا اعتياديا من 5 إلى 7 دقائق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>
                          <a:solidFill>
                            <a:schemeClr val="bg1"/>
                          </a:solidFill>
                          <a:latin typeface="29LT Bukra Bold" panose="020B0604020202020204" charset="-78"/>
                          <a:cs typeface="MadaniArabic-Light" panose="00000400000000000000" pitchFamily="2" charset="-78"/>
                        </a:rPr>
                        <a:t>المدة الزمنية</a:t>
                      </a:r>
                      <a:endParaRPr lang="fr-MA" sz="4100" b="1" dirty="0">
                        <a:solidFill>
                          <a:schemeClr val="bg1"/>
                        </a:solidFill>
                        <a:latin typeface="29LT Bukra Bold" panose="020B060402020202020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217191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65F552A0-C193-2536-9BA3-BC1AC983BD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9374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سيرورة الإنجاز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925830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التهيئة</a:t>
                      </a:r>
                      <a:endParaRPr lang="fr-MA" sz="15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1) 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58322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83661E66-D2BE-A474-C148-DB2B1218BB55}"/>
              </a:ext>
            </a:extLst>
          </p:cNvPr>
          <p:cNvSpPr txBox="1"/>
          <p:nvPr/>
        </p:nvSpPr>
        <p:spPr>
          <a:xfrm>
            <a:off x="4267200" y="4686300"/>
            <a:ext cx="9187011" cy="4374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يرسم الميسر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جدول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فارغ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للجمع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أ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والطرح على السبورة.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( يبدأ بجدول الجمع وبعد التحكم فيه يمر إلى تقديم جدول الطرح بنفس الطريقة )؛ 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يتم الاشتغال على جدول واحد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في كل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مرحلة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يطلب من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المتعلمين رسم نفس الجدول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 على دفاترهم.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يقدم الميسر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كيفية تعبئة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الجدول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لسطر أو سطرين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.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( تتم التعبئة بطريقة تصاعدية ) 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 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يطلب من أحد المتعلمين المتطوعين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التقدم أمام الزملاء وملء الجدول بسرعة بعد تقسيمه إلى قسمين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؛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 </a:t>
            </a:r>
            <a:endParaRPr lang="ar-MA" sz="2025" dirty="0">
              <a:solidFill>
                <a:srgbClr val="151616"/>
              </a:solidFill>
              <a:cs typeface="MadaniArabic-Light" panose="00000400000000000000" pitchFamily="2" charset="-78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يعمل باقي المتعلمين على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ذلك في نفس الوقت على الدفاتر؛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يشجع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المتعلمين على ملء الجداول بسرعة أكبر؛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بعد ملء الجدول ؛ ينمذج الميسر قراءة الجدول </a:t>
            </a:r>
            <a:r>
              <a:rPr lang="fr-FR" sz="2025" dirty="0">
                <a:solidFill>
                  <a:srgbClr val="151616"/>
                </a:solidFill>
                <a:cs typeface="+mj-cs"/>
              </a:rPr>
              <a:t>5+3 =8 ….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يحث بعض </a:t>
            </a:r>
            <a:r>
              <a:rPr lang="ar-MA" sz="2025" dirty="0" err="1">
                <a:solidFill>
                  <a:srgbClr val="151616"/>
                </a:solidFill>
                <a:cs typeface="MadaniArabic-Light" panose="00000400000000000000" pitchFamily="2" charset="-78"/>
              </a:rPr>
              <a:t>ال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متعلمين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على قراءة الجدول أمام زملائهم. </a:t>
            </a: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يطرح أسئلة عن مجاميع بسيطة؛ يبحث عنها المتعلمون في جدول الجمع؛</a:t>
            </a:r>
            <a:endParaRPr lang="fr-FR" sz="2025" dirty="0">
              <a:cs typeface="+mj-cs"/>
            </a:endParaRPr>
          </a:p>
        </p:txBody>
      </p:sp>
      <p:pic>
        <p:nvPicPr>
          <p:cNvPr id="7" name="Image 2">
            <a:extLst>
              <a:ext uri="{FF2B5EF4-FFF2-40B4-BE49-F238E27FC236}">
                <a16:creationId xmlns:a16="http://schemas.microsoft.com/office/drawing/2014/main" id="{024025E1-0BFB-E37C-4D17-7B55126BF9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9862" y="5726553"/>
            <a:ext cx="2221138" cy="3176343"/>
          </a:xfrm>
          <a:prstGeom prst="rect">
            <a:avLst/>
          </a:prstGeom>
        </p:spPr>
      </p:pic>
      <p:sp>
        <p:nvSpPr>
          <p:cNvPr id="15" name="Google Shape;146;p4">
            <a:extLst>
              <a:ext uri="{FF2B5EF4-FFF2-40B4-BE49-F238E27FC236}">
                <a16:creationId xmlns:a16="http://schemas.microsoft.com/office/drawing/2014/main" id="{556FB1FD-3E7D-22F5-B4C1-39FFD4019F05}"/>
              </a:ext>
            </a:extLst>
          </p:cNvPr>
          <p:cNvSpPr txBox="1">
            <a:spLocks/>
          </p:cNvSpPr>
          <p:nvPr/>
        </p:nvSpPr>
        <p:spPr>
          <a:xfrm>
            <a:off x="2133600" y="1285500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</a:p>
        </p:txBody>
      </p:sp>
      <p:pic>
        <p:nvPicPr>
          <p:cNvPr id="8" name="Image 1">
            <a:extLst>
              <a:ext uri="{FF2B5EF4-FFF2-40B4-BE49-F238E27FC236}">
                <a16:creationId xmlns:a16="http://schemas.microsoft.com/office/drawing/2014/main" id="{0B7A0973-5962-74E9-0FB5-54846AF9C8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789" y="4719976"/>
            <a:ext cx="2473171" cy="347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88014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30CB1E8D-FE6A-520B-44F6-1CC27676BB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1449" y="2257425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71143B4E-32D3-B487-A385-ECB32F1CFF27}"/>
              </a:ext>
            </a:extLst>
          </p:cNvPr>
          <p:cNvSpPr txBox="1"/>
          <p:nvPr/>
        </p:nvSpPr>
        <p:spPr>
          <a:xfrm>
            <a:off x="910085" y="2981259"/>
            <a:ext cx="12324453" cy="5533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يطلب الميسر من كل تلميذ التدرب على قراءة جدول الجمع (أو الطرح) على كراسته بصوت هامس؛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يعلن الميسر انتهاء وقت قراءة الجدول ويطلب من المتعلمين أخذ ألواحهم؛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يملي الميسر على المتعلمين بعض المجاميع البسيطة : 5 + 7 ...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يكتب المتعلمون المجموع على اللوحة؛ يصحح الميسر ويقدم التغذية الراجعة اللازمة؛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يسجل نجمة لكل متعلم توفق في حساب جميع المجاميع المقترحة؛ ( يعتمد كل ميسر شكلا من أشكال التحفيز المناسبة لقسمه )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يطلب من المتعلمين مواصلة التدرب على حفظ جدول الجمع (أو الطرح)؛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يتم استثمار النشاط ضمن الأنشطة الاعتيادية لمدة 5 إلى 7 دقائق يوميا. </a:t>
            </a:r>
            <a:endParaRPr lang="fr-FR" sz="2250" dirty="0">
              <a:latin typeface="Calibri" panose="020F0502020204030204" pitchFamily="34" charset="0"/>
              <a:cs typeface="+mj-cs"/>
            </a:endParaRPr>
          </a:p>
        </p:txBody>
      </p:sp>
      <p:sp>
        <p:nvSpPr>
          <p:cNvPr id="11" name="Google Shape;146;p4">
            <a:extLst>
              <a:ext uri="{FF2B5EF4-FFF2-40B4-BE49-F238E27FC236}">
                <a16:creationId xmlns:a16="http://schemas.microsoft.com/office/drawing/2014/main" id="{F90FBA82-3DDE-F2C8-FA1D-7D69A2B72420}"/>
              </a:ext>
            </a:extLst>
          </p:cNvPr>
          <p:cNvSpPr txBox="1">
            <a:spLocks/>
          </p:cNvSpPr>
          <p:nvPr/>
        </p:nvSpPr>
        <p:spPr>
          <a:xfrm>
            <a:off x="1850018" y="128360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</a:p>
        </p:txBody>
      </p:sp>
    </p:spTree>
    <p:extLst>
      <p:ext uri="{BB962C8B-B14F-4D97-AF65-F5344CB8AC3E}">
        <p14:creationId xmlns:p14="http://schemas.microsoft.com/office/powerpoint/2010/main" val="149185044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EB1A72B1-A719-5537-2954-50F0C47B61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4434" y="2316401"/>
          <a:ext cx="13367133" cy="64865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6713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</a:tblGrid>
              <a:tr h="8369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3) </a:t>
                      </a:r>
                      <a:r>
                        <a:rPr lang="ar-MA" sz="3200" b="1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الممارسة المستقلة </a:t>
                      </a:r>
                      <a:endParaRPr lang="fr-MA" sz="3200" b="1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282548"/>
                  </a:ext>
                </a:extLst>
              </a:tr>
              <a:tr h="107592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MadaniArabic-Light" panose="00000400000000000000" pitchFamily="2" charset="-78"/>
                        </a:rPr>
                        <a:t>يوجه الميسر(ة) المتعلمين إلى إنجاز الأنشطة التطبيقية المقترحة في كراسة الدعم.</a:t>
                      </a:r>
                      <a:endParaRPr lang="fr-MA" sz="27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  <a:tr h="8369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*موجهات عامة*</a:t>
                      </a:r>
                      <a:endParaRPr lang="fr-MA" sz="32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048326"/>
                  </a:ext>
                </a:extLst>
              </a:tr>
              <a:tr h="3736799">
                <a:tc>
                  <a:txBody>
                    <a:bodyPr/>
                    <a:lstStyle/>
                    <a:p>
                      <a:pPr marL="342900" lvl="0" indent="-342900" algn="just" defTabSz="914400" rtl="1" eaLnBrk="1" latinLnBrk="0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fr-MA" sz="18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181978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9B4BDAFD-78E1-06AB-4F3B-C8CFFCAA3FC7}"/>
              </a:ext>
            </a:extLst>
          </p:cNvPr>
          <p:cNvSpPr txBox="1"/>
          <p:nvPr/>
        </p:nvSpPr>
        <p:spPr>
          <a:xfrm>
            <a:off x="839391" y="5155799"/>
            <a:ext cx="12037219" cy="3485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150" dirty="0">
                <a:cs typeface="MadaniArabic-Light" panose="00000400000000000000" pitchFamily="2" charset="-78"/>
              </a:rPr>
              <a:t>* </a:t>
            </a:r>
            <a:r>
              <a:rPr lang="ar-MA" sz="2700" dirty="0">
                <a:cs typeface="MadaniArabic-Light" panose="00000400000000000000" pitchFamily="2" charset="-78"/>
              </a:rPr>
              <a:t>يمنح المتعلمون 3 دقائق يومية لمراجعة الجدول الذي يتم الاشتغال عليه قبل الانتقال إلى التدرب على الألواح مع الحرص على المحافظة على إيقاع مرتفع للنشاط والوقوف على جميع الأخطاء المرتكبة وتصحيحها. </a:t>
            </a:r>
          </a:p>
          <a:p>
            <a:pPr algn="r" rtl="1"/>
            <a:r>
              <a:rPr lang="ar-MA" sz="2700" dirty="0">
                <a:cs typeface="MadaniArabic-Light" panose="00000400000000000000" pitchFamily="2" charset="-78"/>
              </a:rPr>
              <a:t>يحرص الميسر على ملاحظة تطور قدرة المتعلمين على توظيف الحساب الذهني أثناء إنجاز العمليات الحسابية الموضوعة أو أثناء حل المسائل؛ </a:t>
            </a:r>
          </a:p>
          <a:p>
            <a:pPr marL="321469" indent="-321469" algn="r" rtl="1">
              <a:buFont typeface="Arial" panose="020B0604020202020204" pitchFamily="34" charset="0"/>
              <a:buChar char="•"/>
            </a:pPr>
            <a:r>
              <a:rPr lang="ar-MA" sz="2700" dirty="0">
                <a:latin typeface="Calibri" panose="020F0502020204030204" pitchFamily="34" charset="0"/>
                <a:ea typeface="Calibri" panose="020F0502020204030204" pitchFamily="34" charset="0"/>
                <a:cs typeface="MadaniArabic-Light" panose="00000400000000000000" pitchFamily="2" charset="-78"/>
              </a:rPr>
              <a:t>يُستحب في إطار الأنشطة المبنية على التنافس تخصيص تحفيزات رمزية للمتعلمين الذين يسجلون تقدما على مستوى التحكم في الحساب الذهني : نُجيمات، نقط حسنة،...</a:t>
            </a:r>
            <a:endParaRPr lang="ar-MA" sz="2700" dirty="0">
              <a:cs typeface="MadaniArabic-Light" panose="00000400000000000000" pitchFamily="2" charset="-78"/>
            </a:endParaRPr>
          </a:p>
        </p:txBody>
      </p:sp>
      <p:sp>
        <p:nvSpPr>
          <p:cNvPr id="7" name="Google Shape;146;p4">
            <a:extLst>
              <a:ext uri="{FF2B5EF4-FFF2-40B4-BE49-F238E27FC236}">
                <a16:creationId xmlns:a16="http://schemas.microsoft.com/office/drawing/2014/main" id="{EAE60FEB-01A7-5AB7-BF97-96DFA65660C2}"/>
              </a:ext>
            </a:extLst>
          </p:cNvPr>
          <p:cNvSpPr txBox="1">
            <a:spLocks/>
          </p:cNvSpPr>
          <p:nvPr/>
        </p:nvSpPr>
        <p:spPr>
          <a:xfrm>
            <a:off x="2078618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36351289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CBC09-A4F3-F5A1-775C-CF16F2DBD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BDD59E-35AF-08AE-97D2-03EF745F43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6644B68-A217-B1EA-B6A2-D030369C46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AE7AA85-A02D-0E3A-3290-16D83F5B51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4BBCA44-D9C1-ADDD-4139-A8FEDF5F0F2E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4160FC2-6EF1-3763-71DD-2F6C8153782A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الملحق2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9807060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B467AA8-BCB7-736A-96CB-44A39E213C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2098957"/>
            <a:ext cx="13716000" cy="77398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graphicFrame>
        <p:nvGraphicFramePr>
          <p:cNvPr id="12" name="Tableau 4">
            <a:extLst>
              <a:ext uri="{FF2B5EF4-FFF2-40B4-BE49-F238E27FC236}">
                <a16:creationId xmlns:a16="http://schemas.microsoft.com/office/drawing/2014/main" id="{53C30653-D237-F046-EA7F-A8E6354AA829}"/>
              </a:ext>
            </a:extLst>
          </p:cNvPr>
          <p:cNvGraphicFramePr>
            <a:graphicFrameLocks noGrp="1"/>
          </p:cNvGraphicFramePr>
          <p:nvPr/>
        </p:nvGraphicFramePr>
        <p:xfrm>
          <a:off x="330096" y="2708001"/>
          <a:ext cx="13272998" cy="406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392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805940">
                <a:tc>
                  <a:txBody>
                    <a:bodyPr/>
                    <a:lstStyle/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اكساب القدرة على الجمع شفويا لعددين من رقم واحد؛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Calibri" panose="020F0502020204030204" pitchFamily="34" charset="0"/>
                      </a:endParaRP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اكساب القدرة على الطرح شفويا لعدد مكون من رقمين أو رقم واحد، يكون الفرق محصورا بين 0 و18؛</a:t>
                      </a: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 </a:t>
                      </a: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MA" sz="2700" b="1" kern="1200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ea typeface="+mn-ea"/>
                          <a:cs typeface="MadaniArabic-Light" panose="00000400000000000000" pitchFamily="2" charset="-78"/>
                        </a:rPr>
                        <a:t>التمكن من جداول الضرب*؛ </a:t>
                      </a:r>
                      <a:endParaRPr lang="fr-FR" sz="2700" b="1" kern="1200" dirty="0">
                        <a:solidFill>
                          <a:srgbClr val="151616"/>
                        </a:solidFill>
                        <a:latin typeface="Calibri" panose="020F0502020204030204" pitchFamily="34" charset="0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أهداف النشاط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20015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كرة خفيفة الوزن 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المعينات الديداكتيكية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061350">
                <a:tc>
                  <a:txBody>
                    <a:bodyPr/>
                    <a:lstStyle/>
                    <a:p>
                      <a:pPr algn="ctr" rtl="1"/>
                      <a:r>
                        <a:rPr lang="f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10 دقائق 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المدة الزمنية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EFD2F427-B993-2D35-C38A-FA47CE115960}"/>
              </a:ext>
            </a:extLst>
          </p:cNvPr>
          <p:cNvSpPr txBox="1">
            <a:spLocks/>
          </p:cNvSpPr>
          <p:nvPr/>
        </p:nvSpPr>
        <p:spPr>
          <a:xfrm>
            <a:off x="2252804" y="129194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لعبة رمي الكرة 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pic>
        <p:nvPicPr>
          <p:cNvPr id="3" name="Graphic 6" descr="Alarm clock with solid fill">
            <a:extLst>
              <a:ext uri="{FF2B5EF4-FFF2-40B4-BE49-F238E27FC236}">
                <a16:creationId xmlns:a16="http://schemas.microsoft.com/office/drawing/2014/main" id="{0A6197C9-6FC5-598D-B6A9-16193436B7B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74107" y="5590275"/>
            <a:ext cx="1015180" cy="95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03522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CF74E09A-1F44-E430-0B0A-5B12BFAC59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9431BBB8-3685-81E7-6835-2EE314866E3F}"/>
              </a:ext>
            </a:extLst>
          </p:cNvPr>
          <p:cNvSpPr txBox="1">
            <a:spLocks/>
          </p:cNvSpPr>
          <p:nvPr/>
        </p:nvSpPr>
        <p:spPr>
          <a:xfrm>
            <a:off x="2144209" y="1322719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لعبة رمي الكرة 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4CF2779A-C449-FFA4-E0FF-85AF400A2BDB}"/>
              </a:ext>
            </a:extLst>
          </p:cNvPr>
          <p:cNvSpPr txBox="1"/>
          <p:nvPr/>
        </p:nvSpPr>
        <p:spPr>
          <a:xfrm>
            <a:off x="974560" y="3237350"/>
            <a:ext cx="12351232" cy="5224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3150" dirty="0">
                <a:solidFill>
                  <a:schemeClr val="accent1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ممارسة مع جماعة  أو في مجموعات صغيرة:</a:t>
            </a:r>
            <a:endParaRPr lang="fr-FR" sz="3150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just" defTabSz="1028700" rtl="1">
              <a:defRPr/>
            </a:pPr>
            <a:r>
              <a:rPr lang="en-US" sz="2700" dirty="0">
                <a:solidFill>
                  <a:srgbClr val="151616"/>
                </a:solidFill>
                <a:latin typeface="Calibri" panose="020F0502020204030204" pitchFamily="34" charset="0"/>
              </a:rPr>
              <a:t>◾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مطالبة المتعلمين بتكوين دائرة.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algn="just" defTabSz="1028700" rtl="1"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شرح القواعد: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ترمى الكرة في اتجاه متعلم/ة مع سؤاله /ها حسابا شفويا في الجمع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(مجموع أصغر من أو يساوي 10)؛ أو في الطرح لعدد مكون من رقمين أو رقم واحد (يكون الفرق محصورا بين 0 و18)؛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يقبض المتعلم الكرة ويقدم الجواب الصحيح في الحين؛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يكرر المتعلم الذي أجاب رمي الكرة لزميل آخر مع سؤال آخر؛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يرمي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الكرة في اتجاه متعلم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ويسأله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حول الجمع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أو الطرح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كم هي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3+4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"5-9"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يجيب ثم يرمي الكرة نحو زميل آخر.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تعطى عملية 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أو طرح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أخرى للمتعلم الذي يقبض الكرة.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يتم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تقديم النشاط وتحفيز المتعلمين على السرعة في طرح السؤال وال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إ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جابة 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155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1" name="Group 7">
            <a:extLst>
              <a:ext uri="{FF2B5EF4-FFF2-40B4-BE49-F238E27FC236}">
                <a16:creationId xmlns:a16="http://schemas.microsoft.com/office/drawing/2014/main" id="{E039D9EE-6FCD-5746-0FF7-4B02B02E60B1}"/>
              </a:ext>
            </a:extLst>
          </p:cNvPr>
          <p:cNvGrpSpPr/>
          <p:nvPr/>
        </p:nvGrpSpPr>
        <p:grpSpPr>
          <a:xfrm>
            <a:off x="9708002" y="4305300"/>
            <a:ext cx="1967371" cy="1801077"/>
            <a:chOff x="331235" y="1277768"/>
            <a:chExt cx="1795426" cy="2270728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E273FDFD-8DD0-6AF4-A4FF-AB151DECAA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14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FC84602F-5E6E-FE8B-3F34-FA9AE2C1CE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6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8CD4A3EF-14B2-B046-6887-2B2EED14DC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4E9D11D6-635C-822F-B617-A90ED89CE5D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834" y="5532455"/>
            <a:ext cx="1027366" cy="6858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02648DB-E879-5184-3B15-7CF55F4A04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60230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4DC7329-0870-0787-BFD8-41633BD61BF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9" y="771871"/>
            <a:ext cx="702304" cy="584775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18" name="Freeform 8">
            <a:extLst>
              <a:ext uri="{FF2B5EF4-FFF2-40B4-BE49-F238E27FC236}">
                <a16:creationId xmlns:a16="http://schemas.microsoft.com/office/drawing/2014/main" id="{229742B3-35A4-0B78-7CCA-3B66100F7C5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41464</TotalTime>
  <Words>2931</Words>
  <Application>Microsoft Office PowerPoint</Application>
  <PresentationFormat>Personnalisé</PresentationFormat>
  <Paragraphs>736</Paragraphs>
  <Slides>87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87</vt:i4>
      </vt:variant>
    </vt:vector>
  </HeadingPairs>
  <TitlesOfParts>
    <vt:vector size="103" baseType="lpstr">
      <vt:lpstr>Microsoft Uighur</vt:lpstr>
      <vt:lpstr>Times New Roman</vt:lpstr>
      <vt:lpstr>MadaniArabic-Light</vt:lpstr>
      <vt:lpstr>Wingdings</vt:lpstr>
      <vt:lpstr>Montserrat Medium</vt:lpstr>
      <vt:lpstr>Arial</vt:lpstr>
      <vt:lpstr>Dosis</vt:lpstr>
      <vt:lpstr>Arial Rounded MT Bold</vt:lpstr>
      <vt:lpstr>Cambria,Serif</vt:lpstr>
      <vt:lpstr>Dubai</vt:lpstr>
      <vt:lpstr>Montserrat Light</vt:lpstr>
      <vt:lpstr>Carelia</vt:lpstr>
      <vt:lpstr>Calibri</vt:lpstr>
      <vt:lpstr>29LT Bukra Bold</vt:lpstr>
      <vt:lpstr>Montserrat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282</cp:revision>
  <dcterms:created xsi:type="dcterms:W3CDTF">2006-08-16T00:00:00Z</dcterms:created>
  <dcterms:modified xsi:type="dcterms:W3CDTF">2025-09-30T12:20:33Z</dcterms:modified>
  <dc:identifier>DAFtlvZnwz4</dc:identifier>
</cp:coreProperties>
</file>