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81"/>
  </p:notesMasterIdLst>
  <p:sldIdLst>
    <p:sldId id="257" r:id="rId2"/>
    <p:sldId id="2134808553" r:id="rId3"/>
    <p:sldId id="2134808443" r:id="rId4"/>
    <p:sldId id="2134805101" r:id="rId5"/>
    <p:sldId id="2134808576" r:id="rId6"/>
    <p:sldId id="2134805155" r:id="rId7"/>
    <p:sldId id="2147482682" r:id="rId8"/>
    <p:sldId id="386" r:id="rId9"/>
    <p:sldId id="2134808444" r:id="rId10"/>
    <p:sldId id="2147482586" r:id="rId11"/>
    <p:sldId id="2147482709" r:id="rId12"/>
    <p:sldId id="2134808519" r:id="rId13"/>
    <p:sldId id="2134808520" r:id="rId14"/>
    <p:sldId id="2147482629" r:id="rId15"/>
    <p:sldId id="2147482630" r:id="rId16"/>
    <p:sldId id="2147482631" r:id="rId17"/>
    <p:sldId id="2147482632" r:id="rId18"/>
    <p:sldId id="2147482633" r:id="rId19"/>
    <p:sldId id="2147482634" r:id="rId20"/>
    <p:sldId id="2147482635" r:id="rId21"/>
    <p:sldId id="2147482636" r:id="rId22"/>
    <p:sldId id="2147482766" r:id="rId23"/>
    <p:sldId id="2147482767" r:id="rId24"/>
    <p:sldId id="2147482768" r:id="rId25"/>
    <p:sldId id="2147482769" r:id="rId26"/>
    <p:sldId id="2147482770" r:id="rId27"/>
    <p:sldId id="2147482771" r:id="rId28"/>
    <p:sldId id="2147482772" r:id="rId29"/>
    <p:sldId id="2147482773" r:id="rId30"/>
    <p:sldId id="2147482806" r:id="rId31"/>
    <p:sldId id="2147482807" r:id="rId32"/>
    <p:sldId id="2134808459" r:id="rId33"/>
    <p:sldId id="2147482809" r:id="rId34"/>
    <p:sldId id="2134808446" r:id="rId35"/>
    <p:sldId id="2147482646" r:id="rId36"/>
    <p:sldId id="2147482648" r:id="rId37"/>
    <p:sldId id="2147482774" r:id="rId38"/>
    <p:sldId id="2147482775" r:id="rId39"/>
    <p:sldId id="2147482776" r:id="rId40"/>
    <p:sldId id="2147482777" r:id="rId41"/>
    <p:sldId id="2147482706" r:id="rId42"/>
    <p:sldId id="2147482707" r:id="rId43"/>
    <p:sldId id="2134808460" r:id="rId44"/>
    <p:sldId id="2134808538" r:id="rId45"/>
    <p:sldId id="2147482808" r:id="rId46"/>
    <p:sldId id="2147482779" r:id="rId47"/>
    <p:sldId id="2147482780" r:id="rId48"/>
    <p:sldId id="2147482547" r:id="rId49"/>
    <p:sldId id="2147482782" r:id="rId50"/>
    <p:sldId id="2147482783" r:id="rId51"/>
    <p:sldId id="2147482736" r:id="rId52"/>
    <p:sldId id="2147482801" r:id="rId53"/>
    <p:sldId id="2147482802" r:id="rId54"/>
    <p:sldId id="2147482803" r:id="rId55"/>
    <p:sldId id="2147482794" r:id="rId56"/>
    <p:sldId id="2147482795" r:id="rId57"/>
    <p:sldId id="2147482745" r:id="rId58"/>
    <p:sldId id="2147482796" r:id="rId59"/>
    <p:sldId id="2147482791" r:id="rId60"/>
    <p:sldId id="2134808543" r:id="rId61"/>
    <p:sldId id="2147482624" r:id="rId62"/>
    <p:sldId id="2147482678" r:id="rId63"/>
    <p:sldId id="2134808545" r:id="rId64"/>
    <p:sldId id="2134808546" r:id="rId65"/>
    <p:sldId id="2147482679" r:id="rId66"/>
    <p:sldId id="2147482804" r:id="rId67"/>
    <p:sldId id="2147482805" r:id="rId68"/>
    <p:sldId id="2147482765" r:id="rId69"/>
    <p:sldId id="2147482570" r:id="rId70"/>
    <p:sldId id="2147482550" r:id="rId71"/>
    <p:sldId id="2134808504" r:id="rId72"/>
    <p:sldId id="2147482538" r:id="rId73"/>
    <p:sldId id="2134804335" r:id="rId74"/>
    <p:sldId id="2134804338" r:id="rId75"/>
    <p:sldId id="2134804339" r:id="rId76"/>
    <p:sldId id="2134804340" r:id="rId77"/>
    <p:sldId id="2147482691" r:id="rId78"/>
    <p:sldId id="2134804359" r:id="rId79"/>
    <p:sldId id="2134804364" r:id="rId80"/>
  </p:sldIdLst>
  <p:sldSz cx="13716000" cy="10287000"/>
  <p:notesSz cx="6858000" cy="9144000"/>
  <p:embeddedFontLst>
    <p:embeddedFont>
      <p:font typeface="29LT Bukra Bold" panose="020B0604020202020204" charset="0"/>
      <p:bold r:id="rId82"/>
    </p:embeddedFont>
    <p:embeddedFont>
      <p:font typeface="Arial Rounded MT Bold" panose="020F0704030504030204" pitchFamily="34" charset="0"/>
      <p:regular r:id="rId83"/>
    </p:embeddedFont>
    <p:embeddedFont>
      <p:font typeface="Carelia" panose="020B0604020202020204" charset="0"/>
      <p:regular r:id="rId84"/>
    </p:embeddedFont>
    <p:embeddedFont>
      <p:font typeface="Dosis" pitchFamily="2" charset="0"/>
      <p:regular r:id="rId85"/>
      <p:bold r:id="rId86"/>
    </p:embeddedFont>
    <p:embeddedFont>
      <p:font typeface="Dubai" panose="020B0503030403030204" pitchFamily="34" charset="-78"/>
      <p:regular r:id="rId87"/>
      <p:bold r:id="rId88"/>
    </p:embeddedFont>
    <p:embeddedFont>
      <p:font typeface="MadaniArabic-Light" panose="00000400000000000000" pitchFamily="2" charset="-78"/>
      <p:regular r:id="rId89"/>
    </p:embeddedFont>
    <p:embeddedFont>
      <p:font typeface="Microsoft Uighur" panose="02000000000000000000" pitchFamily="2" charset="-78"/>
      <p:regular r:id="rId90"/>
      <p:bold r:id="rId91"/>
    </p:embeddedFont>
    <p:embeddedFont>
      <p:font typeface="Montserrat" panose="00000500000000000000" pitchFamily="2" charset="0"/>
      <p:regular r:id="rId92"/>
      <p:bold r:id="rId93"/>
      <p:italic r:id="rId94"/>
      <p:boldItalic r:id="rId95"/>
    </p:embeddedFont>
    <p:embeddedFont>
      <p:font typeface="Montserrat Light" panose="00000400000000000000" pitchFamily="2" charset="0"/>
      <p:regular r:id="rId96"/>
      <p:italic r:id="rId97"/>
    </p:embeddedFont>
    <p:embeddedFont>
      <p:font typeface="Montserrat Medium" panose="00000600000000000000" pitchFamily="2" charset="0"/>
      <p:regular r:id="rId98"/>
      <p:italic r:id="rId9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8D42C6"/>
    <a:srgbClr val="4AC283"/>
    <a:srgbClr val="F98F51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079" autoAdjust="0"/>
    <p:restoredTop sz="95033" autoAdjust="0"/>
  </p:normalViewPr>
  <p:slideViewPr>
    <p:cSldViewPr>
      <p:cViewPr varScale="1">
        <p:scale>
          <a:sx n="61" d="100"/>
          <a:sy n="61" d="100"/>
        </p:scale>
        <p:origin x="442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3.fntdata"/><Relationship Id="rId89" Type="http://schemas.openxmlformats.org/officeDocument/2006/relationships/font" Target="fonts/font8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theme" Target="theme/theme1.xml"/><Relationship Id="rId5" Type="http://schemas.openxmlformats.org/officeDocument/2006/relationships/slide" Target="slides/slide4.xml"/><Relationship Id="rId90" Type="http://schemas.openxmlformats.org/officeDocument/2006/relationships/font" Target="fonts/font9.fntdata"/><Relationship Id="rId95" Type="http://schemas.openxmlformats.org/officeDocument/2006/relationships/font" Target="fonts/font14.fntdata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font" Target="fonts/font4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2.fntdata"/><Relationship Id="rId88" Type="http://schemas.openxmlformats.org/officeDocument/2006/relationships/font" Target="fonts/font7.fntdata"/><Relationship Id="rId91" Type="http://schemas.openxmlformats.org/officeDocument/2006/relationships/font" Target="fonts/font10.fntdata"/><Relationship Id="rId96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font" Target="fonts/font5.fntdata"/><Relationship Id="rId94" Type="http://schemas.openxmlformats.org/officeDocument/2006/relationships/font" Target="fonts/font13.fntdata"/><Relationship Id="rId99" Type="http://schemas.openxmlformats.org/officeDocument/2006/relationships/font" Target="fonts/font18.fntdata"/><Relationship Id="rId10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font" Target="fonts/font16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6.fntdata"/><Relationship Id="rId61" Type="http://schemas.openxmlformats.org/officeDocument/2006/relationships/slide" Target="slides/slide60.xml"/><Relationship Id="rId82" Type="http://schemas.openxmlformats.org/officeDocument/2006/relationships/font" Target="fonts/font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2.fntdata"/><Relationship Id="rId98" Type="http://schemas.openxmlformats.org/officeDocument/2006/relationships/font" Target="fonts/font17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0AE87F-B08A-4342-80EC-80A3A2B8D41A}" type="slidenum">
              <a:rPr lang="fr-MA" smtClean="0"/>
              <a:pPr/>
              <a:t>45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00523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MA" dirty="0">
                <a:cs typeface="MadaniArabic-Light" panose="00000400000000000000" pitchFamily="2" charset="-78"/>
              </a:rPr>
              <a:t>بعد نمذجة استعمال جداول الجمع أو الطرح – تقدم البطاقة التقنية للنشاط </a:t>
            </a: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623774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0127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04501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903485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74680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9437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406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4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47.png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7.sv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9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9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9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9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9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26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5.svg"/><Relationship Id="rId4" Type="http://schemas.openxmlformats.org/officeDocument/2006/relationships/image" Target="../media/image6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13" Type="http://schemas.openxmlformats.org/officeDocument/2006/relationships/image" Target="../media/image9.svg"/><Relationship Id="rId3" Type="http://schemas.openxmlformats.org/officeDocument/2006/relationships/image" Target="../media/image37.png"/><Relationship Id="rId7" Type="http://schemas.openxmlformats.org/officeDocument/2006/relationships/image" Target="../media/image40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11" Type="http://schemas.openxmlformats.org/officeDocument/2006/relationships/image" Target="../media/image43.jpeg"/><Relationship Id="rId5" Type="http://schemas.openxmlformats.org/officeDocument/2006/relationships/image" Target="../media/image39.png"/><Relationship Id="rId10" Type="http://schemas.openxmlformats.org/officeDocument/2006/relationships/image" Target="../media/image42.png"/><Relationship Id="rId4" Type="http://schemas.openxmlformats.org/officeDocument/2006/relationships/image" Target="../media/image38.png"/><Relationship Id="rId9" Type="http://schemas.openxmlformats.org/officeDocument/2006/relationships/image" Target="../media/image4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21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جمع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203195" y="3941147"/>
            <a:ext cx="722079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19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60934-8D3B-B08D-EA28-F4953B822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B26E16E-6493-6F03-A750-9B19032E85C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AFBB6D-09BF-69D6-5828-AF52AF14C0FC}"/>
              </a:ext>
            </a:extLst>
          </p:cNvPr>
          <p:cNvSpPr/>
          <p:nvPr/>
        </p:nvSpPr>
        <p:spPr>
          <a:xfrm>
            <a:off x="275853" y="2781300"/>
            <a:ext cx="13164293" cy="71018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EFF461-1D09-6EF3-7E86-7A51B234B5D5}"/>
              </a:ext>
            </a:extLst>
          </p:cNvPr>
          <p:cNvSpPr/>
          <p:nvPr/>
        </p:nvSpPr>
        <p:spPr>
          <a:xfrm>
            <a:off x="-1" y="752746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548B48-19C8-2012-FF92-A976962A8F80}"/>
              </a:ext>
            </a:extLst>
          </p:cNvPr>
          <p:cNvSpPr txBox="1"/>
          <p:nvPr/>
        </p:nvSpPr>
        <p:spPr>
          <a:xfrm>
            <a:off x="0" y="863026"/>
            <a:ext cx="12439618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نعود لنشاطنا " الجمع والطرح شفهيا" سنستمر في التدرب على الجمع الشفوي لعددين من رقم واحد و على الطرح الشفوي لعدد مكون من رقمين أو رقم واحد بحيث  يكون الفرق محصورا بين 0 و18.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الميسر من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المتعلمين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التدرب على قراءة جدول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الجمع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كراسته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بصوت هامس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في حدود 5 دقائق.</a:t>
            </a: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2A2CC12-5262-E1B4-DF33-59584EECF5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9A2DE21-6193-E26E-5829-9B86CC4887F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4F8B530-3DE9-7E82-413F-CF7A87F546A7}"/>
              </a:ext>
            </a:extLst>
          </p:cNvPr>
          <p:cNvGrpSpPr/>
          <p:nvPr/>
        </p:nvGrpSpPr>
        <p:grpSpPr>
          <a:xfrm>
            <a:off x="3748696" y="3236044"/>
            <a:ext cx="6552918" cy="6125049"/>
            <a:chOff x="5518324" y="2984386"/>
            <a:chExt cx="6552918" cy="6125049"/>
          </a:xfrm>
        </p:grpSpPr>
        <p:pic>
          <p:nvPicPr>
            <p:cNvPr id="5" name="Image 4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6343E1AF-419E-A127-B5C6-AEB71A2F55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6" name="Image 5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0454669D-4210-F55B-E13B-8CC56245E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7" name="Image 1">
            <a:extLst>
              <a:ext uri="{FF2B5EF4-FFF2-40B4-BE49-F238E27FC236}">
                <a16:creationId xmlns:a16="http://schemas.microsoft.com/office/drawing/2014/main" id="{08B16B08-22C4-797C-65F2-1B4A9840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600" y="3602567"/>
            <a:ext cx="1059769" cy="1490132"/>
          </a:xfrm>
          <a:prstGeom prst="rect">
            <a:avLst/>
          </a:prstGeom>
        </p:spPr>
      </p:pic>
      <p:pic>
        <p:nvPicPr>
          <p:cNvPr id="2" name="Image 2">
            <a:extLst>
              <a:ext uri="{FF2B5EF4-FFF2-40B4-BE49-F238E27FC236}">
                <a16:creationId xmlns:a16="http://schemas.microsoft.com/office/drawing/2014/main" id="{C500B350-2C41-2793-B842-82F64AEE5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2565" y="3602568"/>
            <a:ext cx="1059769" cy="149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009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الألواح،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D6AD167-E610-DEBE-EDC1-847ACB3E9D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495800" y="4305300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81EE1CB-C7B4-81B6-BB83-CB9A797B1950}"/>
              </a:ext>
            </a:extLst>
          </p:cNvPr>
          <p:cNvSpPr txBox="1"/>
          <p:nvPr/>
        </p:nvSpPr>
        <p:spPr>
          <a:xfrm>
            <a:off x="5867400" y="53721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3+5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1EA6410-E500-C3AA-2E03-B46FE34A69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365E61C-290D-0B9D-13D8-E559FDC0373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038600" y="4247308"/>
            <a:ext cx="5332113" cy="3629790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724AAF2-820C-2A62-BE82-F485F7B9667F}"/>
              </a:ext>
            </a:extLst>
          </p:cNvPr>
          <p:cNvSpPr txBox="1"/>
          <p:nvPr/>
        </p:nvSpPr>
        <p:spPr>
          <a:xfrm>
            <a:off x="5410200" y="5300396"/>
            <a:ext cx="3048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MA" sz="8000" dirty="0">
                <a:solidFill>
                  <a:schemeClr val="bg1"/>
                </a:solidFill>
              </a:rPr>
              <a:t>3+5</a:t>
            </a:r>
            <a:r>
              <a:rPr lang="fr-FR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rgbClr val="FFFF00"/>
                </a:solidFill>
              </a:rPr>
              <a:t>8</a:t>
            </a:r>
            <a:endParaRPr lang="fr-FR" sz="8000" dirty="0">
              <a:solidFill>
                <a:srgbClr val="FFFF0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E80CF3A-FEDE-B2A5-3C69-3F2F8A55E2D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5753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5530D6-D266-4464-64A4-4F0B4B930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65C0383-DF1C-5005-B9F7-847A44A4FA7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A7F95C1-9037-18E9-ECC8-4A50535564B1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41444F-5928-7151-4D8C-97C8810385C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5F1ADC9-AF24-1A99-ADF7-81599018220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7CE5AAE-5461-9FF0-44E9-D40C4675606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3FC69523-2EE5-7AFE-B568-6EA9E31235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2886" y="4336327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549F976-1C3A-F0B2-E805-89078D4D5A89}"/>
              </a:ext>
            </a:extLst>
          </p:cNvPr>
          <p:cNvSpPr txBox="1"/>
          <p:nvPr/>
        </p:nvSpPr>
        <p:spPr>
          <a:xfrm>
            <a:off x="5334000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E1D6C17-2F1A-6DEB-E710-9EFDEDEE95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25C568C-708D-4EDC-C203-B42ABF746AE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166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2AE7D-F3C5-45F1-84E1-73217BFED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2E703-85F9-5DB2-3FFF-86405AE8AB85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53FC28D-45ED-C604-BF8C-695A37162F3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E87A40B-3B2C-7837-B723-942CA5879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F34EF-4283-CFCD-DF41-832C4C6F5FF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4BBF492-1309-1210-E09F-ADF5AA46F49D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7AD63D-CC0B-93B6-B670-6607F41C59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7" y="4232582"/>
            <a:ext cx="5255913" cy="3577918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B1322C-6157-47BD-6C7D-C28465706B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3BC2FF4-8A6A-62E5-775C-607374C3362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18AA6ED2-9033-4055-B6A1-28F92DB58833}"/>
              </a:ext>
            </a:extLst>
          </p:cNvPr>
          <p:cNvSpPr txBox="1"/>
          <p:nvPr/>
        </p:nvSpPr>
        <p:spPr>
          <a:xfrm>
            <a:off x="5334000" y="5403127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4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4400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D1A14-699D-CD86-1899-150F4CAEB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2754DB-EDCB-D8DC-C394-97C19E844C29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21C871-AD80-2457-DE2C-050AB9329389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AD5A10-3ACA-8570-CDEF-F5DEA5C0683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901DA4-DC60-B0C7-2E4C-40D196A59B7F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CA7468B-195A-3AC9-1298-77A47C0B12E0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3E66882-E1F5-52C8-4C9D-2C444432C05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3400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AAB4C0C-6AA6-4650-7ABA-56A13C8351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FC72C9E-AEC0-3778-3B24-9AB970C3F1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36EDD044-8795-C676-E909-A7573B89C84D}"/>
              </a:ext>
            </a:extLst>
          </p:cNvPr>
          <p:cNvSpPr txBox="1"/>
          <p:nvPr/>
        </p:nvSpPr>
        <p:spPr>
          <a:xfrm>
            <a:off x="5564486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9-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63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57A75-80CA-711E-FF63-8C7936A046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5D2BA2-8080-B1D9-899B-F03138FA760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450277-E5B3-75C8-14F7-8261EBC3341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BEB432-C492-7B0D-23EE-5ED3A7FAAFD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1B2CBA-5280-B8DD-08D7-EC3F90210DE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948378B-B25D-5AA0-53BD-F703FAF9AEC4}"/>
              </a:ext>
            </a:extLst>
          </p:cNvPr>
          <p:cNvSpPr/>
          <p:nvPr/>
        </p:nvSpPr>
        <p:spPr>
          <a:xfrm rot="10800000">
            <a:off x="12656405" y="1028701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E7AB0FAE-B4D2-446D-3142-EDF055F35A7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94774" y="4180710"/>
            <a:ext cx="5332113" cy="3629790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50FCBD-B35D-18D0-5334-D4E4A229B3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A00F41-C5C0-D515-171B-521A077C6C1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46C8C5CC-4F3F-5F3E-05C8-B91810C6BAB2}"/>
              </a:ext>
            </a:extLst>
          </p:cNvPr>
          <p:cNvSpPr txBox="1"/>
          <p:nvPr/>
        </p:nvSpPr>
        <p:spPr>
          <a:xfrm>
            <a:off x="5564486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9-</a:t>
            </a:r>
            <a:r>
              <a:rPr lang="fr-MA" sz="8000" dirty="0">
                <a:solidFill>
                  <a:srgbClr val="FFFF00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=4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831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EF80F-9459-D073-20E5-861E815E8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0E841D9-2623-D410-45FA-C21B5CE117B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3636CA-11F5-113E-3D91-3E16D3FB13C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04CB2D-DC45-C4AA-1F87-638C23788152}"/>
              </a:ext>
            </a:extLst>
          </p:cNvPr>
          <p:cNvSpPr/>
          <p:nvPr/>
        </p:nvSpPr>
        <p:spPr>
          <a:xfrm>
            <a:off x="-1" y="669968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DDBFAFC-1830-CFF0-AA76-FF270C08F2B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456B6ED-6338-5901-1CD3-FBEE9FDDCA5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A61ABDDA-B6E5-8A59-8703-216841F2D5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F55A9C6E-EEA4-B89E-0A64-D6E5FE661A0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2F3466A-068C-058A-D269-C89992FFB5C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1DD54A34-2655-0B7A-D357-1E364D82D140}"/>
              </a:ext>
            </a:extLst>
          </p:cNvPr>
          <p:cNvSpPr txBox="1"/>
          <p:nvPr/>
        </p:nvSpPr>
        <p:spPr>
          <a:xfrm>
            <a:off x="5564486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8-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24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7A4874-6C00-5139-5ADA-8D5AD6B21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296A6CD-9A1D-E05B-F778-9179215D3A3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A18C2C-D854-73F8-9D4C-BBBC2258CF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FFD9A8-8FDF-FBF6-0D16-765854C588C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B180DD-8E1B-FD95-4ECB-28FA0414258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3DF5AC3-2975-9C3A-688E-65222785B76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CE5E7F-3F19-3168-D76B-7D54BD3A1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DD8502D-8ECB-224C-A06F-9F4A0C0886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82D51F19-34B1-FED8-747F-1D464AE315F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260127"/>
            <a:ext cx="5103514" cy="3474173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E1F680E-520A-1A47-2AAC-316DFC74E3B5}"/>
              </a:ext>
            </a:extLst>
          </p:cNvPr>
          <p:cNvSpPr txBox="1"/>
          <p:nvPr/>
        </p:nvSpPr>
        <p:spPr>
          <a:xfrm>
            <a:off x="5564486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8-</a:t>
            </a:r>
            <a:r>
              <a:rPr lang="fr-MA" sz="8000" dirty="0">
                <a:solidFill>
                  <a:srgbClr val="FFFF00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=2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3948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66816-E12F-DAF1-E303-9C059B6BA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711A41-2F4F-352E-A4B8-32E5B97462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389266-6AFA-309C-80DD-374F9F776B3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9632DD1-A48C-A653-47B9-060868F674DA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A381560-DC63-3DF5-B4D7-52FA19588C1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91C549-396A-FAA7-AD9B-2C71F04919FE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03644D2F-0DEC-BF74-2B60-E514739BD47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FF73D73-EA6E-E20D-9500-1A8E8EC5F1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Picture 9">
            <a:extLst>
              <a:ext uri="{FF2B5EF4-FFF2-40B4-BE49-F238E27FC236}">
                <a16:creationId xmlns:a16="http://schemas.microsoft.com/office/drawing/2014/main" id="{E16D4B9B-20ED-3C68-B8A2-0C0FB5FB9F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4" y="4256910"/>
            <a:ext cx="5332113" cy="3629790"/>
          </a:xfrm>
          <a:prstGeom prst="round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B85AD56-9F3A-1FE3-D2D7-1006285972B5}"/>
              </a:ext>
            </a:extLst>
          </p:cNvPr>
          <p:cNvSpPr txBox="1"/>
          <p:nvPr/>
        </p:nvSpPr>
        <p:spPr>
          <a:xfrm>
            <a:off x="5181600" y="5410085"/>
            <a:ext cx="36557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3718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4939C-B3BC-83CB-D27A-DD2DE66D7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49D4F2-A833-355B-B439-61949EE88EE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81608ED-8691-852A-C9F3-D6EB0AFA781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D90BBD5-FD2D-42C2-1E41-6803D43C8220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049B36-63CD-68D8-0E9A-082852CE40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A986B8B-FF34-DA25-7DF6-6D99EDA5D96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7943C15-42D0-B798-E74F-C88EF4BD5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8AA33C9-A201-C33F-BDF1-BDF3BA571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Picture 9">
            <a:extLst>
              <a:ext uri="{FF2B5EF4-FFF2-40B4-BE49-F238E27FC236}">
                <a16:creationId xmlns:a16="http://schemas.microsoft.com/office/drawing/2014/main" id="{C5123A1B-2D47-4FB6-E629-73083B6FC1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89755" y="4306650"/>
            <a:ext cx="5259046" cy="3580050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E170A3D-E5B1-B751-0640-8EF21AE8582F}"/>
              </a:ext>
            </a:extLst>
          </p:cNvPr>
          <p:cNvSpPr txBox="1"/>
          <p:nvPr/>
        </p:nvSpPr>
        <p:spPr>
          <a:xfrm>
            <a:off x="5181600" y="5410085"/>
            <a:ext cx="36557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7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824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8A1DD-7B7D-4A2F-5040-8244FB5E79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1B12F5A-0F92-F067-EE21-121EFAD5344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D67E1F-CCB6-0764-49BE-DE575DB9E15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78ADD-312C-B8D4-C2CD-E9E6581B32C9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B34DD9E-71B4-4E66-1C96-51F025DC9FFE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5AEFC94-C327-1851-2008-E649031570D1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59ADA98-5BCA-D587-A567-92EAB6E842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CA4EE862-0DDA-AD1E-D450-8EA850CFB5D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9F7477-5841-5CC3-B9EE-E82F7DDD058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0AE2438A-BE20-EB51-AB9F-E7881FF27AA8}"/>
              </a:ext>
            </a:extLst>
          </p:cNvPr>
          <p:cNvSpPr txBox="1"/>
          <p:nvPr/>
        </p:nvSpPr>
        <p:spPr>
          <a:xfrm>
            <a:off x="5564486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+8=10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695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3494D9-5551-79EC-3F31-14317818F5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CE0195-97CB-1804-179A-BA4E18E4D922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0F6C92-4345-CF5A-A71B-DEFD5EF4A34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A7EC045-0291-66F2-80F0-66596D097C0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C27B53D-FB8C-EB34-3820-C72CE67035D5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CD4960-C3EA-3C04-97A1-1095C17D0B3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EF2B0D-F10B-8A18-A791-37FF95641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E0254FF-65DF-FC03-C578-1FA1C679EC6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D55577DC-3AA3-9A78-AFEB-FF8D2250E02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50916" y="4336327"/>
            <a:ext cx="5103514" cy="3474173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80ECE263-7211-7554-2C6F-4C67A2CD20FC}"/>
              </a:ext>
            </a:extLst>
          </p:cNvPr>
          <p:cNvSpPr txBox="1"/>
          <p:nvPr/>
        </p:nvSpPr>
        <p:spPr>
          <a:xfrm>
            <a:off x="5564486" y="54031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rgbClr val="FFFF00"/>
                </a:solidFill>
              </a:rPr>
              <a:t>2</a:t>
            </a:r>
            <a:r>
              <a:rPr lang="fr-MA" sz="8000" dirty="0">
                <a:solidFill>
                  <a:schemeClr val="bg1"/>
                </a:solidFill>
              </a:rPr>
              <a:t>+8=10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1732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88DB9E-9E35-151E-CF37-1F54C3FBD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44944-C5A8-CFF2-B9A3-E25F40FFE094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C09546-7CB5-82EC-D46B-4F688F3C622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3181FA-ED56-3AA4-80D0-B23658394F04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2A7B30F-0055-17B5-1CD5-85B17D1647D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686B1E8-A383-11B7-A064-F7C4CA8D3A3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E48D4F6-8E4C-6428-35C7-6AA09A348B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C7A2147E-A0EE-30B6-38F5-056FBEF6FF1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C0742D-624A-06A9-AF2C-9A3BFC590C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9FF3744-B15C-3C8A-8CF5-86F4E2F17930}"/>
              </a:ext>
            </a:extLst>
          </p:cNvPr>
          <p:cNvSpPr txBox="1"/>
          <p:nvPr/>
        </p:nvSpPr>
        <p:spPr>
          <a:xfrm>
            <a:off x="5257800" y="5403127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89410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B0867-A14A-5B14-332B-CECE1CD67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AF6A1E0-8DCE-5A11-27DB-1AD29E2CBF9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FD75B4A-EDD2-3F79-96C1-252BD2BB2D8E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5779D58-5E21-9A07-D887-B3CA5603C2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F95AE3E-AA27-D882-F1FE-5D04D36FE7D4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2679CFE-C7E4-3550-F4A6-781BA0E262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3DE160A-C5DA-5045-F46A-8B063C1FA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28E4451-63A3-54D8-882F-B0C9B79193F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E8E4C888-F492-BD62-8A06-554A0F8C527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345286" y="4336327"/>
            <a:ext cx="5103514" cy="3474173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6E85A52-DE5E-250D-C396-9B73465E2F7A}"/>
              </a:ext>
            </a:extLst>
          </p:cNvPr>
          <p:cNvSpPr txBox="1"/>
          <p:nvPr/>
        </p:nvSpPr>
        <p:spPr>
          <a:xfrm>
            <a:off x="5257800" y="5403127"/>
            <a:ext cx="3657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9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lang="ar-MA" sz="8000" dirty="0">
                <a:solidFill>
                  <a:srgbClr val="FFFF00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14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6171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F6F2D-E3F8-D57D-856A-9987D6BF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7482BD-F34E-414B-6748-79F0814B7675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1E2A95-33FF-B149-5955-DC90B12D3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63D8EB-251B-F71C-5510-215045D5785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C3657F-7ADC-9948-44D1-C4408D3798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F6AD8E3-8C69-6BAB-C0C5-BFC973A774A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1663FA0C-1DE0-3F92-3A73-9CF684C11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311DDD8-9C19-2FF4-5932-4868BA37B5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D358F54-AE24-CB48-8455-5BF6430541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7200" y="4333110"/>
            <a:ext cx="5332113" cy="3629790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DFA0F0D4-36EF-283D-1E4B-CE1330012A9A}"/>
              </a:ext>
            </a:extLst>
          </p:cNvPr>
          <p:cNvSpPr txBox="1"/>
          <p:nvPr/>
        </p:nvSpPr>
        <p:spPr>
          <a:xfrm>
            <a:off x="5453199" y="5486285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10-</a:t>
            </a:r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4876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09E1B-F6B3-012D-D9D3-39B769070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6E17E0-7853-EA36-EF69-AD69CFC29EA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0EFE13-A99F-F35B-8C20-7CCCD7478F0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0602CB8-4D4E-E9EF-4C23-8C619E03520F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A17264-1EBD-DF5F-7155-904F85FE8890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62D4538-4499-31B8-E491-8DFD713B97A6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4746660-C9FB-AD78-CBD6-625B542600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7986225-14BF-3107-3A5F-3918ABC5876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6D4EB2ED-271D-3AB8-A6C1-5309A9AF3F4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183927"/>
            <a:ext cx="5103514" cy="3474173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A424CF7-888C-F2BA-A47B-3D51264F1A71}"/>
              </a:ext>
            </a:extLst>
          </p:cNvPr>
          <p:cNvSpPr txBox="1"/>
          <p:nvPr/>
        </p:nvSpPr>
        <p:spPr>
          <a:xfrm>
            <a:off x="5564486" y="53269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chemeClr val="bg1"/>
                </a:solidFill>
              </a:rPr>
              <a:t>10-</a:t>
            </a:r>
            <a:r>
              <a:rPr lang="fr-MA" sz="8000" dirty="0">
                <a:solidFill>
                  <a:srgbClr val="FFFF00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=5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219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6BCD9-8639-EC46-3FD2-A08F5BAB53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0A4DD7-940E-D2CD-B923-F64464412417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7E7534-A296-A6C8-27B7-201EE97D7D14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6A3252-429B-E549-283D-D9CAE07FFC38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6915CDB-D7B4-A3B9-C1DA-9A20DACCB60D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2D7F892-E1AD-4058-2059-F6D66A39AA1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CF7F4424-C7D7-9668-6C85-C19F7AE4D12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CB50A1D-C44E-A983-9DCE-A6C32E7FC3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119E6EC3-48E5-1501-896C-0FE55CE534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48001" y="4305300"/>
            <a:ext cx="5332113" cy="3629790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0F0368-842B-E798-4D3F-0C3CA21ADEDB}"/>
              </a:ext>
            </a:extLst>
          </p:cNvPr>
          <p:cNvSpPr txBox="1"/>
          <p:nvPr/>
        </p:nvSpPr>
        <p:spPr>
          <a:xfrm>
            <a:off x="5564486" y="545151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8000" dirty="0">
                <a:solidFill>
                  <a:srgbClr val="FFFF00"/>
                </a:solidFill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+6=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283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BC57B-0A63-0EE9-7EC3-4809256AD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69E073-F240-3717-82F0-C6D7E7BB8D3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87B036-631F-F091-E40B-F544D81B1847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98FFB-5B35-0414-D55A-AD5706D976A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711B25-F537-CD36-4EFD-47DEE1B62166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3988044-A630-B4B7-8A27-BAFDE2C038A0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9D8340F-B3DF-C642-F4B7-23942DC988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59F1122-6E5F-6DF5-2364-1895414E0BA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2C10F465-F5C5-A2B2-E206-A45D76DCA2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269086" y="4183927"/>
            <a:ext cx="5103514" cy="3474173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463A861-91D8-A7C7-E6EF-19F295049FB4}"/>
              </a:ext>
            </a:extLst>
          </p:cNvPr>
          <p:cNvSpPr txBox="1"/>
          <p:nvPr/>
        </p:nvSpPr>
        <p:spPr>
          <a:xfrm>
            <a:off x="5564486" y="5250727"/>
            <a:ext cx="3350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rgbClr val="FFFF00"/>
                </a:solidFill>
              </a:rPr>
              <a:t>5</a:t>
            </a:r>
            <a:r>
              <a:rPr lang="fr-MA" sz="8000" dirty="0">
                <a:solidFill>
                  <a:schemeClr val="bg1"/>
                </a:solidFill>
              </a:rPr>
              <a:t>+6=</a:t>
            </a:r>
            <a:r>
              <a:rPr lang="ar-MA" sz="8000" dirty="0">
                <a:solidFill>
                  <a:schemeClr val="bg1"/>
                </a:solidFill>
              </a:rPr>
              <a:t>11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735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20671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B2928161-4BFB-8DF9-C834-2247B212DAA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96492-F859-E523-D4C9-4FCBC33B2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B48D5DA-0157-03C7-0542-1680C0722010}"/>
              </a:ext>
            </a:extLst>
          </p:cNvPr>
          <p:cNvSpPr/>
          <p:nvPr/>
        </p:nvSpPr>
        <p:spPr>
          <a:xfrm>
            <a:off x="-1" y="2095500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B63A7C-1992-235B-82FA-615A42C2C298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7CF7F51-B7A1-1460-3BE8-65DE9774662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9EBD98-67BA-AFA0-E7C6-545794066BA1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بكتابة الجواب فقط على الألواح.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FB9E41F-A4BB-A6B3-C2CE-245B2356D3AA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B345F323-F144-24E4-07E6-5D87362A0C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-21607" y="765489"/>
            <a:ext cx="1081199" cy="736017"/>
          </a:xfrm>
          <a:prstGeom prst="round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88DC5D-FD76-615B-5A17-25C2661681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Picture 9">
            <a:extLst>
              <a:ext uri="{FF2B5EF4-FFF2-40B4-BE49-F238E27FC236}">
                <a16:creationId xmlns:a16="http://schemas.microsoft.com/office/drawing/2014/main" id="{CA98330D-4C7C-AA5E-BFC3-05180862AFF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6687" y="4180710"/>
            <a:ext cx="5332113" cy="3629790"/>
          </a:xfrm>
          <a:prstGeom prst="round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E5F542B-0D29-44F0-F841-CFA1F553187A}"/>
              </a:ext>
            </a:extLst>
          </p:cNvPr>
          <p:cNvSpPr txBox="1"/>
          <p:nvPr/>
        </p:nvSpPr>
        <p:spPr>
          <a:xfrm>
            <a:off x="5181600" y="5250727"/>
            <a:ext cx="34271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f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3690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FB377-5D4A-127D-CBB8-FF7BB85B4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8EACD4-30FA-6382-D33A-FBC44E0D6D9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3D7FE7-FA55-6F66-DECF-E86DF921D9A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AA4C9B-9458-E0E1-825C-2DC84B7668B1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D4C1F2-2F99-43C1-6ACE-AAB7F9E7CF1C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AC9D889-7E7B-674B-B075-3B42248F20F5}"/>
              </a:ext>
            </a:extLst>
          </p:cNvPr>
          <p:cNvSpPr/>
          <p:nvPr/>
        </p:nvSpPr>
        <p:spPr>
          <a:xfrm rot="10800000">
            <a:off x="12656405" y="10323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73C69-6C4C-7307-549B-2ED8DD2013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382364" cy="99060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2C9F054-93F4-6611-836B-2B088170D8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Picture 9">
            <a:extLst>
              <a:ext uri="{FF2B5EF4-FFF2-40B4-BE49-F238E27FC236}">
                <a16:creationId xmlns:a16="http://schemas.microsoft.com/office/drawing/2014/main" id="{572574FC-F318-87FB-2A46-D5D085501BB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31099"/>
            <a:ext cx="5103514" cy="3474173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18BC1D5C-5C67-616D-B6A1-80B1B049BB4B}"/>
              </a:ext>
            </a:extLst>
          </p:cNvPr>
          <p:cNvSpPr txBox="1"/>
          <p:nvPr/>
        </p:nvSpPr>
        <p:spPr>
          <a:xfrm>
            <a:off x="5105400" y="5250727"/>
            <a:ext cx="358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dirty="0">
                <a:solidFill>
                  <a:schemeClr val="bg1"/>
                </a:solidFill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+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</a:t>
            </a:r>
            <a:r>
              <a:rPr lang="fr-MA" sz="8000" dirty="0">
                <a:solidFill>
                  <a:schemeClr val="bg1"/>
                </a:solidFill>
              </a:rPr>
              <a:t>=</a:t>
            </a:r>
            <a:r>
              <a:rPr lang="ar-MA" sz="8000" dirty="0">
                <a:solidFill>
                  <a:schemeClr val="bg1"/>
                </a:solidFill>
              </a:rPr>
              <a:t>12</a:t>
            </a:r>
            <a:endParaRPr lang="fr-FR" sz="8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35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0 إلى </a:t>
            </a: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99</a:t>
            </a: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260911-F77C-430D-7C59-A96EB3342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C38FD0-53C2-855C-32AF-F04819D20BE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9622CC-E892-5F3F-9328-B7AE50A0AFFC}"/>
              </a:ext>
            </a:extLst>
          </p:cNvPr>
          <p:cNvSpPr/>
          <p:nvPr/>
        </p:nvSpPr>
        <p:spPr>
          <a:xfrm>
            <a:off x="275852" y="4136449"/>
            <a:ext cx="13164293" cy="587689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D61628-163D-0234-238C-79BDAFDEF820}"/>
              </a:ext>
            </a:extLst>
          </p:cNvPr>
          <p:cNvSpPr/>
          <p:nvPr/>
        </p:nvSpPr>
        <p:spPr>
          <a:xfrm>
            <a:off x="-1" y="723900"/>
            <a:ext cx="13716001" cy="322405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4A6CB7-C77B-8E4E-963A-B532CF667EE3}"/>
              </a:ext>
            </a:extLst>
          </p:cNvPr>
          <p:cNvSpPr txBox="1"/>
          <p:nvPr/>
        </p:nvSpPr>
        <p:spPr>
          <a:xfrm>
            <a:off x="152400" y="863026"/>
            <a:ext cx="1280880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نعود من جديد لتمثيل الأعداد من 0 إلى 99 باستخدام الخشيبات والحزم أو لعبة النقود.  بنفس الطريقة التي رأيناها ستعملون في مجموعات. ستأخذون الخشيبات والحزم أو الأوراق النقدية، وستمثلون الأعداد التي سأمليها عليكم.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يقسم الأستاذ(ة) القسم إلى مجموعات، نصفها تمثل الأعداد باستخدام الخشيبات والحزم والأخرى باستخدام لعبة النقود على أن يتم تبادل الأدوار في الحصص المقبلة.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الأستاذ(ة) الأعداد 47-52-38-26-65- 83 واحدا تلو الآخر.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البحث عن العدد على جدول الأعداد. 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الأستاذ(ة) تمثيل العدد باستخدام الخشيبات والحزم أو لعبة النقود.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الأستاذ(ة) كتابة العدد بالحروف ثم مفككا على الألواح.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يقدم  الأستاذ(ة) التغذية الراجعة بعد كل تمثيل. 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998849-B6ED-B7AC-D953-252311A66DC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60FE0A-DE66-F89B-9A29-23B5A732CD15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97409A6-A604-6B2B-2A92-CFF994E123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5" t="11904" r="881"/>
          <a:stretch/>
        </p:blipFill>
        <p:spPr>
          <a:xfrm>
            <a:off x="7899934" y="8496300"/>
            <a:ext cx="2082266" cy="128428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01C8C3-8A38-227F-138D-77D2739CA1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183" y="8277111"/>
            <a:ext cx="2225918" cy="1503473"/>
          </a:xfrm>
          <a:prstGeom prst="rect">
            <a:avLst/>
          </a:prstGeom>
        </p:spPr>
      </p:pic>
      <p:pic>
        <p:nvPicPr>
          <p:cNvPr id="31" name="Image 30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E3B79E5C-4C91-B96B-4BD7-1CA2E3B550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819" y="4269849"/>
            <a:ext cx="6045886" cy="403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7236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1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609600" y="863026"/>
            <a:ext cx="11887201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الألواح.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CBFFB19E-4EB5-86B6-C0F2-24B5AA1014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114800" y="4305300"/>
            <a:ext cx="4913527" cy="3344842"/>
          </a:xfrm>
          <a:prstGeom prst="round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6559B8-8B3F-6EAF-4D10-1910E73CC9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E1CF2-1168-DE5D-79CF-F9CFABFC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E96938-CB86-4117-1D6C-139504FE222D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BEFB76-91DF-AA3E-2ED9-213B4C73CA1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9DF22-A8E0-C648-52E6-6E80D9E04BCF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6AB321-0896-437A-C839-FE02D9C26929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47 بالحروف.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BEDC6CC-61F6-39E0-ADAC-0E641B0DD97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DBBCD80A-288B-0EB0-4750-63D1EB3662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DC19A87-75CD-2359-C4F7-7999A61B18E3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4FA6181-0873-7920-FEFE-3EF66CD8243B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D33C18-9783-09D4-B4C7-1DD212CFE6E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44804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03F5F-EEE6-B3E6-CC26-DD911BF7A6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D3A5F9E-7810-8696-BA65-36431D30383C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9D7440-3FD7-2A0C-F214-D6F60C7B6449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AE522F-6250-0B37-C9F0-556B1A5B065C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1ECD3A6-0BC0-E3B4-4FE3-934F421A0CA0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07BCE32-6E23-3A1C-21E0-3515750F5B3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D56648-5CE8-8E8B-8476-A446613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4478194-8B50-4FDF-DA74-3C463881F2F3}"/>
              </a:ext>
            </a:extLst>
          </p:cNvPr>
          <p:cNvSpPr txBox="1"/>
          <p:nvPr/>
        </p:nvSpPr>
        <p:spPr>
          <a:xfrm>
            <a:off x="4495800" y="6007429"/>
            <a:ext cx="441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سَبْعَةٌ وَأَرْبَعونَ</a:t>
            </a:r>
            <a:endParaRPr lang="fr-FR" sz="6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0D60F6F-F96C-18A4-B95C-AC52791242B9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47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378B976-F75E-A702-FB9B-EA42E832046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9559665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11576-19FB-53F2-ACD3-9EF679237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72B4E0-A483-16FC-711A-B62D36BB8EC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500490-6907-7076-DB55-788F13CD6840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89426C-D92E-121B-F815-74B411B93237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E4FC685-4E5D-1DC1-C0A6-B2F641CCD03B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تفكيك العدد 38. 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381043-FEED-76DD-688D-A5817E4C298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975D07B9-D8F6-3E36-85BD-04D00EC2252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195EC76-42B2-282F-F5F5-9714E9188E29}"/>
              </a:ext>
            </a:extLst>
          </p:cNvPr>
          <p:cNvSpPr txBox="1"/>
          <p:nvPr/>
        </p:nvSpPr>
        <p:spPr>
          <a:xfrm>
            <a:off x="4000500" y="5953661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011C09-0373-4FE6-788D-4411EB1AD3D1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38</a:t>
            </a:r>
            <a:endParaRPr lang="fr-FR" sz="80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2E423B3-2C92-880C-7361-D9A0369BDA3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47307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C0860-6F79-36B3-B7F9-374B6FE22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3066555-2993-FF22-10A7-AC47E674DFA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4A58174-2F71-1D60-610C-8FDBF536314E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E6836A9-23B8-3F37-A5FC-3943D7B334BB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1BE4BA-6A03-35C2-A9CF-D3D52E2C4DCA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5CE4282-02C0-68ED-7BF1-41C59916492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CEB10F5-AFE6-AFC6-225A-39B58C8606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BF89621-FBB0-BEC5-5126-324EAB89FC14}"/>
              </a:ext>
            </a:extLst>
          </p:cNvPr>
          <p:cNvSpPr txBox="1"/>
          <p:nvPr/>
        </p:nvSpPr>
        <p:spPr>
          <a:xfrm>
            <a:off x="4038600" y="6268766"/>
            <a:ext cx="533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8 + 30</a:t>
            </a:r>
            <a:endParaRPr lang="fr-FR" sz="6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361AD24-301C-8044-0B74-C99CFCB06368}"/>
              </a:ext>
            </a:extLst>
          </p:cNvPr>
          <p:cNvSpPr txBox="1"/>
          <p:nvPr/>
        </p:nvSpPr>
        <p:spPr>
          <a:xfrm>
            <a:off x="5410200" y="4430867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/>
              <a:t>38</a:t>
            </a:r>
            <a:endParaRPr lang="fr-FR" sz="8000" b="1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2051728-24C2-3A6E-5E16-2C43969EED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7045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5 وحدات و 6 عشرات 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3EC0828-B847-468B-5B77-91D6B191C23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622CE020-84AE-301E-C26B-A76CCEC2D8B8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5 وَحَداتٍ وَ6 عَشَراتٍ </a:t>
            </a:r>
          </a:p>
        </p:txBody>
      </p:sp>
    </p:spTree>
    <p:extLst>
      <p:ext uri="{BB962C8B-B14F-4D97-AF65-F5344CB8AC3E}">
        <p14:creationId xmlns:p14="http://schemas.microsoft.com/office/powerpoint/2010/main" val="2323204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88844" y="4860444"/>
            <a:ext cx="9396747" cy="2852111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445932" y="4638574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927158" y="498527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وتمثيل الأعداد من 0 إلى 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DADF401-07D0-0D5D-65C5-0523F82BF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0673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1973" y="68869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A0C832B1-E72F-7424-8F03-4BAEF9BA5FDD}"/>
              </a:ext>
            </a:extLst>
          </p:cNvPr>
          <p:cNvSpPr txBox="1"/>
          <p:nvPr/>
        </p:nvSpPr>
        <p:spPr>
          <a:xfrm>
            <a:off x="2514600" y="5883414"/>
            <a:ext cx="83596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احتفاظ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بالإكمال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E6DFCC9-176C-BB5D-7D22-BE2260C2A92A}"/>
              </a:ext>
            </a:extLst>
          </p:cNvPr>
          <p:cNvSpPr txBox="1"/>
          <p:nvPr/>
        </p:nvSpPr>
        <p:spPr>
          <a:xfrm>
            <a:off x="2715065" y="6743700"/>
            <a:ext cx="82096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972514"/>
            <a:ext cx="455010" cy="466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46907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65</a:t>
            </a:r>
            <a:endParaRPr lang="fr-FR" sz="8000" b="1" dirty="0">
              <a:solidFill>
                <a:srgbClr val="FF0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682B31D-CEF2-53BA-93B2-325FF0974365}"/>
              </a:ext>
            </a:extLst>
          </p:cNvPr>
          <p:cNvSpPr txBox="1"/>
          <p:nvPr/>
        </p:nvSpPr>
        <p:spPr>
          <a:xfrm>
            <a:off x="3319001" y="4690995"/>
            <a:ext cx="64683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dirty="0">
                <a:latin typeface="Microsoft Uighur" panose="02000000000000000000" pitchFamily="2" charset="-78"/>
              </a:rPr>
              <a:t> 5 وَحَداتٍ وَ6 عَشَراتٍ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AF1EC1E-8B47-27AE-13B5-EDBE4B23A1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290655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DC1FF8-4789-90BE-4804-A49DAFEE1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BCAF4C7-13D4-DC47-E0DC-E52D29E02F4B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7C373F-F4A8-BFB5-B911-D4FD59A1A9A8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0D1CB5-4D37-1591-45CE-89CF8A894830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4BE33E-982E-64E3-B4F5-2F5213051266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العدد إثنان وخمسون بالأرقام. 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DE5A593-F4EB-CE37-DF2E-EF50DD912C6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226B6E1E-EF11-8EBC-8B5C-84DF3148C1D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69000" y="818076"/>
            <a:ext cx="1081199" cy="736017"/>
          </a:xfrm>
          <a:prstGeom prst="round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EF7E0AF-B3F2-23AC-EADD-6E5F90C5BA44}"/>
              </a:ext>
            </a:extLst>
          </p:cNvPr>
          <p:cNvSpPr txBox="1"/>
          <p:nvPr/>
        </p:nvSpPr>
        <p:spPr>
          <a:xfrm>
            <a:off x="4000500" y="5861920"/>
            <a:ext cx="5410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dirty="0"/>
              <a:t>................</a:t>
            </a:r>
            <a:r>
              <a:rPr lang="ar-MA" sz="8000" dirty="0">
                <a:solidFill>
                  <a:srgbClr val="FF0000"/>
                </a:solidFill>
              </a:rPr>
              <a:t>؟</a:t>
            </a:r>
            <a:r>
              <a:rPr lang="ar-MA" sz="2800" dirty="0"/>
              <a:t>..............</a:t>
            </a:r>
            <a:endParaRPr lang="fr-FR" sz="80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3D8CE04-2821-12C9-E9DB-51CB1563DDCE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إِثْنانِ وَخَمْسونَ </a:t>
            </a:r>
            <a:endParaRPr lang="fr-FR" sz="4800" b="1" dirty="0"/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24BCCE9-6E25-9D31-4515-0C376A0E8F5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248305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F43F6-8F3F-D173-0BD6-08A4D7F5A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805A79E-5D38-0226-B2DA-B307D2F90F5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2B37ADB-E64B-4810-F95F-D932811FD17A}"/>
              </a:ext>
            </a:extLst>
          </p:cNvPr>
          <p:cNvSpPr/>
          <p:nvPr/>
        </p:nvSpPr>
        <p:spPr>
          <a:xfrm>
            <a:off x="294972" y="2658785"/>
            <a:ext cx="13164293" cy="721996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C6883CF-EFA3-96FC-EA5E-759D6C0A8113}"/>
              </a:ext>
            </a:extLst>
          </p:cNvPr>
          <p:cNvSpPr/>
          <p:nvPr/>
        </p:nvSpPr>
        <p:spPr>
          <a:xfrm>
            <a:off x="-1" y="740647"/>
            <a:ext cx="13716001" cy="173307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CEAA6EC-5550-8B6A-8B70-FA2D79D44FF2}"/>
              </a:ext>
            </a:extLst>
          </p:cNvPr>
          <p:cNvSpPr txBox="1"/>
          <p:nvPr/>
        </p:nvSpPr>
        <p:spPr>
          <a:xfrm>
            <a:off x="609600" y="863026"/>
            <a:ext cx="11887201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  <a:endParaRPr lang="ar-S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E0F3576-5EC1-0B8F-4975-3C870077FD9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52868F3-6685-CA90-27BD-B3792E583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857043"/>
            <a:ext cx="1143000" cy="81907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81CC40-AFDD-A9B2-6376-F3A6954364B7}"/>
              </a:ext>
            </a:extLst>
          </p:cNvPr>
          <p:cNvSpPr txBox="1"/>
          <p:nvPr/>
        </p:nvSpPr>
        <p:spPr>
          <a:xfrm>
            <a:off x="3848100" y="5954450"/>
            <a:ext cx="541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6000" b="1" dirty="0">
                <a:solidFill>
                  <a:srgbClr val="FF0000"/>
                </a:solidFill>
              </a:rPr>
              <a:t>52</a:t>
            </a:r>
            <a:endParaRPr lang="fr-FR" sz="8000" b="1" dirty="0">
              <a:solidFill>
                <a:srgbClr val="FF0000"/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10E27E-6A64-00AE-4BB6-A2D5F0E5295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7DC880A7-3F72-58BE-DB63-419502298A60}"/>
              </a:ext>
            </a:extLst>
          </p:cNvPr>
          <p:cNvSpPr txBox="1"/>
          <p:nvPr/>
        </p:nvSpPr>
        <p:spPr>
          <a:xfrm>
            <a:off x="3534697" y="4753727"/>
            <a:ext cx="5905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</a:rPr>
              <a:t>إِثْنانِ وَخَمْسونَ 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0490428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057401" y="3941147"/>
            <a:ext cx="89154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632254"/>
            <a:ext cx="13716001" cy="765474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2933700"/>
            <a:ext cx="13164293" cy="7010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23900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إنجاز عملية جمع باحتفاظ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بالإكمال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العملية.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أحد المتعلمين لإعادة النمذجة بإعادة إنجاز نفس العملية.</a:t>
            </a:r>
            <a:endParaRPr lang="fr-FR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507992" y="3606459"/>
            <a:ext cx="6552918" cy="6125049"/>
            <a:chOff x="5518324" y="2984386"/>
            <a:chExt cx="6552918" cy="6125049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 descr="Une image contenant Dessin animé, dessin humoristique, habits, garçon&#10;&#10;Le contenu généré par l’IA peut être incorrect.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324" y="4740823"/>
              <a:ext cx="6552918" cy="4368612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1090631" y="4939423"/>
            <a:ext cx="30381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إنجاز عملية جمع باحتفاظ بالإكمال</a:t>
            </a:r>
            <a:endParaRPr lang="fr-FR" dirty="0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Freeform 8">
            <a:extLst>
              <a:ext uri="{FF2B5EF4-FFF2-40B4-BE49-F238E27FC236}">
                <a16:creationId xmlns:a16="http://schemas.microsoft.com/office/drawing/2014/main" id="{D1D08A0D-41D7-39F9-A53C-2A0F04A35F0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CC5F780-1EDC-89D5-C9F5-C652461384E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336" y="4118840"/>
            <a:ext cx="938112" cy="90115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1124C4D-1C5F-1B74-A0F9-3AFCD5005AE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4150110"/>
            <a:ext cx="895470" cy="86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494242"/>
            <a:ext cx="13716001" cy="779275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2644969"/>
            <a:ext cx="13164293" cy="72991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0" y="712298"/>
            <a:ext cx="13716001" cy="178194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52400" y="863026"/>
            <a:ext cx="122872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ستتدربون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جمع باحتفاظ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بالإكمال بنفس الطريقة في مجموعات صغرى. </a:t>
            </a:r>
            <a:endParaRPr lang="ar-MA" sz="28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على السبورة مجموعة من عمليات جمع باحتفاظ بالإكمال بعدد المجموعات؛ 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كل مجموعة إلى إنجاز إحدى عمليات الجمع؛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ممثل عن كل مجموعة لإنجاز عمليتها على السبورة وتتم مناقشة الإنجازات.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685BA77-3C49-EDBE-3750-1CBF5EBECCC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7A52C19-F4E9-E756-C87F-DB500FEBF6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807336"/>
            <a:ext cx="6045886" cy="4030592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87ACBCA7-AF58-2B55-64BF-28B34C9B22D5}"/>
              </a:ext>
            </a:extLst>
          </p:cNvPr>
          <p:cNvSpPr/>
          <p:nvPr/>
        </p:nvSpPr>
        <p:spPr>
          <a:xfrm rot="10800000">
            <a:off x="12649200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5089E1-D06F-D2A1-57B8-720BF73CA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639" y="7390034"/>
            <a:ext cx="1230958" cy="118246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D4F4D07-045C-F9F4-445F-C99412D3AC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7387500"/>
            <a:ext cx="1175005" cy="1141435"/>
          </a:xfrm>
          <a:prstGeom prst="rect">
            <a:avLst/>
          </a:prstGeom>
        </p:spPr>
      </p:pic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CF740AEE-9901-4A47-7EF1-1B91FEEF3B4D}"/>
              </a:ext>
            </a:extLst>
          </p:cNvPr>
          <p:cNvSpPr/>
          <p:nvPr/>
        </p:nvSpPr>
        <p:spPr>
          <a:xfrm>
            <a:off x="6461397" y="7850101"/>
            <a:ext cx="533400" cy="152400"/>
          </a:xfrm>
          <a:prstGeom prst="right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25320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362201" y="4160103"/>
            <a:ext cx="8610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الأسئلة الأربعة لحل مسائل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33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3B33E0-D541-9D34-20D9-A0A14BEBF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86F05A-9019-30FC-8DFA-56551EDCAB8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8F24A59-960E-517E-D8DE-FB35F2EA4FFF}"/>
              </a:ext>
            </a:extLst>
          </p:cNvPr>
          <p:cNvSpPr/>
          <p:nvPr/>
        </p:nvSpPr>
        <p:spPr>
          <a:xfrm>
            <a:off x="275853" y="2615103"/>
            <a:ext cx="13164293" cy="72680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E0552FC-45A8-59D9-F447-6F66F0DE5EC8}"/>
              </a:ext>
            </a:extLst>
          </p:cNvPr>
          <p:cNvSpPr/>
          <p:nvPr/>
        </p:nvSpPr>
        <p:spPr>
          <a:xfrm>
            <a:off x="-3" y="690541"/>
            <a:ext cx="13716001" cy="17237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3B7DCE3-A992-F870-559F-69BCCF37B31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2EB075B-0D5E-7F7D-7778-F60717FA8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3578382"/>
            <a:ext cx="7734300" cy="5156200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82C1BC-FCDE-272E-7B99-87FA2DBA1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7E8C73-6192-6CB8-73E6-9C9D62B59C5C}"/>
              </a:ext>
            </a:extLst>
          </p:cNvPr>
          <p:cNvSpPr txBox="1"/>
          <p:nvPr/>
        </p:nvSpPr>
        <p:spPr>
          <a:xfrm>
            <a:off x="990600" y="891689"/>
            <a:ext cx="1151570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ستستمرون في توظيف استراتيجية الأسئلة الأربعة لحل مسائل. </a:t>
            </a:r>
          </a:p>
        </p:txBody>
      </p:sp>
    </p:spTree>
    <p:extLst>
      <p:ext uri="{BB962C8B-B14F-4D97-AF65-F5344CB8AC3E}">
        <p14:creationId xmlns:p14="http://schemas.microsoft.com/office/powerpoint/2010/main" val="32423742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933699"/>
            <a:ext cx="13164293" cy="6934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82446"/>
            <a:ext cx="13716001" cy="20226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مسألة اليوم.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يعرض الأستاذ(ة)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المسألة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أحد المتعلمين لقراءتها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936315" y="4125905"/>
            <a:ext cx="985065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r" rtl="1"/>
            <a:r>
              <a:rPr lang="ar-M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7EE2919C-D74F-17BB-A771-59545128BFB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9817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تخيلوا المسألة. 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B97D6A7A-B940-E4AD-5A77-AB3BE1E6DC9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067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067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10126963" y="370108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092394" y="3893334"/>
            <a:ext cx="19180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التعرف على الأعداد من 0 إلى 99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37160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2960" y="5219700"/>
            <a:ext cx="2265709" cy="167788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1EEB38D-F8E4-162C-043A-510004EBB0C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520" y="5226007"/>
            <a:ext cx="1314758" cy="1509070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D0E88805-C2B5-C6E3-5F03-A806EB727764}"/>
              </a:ext>
            </a:extLst>
          </p:cNvPr>
          <p:cNvSpPr txBox="1"/>
          <p:nvPr/>
        </p:nvSpPr>
        <p:spPr>
          <a:xfrm>
            <a:off x="8305800" y="3813550"/>
            <a:ext cx="1828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مناولة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نشاط الجمع والطرح شفهيا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9" name="Image 2">
            <a:extLst>
              <a:ext uri="{FF2B5EF4-FFF2-40B4-BE49-F238E27FC236}">
                <a16:creationId xmlns:a16="http://schemas.microsoft.com/office/drawing/2014/main" id="{B2DB04F6-18F9-D23E-8604-7AC6E577D89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10600" y="6865170"/>
            <a:ext cx="1150568" cy="1676151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320A055D-8149-8DAA-106B-CECD5E813CD6}"/>
              </a:ext>
            </a:extLst>
          </p:cNvPr>
          <p:cNvGrpSpPr/>
          <p:nvPr/>
        </p:nvGrpSpPr>
        <p:grpSpPr>
          <a:xfrm>
            <a:off x="5321120" y="6937381"/>
            <a:ext cx="1702286" cy="842199"/>
            <a:chOff x="594659" y="4051407"/>
            <a:chExt cx="11035085" cy="1894199"/>
          </a:xfrm>
        </p:grpSpPr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56841CBF-E096-834F-1A9E-1B3D7EC3123C}"/>
                </a:ext>
              </a:extLst>
            </p:cNvPr>
            <p:cNvGrpSpPr/>
            <p:nvPr/>
          </p:nvGrpSpPr>
          <p:grpSpPr>
            <a:xfrm rot="20676485">
              <a:off x="594659" y="4059946"/>
              <a:ext cx="2434668" cy="1865110"/>
              <a:chOff x="452972" y="4108124"/>
              <a:chExt cx="2927425" cy="1772599"/>
            </a:xfrm>
          </p:grpSpPr>
          <p:pic>
            <p:nvPicPr>
              <p:cNvPr id="61" name="Image 60">
                <a:extLst>
                  <a:ext uri="{FF2B5EF4-FFF2-40B4-BE49-F238E27FC236}">
                    <a16:creationId xmlns:a16="http://schemas.microsoft.com/office/drawing/2014/main" id="{348DF2E5-982D-B908-09F6-3609ED481A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52972" y="410812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2" name="Image 61">
                <a:extLst>
                  <a:ext uri="{FF2B5EF4-FFF2-40B4-BE49-F238E27FC236}">
                    <a16:creationId xmlns:a16="http://schemas.microsoft.com/office/drawing/2014/main" id="{5A88C10E-65FE-D2E1-9F2F-0F7B5245E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49524" y="4357229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3" name="Image 62">
                <a:extLst>
                  <a:ext uri="{FF2B5EF4-FFF2-40B4-BE49-F238E27FC236}">
                    <a16:creationId xmlns:a16="http://schemas.microsoft.com/office/drawing/2014/main" id="{A4897BAC-01E5-3C5F-C2E2-0FFCFA61CA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71675" y="4606334"/>
                <a:ext cx="2286571" cy="1015663"/>
              </a:xfrm>
              <a:prstGeom prst="rect">
                <a:avLst/>
              </a:prstGeom>
            </p:spPr>
          </p:pic>
          <p:pic>
            <p:nvPicPr>
              <p:cNvPr id="64" name="Image 63">
                <a:extLst>
                  <a:ext uri="{FF2B5EF4-FFF2-40B4-BE49-F238E27FC236}">
                    <a16:creationId xmlns:a16="http://schemas.microsoft.com/office/drawing/2014/main" id="{43777E72-7928-6C23-6CAB-0E50659197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3826" y="4865060"/>
                <a:ext cx="2286571" cy="1015663"/>
              </a:xfrm>
              <a:prstGeom prst="rect">
                <a:avLst/>
              </a:prstGeom>
            </p:spPr>
          </p:pic>
        </p:grpSp>
        <p:grpSp>
          <p:nvGrpSpPr>
            <p:cNvPr id="46" name="Groupe 45">
              <a:extLst>
                <a:ext uri="{FF2B5EF4-FFF2-40B4-BE49-F238E27FC236}">
                  <a16:creationId xmlns:a16="http://schemas.microsoft.com/office/drawing/2014/main" id="{D8C94293-1F37-70E1-A029-B844E7F20F15}"/>
                </a:ext>
              </a:extLst>
            </p:cNvPr>
            <p:cNvGrpSpPr/>
            <p:nvPr/>
          </p:nvGrpSpPr>
          <p:grpSpPr>
            <a:xfrm rot="841706">
              <a:off x="3430056" y="4051407"/>
              <a:ext cx="2471807" cy="1882188"/>
              <a:chOff x="3730573" y="3849397"/>
              <a:chExt cx="2972081" cy="1788830"/>
            </a:xfrm>
          </p:grpSpPr>
          <p:pic>
            <p:nvPicPr>
              <p:cNvPr id="57" name="Image 56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0B448B80-D126-607D-B92F-B4903512767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30573" y="3849397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8" name="Image 57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4C2F51F8-6DAC-5AB1-BFD7-96BB3E32EB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63111" y="4104185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59" name="Image 58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B6A1018F-8320-E161-FDB4-FEB117E223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5649" y="4369519"/>
                <a:ext cx="2295241" cy="1015664"/>
              </a:xfrm>
              <a:prstGeom prst="rect">
                <a:avLst/>
              </a:prstGeom>
            </p:spPr>
          </p:pic>
          <p:pic>
            <p:nvPicPr>
              <p:cNvPr id="60" name="Image 59" descr="Une image contenant Graphique, graphisme, Police, vert&#10;&#10;Description générée automatiquement">
                <a:extLst>
                  <a:ext uri="{FF2B5EF4-FFF2-40B4-BE49-F238E27FC236}">
                    <a16:creationId xmlns:a16="http://schemas.microsoft.com/office/drawing/2014/main" id="{CC2A0011-9D5F-FD1E-9BB7-285C9D5A00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07413" y="4622563"/>
                <a:ext cx="2295241" cy="1015664"/>
              </a:xfrm>
              <a:prstGeom prst="rect">
                <a:avLst/>
              </a:prstGeom>
            </p:spPr>
          </p:pic>
        </p:grp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5F6EAB54-55C4-A5C9-ED26-CC336FF3CA50}"/>
                </a:ext>
              </a:extLst>
            </p:cNvPr>
            <p:cNvGrpSpPr/>
            <p:nvPr/>
          </p:nvGrpSpPr>
          <p:grpSpPr>
            <a:xfrm rot="20432948">
              <a:off x="6302592" y="4051407"/>
              <a:ext cx="2454168" cy="1882188"/>
              <a:chOff x="3741177" y="3849397"/>
              <a:chExt cx="2950872" cy="1788830"/>
            </a:xfrm>
          </p:grpSpPr>
          <p:pic>
            <p:nvPicPr>
              <p:cNvPr id="53" name="Image 52">
                <a:extLst>
                  <a:ext uri="{FF2B5EF4-FFF2-40B4-BE49-F238E27FC236}">
                    <a16:creationId xmlns:a16="http://schemas.microsoft.com/office/drawing/2014/main" id="{679DCFBA-8982-2BF3-5E9A-B361A4D296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49397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4" name="Image 53">
                <a:extLst>
                  <a:ext uri="{FF2B5EF4-FFF2-40B4-BE49-F238E27FC236}">
                    <a16:creationId xmlns:a16="http://schemas.microsoft.com/office/drawing/2014/main" id="{203A39DE-93A2-42C4-2457-162A09FD3D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4185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5" name="Image 54">
                <a:extLst>
                  <a:ext uri="{FF2B5EF4-FFF2-40B4-BE49-F238E27FC236}">
                    <a16:creationId xmlns:a16="http://schemas.microsoft.com/office/drawing/2014/main" id="{74EF9932-2AFB-0F28-4B08-E61C32CA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69519"/>
                <a:ext cx="2274032" cy="1015664"/>
              </a:xfrm>
              <a:prstGeom prst="rect">
                <a:avLst/>
              </a:prstGeom>
            </p:spPr>
          </p:pic>
          <p:pic>
            <p:nvPicPr>
              <p:cNvPr id="56" name="Image 55">
                <a:extLst>
                  <a:ext uri="{FF2B5EF4-FFF2-40B4-BE49-F238E27FC236}">
                    <a16:creationId xmlns:a16="http://schemas.microsoft.com/office/drawing/2014/main" id="{58D527DF-C3C7-011F-50DE-B6EC5D5805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18017" y="4622563"/>
                <a:ext cx="2274032" cy="1015664"/>
              </a:xfrm>
              <a:prstGeom prst="rect">
                <a:avLst/>
              </a:prstGeom>
            </p:spPr>
          </p:pic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66A6083-B447-2BF2-F6AD-22BB480CF40A}"/>
                </a:ext>
              </a:extLst>
            </p:cNvPr>
            <p:cNvGrpSpPr/>
            <p:nvPr/>
          </p:nvGrpSpPr>
          <p:grpSpPr>
            <a:xfrm rot="1306084">
              <a:off x="9154615" y="4057817"/>
              <a:ext cx="2475129" cy="1887789"/>
              <a:chOff x="3741177" y="3852182"/>
              <a:chExt cx="2976075" cy="1794153"/>
            </a:xfrm>
          </p:grpSpPr>
          <p:pic>
            <p:nvPicPr>
              <p:cNvPr id="49" name="Image 48">
                <a:extLst>
                  <a:ext uri="{FF2B5EF4-FFF2-40B4-BE49-F238E27FC236}">
                    <a16:creationId xmlns:a16="http://schemas.microsoft.com/office/drawing/2014/main" id="{E36B7CE2-38EF-4E03-6D36-8D3A135493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741177" y="3852182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0" name="Image 49">
                <a:extLst>
                  <a:ext uri="{FF2B5EF4-FFF2-40B4-BE49-F238E27FC236}">
                    <a16:creationId xmlns:a16="http://schemas.microsoft.com/office/drawing/2014/main" id="{BA57D099-5BDC-F38B-9103-46C5FFF1BF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3973715" y="4106970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1" name="Image 50">
                <a:extLst>
                  <a:ext uri="{FF2B5EF4-FFF2-40B4-BE49-F238E27FC236}">
                    <a16:creationId xmlns:a16="http://schemas.microsoft.com/office/drawing/2014/main" id="{FED4A2B1-93D4-7B40-8A92-2EECA19B99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206253" y="4372304"/>
                <a:ext cx="2274032" cy="1010093"/>
              </a:xfrm>
              <a:prstGeom prst="rect">
                <a:avLst/>
              </a:prstGeom>
            </p:spPr>
          </p:pic>
          <p:pic>
            <p:nvPicPr>
              <p:cNvPr id="52" name="Image 51">
                <a:extLst>
                  <a:ext uri="{FF2B5EF4-FFF2-40B4-BE49-F238E27FC236}">
                    <a16:creationId xmlns:a16="http://schemas.microsoft.com/office/drawing/2014/main" id="{2842F888-B2C5-C0B2-0238-6E388E19EB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4443220" y="4636242"/>
                <a:ext cx="2274032" cy="1010093"/>
              </a:xfrm>
              <a:prstGeom prst="rect">
                <a:avLst/>
              </a:prstGeom>
            </p:spPr>
          </p:pic>
        </p:grpSp>
      </p:grpSp>
      <p:pic>
        <p:nvPicPr>
          <p:cNvPr id="15" name="Image 1">
            <a:extLst>
              <a:ext uri="{FF2B5EF4-FFF2-40B4-BE49-F238E27FC236}">
                <a16:creationId xmlns:a16="http://schemas.microsoft.com/office/drawing/2014/main" id="{4C0E6078-61E0-6479-7F0B-8DC6C23325B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610600" y="5178335"/>
            <a:ext cx="1150567" cy="1617802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877138-632E-92AF-D74E-0A82B24682F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365" t="11904" r="881"/>
          <a:stretch/>
        </p:blipFill>
        <p:spPr>
          <a:xfrm>
            <a:off x="5415991" y="7939591"/>
            <a:ext cx="1508041" cy="93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6496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57200" y="863026"/>
            <a:ext cx="11982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دفاتر بحثكم قوموا بالإجابة على المسألة مستخدمين استراتيجية الأسئلة الأربعة. لديكم 8 دقائق.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تبقى المسألة معروضة أمام المتعلمين.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5523461-5815-ED4F-E8F6-CCFF205646EC}"/>
              </a:ext>
            </a:extLst>
          </p:cNvPr>
          <p:cNvSpPr/>
          <p:nvPr/>
        </p:nvSpPr>
        <p:spPr>
          <a:xfrm>
            <a:off x="4013420" y="3197032"/>
            <a:ext cx="5689157" cy="6029270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8BB2DE92-26DF-03FF-8353-9A176FED2AA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4190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31E810-ABF3-76C7-2300-A3C68AC3F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C06ADE4-24FE-D024-C976-5777FEE131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9555A1E-1B4A-E7B3-192F-6D71BB03E54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C83D8C-709E-DB5B-4C72-7CFA45E2E9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7D7D0A-A84C-CD64-B6F3-D07ECA9BE4B7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 من يريد أن يجيب عن السؤال الأول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المعلومات الواردة في المسألة؟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معطياتها؟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المعطى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53246A-E619-B7D5-4991-9625A05B3C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6AB92CDA-832A-B0D9-68CC-4FCB7ABAD61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68859322-7B3B-75FA-11BA-86A8310845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E9B858D-C6D9-B5B3-78F4-8570C87EBEF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F4519065-69AD-795F-3157-F8B54BA6E31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94620ED-2519-38EB-A49A-F7566205EFC2}"/>
              </a:ext>
            </a:extLst>
          </p:cNvPr>
          <p:cNvCxnSpPr>
            <a:cxnSpLocks/>
          </p:cNvCxnSpPr>
          <p:nvPr/>
        </p:nvCxnSpPr>
        <p:spPr>
          <a:xfrm>
            <a:off x="9220200" y="4914900"/>
            <a:ext cx="3657600" cy="762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D32E3E6-2124-3FB2-45E4-B5B534B460DD}"/>
              </a:ext>
            </a:extLst>
          </p:cNvPr>
          <p:cNvSpPr txBox="1"/>
          <p:nvPr/>
        </p:nvSpPr>
        <p:spPr>
          <a:xfrm>
            <a:off x="1195951" y="5219700"/>
            <a:ext cx="4976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5E75771C-17EA-0ADC-8FDA-F0F86D30A550}"/>
              </a:ext>
            </a:extLst>
          </p:cNvPr>
          <p:cNvCxnSpPr>
            <a:cxnSpLocks/>
          </p:cNvCxnSpPr>
          <p:nvPr/>
        </p:nvCxnSpPr>
        <p:spPr>
          <a:xfrm>
            <a:off x="7924800" y="4914900"/>
            <a:ext cx="9144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820C4348-AFCF-0A38-F2D3-5F83262E5D35}"/>
              </a:ext>
            </a:extLst>
          </p:cNvPr>
          <p:cNvCxnSpPr>
            <a:cxnSpLocks/>
          </p:cNvCxnSpPr>
          <p:nvPr/>
        </p:nvCxnSpPr>
        <p:spPr>
          <a:xfrm>
            <a:off x="7924800" y="5913366"/>
            <a:ext cx="4953000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AB2CE8DB-C5E7-971E-7255-FF71A071CA37}"/>
              </a:ext>
            </a:extLst>
          </p:cNvPr>
          <p:cNvSpPr txBox="1"/>
          <p:nvPr/>
        </p:nvSpPr>
        <p:spPr>
          <a:xfrm>
            <a:off x="1272151" y="6050697"/>
            <a:ext cx="4900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أَهْدى مِنْها 6 قِصَصٍ لِصَديقِهِ حُسَامُ.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18DFF3EE-248A-5FF8-8B31-6BE603ECC1B4}"/>
              </a:ext>
            </a:extLst>
          </p:cNvPr>
          <p:cNvCxnSpPr>
            <a:cxnSpLocks/>
          </p:cNvCxnSpPr>
          <p:nvPr/>
        </p:nvCxnSpPr>
        <p:spPr>
          <a:xfrm>
            <a:off x="11818205" y="6743700"/>
            <a:ext cx="105959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2363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D5977-38C7-911F-650D-FAAA9307D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F208E17-7CF5-6716-D8DE-1918D08594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6815D4-5DC6-6F39-CC73-4B92505F7C6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7B1BB1-C303-1018-152C-16F2A4C326E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3839103-69D6-D924-D33A-470C9ABF193C}"/>
              </a:ext>
            </a:extLst>
          </p:cNvPr>
          <p:cNvSpPr txBox="1"/>
          <p:nvPr/>
        </p:nvSpPr>
        <p:spPr>
          <a:xfrm>
            <a:off x="0" y="863026"/>
            <a:ext cx="12439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 الثاني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 الم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طلوب مني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خلال قراءة ووضع سطر بواسطة المؤشر (أو أداة أخرى) تحت المطلوب؟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يشير ويقرأ المتعلم المطلوب ويناقش يعرض الأستاذ(ة) التصحيح.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0992BC7-A721-23BB-6DDB-C2708C85E96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0DDFAF92-2C5A-4737-D1C2-901D365F6671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DE2B9FE6-473A-3BAF-7962-E07581D62A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24F4BE9A-3540-F49C-EC4A-EB14F35C306D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6288498C-D1D4-DB0E-CA19-B23C6E7B9ABE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9FC5D2CD-73FE-AB62-C88C-4F8DC68FF5CA}"/>
              </a:ext>
            </a:extLst>
          </p:cNvPr>
          <p:cNvCxnSpPr>
            <a:cxnSpLocks/>
          </p:cNvCxnSpPr>
          <p:nvPr/>
        </p:nvCxnSpPr>
        <p:spPr>
          <a:xfrm>
            <a:off x="8153400" y="7886700"/>
            <a:ext cx="481068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6B18DF3-9356-54CD-E511-146FFA84A7AD}"/>
              </a:ext>
            </a:extLst>
          </p:cNvPr>
          <p:cNvSpPr txBox="1"/>
          <p:nvPr/>
        </p:nvSpPr>
        <p:spPr>
          <a:xfrm>
            <a:off x="1295400" y="5599456"/>
            <a:ext cx="47476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قِصَّةً بَقِيَتْ لَدى سَمِيرٍ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5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51F90-BECA-DAD4-21EF-D9A2A4336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98E154-6A10-46E0-25BD-084D190049D8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36E3-9FF7-89D0-7620-137B80F451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DE90451-13FE-9E09-8F6E-935E05CA89A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FE96283-18C9-B009-E3B0-A5B2B87EF931}"/>
              </a:ext>
            </a:extLst>
          </p:cNvPr>
          <p:cNvSpPr txBox="1"/>
          <p:nvPr/>
        </p:nvSpPr>
        <p:spPr>
          <a:xfrm>
            <a:off x="0" y="863026"/>
            <a:ext cx="12439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يجيب عن السؤالين الثالث والرابع من استراتيجية الأسئلة الأربعة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ماذا عليّ أن أفعل؟ ولماذا؟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F29284-0C60-C768-E49A-DEF772A8436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7E25D5F-CC5A-E975-1BA1-C4235DE498F7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عليّ أن أفع</a:t>
            </a:r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ولماذا؟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2E26A9B-632D-2179-A136-65E0AE05B6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DA65EF39-A6DD-0107-F499-0125BCE0BFF1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E8ADD089-5E4E-DC2D-BCC5-F4BDA1DCC779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F5DD6C-72B0-6367-5D5A-0D6A0996CAE5}"/>
              </a:ext>
            </a:extLst>
          </p:cNvPr>
          <p:cNvSpPr txBox="1"/>
          <p:nvPr/>
        </p:nvSpPr>
        <p:spPr>
          <a:xfrm>
            <a:off x="1066800" y="4272599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1.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سَميرُ 15 قِصَّةً.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4A969-332F-2681-835C-250D50F51665}"/>
              </a:ext>
            </a:extLst>
          </p:cNvPr>
          <p:cNvSpPr txBox="1"/>
          <p:nvPr/>
        </p:nvSpPr>
        <p:spPr>
          <a:xfrm>
            <a:off x="1831635" y="7055703"/>
            <a:ext cx="4190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َّ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ة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</a:t>
            </a:r>
            <a:r>
              <a:rPr lang="ar-S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</a:t>
            </a:r>
            <a:r>
              <a:rPr lang="ar-MA" sz="48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طَّرْحِ</a:t>
            </a:r>
            <a:endParaRPr lang="fr-FR" sz="48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C1F78D-A623-D17F-5F59-95EBF341EB6D}"/>
              </a:ext>
            </a:extLst>
          </p:cNvPr>
          <p:cNvSpPr txBox="1"/>
          <p:nvPr/>
        </p:nvSpPr>
        <p:spPr>
          <a:xfrm>
            <a:off x="1066798" y="5046655"/>
            <a:ext cx="59580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2. 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أَهْدى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مِنْها 6 قِصَصٍ لِصَديقِهِ حُسَامُ.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F2E6FB-CA37-2662-C4F0-5165EFFE961B}"/>
              </a:ext>
            </a:extLst>
          </p:cNvPr>
          <p:cNvSpPr txBox="1"/>
          <p:nvPr/>
        </p:nvSpPr>
        <p:spPr>
          <a:xfrm>
            <a:off x="1066798" y="5796168"/>
            <a:ext cx="59580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3.  كَمْ قِصَّةً </a:t>
            </a:r>
            <a:r>
              <a:rPr lang="ar-MA" sz="48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بَقِيَتْ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 سَمِيرٍ؟ </a:t>
            </a:r>
          </a:p>
        </p:txBody>
      </p:sp>
    </p:spTree>
    <p:extLst>
      <p:ext uri="{BB962C8B-B14F-4D97-AF65-F5344CB8AC3E}">
        <p14:creationId xmlns:p14="http://schemas.microsoft.com/office/powerpoint/2010/main" val="4226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  <p:bldP spid="1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A5637-E909-1F70-8F4C-6CF070D9F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5F6278-E3F6-F44D-881E-A1EDCEC01AB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188308D-4B88-1B1D-9193-2342B43D99F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0F0C08-27EA-E854-E87C-7A31902F229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66BCD84-49B7-A1F0-237F-074C7EDF47E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</a:t>
            </a:r>
            <a:r>
              <a:rPr lang="f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يريد تمثيل العملية؟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42D2B2-308A-FC2F-9A0C-C3386147AE1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2B05B681-045A-D009-8672-094B66D341C9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4AD08A9-A5AE-EA13-D2F3-6FDCC4B5844E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r-MA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ar-MA" sz="5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10AED02E-7683-3B38-38A1-E3BF81C32760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9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C6E3E58-35C1-DE96-72E3-4DC9CCA77291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4C13D18F-F4F6-303A-156C-BD04E30C9E8C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757A7EE-CC2E-7DC5-CE97-0B26784C0D25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12198888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مث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 العملية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بعد أن يقدم المتعلم جوابه ويناقش يعرض الأستاذ(ة) التصحيح.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132967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الْقِصَصِ الَّتي أَهْداها لِصَديقِهِ حُسامُ؟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483870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عَدَدُ </a:t>
            </a:r>
          </a:p>
          <a:p>
            <a:pPr algn="ctr" rtl="1"/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الْقِصَصِ الَّتي يَمْلِكُها سَميرُ؟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334C26C0-57D3-000A-567C-30084EA5E54F}"/>
              </a:ext>
            </a:extLst>
          </p:cNvPr>
          <p:cNvSpPr/>
          <p:nvPr/>
        </p:nvSpPr>
        <p:spPr>
          <a:xfrm>
            <a:off x="9864314" y="4838700"/>
            <a:ext cx="3068644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قِصَّةً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MA" sz="4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rtl="1"/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بَقِيَ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تْ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سَمير</a:t>
            </a:r>
            <a:r>
              <a:rPr lang="ar-M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ٍ</a:t>
            </a:r>
            <a:r>
              <a:rPr lang="ar-SA" sz="4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77798" y="4790152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600" dirty="0"/>
              <a:t>-</a:t>
            </a:r>
            <a:endParaRPr lang="fr-FR" sz="16600" dirty="0"/>
          </a:p>
        </p:txBody>
      </p:sp>
      <p:sp>
        <p:nvSpPr>
          <p:cNvPr id="4" name="Freeform 8">
            <a:extLst>
              <a:ext uri="{FF2B5EF4-FFF2-40B4-BE49-F238E27FC236}">
                <a16:creationId xmlns:a16="http://schemas.microsoft.com/office/drawing/2014/main" id="{E1CBD82C-F490-80E1-3816-2D040FA6E4CD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F997941-60F7-1419-DB46-03AA4AAFF1B0}"/>
              </a:ext>
            </a:extLst>
          </p:cNvPr>
          <p:cNvSpPr txBox="1"/>
          <p:nvPr/>
        </p:nvSpPr>
        <p:spPr>
          <a:xfrm>
            <a:off x="8429253" y="5338852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11500" b="1" dirty="0"/>
              <a:t>=</a:t>
            </a:r>
            <a:endParaRPr lang="fr-FR" sz="11500" b="1" dirty="0"/>
          </a:p>
        </p:txBody>
      </p:sp>
    </p:spTree>
    <p:extLst>
      <p:ext uri="{BB962C8B-B14F-4D97-AF65-F5344CB8AC3E}">
        <p14:creationId xmlns:p14="http://schemas.microsoft.com/office/powerpoint/2010/main" val="382798811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يقوم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العملية المطلوبة.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 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B1D1944-526A-960E-8D2B-998852D983A9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E5B12BF-7615-2745-F933-2E30FF46F8E9}"/>
              </a:ext>
            </a:extLst>
          </p:cNvPr>
          <p:cNvSpPr txBox="1"/>
          <p:nvPr/>
        </p:nvSpPr>
        <p:spPr>
          <a:xfrm>
            <a:off x="-90370" y="5142271"/>
            <a:ext cx="68727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.  - . .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.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DCAECC68-44A5-3383-D730-1E156ED01CCB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939F5E2-7573-C71C-6485-ED14C263A945}"/>
              </a:ext>
            </a:extLst>
          </p:cNvPr>
          <p:cNvSpPr/>
          <p:nvPr/>
        </p:nvSpPr>
        <p:spPr>
          <a:xfrm>
            <a:off x="2590800" y="5859008"/>
            <a:ext cx="533400" cy="503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C00000"/>
                </a:solidFill>
              </a:rPr>
              <a:t>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61070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900EF-5910-A2C6-428C-0773908D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61CBC94-60E1-A19C-89EC-B6207CBF42A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0DDFB7-EA60-17F5-E030-DB29E07692E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A32BB33-5661-39CD-57EC-28F54F96A151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660F063-B7A1-E3E7-69EE-71BA6DA14197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CFAB6-694E-4E41-CD09-E33697728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36505435-AD79-5C03-F392-3075410AA0F2}"/>
              </a:ext>
            </a:extLst>
          </p:cNvPr>
          <p:cNvSpPr/>
          <p:nvPr/>
        </p:nvSpPr>
        <p:spPr>
          <a:xfrm>
            <a:off x="275852" y="3252381"/>
            <a:ext cx="6897385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BC188B1-F032-F3A1-6743-CF143BE7A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74054" y="4019999"/>
            <a:ext cx="6531165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9D6106-6D38-66EB-74D3-5CA78C240D24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37264A-474A-2DC6-C6D1-E65D943BE57A}"/>
              </a:ext>
            </a:extLst>
          </p:cNvPr>
          <p:cNvSpPr txBox="1"/>
          <p:nvPr/>
        </p:nvSpPr>
        <p:spPr>
          <a:xfrm>
            <a:off x="198200" y="5142271"/>
            <a:ext cx="658417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  - 15   </a:t>
            </a:r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=</a:t>
            </a:r>
            <a:r>
              <a:rPr lang="ar-M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9 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C545F7E-DFAA-3599-ACE6-FBC624B09DA8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FFB1C65-40D4-B5C9-3181-4353F4F28D11}"/>
              </a:ext>
            </a:extLst>
          </p:cNvPr>
          <p:cNvSpPr/>
          <p:nvPr/>
        </p:nvSpPr>
        <p:spPr>
          <a:xfrm>
            <a:off x="3048000" y="5707975"/>
            <a:ext cx="533400" cy="503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600" b="1" dirty="0">
                <a:solidFill>
                  <a:srgbClr val="C00000"/>
                </a:solidFill>
              </a:rPr>
              <a:t>-</a:t>
            </a:r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4959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436DFB-2F37-1399-8154-EA48C19C02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B1F54F-223F-9135-F6ED-FC46B4C61DF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6E3BD0-9E36-0672-A818-5EB5873249A5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455DE2-57E0-AA4D-E5B0-DC1D1E4FC4E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A8FC1-F4DF-0AC6-13FD-CEC5B61E160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إذن عدد الدجاجات التي بقيت لدى المزارع هو: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998752-9887-B35E-EC53-4EEA06E8E86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6E5360C-029D-C95B-A45C-B5BA70A955DD}"/>
              </a:ext>
            </a:extLst>
          </p:cNvPr>
          <p:cNvSpPr/>
          <p:nvPr/>
        </p:nvSpPr>
        <p:spPr>
          <a:xfrm>
            <a:off x="423301" y="3157930"/>
            <a:ext cx="6870489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 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BD974F0C-213A-4127-0D76-C397EEA10A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7F9DB9A-D3B9-6D1F-82CF-7BD379E180D9}"/>
              </a:ext>
            </a:extLst>
          </p:cNvPr>
          <p:cNvSpPr txBox="1"/>
          <p:nvPr/>
        </p:nvSpPr>
        <p:spPr>
          <a:xfrm>
            <a:off x="651902" y="4833997"/>
            <a:ext cx="620609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عَدَدُ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الْقِصَصِ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الَّ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 بَقِيَ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تْ</a:t>
            </a: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لَدى </a:t>
            </a:r>
            <a:r>
              <a:rPr lang="ar-M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سَميرٍ هُوَ:</a:t>
            </a:r>
          </a:p>
          <a:p>
            <a:pPr algn="ctr" rtl="1"/>
            <a:r>
              <a:rPr lang="ar-MA" sz="8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 </a:t>
            </a:r>
            <a:r>
              <a:rPr lang="ar-MA" sz="6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قِصَصٍ.</a:t>
            </a:r>
            <a:endParaRPr lang="ar-SA" sz="96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59AA0304-8059-E1D9-383F-0DEC27CE4727}"/>
              </a:ext>
            </a:extLst>
          </p:cNvPr>
          <p:cNvSpPr/>
          <p:nvPr/>
        </p:nvSpPr>
        <p:spPr>
          <a:xfrm>
            <a:off x="7569643" y="2907663"/>
            <a:ext cx="5672302" cy="6011407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يَمْلِكُ سَميرُ 15 قِصَّةً. أَهْدى مِنْها 6 قِصَصٍ لِصَديقِهِ حُسَامُ.</a:t>
            </a:r>
          </a:p>
          <a:p>
            <a:pPr algn="just" rtl="1"/>
            <a:r>
              <a:rPr lang="ar-MA" sz="60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كَمْ قِصَّةً بَقِيَتْ لَدى سَمِيرٍ؟</a:t>
            </a: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AE5575F-CB99-AA1E-B0EA-56110CDEAF3F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5014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10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4185836" y="4892196"/>
            <a:ext cx="6929571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عمليات جمع باحتفاظ بالإكمال ‏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توظيف استراتيجية الخطوات الأربعة لحل مسائل 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734300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شفهيا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257800" y="3724185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لتعرف على ال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S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 </a:t>
            </a: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 99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 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2" y="2301693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 التمارين الصفحة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28.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1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54BC-7434-D784-1DE6-17D6DCA26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22833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876A3B5-D535-07C9-03EA-12676E0DA9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C958A3C-0029-7A20-6654-4B02ACBDB62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6BB8C25-3F0A-1E08-CCF8-A6BD59B2E9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3" y="4456330"/>
            <a:ext cx="12740877" cy="310850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31EF7EE-CF94-2E0B-134E-2905661EC69C}"/>
              </a:ext>
            </a:extLst>
          </p:cNvPr>
          <p:cNvSpPr/>
          <p:nvPr/>
        </p:nvSpPr>
        <p:spPr>
          <a:xfrm>
            <a:off x="838200" y="5600700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021146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0A0-F59A-A0BB-D31B-EE6EDCF1E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7FC5A4-5B2B-C396-542E-27ECEC20E234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6489FC-678B-80AB-C913-40DA5BD8AA43}"/>
              </a:ext>
            </a:extLst>
          </p:cNvPr>
          <p:cNvSpPr/>
          <p:nvPr/>
        </p:nvSpPr>
        <p:spPr>
          <a:xfrm>
            <a:off x="275852" y="235782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D4CB38F-47AC-4A06-9A23-6A8C76C55C1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11E6947-2B29-C7FE-7C2C-73F9BBF94C62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5C7F1B1-F58E-CBE6-E45A-48939AE6D79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E47E7FD8-097E-F139-46AF-33756F82D47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1" name="Freeform 8">
            <a:extLst>
              <a:ext uri="{FF2B5EF4-FFF2-40B4-BE49-F238E27FC236}">
                <a16:creationId xmlns:a16="http://schemas.microsoft.com/office/drawing/2014/main" id="{DEEDC0BE-618E-3B09-DD6D-D7F4213F815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F28487E-915A-FFCD-5C19-B8D9FC6531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23" y="4456330"/>
            <a:ext cx="12740877" cy="310850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6935514-E6E8-8656-71DF-329BA6417987}"/>
              </a:ext>
            </a:extLst>
          </p:cNvPr>
          <p:cNvSpPr/>
          <p:nvPr/>
        </p:nvSpPr>
        <p:spPr>
          <a:xfrm>
            <a:off x="838200" y="5600700"/>
            <a:ext cx="7315200" cy="19812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FAA7810-9C90-9C5D-776F-F5C294833D18}"/>
              </a:ext>
            </a:extLst>
          </p:cNvPr>
          <p:cNvSpPr txBox="1"/>
          <p:nvPr/>
        </p:nvSpPr>
        <p:spPr>
          <a:xfrm>
            <a:off x="1371600" y="67392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3F46EE0-7E4F-6C63-F3BD-06B94EACEB74}"/>
              </a:ext>
            </a:extLst>
          </p:cNvPr>
          <p:cNvSpPr txBox="1"/>
          <p:nvPr/>
        </p:nvSpPr>
        <p:spPr>
          <a:xfrm>
            <a:off x="3657600" y="5898892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AF658C7-96F1-4F0E-979C-A92A7913634F}"/>
              </a:ext>
            </a:extLst>
          </p:cNvPr>
          <p:cNvSpPr txBox="1"/>
          <p:nvPr/>
        </p:nvSpPr>
        <p:spPr>
          <a:xfrm>
            <a:off x="3810000" y="674370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975C85-2EA5-8BF4-29F4-2120E0B47C4F}"/>
              </a:ext>
            </a:extLst>
          </p:cNvPr>
          <p:cNvSpPr txBox="1"/>
          <p:nvPr/>
        </p:nvSpPr>
        <p:spPr>
          <a:xfrm>
            <a:off x="6705600" y="59010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57079CB-DCA4-BF10-7090-52E588523B09}"/>
              </a:ext>
            </a:extLst>
          </p:cNvPr>
          <p:cNvSpPr txBox="1"/>
          <p:nvPr/>
        </p:nvSpPr>
        <p:spPr>
          <a:xfrm>
            <a:off x="6705600" y="67392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400" b="1" dirty="0">
                <a:solidFill>
                  <a:srgbClr val="FF0000"/>
                </a:solidFill>
              </a:rPr>
              <a:t>6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214667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BFDC-B8C5-9B6E-353F-4D8C02D8F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FCADED3-B174-02EA-8735-38ED0BFCE26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E853F0-6565-5CD3-B3B2-C7DCC729204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DCF3AF-480E-BC6E-A05B-94B4F5971A93}"/>
              </a:ext>
            </a:extLst>
          </p:cNvPr>
          <p:cNvSpPr/>
          <p:nvPr/>
        </p:nvSpPr>
        <p:spPr>
          <a:xfrm>
            <a:off x="38994" y="712299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5BCD97-E08E-C417-54D7-80CBF4481E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B21938-334F-0AA1-B119-9BAA80629C4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52CD7C0-9267-3789-F04E-C3AC32952C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95F98E-E0E1-FF23-06AA-56C57F3B7C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44" y="3903574"/>
            <a:ext cx="12149961" cy="421786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8CFB1E8-F0E0-474A-DFDD-B8B8DC522B60}"/>
              </a:ext>
            </a:extLst>
          </p:cNvPr>
          <p:cNvSpPr/>
          <p:nvPr/>
        </p:nvSpPr>
        <p:spPr>
          <a:xfrm>
            <a:off x="1219201" y="5600700"/>
            <a:ext cx="11125200" cy="1143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E701CDA-AACA-1C3E-9ADD-21A177B815DC}"/>
              </a:ext>
            </a:extLst>
          </p:cNvPr>
          <p:cNvSpPr txBox="1"/>
          <p:nvPr/>
        </p:nvSpPr>
        <p:spPr>
          <a:xfrm>
            <a:off x="2209800" y="905716"/>
            <a:ext cx="10306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(دقيقة واحدة).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703254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F77-5DBD-43CD-B5B3-6C0DB5B4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9466-7C2C-F10F-359B-A4CD0254D87A}"/>
              </a:ext>
            </a:extLst>
          </p:cNvPr>
          <p:cNvSpPr/>
          <p:nvPr/>
        </p:nvSpPr>
        <p:spPr>
          <a:xfrm>
            <a:off x="-1" y="2174437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010874A-2B17-7F98-549D-A3016C1FF28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8A2517-DA8F-2E37-49F3-E084817519D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E08AB70-0031-2D83-1D0C-32F476A47A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40757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078729C-E951-38CB-13CF-0341640E15B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A285C25E-5838-4368-3390-394A3CAE64B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0FA5535-77CF-D123-0A73-0387E60C9D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44" y="3903574"/>
            <a:ext cx="12149961" cy="421786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8303CE0-B559-328F-FD63-76DBE6A98FF1}"/>
              </a:ext>
            </a:extLst>
          </p:cNvPr>
          <p:cNvSpPr/>
          <p:nvPr/>
        </p:nvSpPr>
        <p:spPr>
          <a:xfrm>
            <a:off x="1219201" y="5600700"/>
            <a:ext cx="11125200" cy="1143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E7D44E-341B-9D82-5298-6CF9140099E9}"/>
              </a:ext>
            </a:extLst>
          </p:cNvPr>
          <p:cNvSpPr txBox="1"/>
          <p:nvPr/>
        </p:nvSpPr>
        <p:spPr>
          <a:xfrm>
            <a:off x="1981200" y="56769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إِثْنانِ وَخَمْسونَ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34A3A26-4659-2B38-3378-50D7943CB3B1}"/>
              </a:ext>
            </a:extLst>
          </p:cNvPr>
          <p:cNvSpPr txBox="1"/>
          <p:nvPr/>
        </p:nvSpPr>
        <p:spPr>
          <a:xfrm>
            <a:off x="1981200" y="6205835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ثَمانِيَةٌ وَثَلاثونَ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4487D7F-386E-3116-F2B3-0EC45227A0DD}"/>
              </a:ext>
            </a:extLst>
          </p:cNvPr>
          <p:cNvSpPr txBox="1"/>
          <p:nvPr/>
        </p:nvSpPr>
        <p:spPr>
          <a:xfrm>
            <a:off x="4572000" y="6241703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8 + 30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A93E74A-2CD1-CD83-853F-7869D9491BCD}"/>
              </a:ext>
            </a:extLst>
          </p:cNvPr>
          <p:cNvSpPr txBox="1"/>
          <p:nvPr/>
        </p:nvSpPr>
        <p:spPr>
          <a:xfrm>
            <a:off x="6477000" y="5710535"/>
            <a:ext cx="167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DEE44B0B-A232-9EB1-94E3-C9EE0A8850A1}"/>
              </a:ext>
            </a:extLst>
          </p:cNvPr>
          <p:cNvSpPr txBox="1"/>
          <p:nvPr/>
        </p:nvSpPr>
        <p:spPr>
          <a:xfrm>
            <a:off x="11230627" y="5684961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2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8DC66A7-49C9-97F4-BB3E-6CEAC82F3115}"/>
              </a:ext>
            </a:extLst>
          </p:cNvPr>
          <p:cNvSpPr txBox="1"/>
          <p:nvPr/>
        </p:nvSpPr>
        <p:spPr>
          <a:xfrm>
            <a:off x="9592327" y="571053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5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648F68-BE01-445E-0FD9-2A8D43AE97C0}"/>
              </a:ext>
            </a:extLst>
          </p:cNvPr>
          <p:cNvSpPr txBox="1"/>
          <p:nvPr/>
        </p:nvSpPr>
        <p:spPr>
          <a:xfrm>
            <a:off x="9601199" y="6272668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3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B208078-B3C1-0650-57BB-7487890C91CE}"/>
              </a:ext>
            </a:extLst>
          </p:cNvPr>
          <p:cNvSpPr txBox="1"/>
          <p:nvPr/>
        </p:nvSpPr>
        <p:spPr>
          <a:xfrm>
            <a:off x="11277600" y="6272668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4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A0E0D13-C3A3-4DE2-5399-0A392EBA480D}"/>
              </a:ext>
            </a:extLst>
          </p:cNvPr>
          <p:cNvSpPr txBox="1"/>
          <p:nvPr/>
        </p:nvSpPr>
        <p:spPr>
          <a:xfrm>
            <a:off x="4593921" y="919865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11137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A1BD8-4240-737B-6EE2-9AE3C63CD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EF51E2-1E3F-B9DB-9432-78D62A0F437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A8DAEC-B73C-387B-8E27-8FB92F6AE26E}"/>
              </a:ext>
            </a:extLst>
          </p:cNvPr>
          <p:cNvSpPr/>
          <p:nvPr/>
        </p:nvSpPr>
        <p:spPr>
          <a:xfrm>
            <a:off x="221844" y="2321365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AD35D2B-A913-7D44-D2F7-A4CBA570831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A63366-4AC5-BDD7-0130-DCA8E72C7EB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نجزوا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الأمثلة المبينة في الإطار الأحمر من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(دقيقة ونصف).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92F3CD-6BA7-FB63-C3EB-442163395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133932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3F118D39-0EFB-230B-9990-00D03A32DC2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E0FE61D2-A621-47E2-8688-6D47B1C5B1B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D33C443-82AC-B204-ED7C-97216164AE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9" y="4187931"/>
            <a:ext cx="12128636" cy="339396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972AF0F-42A2-75DB-B75F-93EB7378EE38}"/>
              </a:ext>
            </a:extLst>
          </p:cNvPr>
          <p:cNvSpPr/>
          <p:nvPr/>
        </p:nvSpPr>
        <p:spPr>
          <a:xfrm>
            <a:off x="990600" y="5116882"/>
            <a:ext cx="5715000" cy="2465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96564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05A9C-CB26-3AE0-B18F-C99EF9F06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E81E10-DBAD-E81C-11E9-298C3EF6B4A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356B476-0E22-2E35-04B1-9C64277F3927}"/>
              </a:ext>
            </a:extLst>
          </p:cNvPr>
          <p:cNvSpPr/>
          <p:nvPr/>
        </p:nvSpPr>
        <p:spPr>
          <a:xfrm>
            <a:off x="221844" y="23622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5B7133-8E5F-6887-8B74-F29295F8020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C8141C-D13A-D022-E744-C9F916A7D658}"/>
              </a:ext>
            </a:extLst>
          </p:cNvPr>
          <p:cNvSpPr txBox="1"/>
          <p:nvPr/>
        </p:nvSpPr>
        <p:spPr>
          <a:xfrm>
            <a:off x="4724400" y="976263"/>
            <a:ext cx="779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5004BF-67E9-8360-A8F3-A37D17015BA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B272F4A-EA29-E253-DB89-4420BF9EEEC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Freeform 8">
            <a:extLst>
              <a:ext uri="{FF2B5EF4-FFF2-40B4-BE49-F238E27FC236}">
                <a16:creationId xmlns:a16="http://schemas.microsoft.com/office/drawing/2014/main" id="{355FAC1B-1559-2DCF-4FD0-07FE4FF0905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5BE5639-69B9-1C58-8948-350039A31F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9" y="4187931"/>
            <a:ext cx="12128636" cy="339396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D5C34EC-6E02-53D8-996F-33ACC685E520}"/>
              </a:ext>
            </a:extLst>
          </p:cNvPr>
          <p:cNvSpPr/>
          <p:nvPr/>
        </p:nvSpPr>
        <p:spPr>
          <a:xfrm>
            <a:off x="990600" y="5116882"/>
            <a:ext cx="5715000" cy="24650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F2D9B4-A97E-8A11-6BD8-76B2E7D07240}"/>
              </a:ext>
            </a:extLst>
          </p:cNvPr>
          <p:cNvSpPr txBox="1"/>
          <p:nvPr/>
        </p:nvSpPr>
        <p:spPr>
          <a:xfrm>
            <a:off x="3696485" y="537210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9408A6-6F33-BC9B-E319-D426926AFA67}"/>
              </a:ext>
            </a:extLst>
          </p:cNvPr>
          <p:cNvSpPr txBox="1"/>
          <p:nvPr/>
        </p:nvSpPr>
        <p:spPr>
          <a:xfrm>
            <a:off x="5525285" y="5372100"/>
            <a:ext cx="4183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6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675265D-BB94-CE77-7FA9-DDFDEE585691}"/>
              </a:ext>
            </a:extLst>
          </p:cNvPr>
          <p:cNvSpPr txBox="1"/>
          <p:nvPr/>
        </p:nvSpPr>
        <p:spPr>
          <a:xfrm>
            <a:off x="3620285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1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F5E2FF3-28F7-2E4E-8FA7-677465B00540}"/>
              </a:ext>
            </a:extLst>
          </p:cNvPr>
          <p:cNvSpPr txBox="1"/>
          <p:nvPr/>
        </p:nvSpPr>
        <p:spPr>
          <a:xfrm>
            <a:off x="3962400" y="61442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9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53D3A-7B4A-D4D9-03A3-50AE788D9F68}"/>
              </a:ext>
            </a:extLst>
          </p:cNvPr>
          <p:cNvSpPr txBox="1"/>
          <p:nvPr/>
        </p:nvSpPr>
        <p:spPr>
          <a:xfrm>
            <a:off x="5525285" y="613410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3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1CD3970-52AF-E73B-4CEC-10D095EFD7A8}"/>
              </a:ext>
            </a:extLst>
          </p:cNvPr>
          <p:cNvSpPr txBox="1"/>
          <p:nvPr/>
        </p:nvSpPr>
        <p:spPr>
          <a:xfrm>
            <a:off x="5906285" y="6144280"/>
            <a:ext cx="4183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18672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CCB23-2C6A-28B2-816C-194839112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6B34CD-0761-4F0F-8A13-EFC8DB3E6DA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DC36178-029D-1032-B1A7-9F33AD0DF9D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0DB0E17-4B12-CAC8-AD20-8063B953EB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3C3A350-2994-0002-814E-A4307F7CE818}"/>
              </a:ext>
            </a:extLst>
          </p:cNvPr>
          <p:cNvSpPr txBox="1"/>
          <p:nvPr/>
        </p:nvSpPr>
        <p:spPr>
          <a:xfrm>
            <a:off x="2514600" y="976263"/>
            <a:ext cx="100012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سنمر إلى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سأقرأ المسألة مرتين وستعملون على تلوين الحل المناسب.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946BC5-FAB6-D842-87C3-38FE61F3F50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E5AEAC7-9917-336E-8AB7-90C40A80348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511D8F22-73C2-EB61-5721-A664DA463644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F5AF89-3E17-D878-8420-E954E8DB9E2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81500"/>
            <a:ext cx="12501153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157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19B58-CB30-478B-D6E9-EABFD6291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8BBD0A-88F4-E534-0737-0A8A46761CB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1F5265-FF09-0D29-C1C9-1E6A896E234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55BCB8-D4E1-5574-D6D4-4FCFA1E701F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8CCBB19-CDF2-802E-82A2-9D9B154DBD58}"/>
              </a:ext>
            </a:extLst>
          </p:cNvPr>
          <p:cNvSpPr txBox="1"/>
          <p:nvPr/>
        </p:nvSpPr>
        <p:spPr>
          <a:xfrm>
            <a:off x="2514600" y="976263"/>
            <a:ext cx="10001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B01FBB8-C451-5FDF-E01D-124FF1ECD2E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12DAB8-3512-F188-F838-6D77CF5FBA7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1083" y="802632"/>
            <a:ext cx="942792" cy="828778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B466BABD-6AC0-F79F-3790-2CF5DF94FBC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F24FC8-DA9C-CEA1-D5D7-2EF8EA5AC6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79" y="4381500"/>
            <a:ext cx="12501153" cy="3200400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8E65F50-348E-7EF2-7C31-35FEE8480E37}"/>
              </a:ext>
            </a:extLst>
          </p:cNvPr>
          <p:cNvSpPr/>
          <p:nvPr/>
        </p:nvSpPr>
        <p:spPr>
          <a:xfrm>
            <a:off x="1219200" y="6819900"/>
            <a:ext cx="1905000" cy="5334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>
                <a:solidFill>
                  <a:schemeClr val="bg1"/>
                </a:solidFill>
              </a:rPr>
              <a:t>8 - 20</a:t>
            </a:r>
            <a:endParaRPr lang="fr-FR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65532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47900" y="3941147"/>
            <a:ext cx="92202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الجمع والطرح البسيطان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:رمي الكرة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93643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9C3923-C340-F692-2E02-49EFEC25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F5EB95-6D95-495B-1E4D-6B04BED77EC0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7519B-C2CF-EA76-6395-12C8804EC69B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1E15E4-F842-8D5E-9AA3-5AB05D1D399C}"/>
              </a:ext>
            </a:extLst>
          </p:cNvPr>
          <p:cNvSpPr/>
          <p:nvPr/>
        </p:nvSpPr>
        <p:spPr>
          <a:xfrm>
            <a:off x="-1" y="709611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BA20B1E-4BA2-A8A2-3EAD-F58ED948C28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8B0607EA-980D-74C8-9055-1CE4C02CF420}"/>
              </a:ext>
            </a:extLst>
          </p:cNvPr>
          <p:cNvSpPr/>
          <p:nvPr/>
        </p:nvSpPr>
        <p:spPr>
          <a:xfrm rot="10800000">
            <a:off x="127326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0DE6CA-8552-5B96-B083-B443915C5DDF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نعود للعبتنا: لعبة رمي الكرة.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يستعين الأستاذ(ة)  ببطاقة النشاط في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380FBA6-1AFC-449C-920D-B4A77922B4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3817911"/>
            <a:ext cx="5410200" cy="428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20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8A8B7-3179-0954-DF17-1372A18E9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D6B6399-8788-D42D-F09B-92E90B14A310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27DA220-6C5D-D624-EC6B-99B753F6D720}"/>
              </a:ext>
            </a:extLst>
          </p:cNvPr>
          <p:cNvSpPr/>
          <p:nvPr/>
        </p:nvSpPr>
        <p:spPr>
          <a:xfrm>
            <a:off x="275852" y="1943100"/>
            <a:ext cx="13164293" cy="804608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CDAE197-8064-9081-2BAA-3F019F97BC12}"/>
              </a:ext>
            </a:extLst>
          </p:cNvPr>
          <p:cNvSpPr/>
          <p:nvPr/>
        </p:nvSpPr>
        <p:spPr>
          <a:xfrm>
            <a:off x="-1" y="644346"/>
            <a:ext cx="13716001" cy="1146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3148507-C776-FE5A-0749-63194EB3F1C7}"/>
              </a:ext>
            </a:extLst>
          </p:cNvPr>
          <p:cNvSpPr txBox="1"/>
          <p:nvPr/>
        </p:nvSpPr>
        <p:spPr>
          <a:xfrm>
            <a:off x="2102122" y="781618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واجباتكم المنزلية. سأراقب ما قمتم به.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60BB4764-DB97-9BAC-AF2D-945426E639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F92CF0-3F30-E026-723D-BE43F13A39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781182"/>
            <a:ext cx="1295400" cy="1009518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2681CA44-8A4F-982F-A6A8-AD72E526145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D138EF6-AB74-860C-2277-86C3985A14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588" y="2431505"/>
            <a:ext cx="5562820" cy="696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2382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82884-467D-AE10-D1C0-E1A8766DC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A9224B-FA8B-4BAC-CA9D-953567641E53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30CD3D6-3123-9419-717F-887583A743FD}"/>
              </a:ext>
            </a:extLst>
          </p:cNvPr>
          <p:cNvSpPr/>
          <p:nvPr/>
        </p:nvSpPr>
        <p:spPr>
          <a:xfrm>
            <a:off x="275852" y="2350238"/>
            <a:ext cx="13164293" cy="749093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97DBE83-25EF-862E-F164-671B4545CE72}"/>
              </a:ext>
            </a:extLst>
          </p:cNvPr>
          <p:cNvSpPr/>
          <p:nvPr/>
        </p:nvSpPr>
        <p:spPr>
          <a:xfrm>
            <a:off x="-1" y="644346"/>
            <a:ext cx="13716001" cy="153828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DF883C3-04BF-036F-E5E2-80DB0FCE6D72}"/>
              </a:ext>
            </a:extLst>
          </p:cNvPr>
          <p:cNvSpPr txBox="1"/>
          <p:nvPr/>
        </p:nvSpPr>
        <p:spPr>
          <a:xfrm>
            <a:off x="152400" y="863027"/>
            <a:ext cx="12504004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المنزل تتممون ما تبقى من تمارين الصفحة 28.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5635A9C-8282-E886-5417-92CEFEF3F95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3FFB493E-2712-051E-8551-EB0CFB5E8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96" y="3106342"/>
            <a:ext cx="5782482" cy="5963482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58A551B6-7373-3241-C470-23883A0616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17E5E68-34BA-F466-7C6B-D3F98608BC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771" y="2936940"/>
            <a:ext cx="4991533" cy="63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530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516431A-8340-6396-EDFE-9FC47BD4F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361C4EDF-AB31-6B50-18F8-903086D1177F}"/>
              </a:ext>
            </a:extLst>
          </p:cNvPr>
          <p:cNvSpPr txBox="1">
            <a:spLocks/>
          </p:cNvSpPr>
          <p:nvPr/>
        </p:nvSpPr>
        <p:spPr>
          <a:xfrm>
            <a:off x="2133600" y="1333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EB8CC41-135A-435C-FAC2-3A8700D7009D}"/>
              </a:ext>
            </a:extLst>
          </p:cNvPr>
          <p:cNvSpPr/>
          <p:nvPr/>
        </p:nvSpPr>
        <p:spPr>
          <a:xfrm>
            <a:off x="0" y="22383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14" name="Tableau 4">
            <a:extLst>
              <a:ext uri="{FF2B5EF4-FFF2-40B4-BE49-F238E27FC236}">
                <a16:creationId xmlns:a16="http://schemas.microsoft.com/office/drawing/2014/main" id="{0EA91A25-6E91-FD32-DBC2-5D7C9DB0D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231582"/>
              </p:ext>
            </p:extLst>
          </p:nvPr>
        </p:nvGraphicFramePr>
        <p:xfrm>
          <a:off x="221501" y="3110520"/>
          <a:ext cx="13272998" cy="44514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549456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33731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جداول الجمع والطرح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54945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20 دقيقة  اليوم الأول لتقديم النشاط بعدها يصبح نشاطا اعتياديا من 5 إلى 7 دقائق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>
                          <a:solidFill>
                            <a:schemeClr val="bg1"/>
                          </a:solidFill>
                          <a:latin typeface="29LT Bukra Bold" panose="020B0604020202020204" charset="-78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4100" b="1" dirty="0">
                        <a:solidFill>
                          <a:schemeClr val="bg1"/>
                        </a:solidFill>
                        <a:latin typeface="29LT Bukra Bold" panose="020B060402020202020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217191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5F552A0-C193-2536-9BA3-BC1AC983BD2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93749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سيرورة الإنجاز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925830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التهيئة</a:t>
                      </a:r>
                      <a:endParaRPr lang="fr-MA" sz="15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1) 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5832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83661E66-D2BE-A474-C148-DB2B1218BB55}"/>
              </a:ext>
            </a:extLst>
          </p:cNvPr>
          <p:cNvSpPr txBox="1"/>
          <p:nvPr/>
        </p:nvSpPr>
        <p:spPr>
          <a:xfrm>
            <a:off x="4267200" y="4686300"/>
            <a:ext cx="9187011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يرسم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فارغ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للجمع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أ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والطرح على السبورة.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يبدأ بجدول الجمع وبعد التحكم فيه يمر إلى تقديم جدول الطرح بنفس الطريقة )؛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يتم الاشتغال على جدول واحد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في كل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مرحلة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رسم نفس الجدول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على دفاترهم.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يقدم الميسر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كيفية تعبئة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الجدول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لسطر أو سطرين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( تتم التعبئة بطريقة تصاعدية ) 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يطلب من أحد المتعلمين المتطوعين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التقدم أمام الزملاء وملء الجدول بسرعة بعد تقسيمه إلى قسمين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 </a:t>
            </a:r>
            <a:endParaRPr lang="ar-MA" sz="2025" dirty="0">
              <a:solidFill>
                <a:srgbClr val="151616"/>
              </a:solidFill>
              <a:cs typeface="MadaniArabic-Light" panose="00000400000000000000" pitchFamily="2" charset="-78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يعمل باقي المتعلمين على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ذلك في نفس الوقت على الدفاتر؛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يشجع 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 المتعلمين على ملء الجداول بسرعة أكبر؛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بعد ملء الجدول ؛ ينمذج الميسر قراءة الجدول </a:t>
            </a:r>
            <a:r>
              <a:rPr lang="fr-FR" sz="2025" dirty="0">
                <a:solidFill>
                  <a:srgbClr val="151616"/>
                </a:solidFill>
                <a:cs typeface="+mj-cs"/>
              </a:rPr>
              <a:t>5+3 =8 ….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؛</a:t>
            </a:r>
            <a:endParaRPr lang="fr-FR" sz="2025" dirty="0">
              <a:solidFill>
                <a:srgbClr val="151616"/>
              </a:solidFill>
              <a:cs typeface="+mj-cs"/>
            </a:endParaRP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يحث بعض </a:t>
            </a:r>
            <a:r>
              <a:rPr lang="ar-MA" sz="2025" dirty="0" err="1">
                <a:solidFill>
                  <a:srgbClr val="151616"/>
                </a:solidFill>
                <a:cs typeface="MadaniArabic-Light" panose="00000400000000000000" pitchFamily="2" charset="-78"/>
              </a:rPr>
              <a:t>ال</a:t>
            </a:r>
            <a:r>
              <a:rPr lang="ar-S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متعلمين </a:t>
            </a: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على قراءة الجدول أمام زملائهم. </a:t>
            </a:r>
          </a:p>
          <a:p>
            <a:pPr marL="385763" indent="-385763" algn="just" rtl="1">
              <a:spcBef>
                <a:spcPts val="248"/>
              </a:spcBef>
              <a:buFont typeface="Cambria,Serif"/>
              <a:buChar char="◾"/>
            </a:pPr>
            <a:r>
              <a:rPr lang="ar-MA" sz="2025" dirty="0">
                <a:solidFill>
                  <a:srgbClr val="151616"/>
                </a:solidFill>
                <a:cs typeface="MadaniArabic-Light" panose="00000400000000000000" pitchFamily="2" charset="-78"/>
              </a:rPr>
              <a:t>يطرح أسئلة عن مجاميع بسيطة؛ يبحث عنها المتعلمون في جدول الجمع؛</a:t>
            </a:r>
            <a:endParaRPr lang="fr-FR" sz="2025" dirty="0">
              <a:cs typeface="+mj-cs"/>
            </a:endParaRPr>
          </a:p>
        </p:txBody>
      </p:sp>
      <p:pic>
        <p:nvPicPr>
          <p:cNvPr id="7" name="Image 2">
            <a:extLst>
              <a:ext uri="{FF2B5EF4-FFF2-40B4-BE49-F238E27FC236}">
                <a16:creationId xmlns:a16="http://schemas.microsoft.com/office/drawing/2014/main" id="{024025E1-0BFB-E37C-4D17-7B55126BF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9862" y="5726553"/>
            <a:ext cx="2221138" cy="3176343"/>
          </a:xfrm>
          <a:prstGeom prst="rect">
            <a:avLst/>
          </a:prstGeom>
        </p:spPr>
      </p:pic>
      <p:sp>
        <p:nvSpPr>
          <p:cNvPr id="15" name="Google Shape;146;p4">
            <a:extLst>
              <a:ext uri="{FF2B5EF4-FFF2-40B4-BE49-F238E27FC236}">
                <a16:creationId xmlns:a16="http://schemas.microsoft.com/office/drawing/2014/main" id="{556FB1FD-3E7D-22F5-B4C1-39FFD4019F05}"/>
              </a:ext>
            </a:extLst>
          </p:cNvPr>
          <p:cNvSpPr txBox="1">
            <a:spLocks/>
          </p:cNvSpPr>
          <p:nvPr/>
        </p:nvSpPr>
        <p:spPr>
          <a:xfrm>
            <a:off x="2133600" y="1285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  <p:pic>
        <p:nvPicPr>
          <p:cNvPr id="8" name="Image 1">
            <a:extLst>
              <a:ext uri="{FF2B5EF4-FFF2-40B4-BE49-F238E27FC236}">
                <a16:creationId xmlns:a16="http://schemas.microsoft.com/office/drawing/2014/main" id="{0B7A0973-5962-74E9-0FB5-54846AF9C8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789" y="4719976"/>
            <a:ext cx="2473171" cy="3477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8014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30CB1E8D-FE6A-520B-44F6-1CC27676BB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1449" y="2257425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71143B4E-32D3-B487-A385-ECB32F1CFF27}"/>
              </a:ext>
            </a:extLst>
          </p:cNvPr>
          <p:cNvSpPr txBox="1"/>
          <p:nvPr/>
        </p:nvSpPr>
        <p:spPr>
          <a:xfrm>
            <a:off x="910085" y="2981259"/>
            <a:ext cx="12324453" cy="5533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الميسر من كل تلميذ التدرب على قراءة جدول الجمع (أو الطرح) على كراسته بصوت هامس؛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يعلن الميسر انتهاء وقت قراءة الجدول ويطلب من المتعلمين أخذ ألواحهم؛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يملي الميسر على المتعلمين بعض المجاميع البسيطة : 5 + 7 ...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يكتب المتعلمون المجموع على اللوحة؛ يصحح الميسر ويقدم التغذية الراجعة اللازمة؛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يسجل نجمة لكل متعلم توفق في حساب جميع المجاميع المقترحة؛ ( يعتمد كل ميسر شكلا من أشكال التحفيز المناسبة لقسمه )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يطلب من المتعلمين مواصلة التدرب على حفظ جدول الجمع (أو الطرح)؛ </a:t>
            </a:r>
          </a:p>
          <a:p>
            <a:pPr marL="385763" indent="-385763" algn="just" rtl="1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ar-MA" sz="2250" dirty="0">
                <a:latin typeface="Calibri" panose="020F0502020204030204" pitchFamily="34" charset="0"/>
                <a:cs typeface="MadaniArabic-Light" panose="00000400000000000000" pitchFamily="2" charset="-78"/>
              </a:rPr>
              <a:t>يتم استثمار النشاط ضمن الأنشطة الاعتيادية لمدة 5 إلى 7 دقائق يوميا. </a:t>
            </a:r>
            <a:endParaRPr lang="fr-FR" sz="22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11" name="Google Shape;146;p4">
            <a:extLst>
              <a:ext uri="{FF2B5EF4-FFF2-40B4-BE49-F238E27FC236}">
                <a16:creationId xmlns:a16="http://schemas.microsoft.com/office/drawing/2014/main" id="{F90FBA82-3DDE-F2C8-FA1D-7D69A2B72420}"/>
              </a:ext>
            </a:extLst>
          </p:cNvPr>
          <p:cNvSpPr txBox="1">
            <a:spLocks/>
          </p:cNvSpPr>
          <p:nvPr/>
        </p:nvSpPr>
        <p:spPr>
          <a:xfrm>
            <a:off x="1850018" y="12836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</a:p>
        </p:txBody>
      </p:sp>
    </p:spTree>
    <p:extLst>
      <p:ext uri="{BB962C8B-B14F-4D97-AF65-F5344CB8AC3E}">
        <p14:creationId xmlns:p14="http://schemas.microsoft.com/office/powerpoint/2010/main" val="14918504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EB1A72B1-A719-5537-2954-50F0C47B61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4434" y="2316401"/>
          <a:ext cx="13367133" cy="64865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ea typeface="+mn-ea"/>
                          <a:cs typeface="MadaniArabic-Light" panose="00000400000000000000" pitchFamily="2" charset="-78"/>
                        </a:rPr>
                        <a:t>3)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107592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MadaniArabic-Light" panose="00000400000000000000" pitchFamily="2" charset="-78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8369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latin typeface="MadaniArabic-Light" panose="00000400000000000000" pitchFamily="2" charset="-78"/>
                          <a:cs typeface="MadaniArabic-Light" panose="00000400000000000000" pitchFamily="2" charset="-78"/>
                        </a:rPr>
                        <a:t>*موجهات عامة*</a:t>
                      </a:r>
                      <a:endParaRPr lang="fr-MA" sz="3200" b="1" dirty="0">
                        <a:latin typeface="MadaniArabic-Light" panose="00000400000000000000" pitchFamily="2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3736799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9B4BDAFD-78E1-06AB-4F3B-C8CFFCAA3FC7}"/>
              </a:ext>
            </a:extLst>
          </p:cNvPr>
          <p:cNvSpPr txBox="1"/>
          <p:nvPr/>
        </p:nvSpPr>
        <p:spPr>
          <a:xfrm>
            <a:off x="839391" y="5155799"/>
            <a:ext cx="12037219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3150" dirty="0">
                <a:cs typeface="MadaniArabic-Light" panose="00000400000000000000" pitchFamily="2" charset="-78"/>
              </a:rPr>
              <a:t>* </a:t>
            </a:r>
            <a:r>
              <a:rPr lang="ar-MA" sz="2700" dirty="0">
                <a:cs typeface="MadaniArabic-Light" panose="00000400000000000000" pitchFamily="2" charset="-78"/>
              </a:rPr>
              <a:t>يمنح المتعلمون 3 دقائق يومية لمراجعة الجدول الذي يتم الاشتغال عليه قبل الانتقال إلى التدرب على الألواح مع الحرص على المحافظة على إيقاع مرتفع للنشاط والوقوف على جميع الأخطاء المرتكبة وتصحيحها. </a:t>
            </a:r>
          </a:p>
          <a:p>
            <a:pPr algn="r" rtl="1"/>
            <a:r>
              <a:rPr lang="ar-MA" sz="2700" dirty="0">
                <a:cs typeface="MadaniArabic-Light" panose="00000400000000000000" pitchFamily="2" charset="-78"/>
              </a:rPr>
              <a:t>يحرص الميسر على ملاحظة تطور قدرة المتعلمين على توظيف الحساب الذهني أثناء إنجاز العمليات الحسابية الموضوعة أو أثناء حل المسائل؛ </a:t>
            </a:r>
          </a:p>
          <a:p>
            <a:pPr marL="321469" indent="-321469" algn="r" rtl="1">
              <a:buFont typeface="Arial" panose="020B0604020202020204" pitchFamily="34" charset="0"/>
              <a:buChar char="•"/>
            </a:pPr>
            <a:r>
              <a:rPr lang="ar-MA" sz="2700" dirty="0">
                <a:latin typeface="Calibri" panose="020F0502020204030204" pitchFamily="34" charset="0"/>
                <a:ea typeface="Calibri" panose="020F0502020204030204" pitchFamily="34" charset="0"/>
                <a:cs typeface="MadaniArabic-Light" panose="00000400000000000000" pitchFamily="2" charset="-78"/>
              </a:rPr>
              <a:t>يُستحب في إطار الأنشطة المبنية على التنافس تخصيص تحفيزات رمزية للمتعلمين الذين يسجلون تقدما على مستوى التحكم في الحساب الذهني : نُجيمات، نقط حسنة،...</a:t>
            </a:r>
            <a:endParaRPr lang="ar-MA" sz="2700" dirty="0">
              <a:cs typeface="MadaniArabic-Light" panose="00000400000000000000" pitchFamily="2" charset="-78"/>
            </a:endParaRPr>
          </a:p>
        </p:txBody>
      </p:sp>
      <p:sp>
        <p:nvSpPr>
          <p:cNvPr id="7" name="Google Shape;146;p4">
            <a:extLst>
              <a:ext uri="{FF2B5EF4-FFF2-40B4-BE49-F238E27FC236}">
                <a16:creationId xmlns:a16="http://schemas.microsoft.com/office/drawing/2014/main" id="{EAE60FEB-01A7-5AB7-BF97-96DFA65660C2}"/>
              </a:ext>
            </a:extLst>
          </p:cNvPr>
          <p:cNvSpPr txBox="1">
            <a:spLocks/>
          </p:cNvSpPr>
          <p:nvPr/>
        </p:nvSpPr>
        <p:spPr>
          <a:xfrm>
            <a:off x="2078618" y="128052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الجمع والطرح شفهيا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36351289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5CBC09-A4F3-F5A1-775C-CF16F2DBD0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BDD59E-35AF-08AE-97D2-03EF745F43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6644B68-A217-B1EA-B6A2-D030369C4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AE7AA85-A02D-0E3A-3290-16D83F5B51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4BBCA44-D9C1-ADDD-4139-A8FEDF5F0F2E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160FC2-6EF1-3763-71DD-2F6C8153782A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الملحق2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80706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B467AA8-BCB7-736A-96CB-44A39E213C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2098957"/>
            <a:ext cx="13716000" cy="77398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12" name="Tableau 4">
            <a:extLst>
              <a:ext uri="{FF2B5EF4-FFF2-40B4-BE49-F238E27FC236}">
                <a16:creationId xmlns:a16="http://schemas.microsoft.com/office/drawing/2014/main" id="{53C30653-D237-F046-EA7F-A8E6354AA829}"/>
              </a:ext>
            </a:extLst>
          </p:cNvPr>
          <p:cNvGraphicFramePr>
            <a:graphicFrameLocks noGrp="1"/>
          </p:cNvGraphicFramePr>
          <p:nvPr/>
        </p:nvGraphicFramePr>
        <p:xfrm>
          <a:off x="330096" y="2708001"/>
          <a:ext cx="13272998" cy="406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392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4029075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805940">
                <a:tc>
                  <a:txBody>
                    <a:bodyPr/>
                    <a:lstStyle/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الجمع شفويا لعددين من رقم واحد؛</a:t>
                      </a:r>
                      <a:endParaRPr lang="fr-FR" sz="2700" b="1" dirty="0">
                        <a:solidFill>
                          <a:srgbClr val="151616"/>
                        </a:solidFill>
                        <a:latin typeface="Calibri" panose="020F0502020204030204" pitchFamily="34" charset="0"/>
                      </a:endParaRP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S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اكساب القدرة على الطرح شفويا لعدد مكون من رقمين أو رقم واحد، يكون الفرق محصورا بين 0 و18؛</a:t>
                      </a: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 </a:t>
                      </a:r>
                    </a:p>
                    <a:p>
                      <a:pPr marL="342900" lvl="0" indent="-342900" algn="r" rtl="1">
                        <a:spcBef>
                          <a:spcPts val="220"/>
                        </a:spcBef>
                        <a:spcAft>
                          <a:spcPts val="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ar-MA" sz="2700" b="1" kern="1200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ea typeface="+mn-ea"/>
                          <a:cs typeface="MadaniArabic-Light" panose="00000400000000000000" pitchFamily="2" charset="-78"/>
                        </a:rPr>
                        <a:t>التمكن من جداول الضرب*؛ </a:t>
                      </a:r>
                      <a:endParaRPr lang="fr-FR" sz="2700" b="1" kern="1200" dirty="0">
                        <a:solidFill>
                          <a:srgbClr val="151616"/>
                        </a:solidFill>
                        <a:latin typeface="Calibri" panose="020F0502020204030204" pitchFamily="34" charset="0"/>
                        <a:ea typeface="+mn-ea"/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أهداف النشاط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20015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rgbClr val="151616"/>
                          </a:solidFill>
                          <a:latin typeface="Calibri" panose="020F0502020204030204" pitchFamily="34" charset="0"/>
                          <a:cs typeface="MadaniArabic-Light" panose="00000400000000000000" pitchFamily="2" charset="-78"/>
                        </a:rPr>
                        <a:t>كرة خفيفة الوزن </a:t>
                      </a: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المعينات الديداكتيكية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61350">
                <a:tc>
                  <a:txBody>
                    <a:bodyPr/>
                    <a:lstStyle/>
                    <a:p>
                      <a:pPr algn="ctr" rtl="1"/>
                      <a:r>
                        <a:rPr lang="f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 </a:t>
                      </a:r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10 دقائق 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dirty="0">
                          <a:solidFill>
                            <a:schemeClr val="bg1"/>
                          </a:solidFill>
                          <a:latin typeface="+mn-lt"/>
                          <a:cs typeface="MadaniArabic-Light" panose="00000400000000000000" pitchFamily="2" charset="-78"/>
                        </a:rPr>
                        <a:t>المدة الزمنية</a:t>
                      </a:r>
                      <a:endParaRPr lang="fr-MA" sz="3600" b="1" dirty="0">
                        <a:solidFill>
                          <a:schemeClr val="bg1"/>
                        </a:solidFill>
                        <a:latin typeface="+mn-lt"/>
                        <a:cs typeface="+mj-cs"/>
                      </a:endParaRPr>
                    </a:p>
                  </a:txBody>
                  <a:tcPr marL="102870" marR="102870" marT="51435" marB="51435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EFD2F427-B993-2D35-C38A-FA47CE115960}"/>
              </a:ext>
            </a:extLst>
          </p:cNvPr>
          <p:cNvSpPr txBox="1">
            <a:spLocks/>
          </p:cNvSpPr>
          <p:nvPr/>
        </p:nvSpPr>
        <p:spPr>
          <a:xfrm>
            <a:off x="2252804" y="1291942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pic>
        <p:nvPicPr>
          <p:cNvPr id="3" name="Graphic 6" descr="Alarm clock with solid fill">
            <a:extLst>
              <a:ext uri="{FF2B5EF4-FFF2-40B4-BE49-F238E27FC236}">
                <a16:creationId xmlns:a16="http://schemas.microsoft.com/office/drawing/2014/main" id="{0A6197C9-6FC5-598D-B6A9-16193436B7B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4107" y="5590275"/>
            <a:ext cx="1015180" cy="959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0352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CF74E09A-1F44-E430-0B0A-5B12BFAC59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MadaniArabic-Light" panose="00000400000000000000" pitchFamily="2" charset="-78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MadaniArabic-Light" panose="00000400000000000000" pitchFamily="2" charset="-78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9431BBB8-3685-81E7-6835-2EE314866E3F}"/>
              </a:ext>
            </a:extLst>
          </p:cNvPr>
          <p:cNvSpPr txBox="1">
            <a:spLocks/>
          </p:cNvSpPr>
          <p:nvPr/>
        </p:nvSpPr>
        <p:spPr>
          <a:xfrm>
            <a:off x="2144209" y="1322719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500" b="1" dirty="0">
                <a:solidFill>
                  <a:prstClr val="black"/>
                </a:solidFill>
                <a:latin typeface="MadaniArabic-Light" panose="00000400000000000000" pitchFamily="2" charset="-78"/>
                <a:cs typeface="MadaniArabic-Light" panose="00000400000000000000" pitchFamily="2" charset="-78"/>
                <a:sym typeface="Arial Black"/>
              </a:rPr>
              <a:t> لعبة رمي الكرة </a:t>
            </a:r>
            <a:endParaRPr lang="ar-MA" sz="4500" b="1" dirty="0">
              <a:solidFill>
                <a:prstClr val="black"/>
              </a:solidFill>
              <a:latin typeface="MadaniArabic-Light" panose="00000400000000000000" pitchFamily="2" charset="-78"/>
              <a:ea typeface="Arial Black"/>
              <a:cs typeface="MadaniArabic-Light" panose="00000400000000000000" pitchFamily="2" charset="-78"/>
              <a:sym typeface="Arial Black"/>
            </a:endParaRP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4CF2779A-C449-FFA4-E0FF-85AF400A2BDB}"/>
              </a:ext>
            </a:extLst>
          </p:cNvPr>
          <p:cNvSpPr txBox="1"/>
          <p:nvPr/>
        </p:nvSpPr>
        <p:spPr>
          <a:xfrm>
            <a:off x="974560" y="3237350"/>
            <a:ext cx="12351232" cy="522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150" dirty="0">
                <a:solidFill>
                  <a:schemeClr val="accent1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ممارسة مع جماعة  أو في مجموعات صغيرة:</a:t>
            </a:r>
            <a:endParaRPr lang="fr-FR" sz="3150" dirty="0">
              <a:solidFill>
                <a:schemeClr val="accent1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en-US" sz="2700" dirty="0">
                <a:solidFill>
                  <a:srgbClr val="151616"/>
                </a:solidFill>
                <a:latin typeface="Calibri" panose="020F0502020204030204" pitchFamily="34" charset="0"/>
              </a:rPr>
              <a:t>◾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مطالبة المتعلمين بتكوين دائرة.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algn="just" defTabSz="1028700" rtl="1"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شرح القواعد: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ترمى الكرة في اتجاه متعلم/ة مع سؤاله /ها حسابا شفويا في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(مجموع أصغر من أو يساوي 10)؛ أو في الطرح لعدد مكون من رقمين أو رقم واحد (يكون الفرق محصورا بين 0 و18)؛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يقبض المتعلم الكرة ويقدم الجواب الصحيح في الحين؛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spcBef>
                <a:spcPts val="248"/>
              </a:spcBef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يكرر المتعلم الذي أجاب رمي الكرة لزميل آخر مع سؤال آخر؛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يرمي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الكرة في اتجاه متعلم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ويسأله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حول الجمع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الطرح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كم هي 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3+4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"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"5-9"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يجيب ثم يرمي الكرة نحو زميل آخر.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تعطى عملية جمع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أو طرح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 أخرى للمتعلم الذي يقبض الكرة.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يتم 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تقديم النشاط وتحفيز المتعلمين على السرعة في طرح السؤال وال</a:t>
            </a:r>
            <a:r>
              <a:rPr lang="ar-M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إ</a:t>
            </a:r>
            <a:r>
              <a:rPr lang="ar-SA" sz="2700" dirty="0">
                <a:solidFill>
                  <a:srgbClr val="151616"/>
                </a:solidFill>
                <a:latin typeface="Calibri" panose="020F0502020204030204" pitchFamily="34" charset="0"/>
                <a:cs typeface="MadaniArabic-Light" panose="00000400000000000000" pitchFamily="2" charset="-78"/>
              </a:rPr>
              <a:t>جابة </a:t>
            </a:r>
            <a:endParaRPr lang="fr-FR" sz="2700" dirty="0">
              <a:solidFill>
                <a:srgbClr val="15161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155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69543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10208D4-3584-A4B9-08B8-C5A48126AB5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1" name="Group 7">
            <a:extLst>
              <a:ext uri="{FF2B5EF4-FFF2-40B4-BE49-F238E27FC236}">
                <a16:creationId xmlns:a16="http://schemas.microsoft.com/office/drawing/2014/main" id="{E039D9EE-6FCD-5746-0FF7-4B02B02E60B1}"/>
              </a:ext>
            </a:extLst>
          </p:cNvPr>
          <p:cNvGrpSpPr/>
          <p:nvPr/>
        </p:nvGrpSpPr>
        <p:grpSpPr>
          <a:xfrm>
            <a:off x="9708002" y="4305300"/>
            <a:ext cx="1967371" cy="1801077"/>
            <a:chOff x="331235" y="1277768"/>
            <a:chExt cx="1795426" cy="2270728"/>
          </a:xfrm>
        </p:grpSpPr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E273FDFD-8DD0-6AF4-A4FF-AB151DECAA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14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FC84602F-5E6E-FE8B-3F34-FA9AE2C1CE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6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8CD4A3EF-14B2-B046-6887-2B2EED14DC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4E9D11D6-635C-822F-B617-A90ED89CE5D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834" y="5532455"/>
            <a:ext cx="1027366" cy="685800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02648DB-E879-5184-3B15-7CF55F4A04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60230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B4DC7329-0870-0787-BFD8-41633BD61B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9" y="771871"/>
            <a:ext cx="702304" cy="584775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8" name="Freeform 8">
            <a:extLst>
              <a:ext uri="{FF2B5EF4-FFF2-40B4-BE49-F238E27FC236}">
                <a16:creationId xmlns:a16="http://schemas.microsoft.com/office/drawing/2014/main" id="{229742B3-35A4-0B78-7CCA-3B66100F7C5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41352</TotalTime>
  <Words>2741</Words>
  <Application>Microsoft Office PowerPoint</Application>
  <PresentationFormat>Personnalisé</PresentationFormat>
  <Paragraphs>613</Paragraphs>
  <Slides>79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79</vt:i4>
      </vt:variant>
    </vt:vector>
  </HeadingPairs>
  <TitlesOfParts>
    <vt:vector size="95" baseType="lpstr">
      <vt:lpstr>Microsoft Uighur</vt:lpstr>
      <vt:lpstr>Times New Roman</vt:lpstr>
      <vt:lpstr>MadaniArabic-Light</vt:lpstr>
      <vt:lpstr>Wingdings</vt:lpstr>
      <vt:lpstr>Montserrat Medium</vt:lpstr>
      <vt:lpstr>Arial</vt:lpstr>
      <vt:lpstr>Dosis</vt:lpstr>
      <vt:lpstr>Arial Rounded MT Bold</vt:lpstr>
      <vt:lpstr>Cambria,Serif</vt:lpstr>
      <vt:lpstr>Dubai</vt:lpstr>
      <vt:lpstr>Montserrat Light</vt:lpstr>
      <vt:lpstr>Carelia</vt:lpstr>
      <vt:lpstr>Calibri</vt:lpstr>
      <vt:lpstr>29LT Bukra Bold</vt:lpstr>
      <vt:lpstr>Montserrat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291</cp:revision>
  <dcterms:created xsi:type="dcterms:W3CDTF">2006-08-16T00:00:00Z</dcterms:created>
  <dcterms:modified xsi:type="dcterms:W3CDTF">2025-09-30T12:20:13Z</dcterms:modified>
  <dc:identifier>DAFtlvZnwz4</dc:identifier>
</cp:coreProperties>
</file>