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1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682" r:id="rId8"/>
    <p:sldId id="386" r:id="rId9"/>
    <p:sldId id="2134808444" r:id="rId10"/>
    <p:sldId id="2147482586" r:id="rId11"/>
    <p:sldId id="2147482709" r:id="rId12"/>
    <p:sldId id="2134808519" r:id="rId13"/>
    <p:sldId id="2134808520" r:id="rId14"/>
    <p:sldId id="2147482629" r:id="rId15"/>
    <p:sldId id="2147482630" r:id="rId16"/>
    <p:sldId id="2147482631" r:id="rId17"/>
    <p:sldId id="2147482632" r:id="rId18"/>
    <p:sldId id="2147482633" r:id="rId19"/>
    <p:sldId id="2147482634" r:id="rId20"/>
    <p:sldId id="2147482635" r:id="rId21"/>
    <p:sldId id="2147482636" r:id="rId22"/>
    <p:sldId id="2147482766" r:id="rId23"/>
    <p:sldId id="2147482767" r:id="rId24"/>
    <p:sldId id="2147482768" r:id="rId25"/>
    <p:sldId id="2147482769" r:id="rId26"/>
    <p:sldId id="2147482770" r:id="rId27"/>
    <p:sldId id="2147482771" r:id="rId28"/>
    <p:sldId id="2147482772" r:id="rId29"/>
    <p:sldId id="2147482773" r:id="rId30"/>
    <p:sldId id="2147482806" r:id="rId31"/>
    <p:sldId id="2147482807" r:id="rId32"/>
    <p:sldId id="2134808459" r:id="rId33"/>
    <p:sldId id="2147482703" r:id="rId34"/>
    <p:sldId id="2134808446" r:id="rId35"/>
    <p:sldId id="2147482646" r:id="rId36"/>
    <p:sldId id="2147482648" r:id="rId37"/>
    <p:sldId id="2147482774" r:id="rId38"/>
    <p:sldId id="2147482775" r:id="rId39"/>
    <p:sldId id="2147482776" r:id="rId40"/>
    <p:sldId id="2147482777" r:id="rId41"/>
    <p:sldId id="2147482706" r:id="rId42"/>
    <p:sldId id="2147482707" r:id="rId43"/>
    <p:sldId id="2134808460" r:id="rId44"/>
    <p:sldId id="2147482724" r:id="rId45"/>
    <p:sldId id="2147482778" r:id="rId46"/>
    <p:sldId id="2147482687" r:id="rId47"/>
    <p:sldId id="2147482673" r:id="rId48"/>
    <p:sldId id="2147482675" r:id="rId49"/>
    <p:sldId id="2147482676" r:id="rId50"/>
    <p:sldId id="2147482677" r:id="rId51"/>
    <p:sldId id="2147482685" r:id="rId52"/>
    <p:sldId id="2147482686" r:id="rId53"/>
    <p:sldId id="2147482779" r:id="rId54"/>
    <p:sldId id="2147482780" r:id="rId55"/>
    <p:sldId id="2147482547" r:id="rId56"/>
    <p:sldId id="2147482782" r:id="rId57"/>
    <p:sldId id="2147482783" r:id="rId58"/>
    <p:sldId id="2147482736" r:id="rId59"/>
    <p:sldId id="2147482801" r:id="rId60"/>
    <p:sldId id="2147482802" r:id="rId61"/>
    <p:sldId id="2147482803" r:id="rId62"/>
    <p:sldId id="2147482794" r:id="rId63"/>
    <p:sldId id="2147482795" r:id="rId64"/>
    <p:sldId id="2147482745" r:id="rId65"/>
    <p:sldId id="2147482796" r:id="rId66"/>
    <p:sldId id="2147482791" r:id="rId67"/>
    <p:sldId id="2134808543" r:id="rId68"/>
    <p:sldId id="2147482624" r:id="rId69"/>
    <p:sldId id="2134808545" r:id="rId70"/>
    <p:sldId id="2147482678" r:id="rId71"/>
    <p:sldId id="2134808546" r:id="rId72"/>
    <p:sldId id="2147482679" r:id="rId73"/>
    <p:sldId id="2147482804" r:id="rId74"/>
    <p:sldId id="2147482805" r:id="rId75"/>
    <p:sldId id="2147482765" r:id="rId76"/>
    <p:sldId id="2147482570" r:id="rId77"/>
    <p:sldId id="2147482550" r:id="rId78"/>
    <p:sldId id="2134808504" r:id="rId79"/>
    <p:sldId id="2147482538" r:id="rId80"/>
    <p:sldId id="2134804335" r:id="rId81"/>
    <p:sldId id="2134804338" r:id="rId82"/>
    <p:sldId id="2134804339" r:id="rId83"/>
    <p:sldId id="2134804340" r:id="rId84"/>
    <p:sldId id="2147482691" r:id="rId85"/>
    <p:sldId id="2134804366" r:id="rId86"/>
    <p:sldId id="2134804369" r:id="rId87"/>
    <p:sldId id="2134804370" r:id="rId88"/>
    <p:sldId id="2147482478" r:id="rId89"/>
    <p:sldId id="2134804371" r:id="rId90"/>
    <p:sldId id="2147482808" r:id="rId91"/>
    <p:sldId id="788" r:id="rId92"/>
    <p:sldId id="1088" r:id="rId93"/>
    <p:sldId id="1089" r:id="rId94"/>
    <p:sldId id="1091" r:id="rId95"/>
    <p:sldId id="2134804327" r:id="rId96"/>
    <p:sldId id="2147482480" r:id="rId97"/>
    <p:sldId id="2147482719" r:id="rId98"/>
    <p:sldId id="2134804359" r:id="rId99"/>
    <p:sldId id="2134804364" r:id="rId100"/>
  </p:sldIdLst>
  <p:sldSz cx="13716000" cy="10287000"/>
  <p:notesSz cx="6858000" cy="9144000"/>
  <p:embeddedFontLst>
    <p:embeddedFont>
      <p:font typeface="29LT Bukra Bold" panose="020B0604020202020204" charset="0"/>
      <p:bold r:id="rId102"/>
    </p:embeddedFont>
    <p:embeddedFont>
      <p:font typeface="Arial Rounded MT Bold" panose="020F0704030504030204" pitchFamily="34" charset="0"/>
      <p:regular r:id="rId103"/>
    </p:embeddedFont>
    <p:embeddedFont>
      <p:font typeface="Cambria" panose="02040503050406030204" pitchFamily="18" charset="0"/>
      <p:regular r:id="rId104"/>
      <p:bold r:id="rId105"/>
      <p:italic r:id="rId106"/>
      <p:boldItalic r:id="rId107"/>
    </p:embeddedFont>
    <p:embeddedFont>
      <p:font typeface="Carelia" panose="020B0604020202020204" charset="0"/>
      <p:regular r:id="rId108"/>
    </p:embeddedFont>
    <p:embeddedFont>
      <p:font typeface="Dosis" pitchFamily="2" charset="0"/>
      <p:regular r:id="rId109"/>
      <p:bold r:id="rId110"/>
    </p:embeddedFont>
    <p:embeddedFont>
      <p:font typeface="Dubai" panose="020B0503030403030204" pitchFamily="34" charset="-78"/>
      <p:regular r:id="rId111"/>
      <p:bold r:id="rId112"/>
    </p:embeddedFont>
    <p:embeddedFont>
      <p:font typeface="MadaniArabic-Light" panose="00000400000000000000" pitchFamily="2" charset="-78"/>
      <p:regular r:id="rId113"/>
    </p:embeddedFont>
    <p:embeddedFont>
      <p:font typeface="Microsoft Uighur" panose="02000000000000000000" pitchFamily="2" charset="-78"/>
      <p:regular r:id="rId114"/>
      <p:bold r:id="rId115"/>
    </p:embeddedFont>
    <p:embeddedFont>
      <p:font typeface="Montserrat" panose="00000500000000000000" pitchFamily="2" charset="0"/>
      <p:regular r:id="rId116"/>
      <p:bold r:id="rId117"/>
      <p:italic r:id="rId118"/>
      <p:boldItalic r:id="rId119"/>
    </p:embeddedFont>
    <p:embeddedFont>
      <p:font typeface="Montserrat Light" panose="00000400000000000000" pitchFamily="2" charset="0"/>
      <p:regular r:id="rId120"/>
      <p:italic r:id="rId121"/>
    </p:embeddedFont>
    <p:embeddedFont>
      <p:font typeface="Montserrat Medium" panose="00000600000000000000" pitchFamily="2" charset="0"/>
      <p:regular r:id="rId122"/>
      <p:italic r:id="rId1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8D42C6"/>
    <a:srgbClr val="4AC283"/>
    <a:srgbClr val="F98F51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79" autoAdjust="0"/>
    <p:restoredTop sz="95033" autoAdjust="0"/>
  </p:normalViewPr>
  <p:slideViewPr>
    <p:cSldViewPr>
      <p:cViewPr varScale="1">
        <p:scale>
          <a:sx n="61" d="100"/>
          <a:sy n="61" d="100"/>
        </p:scale>
        <p:origin x="44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16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1.fntdata"/><Relationship Id="rId16" Type="http://schemas.openxmlformats.org/officeDocument/2006/relationships/slide" Target="slides/slide15.xml"/><Relationship Id="rId107" Type="http://schemas.openxmlformats.org/officeDocument/2006/relationships/font" Target="fonts/font6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.fntdata"/><Relationship Id="rId123" Type="http://schemas.openxmlformats.org/officeDocument/2006/relationships/font" Target="fonts/font22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12.fntdata"/><Relationship Id="rId118" Type="http://schemas.openxmlformats.org/officeDocument/2006/relationships/font" Target="fonts/font17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2.fntdata"/><Relationship Id="rId108" Type="http://schemas.openxmlformats.org/officeDocument/2006/relationships/font" Target="fonts/font7.fntdata"/><Relationship Id="rId124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13.fntdata"/><Relationship Id="rId119" Type="http://schemas.openxmlformats.org/officeDocument/2006/relationships/font" Target="fonts/font18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8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3.fntdata"/><Relationship Id="rId120" Type="http://schemas.openxmlformats.org/officeDocument/2006/relationships/font" Target="fonts/font19.fntdata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9.fntdata"/><Relationship Id="rId115" Type="http://schemas.openxmlformats.org/officeDocument/2006/relationships/font" Target="fonts/font14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font" Target="fonts/font4.fntdata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20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0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5.fntdata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122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9541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3370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6426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3729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3795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56816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44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052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2438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8149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422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8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9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9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9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9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13" Type="http://schemas.openxmlformats.org/officeDocument/2006/relationships/image" Target="../media/image9.sv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44.jpeg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4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74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19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0" y="863026"/>
            <a:ext cx="12439618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الجمع الشفوي لعددين من رقم واحد و على الطرح الشفوي لعدد مكون من رقمين أو رقم واحد بحيث  يكون الفرق محصورا بين 0 و18.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الميسر من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المتعلمين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التدرب على قراءة جدول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الجمع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كراسته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بصوت هامس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حدود 5 دقائق.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F8B530-3DE9-7E82-413F-CF7A87F546A7}"/>
              </a:ext>
            </a:extLst>
          </p:cNvPr>
          <p:cNvGrpSpPr/>
          <p:nvPr/>
        </p:nvGrpSpPr>
        <p:grpSpPr>
          <a:xfrm>
            <a:off x="3748696" y="3236044"/>
            <a:ext cx="6552918" cy="6125049"/>
            <a:chOff x="5518324" y="2984386"/>
            <a:chExt cx="6552918" cy="6125049"/>
          </a:xfrm>
        </p:grpSpPr>
        <p:pic>
          <p:nvPicPr>
            <p:cNvPr id="5" name="Image 4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343E1AF-419E-A127-B5C6-AEB71A2F5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6" name="Image 5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454669D-4210-F55B-E13B-8CC56245E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7" name="Image 1">
            <a:extLst>
              <a:ext uri="{FF2B5EF4-FFF2-40B4-BE49-F238E27FC236}">
                <a16:creationId xmlns:a16="http://schemas.microsoft.com/office/drawing/2014/main" id="{08B16B08-22C4-797C-65F2-1B4A9840D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3602567"/>
            <a:ext cx="1059769" cy="1490132"/>
          </a:xfrm>
          <a:prstGeom prst="rect">
            <a:avLst/>
          </a:prstGeom>
        </p:spPr>
      </p:pic>
      <p:pic>
        <p:nvPicPr>
          <p:cNvPr id="2" name="Image 2">
            <a:extLst>
              <a:ext uri="{FF2B5EF4-FFF2-40B4-BE49-F238E27FC236}">
                <a16:creationId xmlns:a16="http://schemas.microsoft.com/office/drawing/2014/main" id="{C500B350-2C41-2793-B842-82F64AEE5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2565" y="3602568"/>
            <a:ext cx="1059769" cy="149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00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95800" y="43053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8674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3458" y="4305300"/>
            <a:ext cx="5261029" cy="358140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5410200" y="5300396"/>
            <a:ext cx="3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28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49F976-1C3A-F0B2-E805-89078D4D5A89}"/>
              </a:ext>
            </a:extLst>
          </p:cNvPr>
          <p:cNvSpPr txBox="1"/>
          <p:nvPr/>
        </p:nvSpPr>
        <p:spPr>
          <a:xfrm>
            <a:off x="5564486" y="5403127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7" y="41807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B19A8A-C6C4-C41B-057E-23BB740F0EC3}"/>
              </a:ext>
            </a:extLst>
          </p:cNvPr>
          <p:cNvSpPr txBox="1"/>
          <p:nvPr/>
        </p:nvSpPr>
        <p:spPr>
          <a:xfrm>
            <a:off x="5636913" y="5300396"/>
            <a:ext cx="28974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2601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BC82C5-D966-ACBD-1C9E-D8F6B95F4684}"/>
              </a:ext>
            </a:extLst>
          </p:cNvPr>
          <p:cNvSpPr txBox="1"/>
          <p:nvPr/>
        </p:nvSpPr>
        <p:spPr>
          <a:xfrm>
            <a:off x="5715000" y="5326927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4774" y="41807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F540BF-8A61-637B-BE34-F4E9DD69B6BA}"/>
              </a:ext>
            </a:extLst>
          </p:cNvPr>
          <p:cNvSpPr txBox="1"/>
          <p:nvPr/>
        </p:nvSpPr>
        <p:spPr>
          <a:xfrm>
            <a:off x="5562600" y="5300396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9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69968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2601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A99901-4DBF-B78A-CA8B-04208C6D2233}"/>
              </a:ext>
            </a:extLst>
          </p:cNvPr>
          <p:cNvSpPr txBox="1"/>
          <p:nvPr/>
        </p:nvSpPr>
        <p:spPr>
          <a:xfrm>
            <a:off x="5716886" y="5326927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103878-C8AC-CCD8-C2B9-40D07D5972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042374" y="430530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717C8B5-5065-9513-1450-F883C00F0E60}"/>
              </a:ext>
            </a:extLst>
          </p:cNvPr>
          <p:cNvSpPr txBox="1"/>
          <p:nvPr/>
        </p:nvSpPr>
        <p:spPr>
          <a:xfrm>
            <a:off x="5410200" y="5424986"/>
            <a:ext cx="312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3B63BB8-420C-93DD-6B07-E6111CB78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1839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6FFBF4-52AC-163E-8AFE-C07CD31FBABB}"/>
              </a:ext>
            </a:extLst>
          </p:cNvPr>
          <p:cNvSpPr txBox="1"/>
          <p:nvPr/>
        </p:nvSpPr>
        <p:spPr>
          <a:xfrm>
            <a:off x="5183486" y="5250727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5+10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4" y="42569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017F7E1-7EED-73A7-758E-4AAA6CE2394D}"/>
              </a:ext>
            </a:extLst>
          </p:cNvPr>
          <p:cNvSpPr txBox="1"/>
          <p:nvPr/>
        </p:nvSpPr>
        <p:spPr>
          <a:xfrm>
            <a:off x="4800600" y="5410085"/>
            <a:ext cx="426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5+10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15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8A1DD-7B7D-4A2F-5040-8244FB5E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B12F5A-0F92-F067-EE21-121EFAD5344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3D67E1F-CCB6-0764-49BE-DE575DB9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78ADD-312C-B8D4-C2CD-E9E6581B32C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B34DD9E-71B4-4E66-1C96-51F025DC9FFE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5AEFC94-C327-1851-2008-E649031570D1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59ADA98-5BCA-D587-A567-92EAB6E842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5091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B331111-AE74-401E-215A-5F365935C3DD}"/>
              </a:ext>
            </a:extLst>
          </p:cNvPr>
          <p:cNvSpPr txBox="1"/>
          <p:nvPr/>
        </p:nvSpPr>
        <p:spPr>
          <a:xfrm>
            <a:off x="5638800" y="5390259"/>
            <a:ext cx="3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A4EE862-0DDA-AD1E-D450-8EA850CFB5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9F7477-5841-5CC3-B9EE-E82F7DDD05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695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494D9-5551-79EC-3F31-14317818F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CE0195-97CB-1804-179A-BA4E18E4D92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0F6C92-4345-CF5A-A71B-DEFD5EF4A34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A7EC045-0291-66F2-80F0-66596D097C0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C27B53D-FB8C-EB34-3820-C72CE67035D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CD4960-C3EA-3C04-97A1-1095C17D0B3A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E043280-9843-C3C6-1584-FA2A4462F0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3331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2887392-878E-48B8-1ED8-204945766AE8}"/>
              </a:ext>
            </a:extLst>
          </p:cNvPr>
          <p:cNvSpPr txBox="1"/>
          <p:nvPr/>
        </p:nvSpPr>
        <p:spPr>
          <a:xfrm>
            <a:off x="5410200" y="5488917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3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EF2B0D-F10B-8A18-A791-37FF95641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E0254FF-65DF-FC03-C578-1FA1C679EC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173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8DB9E-9E35-151E-CF37-1F54C3FBD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44944-C5A8-CFF2-B9A3-E25F40FFE09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C09546-7CB5-82EC-D46B-4F688F3C622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3181FA-ED56-3AA4-80D0-B23658394F0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A7B30F-0055-17B5-1CD5-85B17D1647D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686B1E8-A383-11B7-A064-F7C4CA8D3A3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E48D4F6-8E4C-6428-35C7-6AA09A348B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5E38C1-42E1-E78C-536F-EBF32486F493}"/>
              </a:ext>
            </a:extLst>
          </p:cNvPr>
          <p:cNvSpPr txBox="1"/>
          <p:nvPr/>
        </p:nvSpPr>
        <p:spPr>
          <a:xfrm>
            <a:off x="5183486" y="5403127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4-10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7A2147E-A0EE-30B6-38F5-056FBEF6FF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C0742D-624A-06A9-AF2C-9A3BFC590C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941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B0867-A14A-5B14-332B-CECE1CD67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F6A1E0-8DCE-5A11-27DB-1AD29E2CBF9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FD75B4A-EDD2-3F79-96C1-252BD2BB2D8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779D58-5E21-9A07-D887-B3CA5603C2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95AE3E-AA27-D882-F1FE-5D04D36FE7D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679CFE-C7E4-3550-F4A6-781BA0E262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358F54-AE24-CB48-8455-5BF6430541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00401" y="42569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4088625-EF27-FE12-039D-D33618D79E45}"/>
              </a:ext>
            </a:extLst>
          </p:cNvPr>
          <p:cNvSpPr txBox="1"/>
          <p:nvPr/>
        </p:nvSpPr>
        <p:spPr>
          <a:xfrm>
            <a:off x="5334000" y="5410085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4-10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6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DE160A-C5DA-5045-F46A-8B063C1FA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28E4451-63A3-54D8-882F-B0C9B79193F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617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F6F2D-E3F8-D57D-856A-9987D6BF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7482BD-F34E-414B-6748-79F0814B7675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1E2A95-33FF-B149-5955-DC90B12D3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63D8EB-251B-F71C-5510-215045D5785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C3657F-7ADC-9948-44D1-C4408D3798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6AD8E3-8C69-6BAB-C0C5-BFC973A774A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4EB2ED-271D-3AB8-A6C1-5309A9AF3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2601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58385CD-1C45-4DC7-F27E-E7C4C25FC108}"/>
              </a:ext>
            </a:extLst>
          </p:cNvPr>
          <p:cNvSpPr txBox="1"/>
          <p:nvPr/>
        </p:nvSpPr>
        <p:spPr>
          <a:xfrm>
            <a:off x="5450910" y="5335493"/>
            <a:ext cx="3388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7+9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1663FA0C-1DE0-3F92-3A73-9CF684C116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311DDD8-9C19-2FF4-5932-4868BA37B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487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9E1B-F6B3-012D-D9D3-39B769070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6E17E0-7853-EA36-EF69-AD69CFC29EA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0EFE13-A99F-F35B-8C20-7CCCD7478F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602CB8-4D4E-E9EF-4C23-8C619E03520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A17264-1EBD-DF5F-7155-904F85FE889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2D4538-4499-31B8-E491-8DFD713B97A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19E6EC3-48E5-1501-896C-0FE55CE534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48001" y="42569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8652D74-A6F4-7E1B-2E0E-F3B0BEFAC36A}"/>
              </a:ext>
            </a:extLst>
          </p:cNvPr>
          <p:cNvSpPr txBox="1"/>
          <p:nvPr/>
        </p:nvSpPr>
        <p:spPr>
          <a:xfrm>
            <a:off x="5105400" y="5449780"/>
            <a:ext cx="381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7+9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16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746660-C9FB-AD78-CBD6-625B542600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986225-14BF-3107-3A5F-3918ABC587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219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BCD9-8639-EC46-3FD2-A08F5BAB5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0A4DD7-940E-D2CD-B923-F644644124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7E7534-A296-A6C8-27B7-201EE97D7D1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6A3252-429B-E549-283D-D9CAE07FFC3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6915CDB-D7B4-A3B9-C1DA-9A20DACCB60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2D7F892-E1AD-4058-2059-F6D66A39AA1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C10F465-F5C5-A2B2-E206-A45D76DCA2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756D68F-BAE9-AA04-FBE9-5BE2D9A308ED}"/>
              </a:ext>
            </a:extLst>
          </p:cNvPr>
          <p:cNvSpPr txBox="1"/>
          <p:nvPr/>
        </p:nvSpPr>
        <p:spPr>
          <a:xfrm>
            <a:off x="5715000" y="5411693"/>
            <a:ext cx="3198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F7F4424-C7D7-9668-6C85-C19F7AE4D1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CB50A1D-C44E-A983-9DCE-A6C32E7FC3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128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BC57B-0A63-0EE9-7EC3-4809256A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69E073-F240-3717-82F0-C6D7E7BB8D3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87B036-631F-F091-E40B-F544D81B184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98FFB-5B35-0414-D55A-AD5706D976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711B25-F537-CD36-4EFD-47DEE1B62166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88044-A630-B4B7-8A27-BAFDE2C038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CA98330D-4C7C-AA5E-BFC3-05180862AF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3331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BD39047-7E14-806D-F231-9EDEF4D249A8}"/>
              </a:ext>
            </a:extLst>
          </p:cNvPr>
          <p:cNvSpPr txBox="1"/>
          <p:nvPr/>
        </p:nvSpPr>
        <p:spPr>
          <a:xfrm>
            <a:off x="5410200" y="5480044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3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D8340F-B3DF-C642-F4B7-23942DC98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9F1122-6E5F-6DF5-2364-1895414E0B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373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96492-F859-E523-D4C9-4FCBC33B2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48D5DA-0157-03C7-0542-1680C0722010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B63A7C-1992-235B-82FA-615A42C2C29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CF7F51-B7A1-1460-3BE8-65DE9774662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EBD98-67BA-AFA0-E7C6-545794066B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FB9E41F-A4BB-A6B3-C2CE-245B2356D3AA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572574FC-F318-87FB-2A46-D5D085501B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C897B7-836D-9AE5-0864-522AFDC1D165}"/>
              </a:ext>
            </a:extLst>
          </p:cNvPr>
          <p:cNvSpPr txBox="1"/>
          <p:nvPr/>
        </p:nvSpPr>
        <p:spPr>
          <a:xfrm>
            <a:off x="5715000" y="5411693"/>
            <a:ext cx="3198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345F323-F144-24E4-07E6-5D87362A0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488DC5D-FD76-615B-5A17-25C2661681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690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FB377-5D4A-127D-CBB8-FF7BB85B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8EACD4-30FA-6382-D33A-FBC44E0D6D9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3D7FE7-FA55-6F66-DECF-E86DF921D9A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A4C9B-9458-E0E1-825C-2DC84B7668B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D4C1F2-2F99-43C1-6ACE-AAB7F9E7CF1C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C9D889-7E7B-674B-B075-3B42248F20F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E6B41F5-FEDA-472B-77D4-61B29B985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33311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531590-F4AB-F859-18B2-9C747A35BA19}"/>
              </a:ext>
            </a:extLst>
          </p:cNvPr>
          <p:cNvSpPr txBox="1"/>
          <p:nvPr/>
        </p:nvSpPr>
        <p:spPr>
          <a:xfrm>
            <a:off x="5410200" y="5480044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6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673C69-6C4C-7307-549B-2ED8DD2013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C9F054-93F4-6611-836B-2B088170D84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635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0911-F77C-430D-7C59-A96EB334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C38FD0-53C2-855C-32AF-F04819D20BE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622CC-E892-5F3F-9328-B7AE50A0AFFC}"/>
              </a:ext>
            </a:extLst>
          </p:cNvPr>
          <p:cNvSpPr/>
          <p:nvPr/>
        </p:nvSpPr>
        <p:spPr>
          <a:xfrm>
            <a:off x="275852" y="4136449"/>
            <a:ext cx="13164293" cy="587689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D61628-163D-0234-238C-79BDAFDEF820}"/>
              </a:ext>
            </a:extLst>
          </p:cNvPr>
          <p:cNvSpPr/>
          <p:nvPr/>
        </p:nvSpPr>
        <p:spPr>
          <a:xfrm>
            <a:off x="-1" y="723900"/>
            <a:ext cx="13716001" cy="322405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A6CB7-C77B-8E4E-963A-B532CF667EE3}"/>
              </a:ext>
            </a:extLst>
          </p:cNvPr>
          <p:cNvSpPr txBox="1"/>
          <p:nvPr/>
        </p:nvSpPr>
        <p:spPr>
          <a:xfrm>
            <a:off x="152400" y="863026"/>
            <a:ext cx="1280880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لتمثيل الأعداد من 0 إلى 99 باستخدام الخشيبات والحزم أو لعبة النقود.  بنفس الطريقة التي رأيناها ستعملون في مجموعات. ستأخذون الخشيبات والحزم أو الأوراق النقدية، وستمثلون الأعداد التي سأمليها عليكم.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يقسم الأستاذ(ة) القسم إلى مجموعات، نصفها تمثل الأعداد باستخدام الخشيبات والحزم والأخرى باستخدام لعبة النقود على أن يتم تبادل الأدوار في الحصص المقبلة.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الأستاذ(ة) الأعداد 56-24-87-45-69 -78واحدا تلو الآخر.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البحث عن العدد على جدول الأعداد. 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تمثيل العدد باستخدام الخشيبات والحزم أو لعبة النقود.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الأستاذ(ة) كتابة العدد بالحروف ثم مفككا على الألواح.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 الأستاذ(ة) التغذية الراجعة بعد كل تمثيل.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98849-B6ED-B7AC-D953-252311A66D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60FE0A-DE66-F89B-9A29-23B5A732CD15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7409A6-A604-6B2B-2A92-CFF994E12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5" t="11904" r="881"/>
          <a:stretch/>
        </p:blipFill>
        <p:spPr>
          <a:xfrm>
            <a:off x="7899934" y="8507416"/>
            <a:ext cx="2082266" cy="12842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01C8C3-8A38-227F-138D-77D2739CA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183" y="8277111"/>
            <a:ext cx="2225918" cy="1743189"/>
          </a:xfrm>
          <a:prstGeom prst="rect">
            <a:avLst/>
          </a:prstGeom>
        </p:spPr>
      </p:pic>
      <p:pic>
        <p:nvPicPr>
          <p:cNvPr id="31" name="Image 30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E3B79E5C-4C91-B96B-4BD7-1CA2E3B550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819" y="4269849"/>
            <a:ext cx="6045886" cy="40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040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6559B8-8B3F-6EAF-4D10-1910E73CC9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56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FA6181-0873-7920-FEFE-3EF66CD8243B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56</a:t>
            </a:r>
            <a:endParaRPr lang="fr-FR" sz="8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D33C18-9783-09D4-B4C7-1DD212CFE6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4804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4495800" y="6007429"/>
            <a:ext cx="441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سِتَّةٌ وَخَمْسونَ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D60F6F-F96C-18A4-B95C-AC52791242B9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56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78B976-F75E-A702-FB9B-EA42E83204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5966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24.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24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730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 + 20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24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704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7 وحدات و 8 عشرات  بالأرقام.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22CE020-84AE-301E-C26B-A76CCEC2D8B8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7 وَحَداتٍ وَ8 عَشَراتٍ </a:t>
            </a:r>
          </a:p>
        </p:txBody>
      </p:sp>
    </p:spTree>
    <p:extLst>
      <p:ext uri="{BB962C8B-B14F-4D97-AF65-F5344CB8AC3E}">
        <p14:creationId xmlns:p14="http://schemas.microsoft.com/office/powerpoint/2010/main" val="2323204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88844" y="4860444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45932" y="4638574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27158" y="498527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99.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0673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1973" y="7060657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5654814"/>
            <a:ext cx="83596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الخشيبات والحزم أو لعبة النقود.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2715065" y="6939907"/>
            <a:ext cx="8209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46907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87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82B31D-CEF2-53BA-93B2-325FF0974365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7 وَحَداتٍ وَ8 عَشَراتٍ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906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تسعة وستون بالأرقام.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3D8CE04-2821-12C9-E9DB-51CB1563DDCE}"/>
              </a:ext>
            </a:extLst>
          </p:cNvPr>
          <p:cNvSpPr txBox="1"/>
          <p:nvPr/>
        </p:nvSpPr>
        <p:spPr>
          <a:xfrm>
            <a:off x="3534697" y="4753727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تِسْعَةٌ وَسِتّونَ</a:t>
            </a:r>
            <a:endParaRPr lang="fr-FR" sz="48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24BCCE9-6E25-9D31-4515-0C376A0E8F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483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69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10E27E-6A64-00AE-4BB6-A2D5F0E529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DC880A7-3F72-58BE-DB63-419502298A60}"/>
              </a:ext>
            </a:extLst>
          </p:cNvPr>
          <p:cNvSpPr txBox="1"/>
          <p:nvPr/>
        </p:nvSpPr>
        <p:spPr>
          <a:xfrm>
            <a:off x="3534697" y="4753727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تِسْعَةٌ وَسِتّونَ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10490428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057401" y="3941147"/>
            <a:ext cx="891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علميات جمع عددين باحتفاظ باستخدام الخشيبات </a:t>
            </a:r>
            <a:r>
              <a:rPr lang="ar-MA" sz="540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والحزم أو لعبة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575925"/>
            <a:ext cx="13164293" cy="636817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23900"/>
            <a:ext cx="13716001" cy="26234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52400" y="863026"/>
            <a:ext cx="122872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ستستمرون في التدرب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 والحزم أو لعبة النقود كما رأينا ذلك. </a:t>
            </a:r>
            <a:endParaRPr lang="ar-MA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الاحتفاظ بنفس المجموعات السابقة.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الأستاذ(ة) بدعامة التذكر.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على السبورة مجموعة من عمليات الجمع بالاحتفاظ بعدد المجموعات؛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كل مجموعة إلى إنجاز إحدى عمليات الجمع باستخدام الخشيبات والحزم أو لعبة النقود مستعينين بمنزل العمليات؛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ممثل عن كل مجموعة لإنجاز عمليتها على السبورة وتتم مناقشة الإنجازات.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A52C19-F4E9-E756-C87F-DB500FEBF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318" y="4288077"/>
            <a:ext cx="6045886" cy="403059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C1CA68-748F-9093-3278-E08F3269D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305300"/>
            <a:ext cx="4999153" cy="2865368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87ACBCA7-AF58-2B55-64BF-28B34C9B22D5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D2F5DD-C646-10EC-3848-1F113FC8F6C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65" t="11904" r="881"/>
          <a:stretch/>
        </p:blipFill>
        <p:spPr>
          <a:xfrm>
            <a:off x="3953951" y="7962900"/>
            <a:ext cx="2082266" cy="12842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712E0B-F5F6-DDDD-22E2-C2581C1E7E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706144"/>
            <a:ext cx="2225918" cy="174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22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لنتذكر.</a:t>
            </a:r>
            <a:endParaRPr lang="ar-S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69214"/>
            <a:ext cx="12236292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98069"/>
            <a:ext cx="12191088" cy="1547744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838670"/>
            <a:ext cx="12266999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0921212" y="6210300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7742618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823684" y="4881214"/>
            <a:ext cx="9889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760746" y="6035976"/>
            <a:ext cx="9889191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الوحدات مع الوحدا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ت. بعد أن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أُبادِل عشر خشيبات بحزمة </a:t>
            </a:r>
            <a:r>
              <a:rPr lang="ar-MA" sz="2800">
                <a:latin typeface="Microsoft Uighur" panose="02000000000000000000" pitchFamily="2" charset="-78"/>
                <a:cs typeface="Microsoft Uighur" panose="02000000000000000000" pitchFamily="2" charset="-78"/>
              </a:rPr>
              <a:t>أو عشر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أوراق من فئة درهم واحد بورقة واحدة من فئة 10 دراهم أكتب ما تبقى من الوحدات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أسفل الوحدات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وأضع الاحتفاظ في خانة الاحتفاظ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823685" y="7750636"/>
            <a:ext cx="9920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العشرات مع بعضها البعض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دون أن أنسى الاحتفاظ.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15A6D30-4932-885B-D204-1A1B21BC38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31FF1BD9-BB1C-6E90-3319-7EB25F1CA45B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38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CCA1A-4854-1C99-2A35-A9FC4AB7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6CFFFB-D96E-4BFA-B49A-D9FBACF293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08C17A-207A-A029-4D4C-E725C71E136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14326C-43E6-95EA-B730-D054E745A2E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DA2C3A-AFEB-9271-C734-CDC8FF26D558}"/>
              </a:ext>
            </a:extLst>
          </p:cNvPr>
          <p:cNvSpPr txBox="1"/>
          <p:nvPr/>
        </p:nvSpPr>
        <p:spPr>
          <a:xfrm>
            <a:off x="609600" y="863026"/>
            <a:ext cx="11830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سيعمل بمفرده على وضع وإنجاز العملية التي ستظهر أمامكم على لوحته.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329688-68F0-B1A2-C211-4296AC82D8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34AF43-C063-42FB-1B42-2E895DEAC6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3996087"/>
            <a:ext cx="4846382" cy="426029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4A9DE1AC-5054-7C5D-3F0B-88FB608F0EC1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730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1CD8C-8A03-74F7-82D3-DE2BCF31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3F9CA6-D384-1F67-D2AC-8206DC2ADBE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A1DA4-63DE-E472-DE0F-2B8588AAD3D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8A228-156A-7F46-7D4F-CB607F0FC9F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25E0C0-584D-42B1-431F-50BDFAE3BB8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C98E42-61CC-BB7D-7ECE-1F6AB27F830F}"/>
              </a:ext>
            </a:extLst>
          </p:cNvPr>
          <p:cNvSpPr txBox="1"/>
          <p:nvPr/>
        </p:nvSpPr>
        <p:spPr>
          <a:xfrm>
            <a:off x="3907372" y="6518296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8A174D-78E7-B6F8-D5FA-62D22704412C}"/>
              </a:ext>
            </a:extLst>
          </p:cNvPr>
          <p:cNvSpPr txBox="1"/>
          <p:nvPr/>
        </p:nvSpPr>
        <p:spPr>
          <a:xfrm>
            <a:off x="7239001" y="5602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C80F94-D351-1EE3-E781-F3CBE71B4C4F}"/>
              </a:ext>
            </a:extLst>
          </p:cNvPr>
          <p:cNvSpPr txBox="1"/>
          <p:nvPr/>
        </p:nvSpPr>
        <p:spPr>
          <a:xfrm>
            <a:off x="5562600" y="5602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FD4BF6-62ED-5443-450A-FC1516F47488}"/>
              </a:ext>
            </a:extLst>
          </p:cNvPr>
          <p:cNvSpPr txBox="1"/>
          <p:nvPr/>
        </p:nvSpPr>
        <p:spPr>
          <a:xfrm>
            <a:off x="7288162" y="670257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F151C8-CB8E-6E8A-1C1C-4005C4E13994}"/>
              </a:ext>
            </a:extLst>
          </p:cNvPr>
          <p:cNvSpPr txBox="1"/>
          <p:nvPr/>
        </p:nvSpPr>
        <p:spPr>
          <a:xfrm>
            <a:off x="7253749" y="796880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B1E7EAA-7888-33A2-25E6-1668A1F53CDF}"/>
              </a:ext>
            </a:extLst>
          </p:cNvPr>
          <p:cNvSpPr txBox="1"/>
          <p:nvPr/>
        </p:nvSpPr>
        <p:spPr>
          <a:xfrm>
            <a:off x="5638800" y="796880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F4D8014-EE6D-2B89-BF92-6472E50F71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6BA0035-612D-F605-2966-5D47D6D396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F3B0F34-F17D-31D2-D149-721D4C65E090}"/>
              </a:ext>
            </a:extLst>
          </p:cNvPr>
          <p:cNvSpPr txBox="1"/>
          <p:nvPr/>
        </p:nvSpPr>
        <p:spPr>
          <a:xfrm>
            <a:off x="4416191" y="3912853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14 + 56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C5790F6-5ACE-A186-102C-3375B1F8E9DD}"/>
              </a:ext>
            </a:extLst>
          </p:cNvPr>
          <p:cNvCxnSpPr/>
          <p:nvPr/>
        </p:nvCxnSpPr>
        <p:spPr>
          <a:xfrm>
            <a:off x="4821772" y="7730293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B0B7354-B800-78DB-D10B-E4B1CE6D28D9}"/>
              </a:ext>
            </a:extLst>
          </p:cNvPr>
          <p:cNvSpPr txBox="1"/>
          <p:nvPr/>
        </p:nvSpPr>
        <p:spPr>
          <a:xfrm>
            <a:off x="5562600" y="673076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AAC9E4D-0A20-0862-A23C-9152F86DB5A7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135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988D-6E0C-79E2-6482-4248355FC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CECD22-A51F-C8B2-C9F1-65D304D42D3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150499-9C1A-76A5-0ABD-2C12689AE8B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EABAA6-3098-8D96-0011-DECE98CBF09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6C8ADC-8876-6092-6944-97E3E08A762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14132D9-16D1-A996-EE86-44560395E431}"/>
              </a:ext>
            </a:extLst>
          </p:cNvPr>
          <p:cNvSpPr txBox="1"/>
          <p:nvPr/>
        </p:nvSpPr>
        <p:spPr>
          <a:xfrm>
            <a:off x="3456038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FFE6A9-4E31-A4E1-ADD3-80E11D888D19}"/>
              </a:ext>
            </a:extLst>
          </p:cNvPr>
          <p:cNvSpPr txBox="1"/>
          <p:nvPr/>
        </p:nvSpPr>
        <p:spPr>
          <a:xfrm>
            <a:off x="7092467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14D0DF-06F9-79CF-4B66-7B713CB88495}"/>
              </a:ext>
            </a:extLst>
          </p:cNvPr>
          <p:cNvSpPr txBox="1"/>
          <p:nvPr/>
        </p:nvSpPr>
        <p:spPr>
          <a:xfrm>
            <a:off x="5339866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5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577D65-A6D7-623E-B417-DA28B9F2B67F}"/>
              </a:ext>
            </a:extLst>
          </p:cNvPr>
          <p:cNvSpPr txBox="1"/>
          <p:nvPr/>
        </p:nvSpPr>
        <p:spPr>
          <a:xfrm>
            <a:off x="7141628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4A023E-8CD7-9583-9AC5-EAF8A2308A95}"/>
              </a:ext>
            </a:extLst>
          </p:cNvPr>
          <p:cNvSpPr txBox="1"/>
          <p:nvPr/>
        </p:nvSpPr>
        <p:spPr>
          <a:xfrm>
            <a:off x="7107215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0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988159-6E3B-EB56-5B51-1E6AE902178B}"/>
              </a:ext>
            </a:extLst>
          </p:cNvPr>
          <p:cNvSpPr txBox="1"/>
          <p:nvPr/>
        </p:nvSpPr>
        <p:spPr>
          <a:xfrm>
            <a:off x="5339866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EF37CE6-928A-1DA2-BDCC-B5849A894B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EB24E3B-C125-EC92-1A55-384B5D67F041}"/>
              </a:ext>
            </a:extLst>
          </p:cNvPr>
          <p:cNvSpPr txBox="1"/>
          <p:nvPr/>
        </p:nvSpPr>
        <p:spPr>
          <a:xfrm>
            <a:off x="4370438" y="3923304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14 + 56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C2C4559-B403-2BD8-0026-F160441C12EC}"/>
              </a:ext>
            </a:extLst>
          </p:cNvPr>
          <p:cNvCxnSpPr>
            <a:cxnSpLocks/>
          </p:cNvCxnSpPr>
          <p:nvPr/>
        </p:nvCxnSpPr>
        <p:spPr>
          <a:xfrm>
            <a:off x="5132438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64FE1EB-97E0-3FD5-D53C-179CFA3DB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A89D1E-C96E-F977-D94F-D7BD86EA6FBD}"/>
              </a:ext>
            </a:extLst>
          </p:cNvPr>
          <p:cNvSpPr txBox="1"/>
          <p:nvPr/>
        </p:nvSpPr>
        <p:spPr>
          <a:xfrm>
            <a:off x="5361038" y="6582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F4C758-9ECD-F7B1-8CE8-7053033F9DEF}"/>
              </a:ext>
            </a:extLst>
          </p:cNvPr>
          <p:cNvSpPr txBox="1"/>
          <p:nvPr/>
        </p:nvSpPr>
        <p:spPr>
          <a:xfrm>
            <a:off x="5477793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3570E00-36FD-7AB2-5402-1F7DF01C836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3091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35B2-69CA-D516-6122-562840E7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9DAF6-D9E1-6003-4A7C-37800F1C8FA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D98B96-D323-2A78-8622-5CA8144114B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548747-52C9-B203-D2AF-9973090100C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5EFF02-0327-B818-79AC-A0B1A5785EC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7BFBB7-8A87-B526-0C03-BDC1F72046C9}"/>
              </a:ext>
            </a:extLst>
          </p:cNvPr>
          <p:cNvSpPr txBox="1"/>
          <p:nvPr/>
        </p:nvSpPr>
        <p:spPr>
          <a:xfrm>
            <a:off x="3657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0D85FC-4121-3786-E811-D3785059AB95}"/>
              </a:ext>
            </a:extLst>
          </p:cNvPr>
          <p:cNvSpPr txBox="1"/>
          <p:nvPr/>
        </p:nvSpPr>
        <p:spPr>
          <a:xfrm>
            <a:off x="69892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D1A2A1-8835-51B4-E710-F2361A105249}"/>
              </a:ext>
            </a:extLst>
          </p:cNvPr>
          <p:cNvSpPr txBox="1"/>
          <p:nvPr/>
        </p:nvSpPr>
        <p:spPr>
          <a:xfrm>
            <a:off x="53128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BA9C4B-C77D-AA25-CB55-E93B56D5394F}"/>
              </a:ext>
            </a:extLst>
          </p:cNvPr>
          <p:cNvSpPr txBox="1"/>
          <p:nvPr/>
        </p:nvSpPr>
        <p:spPr>
          <a:xfrm>
            <a:off x="69892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73D1E74-CE7B-3804-C29F-BAF3321D4E2F}"/>
              </a:ext>
            </a:extLst>
          </p:cNvPr>
          <p:cNvSpPr txBox="1"/>
          <p:nvPr/>
        </p:nvSpPr>
        <p:spPr>
          <a:xfrm>
            <a:off x="70039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38C1C1-F43B-9528-4215-BA0879C94AF3}"/>
              </a:ext>
            </a:extLst>
          </p:cNvPr>
          <p:cNvSpPr txBox="1"/>
          <p:nvPr/>
        </p:nvSpPr>
        <p:spPr>
          <a:xfrm>
            <a:off x="53890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5FEB663-E9A2-2EBE-ECAB-7CC9840A24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EC59D6D-06A2-0438-1A31-0397EF7955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0A79275-6A72-216A-D14C-72120667CD27}"/>
              </a:ext>
            </a:extLst>
          </p:cNvPr>
          <p:cNvSpPr txBox="1"/>
          <p:nvPr/>
        </p:nvSpPr>
        <p:spPr>
          <a:xfrm>
            <a:off x="41664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15 + 45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C3FA126-5F4E-4A0D-1E25-AC1140E6B61C}"/>
              </a:ext>
            </a:extLst>
          </p:cNvPr>
          <p:cNvCxnSpPr/>
          <p:nvPr/>
        </p:nvCxnSpPr>
        <p:spPr>
          <a:xfrm>
            <a:off x="45720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9C37826-ED76-D791-5A8E-3723CEF1F1A8}"/>
              </a:ext>
            </a:extLst>
          </p:cNvPr>
          <p:cNvSpPr txBox="1"/>
          <p:nvPr/>
        </p:nvSpPr>
        <p:spPr>
          <a:xfrm>
            <a:off x="5312828" y="659402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61F409D-A188-5834-7358-9235984020AA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482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6379273" y="3893334"/>
            <a:ext cx="1918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37160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60" y="5446814"/>
            <a:ext cx="2265709" cy="1677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93" y="5226007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217400" y="3893334"/>
            <a:ext cx="187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وضع وإنجاز عمليات جمع باحتفاظ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11AE4C2-2085-2C77-F1BD-BD1317519A5E}"/>
              </a:ext>
            </a:extLst>
          </p:cNvPr>
          <p:cNvGrpSpPr/>
          <p:nvPr/>
        </p:nvGrpSpPr>
        <p:grpSpPr>
          <a:xfrm>
            <a:off x="4267199" y="5640630"/>
            <a:ext cx="1878601" cy="929431"/>
            <a:chOff x="594659" y="4051407"/>
            <a:chExt cx="11035085" cy="1894199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76796E7-7EDE-67A6-349E-6A2D118424FE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34" name="Image 33">
                <a:extLst>
                  <a:ext uri="{FF2B5EF4-FFF2-40B4-BE49-F238E27FC236}">
                    <a16:creationId xmlns:a16="http://schemas.microsoft.com/office/drawing/2014/main" id="{0950A810-0163-9A64-0E31-BB4A1CFBC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CDC116EC-FB8B-4AA9-E357-95DB4FC90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BB181B8E-1108-3E80-93E9-5D0E99C0C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A9A46E0A-E0B0-E714-4F5B-DBAD3605A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F19A6147-513B-02DB-4A17-504E64841A23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30" name="Image 2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26896E4C-0DD8-A7CA-C8E3-0D3BA28793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1" name="Image 30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5F4CFA22-B7FD-238D-F630-6CA2DA9F5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2" name="Image 3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3AEC393-80B2-F703-1D1A-1070EA65C9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3" name="Image 3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53EE162-FAF6-0C30-1747-E95B52DDD2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3D02B9FA-529D-0361-5A18-FF90E470D374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D7DA26B7-95B2-DABA-83AE-C813A86092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0649401B-5C59-5E56-4CB1-4D450D9B0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F69AB8E3-F877-73FB-9D40-1938983DA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DC871763-BB34-2F33-04E2-B242C5379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68A00E34-4E22-288E-AFDF-1F8FB3A4F4A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440992E4-B902-EF98-5747-207F7208A6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2ED3C140-C6AB-CBC3-5278-AE0796C41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EB41802F-C38A-739B-2B1F-2768FFB058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EB817539-D46A-F07C-EEBE-35A59612A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D0E88805-C2B5-C6E3-5F03-A806EB727764}"/>
              </a:ext>
            </a:extLst>
          </p:cNvPr>
          <p:cNvSpPr txBox="1"/>
          <p:nvPr/>
        </p:nvSpPr>
        <p:spPr>
          <a:xfrm>
            <a:off x="8686800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9" name="Image 2">
            <a:extLst>
              <a:ext uri="{FF2B5EF4-FFF2-40B4-BE49-F238E27FC236}">
                <a16:creationId xmlns:a16="http://schemas.microsoft.com/office/drawing/2014/main" id="{B2DB04F6-18F9-D23E-8604-7AC6E577D8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01672" y="6865170"/>
            <a:ext cx="1150568" cy="1676151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320A055D-8149-8DAA-106B-CECD5E813CD6}"/>
              </a:ext>
            </a:extLst>
          </p:cNvPr>
          <p:cNvGrpSpPr/>
          <p:nvPr/>
        </p:nvGrpSpPr>
        <p:grpSpPr>
          <a:xfrm>
            <a:off x="6594993" y="6937381"/>
            <a:ext cx="1702286" cy="842199"/>
            <a:chOff x="594659" y="4051407"/>
            <a:chExt cx="11035085" cy="1894199"/>
          </a:xfrm>
        </p:grpSpPr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56841CBF-E096-834F-1A9E-1B3D7EC3123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348DF2E5-982D-B908-09F6-3609ED481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5A88C10E-65FE-D2E1-9F2F-0F7B5245E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62">
                <a:extLst>
                  <a:ext uri="{FF2B5EF4-FFF2-40B4-BE49-F238E27FC236}">
                    <a16:creationId xmlns:a16="http://schemas.microsoft.com/office/drawing/2014/main" id="{A4897BAC-01E5-3C5F-C2E2-0FFCFA61CA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43777E72-7928-6C23-6CAB-0E5065919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D8C94293-1F37-70E1-A029-B844E7F20F15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57" name="Image 5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0B448B80-D126-607D-B92F-B49035127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5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C2F51F8-6DAC-5AB1-BFD7-96BB3E32E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5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B6A1018F-8320-E161-FDB4-FEB117E22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60" name="Image 5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C2A0011-9D5F-FD1E-9BB7-285C9D5A0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5F6EAB54-55C4-A5C9-ED26-CC336FF3CA50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679DCFBA-8982-2BF3-5E9A-B361A4D29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03A39DE-93A2-42C4-2457-162A09FD3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54">
                <a:extLst>
                  <a:ext uri="{FF2B5EF4-FFF2-40B4-BE49-F238E27FC236}">
                    <a16:creationId xmlns:a16="http://schemas.microsoft.com/office/drawing/2014/main" id="{74EF9932-2AFB-0F28-4B08-E61C32CA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58D527DF-C3C7-011F-50DE-B6EC5D580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366A6083-B447-2BF2-F6AD-22BB480CF40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E36B7CE2-38EF-4E03-6D36-8D3A13549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0" name="Image 49">
                <a:extLst>
                  <a:ext uri="{FF2B5EF4-FFF2-40B4-BE49-F238E27FC236}">
                    <a16:creationId xmlns:a16="http://schemas.microsoft.com/office/drawing/2014/main" id="{BA57D099-5BDC-F38B-9103-46C5FFF1BF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0">
                <a:extLst>
                  <a:ext uri="{FF2B5EF4-FFF2-40B4-BE49-F238E27FC236}">
                    <a16:creationId xmlns:a16="http://schemas.microsoft.com/office/drawing/2014/main" id="{FED4A2B1-93D4-7B40-8A92-2EECA19B99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2842F888-B2C5-C0B2-0238-6E388E19EB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pic>
        <p:nvPicPr>
          <p:cNvPr id="15" name="Image 1">
            <a:extLst>
              <a:ext uri="{FF2B5EF4-FFF2-40B4-BE49-F238E27FC236}">
                <a16:creationId xmlns:a16="http://schemas.microsoft.com/office/drawing/2014/main" id="{4C0E6078-61E0-6479-7F0B-8DC6C23325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01672" y="5178335"/>
            <a:ext cx="1150567" cy="161780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877138-632E-92AF-D74E-0A82B24682F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365" t="11904" r="881"/>
          <a:stretch/>
        </p:blipFill>
        <p:spPr>
          <a:xfrm>
            <a:off x="4435559" y="6726523"/>
            <a:ext cx="1508041" cy="930118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1178999D-5B0D-4990-BC5B-EA147759873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73" y="7581900"/>
            <a:ext cx="1230927" cy="113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173A-2087-AB7E-B4AE-D517ECC9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BDC10A-7129-C669-AE69-163F788E3EC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FA3399-8EFD-63A0-239F-D2195FDA252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791D87-C7D8-4E7A-007B-26A2164C7207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36E89C-2E92-A732-EAE1-D3EC7B39D3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7F8E55-18D8-663B-F712-AB4A126C4756}"/>
              </a:ext>
            </a:extLst>
          </p:cNvPr>
          <p:cNvSpPr txBox="1"/>
          <p:nvPr/>
        </p:nvSpPr>
        <p:spPr>
          <a:xfrm>
            <a:off x="3456038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5042E8-C154-F262-583D-2DAA41990598}"/>
              </a:ext>
            </a:extLst>
          </p:cNvPr>
          <p:cNvSpPr txBox="1"/>
          <p:nvPr/>
        </p:nvSpPr>
        <p:spPr>
          <a:xfrm>
            <a:off x="7092467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7173AE-A057-CB39-FC92-D57BAAACD8A0}"/>
              </a:ext>
            </a:extLst>
          </p:cNvPr>
          <p:cNvSpPr txBox="1"/>
          <p:nvPr/>
        </p:nvSpPr>
        <p:spPr>
          <a:xfrm>
            <a:off x="5339866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4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EDC3C4-8660-C8E0-29ED-78F8A9627A24}"/>
              </a:ext>
            </a:extLst>
          </p:cNvPr>
          <p:cNvSpPr txBox="1"/>
          <p:nvPr/>
        </p:nvSpPr>
        <p:spPr>
          <a:xfrm>
            <a:off x="7141628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319920-F224-A364-C5BD-D389DD1E8B33}"/>
              </a:ext>
            </a:extLst>
          </p:cNvPr>
          <p:cNvSpPr txBox="1"/>
          <p:nvPr/>
        </p:nvSpPr>
        <p:spPr>
          <a:xfrm>
            <a:off x="7107215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0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F7E0D0-01C9-B673-42A3-F58CCC7D6AC8}"/>
              </a:ext>
            </a:extLst>
          </p:cNvPr>
          <p:cNvSpPr txBox="1"/>
          <p:nvPr/>
        </p:nvSpPr>
        <p:spPr>
          <a:xfrm>
            <a:off x="5339866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6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383B7FF-FE58-8A4D-F902-47AB08B155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4EB752B-6B05-4B95-47FC-4F26D0A682AB}"/>
              </a:ext>
            </a:extLst>
          </p:cNvPr>
          <p:cNvSpPr txBox="1"/>
          <p:nvPr/>
        </p:nvSpPr>
        <p:spPr>
          <a:xfrm>
            <a:off x="4294238" y="37644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15 + 45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A8DFE32-9949-B1D0-CF2A-D5EA95C45AED}"/>
              </a:ext>
            </a:extLst>
          </p:cNvPr>
          <p:cNvCxnSpPr>
            <a:cxnSpLocks/>
          </p:cNvCxnSpPr>
          <p:nvPr/>
        </p:nvCxnSpPr>
        <p:spPr>
          <a:xfrm>
            <a:off x="5132438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33E4841-5436-E6CA-70B9-BD4F174C50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2386C-0FF6-1CA2-2781-71E86C51C8B4}"/>
              </a:ext>
            </a:extLst>
          </p:cNvPr>
          <p:cNvSpPr txBox="1"/>
          <p:nvPr/>
        </p:nvSpPr>
        <p:spPr>
          <a:xfrm>
            <a:off x="5361038" y="67347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CB3C7D-E893-AA3C-7F1F-028F0889C00F}"/>
              </a:ext>
            </a:extLst>
          </p:cNvPr>
          <p:cNvSpPr txBox="1"/>
          <p:nvPr/>
        </p:nvSpPr>
        <p:spPr>
          <a:xfrm>
            <a:off x="5477793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4FA3BC0-3FE1-3D69-640B-7108EC14D609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8509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62FA7-13C9-BA66-4657-F287007F5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727CF2-7849-B623-A6A2-41FC3C8F47A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A4CEE8-DF33-32B2-8D02-6B6763B85DE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1D17F9-C0F5-ACFB-FF5B-44F6531DCA3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B7FD25-343E-E0FA-AC4C-792E5B24A4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D402C8-B44C-F49C-0038-FBEAB990C104}"/>
              </a:ext>
            </a:extLst>
          </p:cNvPr>
          <p:cNvSpPr txBox="1"/>
          <p:nvPr/>
        </p:nvSpPr>
        <p:spPr>
          <a:xfrm>
            <a:off x="4038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E84B75-C357-0667-6305-627AF8273C96}"/>
              </a:ext>
            </a:extLst>
          </p:cNvPr>
          <p:cNvSpPr txBox="1"/>
          <p:nvPr/>
        </p:nvSpPr>
        <p:spPr>
          <a:xfrm>
            <a:off x="73702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D5E4C1-56A1-2785-6E0B-9FAAF3196590}"/>
              </a:ext>
            </a:extLst>
          </p:cNvPr>
          <p:cNvSpPr txBox="1"/>
          <p:nvPr/>
        </p:nvSpPr>
        <p:spPr>
          <a:xfrm>
            <a:off x="56938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C92BC7-30C9-2BCF-E974-97B82ABF733D}"/>
              </a:ext>
            </a:extLst>
          </p:cNvPr>
          <p:cNvSpPr txBox="1"/>
          <p:nvPr/>
        </p:nvSpPr>
        <p:spPr>
          <a:xfrm>
            <a:off x="73702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534834-BACB-CEA5-F759-CF302027ED8F}"/>
              </a:ext>
            </a:extLst>
          </p:cNvPr>
          <p:cNvSpPr txBox="1"/>
          <p:nvPr/>
        </p:nvSpPr>
        <p:spPr>
          <a:xfrm>
            <a:off x="73849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3B8411-EFD7-3AB4-AFBB-3F57B5A0B7F2}"/>
              </a:ext>
            </a:extLst>
          </p:cNvPr>
          <p:cNvSpPr txBox="1"/>
          <p:nvPr/>
        </p:nvSpPr>
        <p:spPr>
          <a:xfrm>
            <a:off x="57700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7BD90648-F100-CE63-4F5E-2FA52B4F6F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0A3552A-365C-CD78-F8A3-6A26FB9C96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83EDF4E-FCFD-10EA-8FE2-FFDF97FABD8E}"/>
              </a:ext>
            </a:extLst>
          </p:cNvPr>
          <p:cNvSpPr txBox="1"/>
          <p:nvPr/>
        </p:nvSpPr>
        <p:spPr>
          <a:xfrm>
            <a:off x="45474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27 + 24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E676C78-8EAA-F8BE-41DC-8031908E8B80}"/>
              </a:ext>
            </a:extLst>
          </p:cNvPr>
          <p:cNvCxnSpPr/>
          <p:nvPr/>
        </p:nvCxnSpPr>
        <p:spPr>
          <a:xfrm>
            <a:off x="49530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72DFAFE2-542A-4CFD-92AB-0450F3662D9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98002AA-F226-7205-5061-F051358DC3E3}"/>
              </a:ext>
            </a:extLst>
          </p:cNvPr>
          <p:cNvSpPr txBox="1"/>
          <p:nvPr/>
        </p:nvSpPr>
        <p:spPr>
          <a:xfrm>
            <a:off x="5693828" y="667649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1829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E7D6-10A8-1420-A79D-B96805BD5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8D99C5-BFE3-7E47-D589-7F36491317C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1DEDFA-469D-B9B4-29A8-5F7C673EF0B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FF727-157A-1657-B64B-1709EC0750E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0A514-29D7-ABB5-C609-0A2243CD330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9AA8AB-8C11-AAE9-5453-66EDA8343BFE}"/>
              </a:ext>
            </a:extLst>
          </p:cNvPr>
          <p:cNvSpPr txBox="1"/>
          <p:nvPr/>
        </p:nvSpPr>
        <p:spPr>
          <a:xfrm>
            <a:off x="38100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D8C7E4-C6E6-8842-8B98-83C9562D5901}"/>
              </a:ext>
            </a:extLst>
          </p:cNvPr>
          <p:cNvSpPr txBox="1"/>
          <p:nvPr/>
        </p:nvSpPr>
        <p:spPr>
          <a:xfrm>
            <a:off x="74464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D6EC5B-8832-A78A-4442-97DF70FCDFB9}"/>
              </a:ext>
            </a:extLst>
          </p:cNvPr>
          <p:cNvSpPr txBox="1"/>
          <p:nvPr/>
        </p:nvSpPr>
        <p:spPr>
          <a:xfrm>
            <a:off x="56938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2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272A5D-ADDE-BD28-2499-220EDF1A5875}"/>
              </a:ext>
            </a:extLst>
          </p:cNvPr>
          <p:cNvSpPr txBox="1"/>
          <p:nvPr/>
        </p:nvSpPr>
        <p:spPr>
          <a:xfrm>
            <a:off x="74955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6EA0D8-F0B2-3493-38F4-090757B0DC96}"/>
              </a:ext>
            </a:extLst>
          </p:cNvPr>
          <p:cNvSpPr txBox="1"/>
          <p:nvPr/>
        </p:nvSpPr>
        <p:spPr>
          <a:xfrm>
            <a:off x="74611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1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717D60-7EAF-1DAE-1E84-B539ADA70815}"/>
              </a:ext>
            </a:extLst>
          </p:cNvPr>
          <p:cNvSpPr txBox="1"/>
          <p:nvPr/>
        </p:nvSpPr>
        <p:spPr>
          <a:xfrm>
            <a:off x="5693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8434AD5-10DC-5A6C-39CE-114C59559A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B941286-53B7-8F1A-7A7C-B39315CA532D}"/>
              </a:ext>
            </a:extLst>
          </p:cNvPr>
          <p:cNvSpPr txBox="1"/>
          <p:nvPr/>
        </p:nvSpPr>
        <p:spPr>
          <a:xfrm>
            <a:off x="4648200" y="37644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27 + 24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DE51FC6-2F96-B513-B364-0773F51024B9}"/>
              </a:ext>
            </a:extLst>
          </p:cNvPr>
          <p:cNvCxnSpPr>
            <a:cxnSpLocks/>
          </p:cNvCxnSpPr>
          <p:nvPr/>
        </p:nvCxnSpPr>
        <p:spPr>
          <a:xfrm>
            <a:off x="54864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71D6D0-C0E6-BAE7-D8EF-FB679A6AC9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B2D1B0-3640-EE61-5CC0-A13D2ED7E647}"/>
              </a:ext>
            </a:extLst>
          </p:cNvPr>
          <p:cNvSpPr txBox="1"/>
          <p:nvPr/>
        </p:nvSpPr>
        <p:spPr>
          <a:xfrm>
            <a:off x="5831755" y="5314836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826E3A62-8BEB-A4E6-23ED-4F973E781030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71A2A04-D5D2-B346-63D7-B0F872AF57DD}"/>
              </a:ext>
            </a:extLst>
          </p:cNvPr>
          <p:cNvSpPr txBox="1"/>
          <p:nvPr/>
        </p:nvSpPr>
        <p:spPr>
          <a:xfrm>
            <a:off x="5693828" y="658801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2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819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338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990600" y="891689"/>
            <a:ext cx="1151570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اليوم ستقومون بتوظيف استراتيجية الأسئلة الأربعة لحل مسائل. </a:t>
            </a: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3742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933699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26946" y="4063535"/>
            <a:ext cx="10862104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12 دَجاجَةً. باعَ مِنْها 5 دَجاجاتٍ.</a:t>
            </a:r>
          </a:p>
          <a:p>
            <a:pPr algn="ct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EE2919C-D74F-17BB-A771-59545128BFB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97D6A7A-B940-E4AD-5A77-AB3BE1E6DC9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679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57200" y="863026"/>
            <a:ext cx="11982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دفاتر بحثكم قوموا بالإجابة على المسألة مستخدمين استراتيجية الأسئلة الأربعة. لديكم 8 دقائق.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تبقى المسألة ودعامة التذكر معروضتين أمام المتعلمين.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5523461-5815-ED4F-E8F6-CCFF205646EC}"/>
              </a:ext>
            </a:extLst>
          </p:cNvPr>
          <p:cNvSpPr/>
          <p:nvPr/>
        </p:nvSpPr>
        <p:spPr>
          <a:xfrm>
            <a:off x="7543800" y="3162300"/>
            <a:ext cx="5689157" cy="60292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12 دَجاجَةً. باعَ مِنْها 5 دَجاجاتٍ.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BB2DE92-26DF-03FF-8353-9A176FED2AA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EE2C05B-0412-6BBE-0A31-BEC16DD150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31" y="3719162"/>
            <a:ext cx="6043392" cy="490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190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1E810-ABF3-76C7-2300-A3C68AC3F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06ADE4-24FE-D024-C976-5777FEE131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555A1E-1B4A-E7B3-192F-6D71BB03E54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C83D8C-709E-DB5B-4C72-7CFA45E2E9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7D7D0A-A84C-CD64-B6F3-D07ECA9BE4B7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 من يريد أن يجيب عن السؤال الأول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معطياتها؟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المعطى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53246A-E619-B7D5-4991-9625A05B3C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AB92CDA-832A-B0D9-68CC-4FCB7ABAD61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68859322-7B3B-75FA-11BA-86A831084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E9B858D-C6D9-B5B3-78F4-8570C87EBEF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12 دَجاجَةً. باعَ مِنْها 5 دَجاجاتٍ.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4519065-69AD-795F-3157-F8B54BA6E31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94620ED-2519-38EB-A49A-F7566205EFC2}"/>
              </a:ext>
            </a:extLst>
          </p:cNvPr>
          <p:cNvCxnSpPr/>
          <p:nvPr/>
        </p:nvCxnSpPr>
        <p:spPr>
          <a:xfrm>
            <a:off x="8763000" y="4914900"/>
            <a:ext cx="4114800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D32E3E6-2124-3FB2-45E4-B5B534B460DD}"/>
              </a:ext>
            </a:extLst>
          </p:cNvPr>
          <p:cNvSpPr txBox="1"/>
          <p:nvPr/>
        </p:nvSpPr>
        <p:spPr>
          <a:xfrm>
            <a:off x="1195951" y="5219700"/>
            <a:ext cx="4976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12 دَجاجَةً.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E75771C-17EA-0ADC-8FDA-F0F86D30A550}"/>
              </a:ext>
            </a:extLst>
          </p:cNvPr>
          <p:cNvCxnSpPr>
            <a:cxnSpLocks/>
          </p:cNvCxnSpPr>
          <p:nvPr/>
        </p:nvCxnSpPr>
        <p:spPr>
          <a:xfrm>
            <a:off x="7924800" y="4914900"/>
            <a:ext cx="6096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20C4348-AFCF-0A38-F2D3-5F83262E5D35}"/>
              </a:ext>
            </a:extLst>
          </p:cNvPr>
          <p:cNvCxnSpPr>
            <a:cxnSpLocks/>
          </p:cNvCxnSpPr>
          <p:nvPr/>
        </p:nvCxnSpPr>
        <p:spPr>
          <a:xfrm>
            <a:off x="10100994" y="5870583"/>
            <a:ext cx="2776806" cy="4278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B2CE8DB-C5E7-971E-7255-FF71A071CA37}"/>
              </a:ext>
            </a:extLst>
          </p:cNvPr>
          <p:cNvSpPr txBox="1"/>
          <p:nvPr/>
        </p:nvSpPr>
        <p:spPr>
          <a:xfrm>
            <a:off x="1272151" y="6050697"/>
            <a:ext cx="4900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   باعَ مِنْها 5 دَجاجاتٍ.</a:t>
            </a:r>
          </a:p>
        </p:txBody>
      </p:sp>
    </p:spTree>
    <p:extLst>
      <p:ext uri="{BB962C8B-B14F-4D97-AF65-F5344CB8AC3E}">
        <p14:creationId xmlns:p14="http://schemas.microsoft.com/office/powerpoint/2010/main" val="60236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5977-38C7-911F-650D-FAAA9307D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08E17-7CF5-6716-D8DE-1918D08594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6815D4-5DC6-6F39-CC73-4B92505F7C6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7B1BB1-C303-1018-152C-16F2A4C326E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839103-69D6-D924-D33A-470C9ABF193C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 الثاني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طلوب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المطلوب؟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المطلوب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992BC7-A721-23BB-6DDB-C2708C85E9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DDFAF92-2C5A-4737-D1C2-901D365F6671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DE2B9FE6-473A-3BAF-7962-E07581D62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4F4BE9A-3540-F49C-EC4A-EB14F35C306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12 دَجاجَةً. باعَ مِنْها 5 دَجاجاتٍ.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288498C-D1D4-DB0E-CA19-B23C6E7B9ABE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FC5D2CD-73FE-AB62-C88C-4F8DC68FF5CA}"/>
              </a:ext>
            </a:extLst>
          </p:cNvPr>
          <p:cNvCxnSpPr>
            <a:cxnSpLocks/>
          </p:cNvCxnSpPr>
          <p:nvPr/>
        </p:nvCxnSpPr>
        <p:spPr>
          <a:xfrm>
            <a:off x="8077200" y="6820952"/>
            <a:ext cx="481068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6B18DF3-9356-54CD-E511-146FFA84A7AD}"/>
              </a:ext>
            </a:extLst>
          </p:cNvPr>
          <p:cNvSpPr txBox="1"/>
          <p:nvPr/>
        </p:nvSpPr>
        <p:spPr>
          <a:xfrm>
            <a:off x="-152400" y="5497867"/>
            <a:ext cx="6195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دَجاجَةً بَقِيَتْ لَدى الْمُزارِعِ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CF029DE-E32F-FC11-0577-3FFD7B54C202}"/>
              </a:ext>
            </a:extLst>
          </p:cNvPr>
          <p:cNvCxnSpPr>
            <a:cxnSpLocks/>
          </p:cNvCxnSpPr>
          <p:nvPr/>
        </p:nvCxnSpPr>
        <p:spPr>
          <a:xfrm>
            <a:off x="11582400" y="7810500"/>
            <a:ext cx="137520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4185836" y="4883162"/>
            <a:ext cx="692957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 باستخدام الخشيبات والحزم أو لعبة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الخطوات الأربعة لحل مسائل 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51F90-BECA-DAD4-21EF-D9A2A4336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98E154-6A10-46E0-25BD-084D190049D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36E3-9FF7-89D0-7620-137B80F451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E90451-13FE-9E09-8F6E-935E05CA89A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E96283-18C9-B009-E3B0-A5B2B87EF931}"/>
              </a:ext>
            </a:extLst>
          </p:cNvPr>
          <p:cNvSpPr txBox="1"/>
          <p:nvPr/>
        </p:nvSpPr>
        <p:spPr>
          <a:xfrm>
            <a:off x="0" y="863026"/>
            <a:ext cx="12439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السؤالين الثالث والرابع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ماذا عليّ أن أفعل؟ ولماذا؟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F29284-0C60-C768-E49A-DEF772A843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7E25D5F-CC5A-E975-1BA1-C4235DE498F7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ولماذا؟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2E26A9B-632D-2179-A136-65E0AE05B6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DA65EF39-A6DD-0107-F499-0125BCE0BFF1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12 دَجاجَةً. باعَ مِنْها 5 دَجاجاتٍ.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ADD089-5E4E-DC2D-BCC5-F4BDA1DCC779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F5DD6C-72B0-6367-5D5A-0D6A0996CAE5}"/>
              </a:ext>
            </a:extLst>
          </p:cNvPr>
          <p:cNvSpPr txBox="1"/>
          <p:nvPr/>
        </p:nvSpPr>
        <p:spPr>
          <a:xfrm>
            <a:off x="1066800" y="4272599"/>
            <a:ext cx="5958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    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الْمُزارِعُ 12 دَجاجَةً.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F4A969-332F-2681-835C-250D50F51665}"/>
              </a:ext>
            </a:extLst>
          </p:cNvPr>
          <p:cNvSpPr txBox="1"/>
          <p:nvPr/>
        </p:nvSpPr>
        <p:spPr>
          <a:xfrm>
            <a:off x="1831635" y="7055703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طَّرْحِ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C1F78D-A623-D17F-5F59-95EBF341EB6D}"/>
              </a:ext>
            </a:extLst>
          </p:cNvPr>
          <p:cNvSpPr txBox="1"/>
          <p:nvPr/>
        </p:nvSpPr>
        <p:spPr>
          <a:xfrm>
            <a:off x="1066798" y="5046655"/>
            <a:ext cx="5958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 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باعَ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مِنْها 5 دَجاجاتٍ.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F2E6FB-CA37-2662-C4F0-5165EFFE961B}"/>
              </a:ext>
            </a:extLst>
          </p:cNvPr>
          <p:cNvSpPr txBox="1"/>
          <p:nvPr/>
        </p:nvSpPr>
        <p:spPr>
          <a:xfrm>
            <a:off x="1066798" y="5796168"/>
            <a:ext cx="5958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     كَمْ دَجاجَةً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بَقِيَتْ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لَدى الْمُزارِعِ؟ </a:t>
            </a:r>
          </a:p>
        </p:txBody>
      </p:sp>
    </p:spTree>
    <p:extLst>
      <p:ext uri="{BB962C8B-B14F-4D97-AF65-F5344CB8AC3E}">
        <p14:creationId xmlns:p14="http://schemas.microsoft.com/office/powerpoint/2010/main" val="4226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A5637-E909-1F70-8F4C-6CF070D9F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5F6278-E3F6-F44D-881E-A1EDCEC01AB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88308D-4B88-1B1D-9193-2342B43D99F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0F0C08-27EA-E854-E87C-7A31902F229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6BCD84-49B7-A1F0-237F-074C7EDF47E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</a:t>
            </a:r>
            <a:r>
              <a:rPr lang="f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تمثيل العملية؟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42D2B2-308A-FC2F-9A0C-C3386147AE1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B05B681-045A-D009-8672-094B66D341C9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4AD08A9-A5AE-EA13-D2F3-6FDCC4B5844E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ar-MA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10AED02E-7683-3B38-38A1-E3BF81C32760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6E3E58-35C1-DE96-72E3-4DC9CCA77291}"/>
              </a:ext>
            </a:extLst>
          </p:cNvPr>
          <p:cNvSpPr txBox="1"/>
          <p:nvPr/>
        </p:nvSpPr>
        <p:spPr>
          <a:xfrm>
            <a:off x="3977798" y="479015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/>
              <a:t>-</a:t>
            </a:r>
            <a:endParaRPr lang="fr-FR" sz="1660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4C13D18F-F4F6-303A-156C-BD04E30C9E8C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57A7EE-CC2E-7DC5-CE97-0B26784C0D25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</p:spTree>
    <p:extLst>
      <p:ext uri="{BB962C8B-B14F-4D97-AF65-F5344CB8AC3E}">
        <p14:creationId xmlns:p14="http://schemas.microsoft.com/office/powerpoint/2010/main" val="12198888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الدَّجاجاتِ الَّتي باعَها الْمُزارِعُ؟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</a:t>
            </a:r>
          </a:p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الدَّجاجاتِ الَّتي يَمْلِكُها الْمُزارِعُ؟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دَجاجَةً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بَقِيَ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تْ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لَدى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الْمُزارِعِ؟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77798" y="479015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/>
              <a:t>-</a:t>
            </a:r>
            <a:endParaRPr lang="fr-FR" sz="1660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E1CBD82C-F490-80E1-3816-2D040FA6E4C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F997941-60F7-1419-DB46-03AA4AAFF1B0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</p:spTree>
    <p:extLst>
      <p:ext uri="{BB962C8B-B14F-4D97-AF65-F5344CB8AC3E}">
        <p14:creationId xmlns:p14="http://schemas.microsoft.com/office/powerpoint/2010/main" val="38279881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يقوم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العملية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12 دَجاجَةً. باعَ مِنْها 5 دَجاجاتٍ.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E5B12BF-7615-2745-F933-2E30FF46F8E9}"/>
              </a:ext>
            </a:extLst>
          </p:cNvPr>
          <p:cNvSpPr txBox="1"/>
          <p:nvPr/>
        </p:nvSpPr>
        <p:spPr>
          <a:xfrm>
            <a:off x="-90370" y="5142271"/>
            <a:ext cx="68727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.  - . .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 .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CAECC68-44A5-3383-D730-1E156ED01CCB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939F5E2-7573-C71C-6485-ED14C263A945}"/>
              </a:ext>
            </a:extLst>
          </p:cNvPr>
          <p:cNvSpPr/>
          <p:nvPr/>
        </p:nvSpPr>
        <p:spPr>
          <a:xfrm>
            <a:off x="2590800" y="5859008"/>
            <a:ext cx="533400" cy="5036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C00000"/>
                </a:solidFill>
              </a:rPr>
              <a:t>-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6107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900EF-5910-A2C6-428C-0773908D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1CBC94-60E1-A19C-89EC-B6207CBF42A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0DDFB7-EA60-17F5-E030-DB29E07692E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32BB33-5661-39CD-57EC-28F54F96A15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660F063-B7A1-E3E7-69EE-71BA6DA1419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CFAB6-694E-4E41-CD09-E33697728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6505435-AD79-5C03-F392-3075410AA0F2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BC188B1-F032-F3A1-6743-CF143BE7A8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9D6106-6D38-66EB-74D3-5CA78C240D2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12 دَجاجَةً. باعَ مِنْها 5 دَجاجاتٍ.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37264A-474A-2DC6-C6D1-E65D943BE57A}"/>
              </a:ext>
            </a:extLst>
          </p:cNvPr>
          <p:cNvSpPr txBox="1"/>
          <p:nvPr/>
        </p:nvSpPr>
        <p:spPr>
          <a:xfrm>
            <a:off x="-90370" y="5142271"/>
            <a:ext cx="68727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 - 12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7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C545F7E-DFAA-3599-ACE6-FBC624B09DA8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FFB1C65-40D4-B5C9-3181-4353F4F28D11}"/>
              </a:ext>
            </a:extLst>
          </p:cNvPr>
          <p:cNvSpPr/>
          <p:nvPr/>
        </p:nvSpPr>
        <p:spPr>
          <a:xfrm>
            <a:off x="2895600" y="5707975"/>
            <a:ext cx="533400" cy="5036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C00000"/>
                </a:solidFill>
              </a:rPr>
              <a:t>-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95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عدد الدجاجات التي بقيت لدى المزارع هو: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870489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651902" y="4833997"/>
            <a:ext cx="620609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الدَّجاجاتِ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 بَقِيَ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تْ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لَدى الْمُزارِعِ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هُوَ:</a:t>
            </a:r>
          </a:p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</a:t>
            </a:r>
            <a:r>
              <a:rPr lang="ar-M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دَجاجاتٍ.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12 دَجاجَةً. باعَ مِنْها 5 دَجاجاتٍ.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دَجاجَةً بَقِيَتْ لَدى الْمُزارِعِ؟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AE5575F-CB99-AA1E-B0EA-56110CDEAF3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6501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074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26.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22833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C958A3C-0029-7A20-6654-4B02ACBDB62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88D82B4-CA08-EBAE-7261-23ABC9A01F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39" y="4455799"/>
            <a:ext cx="12485917" cy="2819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21849" y="5291389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Freeform 8">
            <a:extLst>
              <a:ext uri="{FF2B5EF4-FFF2-40B4-BE49-F238E27FC236}">
                <a16:creationId xmlns:a16="http://schemas.microsoft.com/office/drawing/2014/main" id="{DEEDC0BE-618E-3B09-DD6D-D7F4213F815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440FEDD-178D-9C5A-0DA0-B73F758CF0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39" y="4455799"/>
            <a:ext cx="12485917" cy="28194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44F84B7-7894-85A1-0EA3-5433E626B10C}"/>
              </a:ext>
            </a:extLst>
          </p:cNvPr>
          <p:cNvSpPr/>
          <p:nvPr/>
        </p:nvSpPr>
        <p:spPr>
          <a:xfrm>
            <a:off x="821849" y="5291389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65C3E3C-2909-79D6-B938-DC286B531E50}"/>
              </a:ext>
            </a:extLst>
          </p:cNvPr>
          <p:cNvSpPr txBox="1"/>
          <p:nvPr/>
        </p:nvSpPr>
        <p:spPr>
          <a:xfrm>
            <a:off x="4953000" y="575000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FAA7810-9C90-9C5D-776F-F5C294833D18}"/>
              </a:ext>
            </a:extLst>
          </p:cNvPr>
          <p:cNvSpPr txBox="1"/>
          <p:nvPr/>
        </p:nvSpPr>
        <p:spPr>
          <a:xfrm>
            <a:off x="7315200" y="57531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B25B164-ADDF-5724-EE20-2ACFFC45939A}"/>
              </a:ext>
            </a:extLst>
          </p:cNvPr>
          <p:cNvSpPr txBox="1"/>
          <p:nvPr/>
        </p:nvSpPr>
        <p:spPr>
          <a:xfrm>
            <a:off x="4953000" y="65106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FFC3323-D1EF-7428-14BC-5BFE974ADFFF}"/>
              </a:ext>
            </a:extLst>
          </p:cNvPr>
          <p:cNvSpPr txBox="1"/>
          <p:nvPr/>
        </p:nvSpPr>
        <p:spPr>
          <a:xfrm>
            <a:off x="7315200" y="65106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B2945CC-CCBF-0569-0CCC-E301CCF0643C}"/>
              </a:ext>
            </a:extLst>
          </p:cNvPr>
          <p:cNvSpPr txBox="1"/>
          <p:nvPr/>
        </p:nvSpPr>
        <p:spPr>
          <a:xfrm>
            <a:off x="2514600" y="65106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18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2209800" y="905716"/>
            <a:ext cx="10306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التمرين رقم 2،ابحثوا عن الأعداد المساوية للعدد 6 ثم للعدد 7 وصلوها بهما. 2 (دقيقة واحدة).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285C25E-5838-4368-3390-394A3CAE64B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478F6F5-87AE-C647-E2E4-5246050B28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746162"/>
            <a:ext cx="11346494" cy="4366401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4DF91F28-79F9-0D1E-2841-4725DA8C76FC}"/>
              </a:ext>
            </a:extLst>
          </p:cNvPr>
          <p:cNvSpPr/>
          <p:nvPr/>
        </p:nvSpPr>
        <p:spPr>
          <a:xfrm>
            <a:off x="6397147" y="5548362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</a:rPr>
              <a:t>6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DA1F760-AC42-822A-F902-52D44F66BCFF}"/>
              </a:ext>
            </a:extLst>
          </p:cNvPr>
          <p:cNvSpPr/>
          <p:nvPr/>
        </p:nvSpPr>
        <p:spPr>
          <a:xfrm>
            <a:off x="6397147" y="61722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</a:rPr>
              <a:t>7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81182"/>
            <a:ext cx="1295400" cy="1009518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2681CA44-8A4F-982F-A6A8-AD72E526145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568C57-8E91-5523-EADA-B0C4BEE0CA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857" y="2684319"/>
            <a:ext cx="5104285" cy="637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BFDC-B8C5-9B6E-353F-4D8C02D8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CADED3-B174-02EA-8735-38ED0BFCE2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53F0-6565-5CD3-B3B2-C7DCC729204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DCF3AF-480E-BC6E-A05B-94B4F5971A93}"/>
              </a:ext>
            </a:extLst>
          </p:cNvPr>
          <p:cNvSpPr/>
          <p:nvPr/>
        </p:nvSpPr>
        <p:spPr>
          <a:xfrm>
            <a:off x="38994" y="71229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0E0D13-C3A3-4DE2-5399-0A392EBA480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5BCD97-E08E-C417-54D7-80CBF4481E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B21938-334F-0AA1-B119-9BAA8062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52CD7C0-9267-3789-F04E-C3AC32952C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B57961-283C-5921-FBB3-9154F6B71A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746162"/>
            <a:ext cx="11346494" cy="4366401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9A08F49B-AD8F-DC52-9B42-D5FF395AF695}"/>
              </a:ext>
            </a:extLst>
          </p:cNvPr>
          <p:cNvSpPr/>
          <p:nvPr/>
        </p:nvSpPr>
        <p:spPr>
          <a:xfrm>
            <a:off x="6397147" y="5548362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</a:rPr>
              <a:t>6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9AEA460B-D791-FD5F-5B7D-C4339F133EE4}"/>
              </a:ext>
            </a:extLst>
          </p:cNvPr>
          <p:cNvSpPr/>
          <p:nvPr/>
        </p:nvSpPr>
        <p:spPr>
          <a:xfrm>
            <a:off x="6397147" y="61722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</a:rPr>
              <a:t>7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D71A09D-7292-04DD-E379-24DC9F943D61}"/>
              </a:ext>
            </a:extLst>
          </p:cNvPr>
          <p:cNvCxnSpPr/>
          <p:nvPr/>
        </p:nvCxnSpPr>
        <p:spPr>
          <a:xfrm>
            <a:off x="7467600" y="5753100"/>
            <a:ext cx="2286000" cy="609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E250980-8047-345F-0F83-737E3962F858}"/>
              </a:ext>
            </a:extLst>
          </p:cNvPr>
          <p:cNvCxnSpPr>
            <a:cxnSpLocks/>
          </p:cNvCxnSpPr>
          <p:nvPr/>
        </p:nvCxnSpPr>
        <p:spPr>
          <a:xfrm flipV="1">
            <a:off x="7467600" y="5143500"/>
            <a:ext cx="2286000" cy="1219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25DD2465-F2E2-D2A8-ED5E-02B58E7DF9E1}"/>
              </a:ext>
            </a:extLst>
          </p:cNvPr>
          <p:cNvCxnSpPr>
            <a:cxnSpLocks/>
          </p:cNvCxnSpPr>
          <p:nvPr/>
        </p:nvCxnSpPr>
        <p:spPr>
          <a:xfrm>
            <a:off x="3505200" y="5143500"/>
            <a:ext cx="2209800" cy="5953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3DA2BD97-96DC-28BD-95F4-83A08658DB88}"/>
              </a:ext>
            </a:extLst>
          </p:cNvPr>
          <p:cNvCxnSpPr>
            <a:cxnSpLocks/>
          </p:cNvCxnSpPr>
          <p:nvPr/>
        </p:nvCxnSpPr>
        <p:spPr>
          <a:xfrm>
            <a:off x="3505200" y="5761587"/>
            <a:ext cx="2209800" cy="5953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325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21844" y="232136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ونصف).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E0FE61D2-A621-47E2-8688-6D47B1C5B1B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2BFFBA-439B-667E-5EFD-1C1151952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92" y="4122715"/>
            <a:ext cx="11940215" cy="377963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995913" y="4924943"/>
            <a:ext cx="7162800" cy="3007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5A9C-CB26-3AE0-B18F-C99EF9F0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81E10-DBAD-E81C-11E9-298C3EF6B4A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6B476-0E22-2E35-04B1-9C64277F3927}"/>
              </a:ext>
            </a:extLst>
          </p:cNvPr>
          <p:cNvSpPr/>
          <p:nvPr/>
        </p:nvSpPr>
        <p:spPr>
          <a:xfrm>
            <a:off x="221844" y="23622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5B7133-8E5F-6887-8B74-F29295F802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8141C-D13A-D022-E744-C9F916A7D65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5004BF-67E9-8360-A8F3-A37D17015B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272F4A-EA29-E253-DB89-4420BF9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Freeform 8">
            <a:extLst>
              <a:ext uri="{FF2B5EF4-FFF2-40B4-BE49-F238E27FC236}">
                <a16:creationId xmlns:a16="http://schemas.microsoft.com/office/drawing/2014/main" id="{355FAC1B-1559-2DCF-4FD0-07FE4FF0905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74BD401-1822-8DFF-C0A5-7BDB9B6DF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90" y="4317787"/>
            <a:ext cx="11940215" cy="377963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EE6CD7F-56DF-C4D6-5A0E-CE9BD85AEB8C}"/>
              </a:ext>
            </a:extLst>
          </p:cNvPr>
          <p:cNvSpPr/>
          <p:nvPr/>
        </p:nvSpPr>
        <p:spPr>
          <a:xfrm>
            <a:off x="824211" y="5120015"/>
            <a:ext cx="7162800" cy="3007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B41CD42-BD96-2F07-27EA-E6BEC9A9EE0A}"/>
              </a:ext>
            </a:extLst>
          </p:cNvPr>
          <p:cNvSpPr txBox="1"/>
          <p:nvPr/>
        </p:nvSpPr>
        <p:spPr>
          <a:xfrm>
            <a:off x="4157684" y="6348987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D834027-7C8E-7747-094A-14E7B4F9C7A8}"/>
              </a:ext>
            </a:extLst>
          </p:cNvPr>
          <p:cNvSpPr txBox="1"/>
          <p:nvPr/>
        </p:nvSpPr>
        <p:spPr>
          <a:xfrm>
            <a:off x="4538684" y="6348987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BBF108F-376C-C6CC-916C-DA8CBF816204}"/>
              </a:ext>
            </a:extLst>
          </p:cNvPr>
          <p:cNvSpPr txBox="1"/>
          <p:nvPr/>
        </p:nvSpPr>
        <p:spPr>
          <a:xfrm>
            <a:off x="4538684" y="6892567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675265D-BB94-CE77-7FA9-DDFDEE585691}"/>
              </a:ext>
            </a:extLst>
          </p:cNvPr>
          <p:cNvSpPr txBox="1"/>
          <p:nvPr/>
        </p:nvSpPr>
        <p:spPr>
          <a:xfrm>
            <a:off x="4157684" y="7378613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F5E2FF3-28F7-2E4E-8FA7-677465B00540}"/>
              </a:ext>
            </a:extLst>
          </p:cNvPr>
          <p:cNvSpPr txBox="1"/>
          <p:nvPr/>
        </p:nvSpPr>
        <p:spPr>
          <a:xfrm>
            <a:off x="4538684" y="7388793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C686CE3-F9F0-F6AC-DF68-C6BF8F07A175}"/>
              </a:ext>
            </a:extLst>
          </p:cNvPr>
          <p:cNvSpPr txBox="1"/>
          <p:nvPr/>
        </p:nvSpPr>
        <p:spPr>
          <a:xfrm>
            <a:off x="6539612" y="633733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0C97792-7810-E740-0705-2BA687CDD703}"/>
              </a:ext>
            </a:extLst>
          </p:cNvPr>
          <p:cNvSpPr txBox="1"/>
          <p:nvPr/>
        </p:nvSpPr>
        <p:spPr>
          <a:xfrm>
            <a:off x="6920612" y="633733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84EE35B-99D5-3344-12F7-106275E1B779}"/>
              </a:ext>
            </a:extLst>
          </p:cNvPr>
          <p:cNvSpPr txBox="1"/>
          <p:nvPr/>
        </p:nvSpPr>
        <p:spPr>
          <a:xfrm>
            <a:off x="6920612" y="688091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BFCEA373-6EE8-F3DB-93CA-EE74652DF589}"/>
              </a:ext>
            </a:extLst>
          </p:cNvPr>
          <p:cNvSpPr txBox="1"/>
          <p:nvPr/>
        </p:nvSpPr>
        <p:spPr>
          <a:xfrm>
            <a:off x="6500727" y="736696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4203F8F-34C2-2CA1-B714-6C5BF3867879}"/>
              </a:ext>
            </a:extLst>
          </p:cNvPr>
          <p:cNvSpPr txBox="1"/>
          <p:nvPr/>
        </p:nvSpPr>
        <p:spPr>
          <a:xfrm>
            <a:off x="6920612" y="737714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BF2D9B4-A97E-8A11-6BD8-76B2E7D07240}"/>
              </a:ext>
            </a:extLst>
          </p:cNvPr>
          <p:cNvSpPr txBox="1"/>
          <p:nvPr/>
        </p:nvSpPr>
        <p:spPr>
          <a:xfrm>
            <a:off x="4194999" y="6093393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B9EFB669-444A-0388-6F6B-D32E51FCD3CB}"/>
              </a:ext>
            </a:extLst>
          </p:cNvPr>
          <p:cNvSpPr txBox="1"/>
          <p:nvPr/>
        </p:nvSpPr>
        <p:spPr>
          <a:xfrm>
            <a:off x="6582496" y="6124186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5617C3A-FDFC-C2CE-FB61-864CA0B5FE07}"/>
              </a:ext>
            </a:extLst>
          </p:cNvPr>
          <p:cNvSpPr txBox="1"/>
          <p:nvPr/>
        </p:nvSpPr>
        <p:spPr>
          <a:xfrm>
            <a:off x="6543611" y="685392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E165C4F-C442-A2BC-FDEB-21604625B6A1}"/>
              </a:ext>
            </a:extLst>
          </p:cNvPr>
          <p:cNvSpPr txBox="1"/>
          <p:nvPr/>
        </p:nvSpPr>
        <p:spPr>
          <a:xfrm>
            <a:off x="4169936" y="690275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1867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تلوين الحل المناسب.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E8293C-D7E5-531D-C2BF-323695A10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71" y="4800560"/>
            <a:ext cx="12607655" cy="2743279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511D8F22-73C2-EB61-5721-A664DA463644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4157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9B58-CB30-478B-D6E9-EABFD629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BBD0A-88F4-E534-0737-0A8A46761CB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1F5265-FF09-0D29-C1C9-1E6A896E234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55BCB8-D4E1-5574-D6D4-4FCFA1E701F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CCBB19-CDF2-802E-82A2-9D9B154DBD5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B01FBB8-C451-5FDF-E01D-124FF1ECD2E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12DAB8-3512-F188-F838-6D77CF5FBA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245F9A3-CF05-81E9-81A3-F0AEED257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71" y="4800560"/>
            <a:ext cx="12607655" cy="2743279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8E65F50-348E-7EF2-7C31-35FEE8480E37}"/>
              </a:ext>
            </a:extLst>
          </p:cNvPr>
          <p:cNvSpPr/>
          <p:nvPr/>
        </p:nvSpPr>
        <p:spPr>
          <a:xfrm>
            <a:off x="3886200" y="6896100"/>
            <a:ext cx="1905000" cy="533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bg1"/>
                </a:solidFill>
              </a:rPr>
              <a:t>6 - 14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466BABD-6AC0-F79F-3790-2CF5DF94FBC6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6553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47900" y="3941147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البسيطان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3643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8B0607EA-980D-74C8-9055-1CE4C02CF42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0DE6CA-8552-5B96-B083-B443915C5DDF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نعود للعبتنا: لعبة رمي الكرة.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80FBA6-1AFC-449C-920D-B4A77922B4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7911"/>
            <a:ext cx="5410200" cy="42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058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26.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58A551B6-7373-3241-C470-23883A0616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DEB7892-7092-9FC1-3D27-AB3999B9FB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031" y="2952181"/>
            <a:ext cx="5029636" cy="62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10208D4-3584-A4B9-08B8-C5A48126AB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361C4EDF-AB31-6B50-18F8-903086D1177F}"/>
              </a:ext>
            </a:extLst>
          </p:cNvPr>
          <p:cNvSpPr txBox="1">
            <a:spLocks/>
          </p:cNvSpPr>
          <p:nvPr/>
        </p:nvSpPr>
        <p:spPr>
          <a:xfrm>
            <a:off x="2133600" y="1333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231582"/>
              </p:ext>
            </p:extLst>
          </p:nvPr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1719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2133600" y="1285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8014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8500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</p:spTree>
    <p:extLst>
      <p:ext uri="{BB962C8B-B14F-4D97-AF65-F5344CB8AC3E}">
        <p14:creationId xmlns:p14="http://schemas.microsoft.com/office/powerpoint/2010/main" val="149185044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20786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3635128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3F5577AD-3630-4DBE-17D1-88D06E9DED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32" name="Tableau 4">
            <a:extLst>
              <a:ext uri="{FF2B5EF4-FFF2-40B4-BE49-F238E27FC236}">
                <a16:creationId xmlns:a16="http://schemas.microsoft.com/office/drawing/2014/main" id="{44B7A471-C626-49A2-0810-FBC3142CB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630784"/>
              </p:ext>
            </p:extLst>
          </p:nvPr>
        </p:nvGraphicFramePr>
        <p:xfrm>
          <a:off x="221501" y="2373230"/>
          <a:ext cx="13272998" cy="3184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06135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ترسيخ مفهوم الجمع والطرح بتوظيف كلمات مفاتيح وأشياء ملموسة.</a:t>
                      </a:r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+mj-cs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الخشيبات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+mj-cs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15دقيقة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+mj-cs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10" name="Graphic 9" descr="Alarm clock with solid fill">
            <a:extLst>
              <a:ext uri="{FF2B5EF4-FFF2-40B4-BE49-F238E27FC236}">
                <a16:creationId xmlns:a16="http://schemas.microsoft.com/office/drawing/2014/main" id="{F442D3DE-9E74-66B9-DD7C-F4154D9F3BC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9954" y="4585076"/>
            <a:ext cx="1015180" cy="9595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053379-183A-DBE5-EFC7-DB6201C82E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65" t="11904" r="881"/>
          <a:stretch/>
        </p:blipFill>
        <p:spPr>
          <a:xfrm>
            <a:off x="3651997" y="5839988"/>
            <a:ext cx="7105408" cy="27195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84B43F9-B613-04F8-372F-4A2C9FCED7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8729" r="89945">
                        <a14:foregroundMark x1="39337" y1="11563" x2="39337" y2="11563"/>
                        <a14:foregroundMark x1="52265" y1="12344" x2="58122" y2="12891"/>
                        <a14:foregroundMark x1="44420" y1="24063" x2="44420" y2="24063"/>
                        <a14:foregroundMark x1="44420" y1="22891" x2="44420" y2="22891"/>
                        <a14:foregroundMark x1="59779" y1="23203" x2="59779" y2="23203"/>
                        <a14:foregroundMark x1="9061" y1="67344" x2="9061" y2="68203"/>
                        <a14:foregroundMark x1="8729" y1="72656" x2="8729" y2="726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722" y="5860537"/>
            <a:ext cx="2000873" cy="2861928"/>
          </a:xfrm>
          <a:prstGeom prst="rect">
            <a:avLst/>
          </a:prstGeom>
        </p:spPr>
      </p:pic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6E829803-E722-E451-16E6-1AA385D84356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77114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D9AAC7E-7C88-22D1-31A2-BBF26A791C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6A429CB8-2CF2-BC24-6D65-CE70C168B72E}"/>
              </a:ext>
            </a:extLst>
          </p:cNvPr>
          <p:cNvSpPr txBox="1"/>
          <p:nvPr/>
        </p:nvSpPr>
        <p:spPr>
          <a:xfrm>
            <a:off x="4713790" y="4532144"/>
            <a:ext cx="8480514" cy="4148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250" b="1" dirty="0">
                <a:latin typeface="Dubai" panose="020B0503030403030204" pitchFamily="34" charset="-78"/>
              </a:rPr>
              <a:t>يقوم الميسر(ة) بنمذجة النشاط:</a:t>
            </a:r>
            <a:endParaRPr lang="ar-MA" sz="2025" b="1" dirty="0">
              <a:latin typeface="Dubai" panose="020B0503030403030204" pitchFamily="34" charset="-78"/>
            </a:endParaRPr>
          </a:p>
          <a:p>
            <a:pPr marL="0" marR="304324" lvl="1" indent="-321469" algn="just" rtl="1"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أكتب المسألة بوضوح على السبورة مع قراءتها في نفس الوقت.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lvl="1" indent="-321469" algn="just" rtl="1"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ق</a:t>
            </a:r>
            <a:r>
              <a:rPr lang="ar-MA" sz="2025" dirty="0" err="1">
                <a:solidFill>
                  <a:srgbClr val="151616"/>
                </a:solidFill>
                <a:latin typeface="Calibri" panose="020F0502020204030204" pitchFamily="34" charset="0"/>
              </a:rPr>
              <a:t>رأ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المسألة مرة ثانية مع توجيه المتعلمين للانتباه والانصات الجيد، دون الترديد</a:t>
            </a:r>
            <a:r>
              <a:rPr lang="en-US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marR="304324" lvl="1" indent="-321469" algn="just" rtl="1"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طلب من التلاميذ: من منكم يقرأ كما قرأت؟ مع دعوة متعلم جديد في كل مرة لمنحه فرصة القراءة، وتشجيعهم على أدائهم عند الانتهاء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 من القراءة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marR="872252" lvl="1" indent="-321469" algn="just" rtl="1"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بعد ذلك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أدعو المتعلمين إلى مناقشة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الأسئلة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الأربعة لحل المسائل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: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SA" sz="2025" b="1" dirty="0">
                <a:latin typeface="Calibri" panose="020F0502020204030204" pitchFamily="34" charset="0"/>
              </a:rPr>
              <a:t>ما هي المعلومات المقدمة في المسألة ؟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</a:rPr>
              <a:t> </a:t>
            </a:r>
            <a:r>
              <a:rPr lang="ar-SA" sz="2025" b="1" dirty="0">
                <a:latin typeface="Calibri" panose="020F0502020204030204" pitchFamily="34" charset="0"/>
              </a:rPr>
              <a:t>ما هو المطلوب ؟ 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</a:rPr>
              <a:t> </a:t>
            </a:r>
            <a:r>
              <a:rPr lang="ar-SA" sz="2025" b="1" dirty="0">
                <a:latin typeface="Calibri" panose="020F0502020204030204" pitchFamily="34" charset="0"/>
              </a:rPr>
              <a:t>ماذا علي أن أفعل لحساب المطلوب ؟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  <a:buFont typeface="Wingdings" panose="05000000000000000000" pitchFamily="2" charset="2"/>
              <a:buChar char="q"/>
            </a:pPr>
            <a:r>
              <a:rPr lang="ar-MA" sz="2025" b="1" dirty="0">
                <a:latin typeface="Calibri" panose="020F0502020204030204" pitchFamily="34" charset="0"/>
              </a:rPr>
              <a:t> </a:t>
            </a:r>
            <a:r>
              <a:rPr lang="ar-SA" sz="2025" b="1" dirty="0">
                <a:latin typeface="Calibri" panose="020F0502020204030204" pitchFamily="34" charset="0"/>
              </a:rPr>
              <a:t>لماذا ؟ </a:t>
            </a:r>
            <a:endParaRPr lang="ar-MA" sz="2025" b="1" dirty="0">
              <a:latin typeface="Calibri" panose="020F0502020204030204" pitchFamily="34" charset="0"/>
            </a:endParaRP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</a:pPr>
            <a:r>
              <a:rPr lang="ar-MA" sz="2025" b="1" dirty="0">
                <a:latin typeface="Calibri" panose="020F0502020204030204" pitchFamily="34" charset="0"/>
              </a:rPr>
              <a:t>تتم الإجابة عن الأسئلة وتدوينها في جدول حل المسائل؛ </a:t>
            </a:r>
          </a:p>
          <a:p>
            <a:pPr marL="729000" lvl="1" algn="r" rtl="1">
              <a:spcBef>
                <a:spcPts val="287"/>
              </a:spcBef>
              <a:buClr>
                <a:srgbClr val="151616"/>
              </a:buClr>
              <a:buSzPts val="1200"/>
            </a:pPr>
            <a:r>
              <a:rPr lang="ar-MA" sz="2025" b="1" dirty="0">
                <a:latin typeface="Calibri" panose="020F0502020204030204" pitchFamily="34" charset="0"/>
              </a:rPr>
              <a:t>يجذب انتباه المتعلمين إلى العملية المناسبة لحل المسألة؛ </a:t>
            </a:r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93100216-DF1C-B396-C5DD-49F2942DB8A8}"/>
              </a:ext>
            </a:extLst>
          </p:cNvPr>
          <p:cNvGrpSpPr/>
          <p:nvPr/>
        </p:nvGrpSpPr>
        <p:grpSpPr>
          <a:xfrm>
            <a:off x="231499" y="4536487"/>
            <a:ext cx="4482290" cy="3879970"/>
            <a:chOff x="195850" y="3398904"/>
            <a:chExt cx="3501716" cy="3429000"/>
          </a:xfrm>
        </p:grpSpPr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CBF280F2-E00B-83BF-1A0C-8682CDCF4711}"/>
                </a:ext>
              </a:extLst>
            </p:cNvPr>
            <p:cNvGrpSpPr/>
            <p:nvPr/>
          </p:nvGrpSpPr>
          <p:grpSpPr>
            <a:xfrm>
              <a:off x="1322706" y="3398904"/>
              <a:ext cx="2374860" cy="1537810"/>
              <a:chOff x="4580681" y="3398904"/>
              <a:chExt cx="4303508" cy="2474686"/>
            </a:xfrm>
          </p:grpSpPr>
          <p:pic>
            <p:nvPicPr>
              <p:cNvPr id="17" name="Picture 11">
                <a:extLst>
                  <a:ext uri="{FF2B5EF4-FFF2-40B4-BE49-F238E27FC236}">
                    <a16:creationId xmlns:a16="http://schemas.microsoft.com/office/drawing/2014/main" id="{67DD8438-3484-5CD1-2E9D-3BC97F594F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80681" y="3398904"/>
                <a:ext cx="4303508" cy="2474686"/>
              </a:xfrm>
              <a:prstGeom prst="rect">
                <a:avLst/>
              </a:prstGeom>
            </p:spPr>
          </p:pic>
          <p:sp>
            <p:nvSpPr>
              <p:cNvPr id="18" name="TextBox 12">
                <a:extLst>
                  <a:ext uri="{FF2B5EF4-FFF2-40B4-BE49-F238E27FC236}">
                    <a16:creationId xmlns:a16="http://schemas.microsoft.com/office/drawing/2014/main" id="{9EF0D553-3704-9011-CBD7-5EA05EE8013F}"/>
                  </a:ext>
                </a:extLst>
              </p:cNvPr>
              <p:cNvSpPr txBox="1"/>
              <p:nvPr/>
            </p:nvSpPr>
            <p:spPr>
              <a:xfrm>
                <a:off x="4792679" y="3893321"/>
                <a:ext cx="3879507" cy="1460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025" dirty="0">
                    <a:solidFill>
                      <a:schemeClr val="bg1"/>
                    </a:solidFill>
                  </a:rPr>
                  <a:t>يملك أحمد 26 خشيبة، أعطته سارة 15 خشيبة.</a:t>
                </a:r>
              </a:p>
              <a:p>
                <a:pPr algn="ctr" rtl="1"/>
                <a:r>
                  <a:rPr lang="ar-MA" sz="2025" dirty="0">
                    <a:solidFill>
                      <a:schemeClr val="bg1"/>
                    </a:solidFill>
                  </a:rPr>
                  <a:t>كم خشيبة أصبحت لدى أحمد؟</a:t>
                </a:r>
                <a:endParaRPr lang="fr-FR" sz="2025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6" name="Image 3">
              <a:extLst>
                <a:ext uri="{FF2B5EF4-FFF2-40B4-BE49-F238E27FC236}">
                  <a16:creationId xmlns:a16="http://schemas.microsoft.com/office/drawing/2014/main" id="{A14656EF-BBF8-163C-46FD-7F5D4D573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3765" b="24936"/>
            <a:stretch/>
          </p:blipFill>
          <p:spPr>
            <a:xfrm>
              <a:off x="195850" y="4124767"/>
              <a:ext cx="3089575" cy="2703137"/>
            </a:xfrm>
            <a:prstGeom prst="rect">
              <a:avLst/>
            </a:prstGeom>
          </p:spPr>
        </p:pic>
      </p:grp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1D1CB708-511E-D22B-EDC4-79E970671BF3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899300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58F7C2B-1454-C8EA-1EF6-0D01E7F41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49854B5D-B3ED-5441-84CC-D4DC02C415D4}"/>
              </a:ext>
            </a:extLst>
          </p:cNvPr>
          <p:cNvSpPr txBox="1"/>
          <p:nvPr/>
        </p:nvSpPr>
        <p:spPr>
          <a:xfrm>
            <a:off x="5168837" y="3136002"/>
            <a:ext cx="8361426" cy="5565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3634" marR="304324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رسم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الميسر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جدولا على السبورة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 ويسميه "منزل العمليات"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و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يدعو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متعلمين اثنين ليقوما بدور كل من سارة وأحمد ثم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يتم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حل المس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أ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لة بالاستعانة بالحزم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والخشيبات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304324" lvl="1" indent="-321469" algn="just" rtl="1">
              <a:lnSpc>
                <a:spcPct val="115000"/>
              </a:lnSpc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يملأ الميسر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جميع المعطيات في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منزل العمليات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بالاستعانة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بالسؤال عن معلومات المسألة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304324" lvl="1" indent="-321469" algn="just" rtl="1">
              <a:lnSpc>
                <a:spcPct val="115000"/>
              </a:lnSpc>
              <a:spcBef>
                <a:spcPts val="135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ق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و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م بوضع الحزم في عمود الحزم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والخشيبات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في عمود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الخشيبات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داخل الجدول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 أمام اسم أحمد وسارة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ناقش مع المتعلمين العملية الواجب اعتمادها ثم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يدرج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رمز عملية الجمع في المكان.</a:t>
            </a:r>
            <a:endParaRPr lang="ar-MA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يقدم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قاعدة الجمع " أبدأ دائما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جمع 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الخشيبات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 مع بعضها البعض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</a:t>
            </a:r>
            <a:r>
              <a:rPr lang="en-US" sz="2025" dirty="0">
                <a:solidFill>
                  <a:srgbClr val="151616"/>
                </a:solidFill>
                <a:latin typeface="Calibri" panose="020F0502020204030204" pitchFamily="34" charset="0"/>
              </a:rPr>
              <a:t>"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؛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6 +5 يصبح لدينا 11 خشيبة؛ 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يذكر الميسر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 المتعلمين بقاعدة </a:t>
            </a: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المبادلة بعشرة : حزمة واحدة تتشكل من 10 خشيبات</a:t>
            </a:r>
            <a:r>
              <a:rPr lang="ar-SA" sz="202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ar-MA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يبدل الميسر 10 خشيبات بحزمة واحدة؛ فيصبح لديه حزمة وخشيبه واحدة؛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يحتفظ بالخشبية  في عمود الخشيبات؛ ويضع الحزمة في غرفة الضيوف الكائنة في عمود الحزم   </a:t>
            </a:r>
            <a:endParaRPr lang="fr-FR" sz="202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يجمع الحزم مع بعضها البعض. يكتب عددها مع التصريح بضرورة احتساب الحزمة في غرفة الضيوف؛</a:t>
            </a:r>
          </a:p>
          <a:p>
            <a:pPr marL="503634" marR="202883" lvl="1" indent="-321469" algn="just" rtl="1">
              <a:lnSpc>
                <a:spcPct val="115000"/>
              </a:lnSpc>
              <a:spcBef>
                <a:spcPts val="129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274" algn="l"/>
                <a:tab pos="1047988" algn="l"/>
              </a:tabLst>
            </a:pPr>
            <a:r>
              <a:rPr lang="ar-MA" sz="2025" dirty="0">
                <a:solidFill>
                  <a:srgbClr val="151616"/>
                </a:solidFill>
                <a:latin typeface="Calibri" panose="020F0502020204030204" pitchFamily="34" charset="0"/>
              </a:rPr>
              <a:t>يصرح بالجواب على السؤال : أصبح لدى أحمد 41 خشيبة؛ </a:t>
            </a:r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4A76DB26-204B-4303-3681-24DB84BF2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36" y="3308720"/>
            <a:ext cx="3088704" cy="3747852"/>
          </a:xfrm>
          <a:prstGeom prst="rect">
            <a:avLst/>
          </a:prstGeom>
        </p:spPr>
      </p:pic>
      <p:sp>
        <p:nvSpPr>
          <p:cNvPr id="12" name="Speech Bubble: Rectangle with Corners Rounded 16">
            <a:extLst>
              <a:ext uri="{FF2B5EF4-FFF2-40B4-BE49-F238E27FC236}">
                <a16:creationId xmlns:a16="http://schemas.microsoft.com/office/drawing/2014/main" id="{1BCA0CE8-2E6E-232F-60C5-AC1A1527A479}"/>
              </a:ext>
            </a:extLst>
          </p:cNvPr>
          <p:cNvSpPr/>
          <p:nvPr/>
        </p:nvSpPr>
        <p:spPr>
          <a:xfrm>
            <a:off x="3729154" y="3342959"/>
            <a:ext cx="1296574" cy="679916"/>
          </a:xfrm>
          <a:prstGeom prst="wedgeRoundRectCallout">
            <a:avLst>
              <a:gd name="adj1" fmla="val -10718"/>
              <a:gd name="adj2" fmla="val 9321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250" b="1" dirty="0">
                <a:solidFill>
                  <a:schemeClr val="tx1"/>
                </a:solidFill>
              </a:rPr>
              <a:t>26 خشيبة</a:t>
            </a:r>
            <a:endParaRPr lang="fr-FR" sz="2250" b="1" dirty="0">
              <a:solidFill>
                <a:schemeClr val="tx1"/>
              </a:solidFill>
            </a:endParaRPr>
          </a:p>
        </p:txBody>
      </p:sp>
      <p:pic>
        <p:nvPicPr>
          <p:cNvPr id="13" name="Picture 11" descr="A cartoon of a child&#10;&#10;Description automatically generated with medium confidence">
            <a:extLst>
              <a:ext uri="{FF2B5EF4-FFF2-40B4-BE49-F238E27FC236}">
                <a16:creationId xmlns:a16="http://schemas.microsoft.com/office/drawing/2014/main" id="{94CF0527-1D59-295D-B9C1-224CBD1105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928" y="4402472"/>
            <a:ext cx="1069027" cy="1104987"/>
          </a:xfrm>
          <a:prstGeom prst="rect">
            <a:avLst/>
          </a:prstGeom>
        </p:spPr>
      </p:pic>
      <p:pic>
        <p:nvPicPr>
          <p:cNvPr id="14" name="Picture 15" descr="A cartoon of a child wearing a hat&#10;&#10;Description automatically generated with medium confidence">
            <a:extLst>
              <a:ext uri="{FF2B5EF4-FFF2-40B4-BE49-F238E27FC236}">
                <a16:creationId xmlns:a16="http://schemas.microsoft.com/office/drawing/2014/main" id="{E1383E3D-73A5-223B-C6A3-5C43B94DD3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48" y="6946568"/>
            <a:ext cx="1440145" cy="1272611"/>
          </a:xfrm>
          <a:prstGeom prst="rect">
            <a:avLst/>
          </a:prstGeom>
        </p:spPr>
      </p:pic>
      <p:sp>
        <p:nvSpPr>
          <p:cNvPr id="15" name="Speech Bubble: Rectangle with Corners Rounded 17">
            <a:extLst>
              <a:ext uri="{FF2B5EF4-FFF2-40B4-BE49-F238E27FC236}">
                <a16:creationId xmlns:a16="http://schemas.microsoft.com/office/drawing/2014/main" id="{36F1799B-1987-80AB-ABCC-B70552DC5F6A}"/>
              </a:ext>
            </a:extLst>
          </p:cNvPr>
          <p:cNvSpPr/>
          <p:nvPr/>
        </p:nvSpPr>
        <p:spPr>
          <a:xfrm>
            <a:off x="3743822" y="5887055"/>
            <a:ext cx="1296574" cy="679916"/>
          </a:xfrm>
          <a:prstGeom prst="wedgeRoundRectCallout">
            <a:avLst>
              <a:gd name="adj1" fmla="val -28012"/>
              <a:gd name="adj2" fmla="val 96210"/>
              <a:gd name="adj3" fmla="val 1666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250" b="1" dirty="0"/>
              <a:t>15 خشيبة</a:t>
            </a:r>
            <a:endParaRPr lang="fr-FR" sz="2250" b="1" dirty="0"/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0A94C8F4-3229-22BB-87C3-160B98CA3EFD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126282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58F7C2B-1454-C8EA-1EF6-0D01E7F41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49854B5D-B3ED-5441-84CC-D4DC02C415D4}"/>
              </a:ext>
            </a:extLst>
          </p:cNvPr>
          <p:cNvSpPr txBox="1"/>
          <p:nvPr/>
        </p:nvSpPr>
        <p:spPr>
          <a:xfrm>
            <a:off x="5045933" y="3269380"/>
            <a:ext cx="8361426" cy="5223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MA" sz="2250" dirty="0">
                <a:cs typeface="+mj-cs"/>
              </a:rPr>
              <a:t>يوزع الميسر مجموعة من الخشيبات والحزم على المجموعات ( مجموعات من 6 أفراد) </a:t>
            </a:r>
          </a:p>
          <a:p>
            <a:pPr algn="just" rtl="1">
              <a:lnSpc>
                <a:spcPct val="150000"/>
              </a:lnSpc>
            </a:pPr>
            <a:r>
              <a:rPr lang="ar-MA" sz="2250" dirty="0">
                <a:cs typeface="+mj-cs"/>
              </a:rPr>
              <a:t>يكتب الميسر على السبورة مجموعة من عمليات الجمع بالاحتفاظ؛ </a:t>
            </a:r>
          </a:p>
          <a:p>
            <a:pPr algn="just" rtl="1">
              <a:lnSpc>
                <a:spcPct val="150000"/>
              </a:lnSpc>
            </a:pPr>
            <a:r>
              <a:rPr lang="ar-MA" sz="2250" dirty="0">
                <a:cs typeface="+mj-cs"/>
              </a:rPr>
              <a:t>يدعو كل مجموعة إلى إنجاز إحدى عمليات الجمع باستخدام الخشيبات والحزم؛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ترسم كل مجموعة منزل العمليات؛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يقوم المتعلمون بالمناولات اللازمة؛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يواكب الميسر أعمال المجموعات ويقدم التوجيهات اللازمة؛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يذكر الميسر بقاعدة البدء بجمع الخشيبات؛ وعدم إغفال الاحتفاظ؛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يمر ممثل عن كل مجموعة لإنجاز عمليتها على السبورة وتتم مناقشة الإنجازات؛ </a:t>
            </a:r>
          </a:p>
          <a:p>
            <a:pPr marL="385763" indent="-385763" algn="just" rtl="1">
              <a:lnSpc>
                <a:spcPct val="150000"/>
              </a:lnSpc>
              <a:buFontTx/>
              <a:buChar char="-"/>
            </a:pPr>
            <a:r>
              <a:rPr lang="ar-MA" sz="2250" dirty="0">
                <a:cs typeface="+mj-cs"/>
              </a:rPr>
              <a:t>المجموعة الفائزة هي المجموعة التي كانت الأسرع في الإنجاز السليم؛ </a:t>
            </a:r>
          </a:p>
          <a:p>
            <a:pPr algn="just" rtl="1">
              <a:lnSpc>
                <a:spcPct val="150000"/>
              </a:lnSpc>
            </a:pPr>
            <a:r>
              <a:rPr lang="ar-MA" sz="2250" dirty="0">
                <a:cs typeface="+mj-cs"/>
              </a:rPr>
              <a:t>* تكرر هذه العملية مرات متعددة لتمكين جميع المتعلمين من المناولة وإنجاز العمليات. </a:t>
            </a:r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4A76DB26-204B-4303-3681-24DB84BF2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36" y="3308720"/>
            <a:ext cx="3088704" cy="3747852"/>
          </a:xfrm>
          <a:prstGeom prst="rect">
            <a:avLst/>
          </a:prstGeom>
        </p:spPr>
      </p:pic>
      <p:sp>
        <p:nvSpPr>
          <p:cNvPr id="12" name="Speech Bubble: Rectangle with Corners Rounded 16">
            <a:extLst>
              <a:ext uri="{FF2B5EF4-FFF2-40B4-BE49-F238E27FC236}">
                <a16:creationId xmlns:a16="http://schemas.microsoft.com/office/drawing/2014/main" id="{1BCA0CE8-2E6E-232F-60C5-AC1A1527A479}"/>
              </a:ext>
            </a:extLst>
          </p:cNvPr>
          <p:cNvSpPr/>
          <p:nvPr/>
        </p:nvSpPr>
        <p:spPr>
          <a:xfrm>
            <a:off x="3729154" y="3342959"/>
            <a:ext cx="1296574" cy="679916"/>
          </a:xfrm>
          <a:prstGeom prst="wedgeRoundRectCallout">
            <a:avLst>
              <a:gd name="adj1" fmla="val -10718"/>
              <a:gd name="adj2" fmla="val 9321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r>
              <a:rPr lang="ar-MA" sz="225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26 خشيبة</a:t>
            </a:r>
            <a:endParaRPr lang="fr-FR" sz="22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3" name="Picture 11" descr="A cartoon of a child&#10;&#10;Description automatically generated with medium confidence">
            <a:extLst>
              <a:ext uri="{FF2B5EF4-FFF2-40B4-BE49-F238E27FC236}">
                <a16:creationId xmlns:a16="http://schemas.microsoft.com/office/drawing/2014/main" id="{94CF0527-1D59-295D-B9C1-224CBD1105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928" y="4402472"/>
            <a:ext cx="1069027" cy="1104987"/>
          </a:xfrm>
          <a:prstGeom prst="rect">
            <a:avLst/>
          </a:prstGeom>
        </p:spPr>
      </p:pic>
      <p:pic>
        <p:nvPicPr>
          <p:cNvPr id="14" name="Picture 15" descr="A cartoon of a child wearing a hat&#10;&#10;Description automatically generated with medium confidence">
            <a:extLst>
              <a:ext uri="{FF2B5EF4-FFF2-40B4-BE49-F238E27FC236}">
                <a16:creationId xmlns:a16="http://schemas.microsoft.com/office/drawing/2014/main" id="{E1383E3D-73A5-223B-C6A3-5C43B94DD3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48" y="6946568"/>
            <a:ext cx="1440145" cy="1272611"/>
          </a:xfrm>
          <a:prstGeom prst="rect">
            <a:avLst/>
          </a:prstGeom>
        </p:spPr>
      </p:pic>
      <p:sp>
        <p:nvSpPr>
          <p:cNvPr id="15" name="Speech Bubble: Rectangle with Corners Rounded 17">
            <a:extLst>
              <a:ext uri="{FF2B5EF4-FFF2-40B4-BE49-F238E27FC236}">
                <a16:creationId xmlns:a16="http://schemas.microsoft.com/office/drawing/2014/main" id="{36F1799B-1987-80AB-ABCC-B70552DC5F6A}"/>
              </a:ext>
            </a:extLst>
          </p:cNvPr>
          <p:cNvSpPr/>
          <p:nvPr/>
        </p:nvSpPr>
        <p:spPr>
          <a:xfrm>
            <a:off x="3743822" y="5887055"/>
            <a:ext cx="1296574" cy="679916"/>
          </a:xfrm>
          <a:prstGeom prst="wedgeRoundRectCallout">
            <a:avLst>
              <a:gd name="adj1" fmla="val -28012"/>
              <a:gd name="adj2" fmla="val 96210"/>
              <a:gd name="adj3" fmla="val 1666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r>
              <a:rPr lang="ar-MA" sz="225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15 خشيبة</a:t>
            </a:r>
            <a:endParaRPr lang="fr-FR" sz="22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C0B42E1D-A49C-0B60-0CD6-270C81C952E7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82195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1D6A8D0-D704-8D5F-2431-54C9664133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7417" y="2318157"/>
          <a:ext cx="13367133" cy="63591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00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+mj-cs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96688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00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/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2132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2" name="TextBox 2">
            <a:extLst>
              <a:ext uri="{FF2B5EF4-FFF2-40B4-BE49-F238E27FC236}">
                <a16:creationId xmlns:a16="http://schemas.microsoft.com/office/drawing/2014/main" id="{C820E69A-D32A-98EE-FE1C-47228DBE2C24}"/>
              </a:ext>
            </a:extLst>
          </p:cNvPr>
          <p:cNvSpPr txBox="1"/>
          <p:nvPr/>
        </p:nvSpPr>
        <p:spPr>
          <a:xfrm>
            <a:off x="545440" y="5760376"/>
            <a:ext cx="12625121" cy="218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3150" b="1" dirty="0"/>
              <a:t> </a:t>
            </a: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يحرص الأستاذ(ة) على أن جميع التلاميذ يميزون وظيفة الرمز (</a:t>
            </a:r>
            <a:r>
              <a:rPr lang="fr-FR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لإنجاز عملية الجمع</a:t>
            </a:r>
            <a:r>
              <a:rPr lang="fr-FR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باستخدام الخشيبات والحزم.</a:t>
            </a:r>
          </a:p>
          <a:p>
            <a:pPr marL="321469" indent="-321469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315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أثناء القيام بالمناولة تسحب  الخشيبات والحزم بعد تجميعها  إلى خانتي  المجموع. </a:t>
            </a:r>
            <a:endParaRPr lang="ar-MA" sz="3150" b="1" dirty="0"/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466B710-31C4-B3C5-16C2-12ACEF2127B3}"/>
              </a:ext>
            </a:extLst>
          </p:cNvPr>
          <p:cNvSpPr txBox="1">
            <a:spLocks/>
          </p:cNvSpPr>
          <p:nvPr/>
        </p:nvSpPr>
        <p:spPr>
          <a:xfrm>
            <a:off x="2144209" y="128476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الخشيبات والحزم</a:t>
            </a:r>
            <a:endParaRPr lang="en-IN" sz="4500" b="1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6555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8" name="Freeform 8">
            <a:extLst>
              <a:ext uri="{FF2B5EF4-FFF2-40B4-BE49-F238E27FC236}">
                <a16:creationId xmlns:a16="http://schemas.microsoft.com/office/drawing/2014/main" id="{229742B3-35A4-0B78-7CCA-3B66100F7C5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1A3B6-0CD4-AE5D-59FA-DF97E2BCA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3C206D-F184-853E-7736-C30965956F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5AA85BE3-F812-3AE8-A0BB-1A18A5BFE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A7D63C-8C8D-D2DA-352F-589757BB4F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F71AB5-BBEE-984C-5BEF-E95D6059CB27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417E8E1-3A81-5273-D37B-F970C1C45907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الملحق3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00179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264F877B-96A4-25B3-8FEF-DE2EF47769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5B28AFDF-619A-5D2D-4E04-561AE4E5D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20025"/>
              </p:ext>
            </p:extLst>
          </p:nvPr>
        </p:nvGraphicFramePr>
        <p:xfrm>
          <a:off x="382213" y="2891776"/>
          <a:ext cx="12951574" cy="3747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006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931506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أن يتملك المتعلم(ة)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كيفية حل مسائل تتطلب جمع أعداد من 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رقمين (ثلاثة...)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أرقام بالاحتفاظ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نقود للعب وطباشير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15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5" name="Graphic 4" descr="Alarm clock with solid fill">
            <a:extLst>
              <a:ext uri="{FF2B5EF4-FFF2-40B4-BE49-F238E27FC236}">
                <a16:creationId xmlns:a16="http://schemas.microsoft.com/office/drawing/2014/main" id="{7BAF04FC-C93B-FF76-405A-A65BF2FF6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16717" y="5464658"/>
            <a:ext cx="1015180" cy="959586"/>
          </a:xfrm>
          <a:prstGeom prst="rect">
            <a:avLst/>
          </a:prstGeom>
        </p:spPr>
      </p:pic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6C3AAA45-19FA-70C4-52EE-A468ECF2EA12}"/>
              </a:ext>
            </a:extLst>
          </p:cNvPr>
          <p:cNvSpPr txBox="1">
            <a:spLocks/>
          </p:cNvSpPr>
          <p:nvPr/>
        </p:nvSpPr>
        <p:spPr>
          <a:xfrm>
            <a:off x="1785440" y="127882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26375E5-FAF4-C0B5-15B0-7ED264964B6F}"/>
              </a:ext>
            </a:extLst>
          </p:cNvPr>
          <p:cNvGrpSpPr/>
          <p:nvPr/>
        </p:nvGrpSpPr>
        <p:grpSpPr>
          <a:xfrm>
            <a:off x="1847850" y="6963420"/>
            <a:ext cx="10896600" cy="1321594"/>
            <a:chOff x="366471" y="4091893"/>
            <a:chExt cx="11287162" cy="1788830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BF87207C-C391-E1D2-40D7-FE6BC217212F}"/>
                </a:ext>
              </a:extLst>
            </p:cNvPr>
            <p:cNvGrpSpPr/>
            <p:nvPr/>
          </p:nvGrpSpPr>
          <p:grpSpPr>
            <a:xfrm>
              <a:off x="366471" y="4100009"/>
              <a:ext cx="2560197" cy="1772599"/>
              <a:chOff x="452972" y="4108124"/>
              <a:chExt cx="2927425" cy="1772599"/>
            </a:xfrm>
          </p:grpSpPr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7B7C93DD-33C8-6E97-ED28-E3ABF24670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AC678559-3FC0-368C-0EAF-877CE0323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F07CACAE-A4D5-2F73-A9A7-91B46512B3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4C23972B-EEB7-94E6-5D92-59ED99DCE8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DB868E9-9344-2941-6D72-2C159C8EAB97}"/>
                </a:ext>
              </a:extLst>
            </p:cNvPr>
            <p:cNvGrpSpPr/>
            <p:nvPr/>
          </p:nvGrpSpPr>
          <p:grpSpPr>
            <a:xfrm>
              <a:off x="3248771" y="4091893"/>
              <a:ext cx="2599251" cy="1788830"/>
              <a:chOff x="3730573" y="3849397"/>
              <a:chExt cx="2972081" cy="1788830"/>
            </a:xfrm>
          </p:grpSpPr>
          <p:pic>
            <p:nvPicPr>
              <p:cNvPr id="23" name="Image 2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146ABA0-BD55-B56E-6CE3-EFA1647FC1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4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6700F23-3508-DD22-2213-F6A247165F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5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33741D3-DDA5-376C-8DFF-AEAF6B0EA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6" name="Image 2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FB093DA0-0783-78C1-77D7-182B55B893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0EB43ABF-ED56-8F5A-84BE-4D8AD6DF25BD}"/>
                </a:ext>
              </a:extLst>
            </p:cNvPr>
            <p:cNvGrpSpPr/>
            <p:nvPr/>
          </p:nvGrpSpPr>
          <p:grpSpPr>
            <a:xfrm>
              <a:off x="6170125" y="4091893"/>
              <a:ext cx="2580702" cy="1788830"/>
              <a:chOff x="3741177" y="3849397"/>
              <a:chExt cx="2950872" cy="1788830"/>
            </a:xfrm>
          </p:grpSpPr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E7F88FBF-8D72-DF14-80F5-E6933D8F4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976DCBE5-03D4-8EDB-58F6-77C5856BBF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3CD7CB8C-A19D-31AB-D2FE-11D07D32F5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BC567123-E262-9294-23F9-E3AD7A85EE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514C9DA7-9637-C5B7-AF3E-183A74CB22DA}"/>
                </a:ext>
              </a:extLst>
            </p:cNvPr>
            <p:cNvGrpSpPr/>
            <p:nvPr/>
          </p:nvGrpSpPr>
          <p:grpSpPr>
            <a:xfrm>
              <a:off x="9072931" y="4094679"/>
              <a:ext cx="2580702" cy="1783259"/>
              <a:chOff x="3741177" y="3852182"/>
              <a:chExt cx="2950872" cy="1783259"/>
            </a:xfrm>
          </p:grpSpPr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4380D498-4F4B-AF08-9C78-A9E4CCAEF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6E19A64B-C090-A489-1FD2-60601EE76B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1880D38B-5E77-C9AE-1621-F3CF8D99B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736C559-58EA-89EE-22A9-19F32CE63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5348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462183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70C83D6D-ECF3-9A86-B06C-924E526CC1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8112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4516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5129213" y="4393613"/>
            <a:ext cx="8172450" cy="466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270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يقوم الميسر(ة) بنمذجة النشاط</a:t>
            </a:r>
            <a:r>
              <a:rPr lang="ar-MA" sz="315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:</a:t>
            </a: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كتابة مسألة تتطلب الجمع على السبورة بشكل واضح وقراءتها بموازاة ذلك، يعيد قراءتها بوضوح. ينصت المتعلمون فقط ولا يرددون معه أو بعده.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سؤال المتعلمين " من يقرأ كما فعلت؟" ويدعو متعلما آخر دوما ويعطيه الفرصة للقراءة ويشجعه لما ينهي القراءة؛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يطرح الأسئلة الأربعة </a:t>
            </a:r>
            <a:r>
              <a:rPr lang="ar-M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لحل المسألة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: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المعلومات التي تقدمها المسألة؛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هو المطلوب 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ماذا </a:t>
            </a: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سنفعل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لماذا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MadaniArabic-Light" panose="00000400000000000000" pitchFamily="2" charset="-7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4CAEDC-156F-831B-5887-E86CF4F4F07F}"/>
              </a:ext>
            </a:extLst>
          </p:cNvPr>
          <p:cNvGrpSpPr/>
          <p:nvPr/>
        </p:nvGrpSpPr>
        <p:grpSpPr>
          <a:xfrm>
            <a:off x="1638301" y="4666553"/>
            <a:ext cx="3340893" cy="2273771"/>
            <a:chOff x="4805109" y="3398904"/>
            <a:chExt cx="4079080" cy="24746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D5EC5A-B523-59DA-D537-2BC96BEA3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5109" y="3398904"/>
              <a:ext cx="4079080" cy="247468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DA4935-26E9-D7BD-0B42-0E2590F477CE}"/>
                </a:ext>
              </a:extLst>
            </p:cNvPr>
            <p:cNvSpPr txBox="1"/>
            <p:nvPr/>
          </p:nvSpPr>
          <p:spPr>
            <a:xfrm>
              <a:off x="5039188" y="3665801"/>
              <a:ext cx="3610921" cy="14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يملك أحمد 26 درهما، أعطته سارة 15 درهما.</a:t>
              </a:r>
            </a:p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كم درهما أصبح لدى أحمد؟</a:t>
              </a:r>
              <a:endParaRPr lang="fr-FR" sz="2025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1CEF0373-0E4B-2417-FD31-109C6DAFD5BD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26043939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E4FD7FA-A028-19F5-4099-CE45169E10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37901"/>
              </p:ext>
            </p:extLst>
          </p:nvPr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- تتمة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833122" y="3324828"/>
            <a:ext cx="9488283" cy="547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defTabSz="1028700" rtl="1">
              <a:lnSpc>
                <a:spcPct val="115000"/>
              </a:lnSpc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رسم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على الأرض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متعلمين لل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عب دور أحمد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سارة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وحل المسألة مع مساعدتهم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نقود اللعب.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يملاْ كل المعلومات في الإطار مع الاستعانة بالأسئلة الأربعة؛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 يملك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أحمد 26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يحث المتعلمين على تكوين المبلغ بلعبة النقود؛"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يعد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الأوراق من كل فئة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ويكتب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الأرقام في الإطار</a:t>
            </a:r>
            <a:r>
              <a:rPr lang="en-US" sz="247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نفس الشيء بالنسبة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لمبلغ سارة 15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يسأل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المتعلم الذي لعب دور أحمد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ويدعوه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ليعد النقود ويكتب الأرقام داخل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يدعو المتعلمين إلى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مناقشة </a:t>
            </a:r>
            <a:r>
              <a:rPr lang="ar-MA" sz="2475" dirty="0" err="1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التي سيحتاجانها لحل المسألة؛</a:t>
            </a: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يسجل رمز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الجمع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الجدول؛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134EAF94-772C-5A4D-FB1D-EAE6B8B4F24F}"/>
              </a:ext>
            </a:extLst>
          </p:cNvPr>
          <p:cNvSpPr txBox="1">
            <a:spLocks/>
          </p:cNvSpPr>
          <p:nvPr/>
        </p:nvSpPr>
        <p:spPr>
          <a:xfrm>
            <a:off x="2231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74FA95F-8F63-0BC7-C5AC-65943740F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1" y="4454303"/>
            <a:ext cx="3453274" cy="214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7794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D432B7C-7FA1-E96C-8156-9073547AFF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57300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686667"/>
              </p:ext>
            </p:extLst>
          </p:nvPr>
        </p:nvGraphicFramePr>
        <p:xfrm>
          <a:off x="11432" y="2247900"/>
          <a:ext cx="13704567" cy="69234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1829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902738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0896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(تتمة)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14505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66E09D55-0D1A-CEF2-56A0-37376C5430F2}"/>
              </a:ext>
            </a:extLst>
          </p:cNvPr>
          <p:cNvSpPr txBox="1">
            <a:spLocks/>
          </p:cNvSpPr>
          <p:nvPr/>
        </p:nvSpPr>
        <p:spPr>
          <a:xfrm>
            <a:off x="6115050" y="3160791"/>
            <a:ext cx="7589518" cy="558305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2853" tIns="51413" rIns="102853" bIns="51413" rtlCol="0" anchor="t" anchorCtr="0">
            <a:normAutofit fontScale="85000" lnSpcReduction="20000"/>
          </a:bodyPr>
          <a:lstStyle>
            <a:lvl1pPr marL="457200" lvl="0" indent="-228600" algn="l" defTabSz="6858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92"/>
              </a:buClr>
              <a:buSzPts val="2133"/>
              <a:buFont typeface="Arial" panose="020B0604020202020204" pitchFamily="34" charset="0"/>
              <a:buNone/>
              <a:defRPr sz="2133" b="0" i="0" kern="120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التذكير بقواعد الجمع: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"" نبدأ إنجاز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جمع الوحدات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الآن أعط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 سارة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5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فئة درهم واحد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أصبح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لدي أحمد 11 ورقة نقدية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 من فئة درهم واحد.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نبادل 10 أواق نقدية من فئة درهم بورقة واحدة من فئة 10 دراهم. نضع الورقة المحصل عليها في موضع الاحتفاظ بعمود العشرات؛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نضع ورقة من فئة 1 درهم المتبقية في خانة المجموع في  عمود الوحدات؛ 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نجمع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العشرات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حيث نجمع أوراق العشرات مع بعضها البعض دون إغفال العشرة في موضع الاحتفاظ؛ نحصل على 4 أوراق من فئة 10 دراهم نضعها في خانة العشرات للمجموع؛ </a:t>
            </a: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"وجدنا حل المسألة لما جمعنا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26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و15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مما أعطانا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أكتب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الحل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جملة مفيدة: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أصبح لدى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indent="0" algn="just" defTabSz="771525" rtl="1">
              <a:spcBef>
                <a:spcPts val="1125"/>
              </a:spcBef>
              <a:defRPr/>
            </a:pPr>
            <a:endParaRPr lang="fr-FR" sz="2700" dirty="0"/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99412C0E-B20F-00EC-8870-5FE012B55B2E}"/>
              </a:ext>
            </a:extLst>
          </p:cNvPr>
          <p:cNvSpPr txBox="1">
            <a:spLocks/>
          </p:cNvSpPr>
          <p:nvPr/>
        </p:nvSpPr>
        <p:spPr>
          <a:xfrm>
            <a:off x="20024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0B8F598-F40E-D33F-8B32-44505D933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3007785"/>
            <a:ext cx="4747739" cy="27350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FA585A7-CDF7-04AC-988F-592CE43E0C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5927474"/>
            <a:ext cx="4747739" cy="282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2990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85F4E1-504F-8C75-F25F-E150638C32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196094"/>
              </p:ext>
            </p:extLst>
          </p:nvPr>
        </p:nvGraphicFramePr>
        <p:xfrm>
          <a:off x="185738" y="2360246"/>
          <a:ext cx="13344525" cy="6984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3479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50157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     يوزع الميسر مجموعة من الأوراق النقدية من لعبة النقود على المجموعات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(مجموعات من 6 أفراد)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يكتب الميسر على السبورة مجموعة من عمليات الجمع بالاحتفاظ؛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يدعو كل مجموعة إلى إنجاز إحدى عمليات الجمع باستخدام لعبة النقود؛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ترسم كل مجموعة منزل العمليات؛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يقوم المتعلمون بالمناولات اللازمة؛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يواكب الميسر أعمال المجموعات ويقدم التوجيهات اللازمة؛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يذكر الميسر بقاعدة البدء بجمع الوحدات، ثم العشرات، وعدم إغفال الاحتفاظ؛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يمر ممثل عن كل مجموعة لإنجاز عمليتها على السبورة وتتم مناقشة الإنجازات؛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المجموعة الفائزة هي المجموعة التي كانت الأسرع في الإنجاز السليم؛ </a:t>
                      </a:r>
                    </a:p>
                    <a:p>
                      <a:pPr marL="0" indent="0" algn="just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* تكرر هذه العملية مرات متعددة لتمكين جميع المتعلمين من المناولة وإنجاز العمليات. </a:t>
                      </a: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B71546BF-2611-0094-59C0-19034798D6F2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91A97EC-FABF-42E0-3CB2-0A01254AA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95700"/>
            <a:ext cx="4227858" cy="242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4676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E8C16B1-501C-AE3D-97D8-3C261DBE54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03860"/>
          <a:ext cx="13367133" cy="42220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1484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1884191">
                <a:tc>
                  <a:txBody>
                    <a:bodyPr/>
                    <a:lstStyle/>
                    <a:p>
                      <a:pPr marL="0" lvl="0" indent="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0F6B0743-10E8-62C2-EF11-45EAC6A2E047}"/>
              </a:ext>
            </a:extLst>
          </p:cNvPr>
          <p:cNvSpPr txBox="1"/>
          <p:nvPr/>
        </p:nvSpPr>
        <p:spPr>
          <a:xfrm>
            <a:off x="529366" y="4884527"/>
            <a:ext cx="126572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يحرص الأستاذ(ة) على تفقد عمل المجموعات الصغرى للتأكد من مشاركة الجميع في سيرورة حل الوضعية المسألة.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endParaRPr lang="ar-MA" sz="2025" b="1" dirty="0">
              <a:solidFill>
                <a:prstClr val="black"/>
              </a:solidFill>
              <a:latin typeface="Calibri" panose="020F0502020204030204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يوجه الأستاذ(ة) التلاميذ إلى استعمال الأوراق النقدية اللازمة لإنجاز العملية ووضع باقي الأوراق في ملف مستقل لتفادي أي تشويش على سيرورة العملية.</a:t>
            </a:r>
            <a:endParaRPr lang="fr-FR" sz="2025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2C13BC01-E83F-2145-75F8-9C79DD5407AF}"/>
              </a:ext>
            </a:extLst>
          </p:cNvPr>
          <p:cNvSpPr txBox="1">
            <a:spLocks/>
          </p:cNvSpPr>
          <p:nvPr/>
        </p:nvSpPr>
        <p:spPr>
          <a:xfrm>
            <a:off x="2002418" y="128587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81367206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800" y="2857500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710364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10)؛ أو في الطرح لعدد مكون من رقمين أو رقم واحد (يكون الفرق محصورا بين 0 و18)؛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الطرح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"5-9"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40684</TotalTime>
  <Words>4190</Words>
  <Application>Microsoft Office PowerPoint</Application>
  <PresentationFormat>Personnalisé</PresentationFormat>
  <Paragraphs>841</Paragraphs>
  <Slides>99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99</vt:i4>
      </vt:variant>
    </vt:vector>
  </HeadingPairs>
  <TitlesOfParts>
    <vt:vector size="116" baseType="lpstr">
      <vt:lpstr>Microsoft Uighur</vt:lpstr>
      <vt:lpstr>Times New Roman</vt:lpstr>
      <vt:lpstr>MadaniArabic-Light</vt:lpstr>
      <vt:lpstr>Wingdings</vt:lpstr>
      <vt:lpstr>Montserrat Medium</vt:lpstr>
      <vt:lpstr>Arial</vt:lpstr>
      <vt:lpstr>Dosis</vt:lpstr>
      <vt:lpstr>Arial Rounded MT Bold</vt:lpstr>
      <vt:lpstr>Cambria,Serif</vt:lpstr>
      <vt:lpstr>Dubai</vt:lpstr>
      <vt:lpstr>Montserrat Light</vt:lpstr>
      <vt:lpstr>Carelia</vt:lpstr>
      <vt:lpstr>Calibri</vt:lpstr>
      <vt:lpstr>Cambria</vt:lpstr>
      <vt:lpstr>29LT Bukra Bold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273</cp:revision>
  <dcterms:created xsi:type="dcterms:W3CDTF">2006-08-16T00:00:00Z</dcterms:created>
  <dcterms:modified xsi:type="dcterms:W3CDTF">2025-09-30T12:18:55Z</dcterms:modified>
  <dc:identifier>DAFtlvZnwz4</dc:identifier>
</cp:coreProperties>
</file>