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6"/>
  </p:notesMasterIdLst>
  <p:sldIdLst>
    <p:sldId id="257" r:id="rId2"/>
    <p:sldId id="2134808553" r:id="rId3"/>
    <p:sldId id="2134808443" r:id="rId4"/>
    <p:sldId id="2147482643" r:id="rId5"/>
    <p:sldId id="2134808576" r:id="rId6"/>
    <p:sldId id="2147482644" r:id="rId7"/>
    <p:sldId id="2147482642" r:id="rId8"/>
    <p:sldId id="386" r:id="rId9"/>
    <p:sldId id="2134808444" r:id="rId10"/>
    <p:sldId id="2147482661" r:id="rId11"/>
    <p:sldId id="2147482586" r:id="rId12"/>
    <p:sldId id="2147482713" r:id="rId13"/>
    <p:sldId id="2147482645" r:id="rId14"/>
    <p:sldId id="2134808520" r:id="rId15"/>
    <p:sldId id="2147482646" r:id="rId16"/>
    <p:sldId id="2147482647" r:id="rId17"/>
    <p:sldId id="2147482648" r:id="rId18"/>
    <p:sldId id="2147482649" r:id="rId19"/>
    <p:sldId id="2147482650" r:id="rId20"/>
    <p:sldId id="2147482651" r:id="rId21"/>
    <p:sldId id="2147482652" r:id="rId22"/>
    <p:sldId id="2147482636" r:id="rId23"/>
    <p:sldId id="2134808519" r:id="rId24"/>
    <p:sldId id="2147482633" r:id="rId25"/>
    <p:sldId id="2134808459" r:id="rId26"/>
    <p:sldId id="2147482524" r:id="rId27"/>
    <p:sldId id="2147482748" r:id="rId28"/>
    <p:sldId id="2147482749" r:id="rId29"/>
    <p:sldId id="2147482750" r:id="rId30"/>
    <p:sldId id="2147482751" r:id="rId31"/>
    <p:sldId id="2147482752" r:id="rId32"/>
    <p:sldId id="2147482753" r:id="rId33"/>
    <p:sldId id="2147482754" r:id="rId34"/>
    <p:sldId id="2147482755" r:id="rId35"/>
    <p:sldId id="2147482756" r:id="rId36"/>
    <p:sldId id="2147482757" r:id="rId37"/>
    <p:sldId id="2147482724" r:id="rId38"/>
    <p:sldId id="2147482634" r:id="rId39"/>
    <p:sldId id="2147482758" r:id="rId40"/>
    <p:sldId id="2134808460" r:id="rId41"/>
    <p:sldId id="2147482573" r:id="rId42"/>
    <p:sldId id="2147482539" r:id="rId43"/>
    <p:sldId id="2147482582" r:id="rId44"/>
    <p:sldId id="2147482640" r:id="rId45"/>
    <p:sldId id="2134808467" r:id="rId46"/>
    <p:sldId id="2147482770" r:id="rId47"/>
    <p:sldId id="2147482765" r:id="rId48"/>
    <p:sldId id="2147482570" r:id="rId49"/>
    <p:sldId id="2147482766" r:id="rId50"/>
    <p:sldId id="2147482769" r:id="rId51"/>
    <p:sldId id="2134808504" r:id="rId52"/>
    <p:sldId id="2147482538" r:id="rId53"/>
    <p:sldId id="2147482767" r:id="rId54"/>
    <p:sldId id="2147482768" r:id="rId55"/>
  </p:sldIdLst>
  <p:sldSz cx="13716000" cy="10287000"/>
  <p:notesSz cx="6858000" cy="9144000"/>
  <p:embeddedFontLst>
    <p:embeddedFont>
      <p:font typeface="Arial Rounded MT Bold" panose="020F0704030504030204" pitchFamily="34" charset="0"/>
      <p:regular r:id="rId57"/>
    </p:embeddedFont>
    <p:embeddedFont>
      <p:font typeface="Carelia" panose="020B0604020202020204" charset="0"/>
      <p:regular r:id="rId58"/>
    </p:embeddedFont>
    <p:embeddedFont>
      <p:font typeface="Dosis" pitchFamily="2" charset="0"/>
      <p:regular r:id="rId59"/>
      <p:bold r:id="rId60"/>
    </p:embeddedFont>
    <p:embeddedFont>
      <p:font typeface="MadaniArabic-Light" panose="00000400000000000000" pitchFamily="2" charset="-78"/>
      <p:regular r:id="rId61"/>
    </p:embeddedFont>
    <p:embeddedFont>
      <p:font typeface="Microsoft Uighur" panose="02000000000000000000" pitchFamily="2" charset="-78"/>
      <p:regular r:id="rId62"/>
      <p:bold r:id="rId63"/>
    </p:embeddedFont>
    <p:embeddedFont>
      <p:font typeface="Montserrat" panose="00000500000000000000" pitchFamily="2" charset="0"/>
      <p:regular r:id="rId64"/>
      <p:bold r:id="rId65"/>
      <p:italic r:id="rId66"/>
      <p:boldItalic r:id="rId67"/>
    </p:embeddedFont>
    <p:embeddedFont>
      <p:font typeface="Montserrat Light" panose="00000400000000000000" pitchFamily="2" charset="0"/>
      <p:regular r:id="rId68"/>
      <p:italic r:id="rId69"/>
    </p:embeddedFont>
    <p:embeddedFont>
      <p:font typeface="Montserrat Medium" panose="00000600000000000000" pitchFamily="2" charset="0"/>
      <p:regular r:id="rId70"/>
      <p:italic r:id="rId7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4AC283"/>
    <a:srgbClr val="0097B2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33" autoAdjust="0"/>
  </p:normalViewPr>
  <p:slideViewPr>
    <p:cSldViewPr>
      <p:cViewPr varScale="1">
        <p:scale>
          <a:sx n="61" d="100"/>
          <a:sy n="61" d="100"/>
        </p:scale>
        <p:origin x="1229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7.fntdata"/><Relationship Id="rId68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8.fntdata"/><Relationship Id="rId69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70" Type="http://schemas.openxmlformats.org/officeDocument/2006/relationships/font" Target="fonts/font14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24/09/2025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4680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9437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3309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1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1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1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7.svg"/><Relationship Id="rId9" Type="http://schemas.openxmlformats.org/officeDocument/2006/relationships/image" Target="../media/image2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2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6.svg"/><Relationship Id="rId4" Type="http://schemas.openxmlformats.org/officeDocument/2006/relationships/image" Target="../media/image5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0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clipart.org/detail/131431/black-marker-marcador-negro" TargetMode="External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12" Type="http://schemas.openxmlformats.org/officeDocument/2006/relationships/image" Target="../media/image9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11" Type="http://schemas.openxmlformats.org/officeDocument/2006/relationships/image" Target="../media/image8.png"/><Relationship Id="rId5" Type="http://schemas.openxmlformats.org/officeDocument/2006/relationships/image" Target="../media/image36.png"/><Relationship Id="rId10" Type="http://schemas.openxmlformats.org/officeDocument/2006/relationships/image" Target="../media/image39.png"/><Relationship Id="rId4" Type="http://schemas.openxmlformats.org/officeDocument/2006/relationships/image" Target="../media/image35.png"/><Relationship Id="rId9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041086" y="7125051"/>
            <a:ext cx="6325330" cy="813494"/>
            <a:chOff x="2900869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2900869" y="7056862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مراجعة وتوليف 3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0B0BC-8557-F523-5F15-165DD4CFB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F69012-C8B0-4668-5C32-DDC449A0D22C}"/>
              </a:ext>
            </a:extLst>
          </p:cNvPr>
          <p:cNvSpPr/>
          <p:nvPr/>
        </p:nvSpPr>
        <p:spPr>
          <a:xfrm>
            <a:off x="-1" y="2095500"/>
            <a:ext cx="13716001" cy="8191499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DF9877D-0270-ACDA-F5AF-4A1DA7E05B83}"/>
              </a:ext>
            </a:extLst>
          </p:cNvPr>
          <p:cNvSpPr/>
          <p:nvPr/>
        </p:nvSpPr>
        <p:spPr>
          <a:xfrm>
            <a:off x="275852" y="2258257"/>
            <a:ext cx="13164293" cy="77012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BCC0BB0-6177-145B-3042-F262074D06BF}"/>
              </a:ext>
            </a:extLst>
          </p:cNvPr>
          <p:cNvSpPr/>
          <p:nvPr/>
        </p:nvSpPr>
        <p:spPr>
          <a:xfrm>
            <a:off x="-1" y="712298"/>
            <a:ext cx="13716001" cy="1383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3BF606F-BBC3-5D16-7B94-4DB2BCECA564}"/>
              </a:ext>
            </a:extLst>
          </p:cNvPr>
          <p:cNvSpPr txBox="1"/>
          <p:nvPr/>
        </p:nvSpPr>
        <p:spPr>
          <a:xfrm>
            <a:off x="152400" y="863026"/>
            <a:ext cx="12287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defTabSz="685834" rtl="1">
              <a:defRPr/>
            </a:pP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بالأمس أيقونة "العمل الفردي على الكراسة" من يذكرنا بما تعنيه هذه الأيقونة وما علينا القيام به عند ظهورها.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1507DBA-A2E7-2235-7460-A722B2C835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C784AC32-CE90-2101-B673-0F3EA3B18FA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00" y="3312535"/>
            <a:ext cx="4963059" cy="4362865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BD9D070-D0F2-D4A7-2F27-2298C92A3EC8}"/>
              </a:ext>
            </a:extLst>
          </p:cNvPr>
          <p:cNvSpPr/>
          <p:nvPr/>
        </p:nvSpPr>
        <p:spPr>
          <a:xfrm>
            <a:off x="5625017" y="780880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8999D713-6EB4-36B9-E434-D0F5CD5C1C5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63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203195" y="3941147"/>
            <a:ext cx="722079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19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60934-8D3B-B08D-EA28-F4953B822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26E16E-6493-6F03-A750-9B19032E85C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AFBB6D-09BF-69D6-5828-AF52AF14C0FC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0EFF461-1D09-6EF3-7E86-7A51B234B5D5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548B48-19C8-2012-FF92-A976962A8F80}"/>
              </a:ext>
            </a:extLst>
          </p:cNvPr>
          <p:cNvSpPr txBox="1"/>
          <p:nvPr/>
        </p:nvSpPr>
        <p:spPr>
          <a:xfrm>
            <a:off x="275854" y="863026"/>
            <a:ext cx="12163764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نعود لنشاطنا " الجمع والطرح شفهيا" سنستمر في التدرب على الطرح الشفوي لعدد مكون من رقمين أو رقم واحد بحيث  يكون الفرق محصورا بين 0 و18. سنجري مسابقة بين المجموعات. سيتسابق ممثلان عن مجموعتين في تعبئة جدول الطرح. الفائز هو الأسرع في تعبئة جدول الطرح. من يريد المشاركة؟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يرسم الأستاذ(ة) جدولين فارغين للجمع على السبورة.</a:t>
            </a: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2A2CC12-5262-E1B4-DF33-59584EECF5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9A2DE21-6193-E26E-5829-9B86CC4887F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D5C6C09-8CBA-034A-5244-EB078023EEFD}"/>
              </a:ext>
            </a:extLst>
          </p:cNvPr>
          <p:cNvGrpSpPr/>
          <p:nvPr/>
        </p:nvGrpSpPr>
        <p:grpSpPr>
          <a:xfrm>
            <a:off x="3746238" y="3317360"/>
            <a:ext cx="6552918" cy="6125049"/>
            <a:chOff x="5518324" y="2984386"/>
            <a:chExt cx="6552918" cy="6125049"/>
          </a:xfrm>
        </p:grpSpPr>
        <p:pic>
          <p:nvPicPr>
            <p:cNvPr id="3" name="Image 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C120089C-518E-16C2-48DD-F5D2E0B4CF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9" name="Image 8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F30EE91E-F537-0CC4-9AA0-EA7AF33FEF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10" name="Image 2">
            <a:extLst>
              <a:ext uri="{FF2B5EF4-FFF2-40B4-BE49-F238E27FC236}">
                <a16:creationId xmlns:a16="http://schemas.microsoft.com/office/drawing/2014/main" id="{A3E1C939-9A6C-2FB5-CF08-EDA62DCBB7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9430" y="3641176"/>
            <a:ext cx="1017142" cy="145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985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723900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الألواح، 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eaLnBrk="1" latinLnBrk="0" hangingPunct="1"/>
            <a:r>
              <a:rPr lang="ar-MA" sz="8000" dirty="0">
                <a:solidFill>
                  <a:schemeClr val="bg1"/>
                </a:solidFill>
              </a:rPr>
              <a:t>4-9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1EA6410-E500-C3AA-2E03-B46FE34A69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365E61C-290D-0B9D-13D8-E559FDC0373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3849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800600" y="4872189"/>
            <a:ext cx="3352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4-9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5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E80CF3A-FEDE-B2A5-3C69-3F2F8A55E2D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530D6-D266-4464-64A4-4F0B4B930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65C0383-DF1C-5005-B9F7-847A44A4FA7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A7F95C1-9037-18E9-ECC8-4A50535564B1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41444F-5928-7151-4D8C-97C8810385C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F1ADC9-AF24-1A99-ADF7-815990182205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7CE5AAE-5461-9FF0-44E9-D40C46756064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3FC69523-2EE5-7AFE-B568-6EA9E31235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549F976-1C3A-F0B2-E805-89078D4D5A89}"/>
              </a:ext>
            </a:extLst>
          </p:cNvPr>
          <p:cNvSpPr txBox="1"/>
          <p:nvPr/>
        </p:nvSpPr>
        <p:spPr>
          <a:xfrm>
            <a:off x="4648200" y="4838700"/>
            <a:ext cx="373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8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fr-MA" sz="8000" dirty="0">
                <a:solidFill>
                  <a:srgbClr val="FFFF00"/>
                </a:solidFill>
              </a:rPr>
              <a:t>? 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11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E1D6C17-2F1A-6DEB-E710-9EFDEDEE95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25C568C-708D-4EDC-C203-B42ABF746A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668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2AE7D-F3C5-45F1-84E1-73217BFED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2E703-85F9-5DB2-3FFF-86405AE8AB8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53FC28D-45ED-C604-BF8C-695A37162F3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E87A40B-3B2C-7837-B723-942CA5879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67F34EF-4283-CFCD-DF41-832C4C6F5FF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BBF492-1309-1210-E09F-ADF5AA46F49D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7AD63D-CC0B-93B6-B670-6607F41C59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5B19A8A-C6C4-C41B-057E-23BB740F0EC3}"/>
              </a:ext>
            </a:extLst>
          </p:cNvPr>
          <p:cNvSpPr txBox="1"/>
          <p:nvPr/>
        </p:nvSpPr>
        <p:spPr>
          <a:xfrm>
            <a:off x="4648200" y="4874821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8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rgbClr val="FFFF00"/>
                </a:solidFill>
              </a:rPr>
              <a:t>3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11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B1322C-6157-47BD-6C7D-C28465706B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3BC2FF4-8A6A-62E5-775C-607374C3362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8440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D1A14-699D-CD86-1899-150F4CAEB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2754DB-EDCB-D8DC-C394-97C19E844C29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21C871-AD80-2457-DE2C-050AB9329389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AD5A10-3ACA-8570-CDEF-F5DEA5C0683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901DA4-DC60-B0C7-2E4C-40D196A59B7F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CA7468B-195A-3AC9-1298-77A47C0B12E0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3E66882-E1F5-52C8-4C9D-2C444432C0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8BC82C5-D966-ACBD-1C9E-D8F6B95F4684}"/>
              </a:ext>
            </a:extLst>
          </p:cNvPr>
          <p:cNvSpPr txBox="1"/>
          <p:nvPr/>
        </p:nvSpPr>
        <p:spPr>
          <a:xfrm>
            <a:off x="4800600" y="4847266"/>
            <a:ext cx="3581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3-6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FAAB4C0C-6AA6-4650-7ABA-56A13C8351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FC72C9E-AEC0-3778-3B24-9AB970C3F1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2863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57A75-80CA-711E-FF63-8C7936A04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5D2BA2-8080-B1D9-899B-F03138FA760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450277-E5B3-75C8-14F7-8261EBC3341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BEB432-C492-7B0D-23EE-5ED3A7FAAFD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1B2CBA-5280-B8DD-08D7-EC3F90210DE4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948378B-B25D-5AA0-53BD-F703FAF9AEC4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7AB0FAE-B4D2-446D-3142-EDF055F35A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3F540BF-8A61-637B-BE34-F4E9DD69B6BA}"/>
              </a:ext>
            </a:extLst>
          </p:cNvPr>
          <p:cNvSpPr txBox="1"/>
          <p:nvPr/>
        </p:nvSpPr>
        <p:spPr>
          <a:xfrm>
            <a:off x="4648200" y="4846553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3-6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3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650FCBD-B35D-18D0-5334-D4E4A229B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BA00F41-C5C0-D515-171B-521A077C6C1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38313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EF80F-9459-D073-20E5-861E815E8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E841D9-2623-D410-45FA-C21B5CE117B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3636CA-11F5-113E-3D91-3E16D3FB13C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04CB2D-DC45-C4AA-1F87-638C23788152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DDBFAFC-1830-CFF0-AA76-FF270C08F2B2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456B6ED-6338-5901-1CD3-FBEE9FDDCA5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A61ABDDA-B6E5-8A59-8703-216841F2D5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F55A9C6E-EEA4-B89E-0A64-D6E5FE661A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F3466A-068C-058A-D269-C89992FFB5C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EBE165D-9F83-F668-8248-55C8B453BBCD}"/>
              </a:ext>
            </a:extLst>
          </p:cNvPr>
          <p:cNvSpPr txBox="1"/>
          <p:nvPr/>
        </p:nvSpPr>
        <p:spPr>
          <a:xfrm>
            <a:off x="4648200" y="4872189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8000" dirty="0">
                <a:solidFill>
                  <a:srgbClr val="FFFF00"/>
                </a:solidFill>
              </a:rPr>
              <a:t>?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8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15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224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A4874-6C00-5139-5ADA-8D5AD6B21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296A6CD-9A1D-E05B-F778-9179215D3A32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A18C2C-D854-73F8-9D4C-BBBC2258CF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2FFD9A8-8FDF-FBF6-0D16-765854C588C8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B180DD-8E1B-FD95-4ECB-28FA0414258D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3DF5AC3-2975-9C3A-688E-65222785B76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3F103878-C8AC-CCD8-C2B9-40D07D5972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733800" y="3848100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717C8B5-5065-9513-1450-F883C00F0E60}"/>
              </a:ext>
            </a:extLst>
          </p:cNvPr>
          <p:cNvSpPr txBox="1"/>
          <p:nvPr/>
        </p:nvSpPr>
        <p:spPr>
          <a:xfrm>
            <a:off x="4648200" y="4872189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rgbClr val="FFFF00"/>
                </a:solidFill>
              </a:rPr>
              <a:t>7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8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15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CE5E7F-3F19-3168-D76B-7D54BD3A1F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DD8502D-8ECB-224C-A06F-9F4A0C0886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948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66816-E12F-DAF1-E303-9C059B6BA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B711A41-2F4F-352E-A4B8-32E5B9746217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389266-6AFA-309C-80DD-374F9F776B3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9632DD1-A48C-A653-47B9-060868F674DA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381560-DC63-3DF5-B4D7-52FA19588C10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91C549-396A-FAA7-AD9B-2C71F04919FE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43B63BB8-420C-93DD-6B07-E6111CB788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56FFBF4-52AC-163E-8AFE-C07CD31FBABB}"/>
              </a:ext>
            </a:extLst>
          </p:cNvPr>
          <p:cNvSpPr txBox="1"/>
          <p:nvPr/>
        </p:nvSpPr>
        <p:spPr>
          <a:xfrm>
            <a:off x="5029200" y="48387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6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03644D2F-0DEC-BF74-2B60-E514739BD4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FF73D73-EA6E-E20D-9500-1A8E8EC5F1F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371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4939C-B3BC-83CB-D27A-DD2DE66D7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49D4F2-A833-355B-B439-61949EE88EE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1608ED-8691-852A-C9F3-D6EB0AFA781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D90BBD5-FD2D-42C2-1E41-6803D43C822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049B36-63CD-68D8-0E9A-082852CE40A1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A986B8B-FF34-DA25-7DF6-6D99EDA5D966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16D4B9B-20ED-3C68-B8A2-0C0FB5FB9F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017F7E1-7EED-73A7-758E-4AAA6CE2394D}"/>
              </a:ext>
            </a:extLst>
          </p:cNvPr>
          <p:cNvSpPr txBox="1"/>
          <p:nvPr/>
        </p:nvSpPr>
        <p:spPr>
          <a:xfrm>
            <a:off x="4648200" y="4872189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6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11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943C15-42D0-B798-E74F-C88EF4BD5B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8AA33C9-A201-C33F-BDF1-BDF3BA5715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78242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ص 24.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8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fr-MA" sz="8000" dirty="0">
                <a:solidFill>
                  <a:schemeClr val="bg1"/>
                </a:solidFill>
              </a:rPr>
              <a:t>.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365E61C-290D-0B9D-13D8-E559FDC0373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5DAA6D1-9872-DEFB-84EF-230DF67337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25668E0-5A88-B7C7-A11F-F120437FE6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679" y="3108960"/>
            <a:ext cx="4808637" cy="600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9D6C1-078A-668F-465B-D5A88356A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B832CD5-651F-2EDE-B00D-DADE8F5708F9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58BD953-090D-087A-82B8-A1A99C30827D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2D01DB3-6B0E-D0CE-B8C3-8BA7170E342F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0026D29-450D-2BB3-E622-D551D40B6F2D}"/>
              </a:ext>
            </a:extLst>
          </p:cNvPr>
          <p:cNvSpPr txBox="1"/>
          <p:nvPr/>
        </p:nvSpPr>
        <p:spPr>
          <a:xfrm>
            <a:off x="1205132" y="823383"/>
            <a:ext cx="1130573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ستعملون على إنجاز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كما في المثال الأول(دقيقة واحدة).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الأستاذ(ة) المثال الأول بشكل تفاعلي مع المتعلمين.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A9F57E-B799-EFFC-FB22-52C0C96FD9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8F9B8B-A55E-A5C9-B2B4-955EC6BBFC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7B099A4A-6B36-A5C6-49E1-A0448F396C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68DFC21-0647-0136-8676-CFF0D7046A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73" y="4700889"/>
            <a:ext cx="12867650" cy="299474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5C7BBAD-0203-CCA9-ABF4-469398267680}"/>
              </a:ext>
            </a:extLst>
          </p:cNvPr>
          <p:cNvSpPr/>
          <p:nvPr/>
        </p:nvSpPr>
        <p:spPr>
          <a:xfrm>
            <a:off x="681976" y="5697155"/>
            <a:ext cx="7335513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763E979-0FB8-7501-841B-A1AD4D1A546E}"/>
              </a:ext>
            </a:extLst>
          </p:cNvPr>
          <p:cNvSpPr txBox="1"/>
          <p:nvPr/>
        </p:nvSpPr>
        <p:spPr>
          <a:xfrm>
            <a:off x="2281084" y="681990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1791E12-30CD-C2A0-2001-E6F1F601074C}"/>
              </a:ext>
            </a:extLst>
          </p:cNvPr>
          <p:cNvSpPr txBox="1"/>
          <p:nvPr/>
        </p:nvSpPr>
        <p:spPr>
          <a:xfrm>
            <a:off x="4795684" y="681990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DCC55B9-A366-4FBF-D9C2-34F808F072F5}"/>
              </a:ext>
            </a:extLst>
          </p:cNvPr>
          <p:cNvSpPr txBox="1"/>
          <p:nvPr/>
        </p:nvSpPr>
        <p:spPr>
          <a:xfrm>
            <a:off x="4795684" y="605790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3026703-0907-9E7A-3D8F-11338A4325F7}"/>
              </a:ext>
            </a:extLst>
          </p:cNvPr>
          <p:cNvSpPr txBox="1"/>
          <p:nvPr/>
        </p:nvSpPr>
        <p:spPr>
          <a:xfrm>
            <a:off x="7310284" y="681990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D0E9C25-837B-3303-83D2-1A95E24EAB18}"/>
              </a:ext>
            </a:extLst>
          </p:cNvPr>
          <p:cNvSpPr txBox="1"/>
          <p:nvPr/>
        </p:nvSpPr>
        <p:spPr>
          <a:xfrm>
            <a:off x="7239000" y="6057900"/>
            <a:ext cx="614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8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0 إلى 99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F661B-C42B-FE68-6B0E-0F7ED27A1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E39767B-C47E-789E-F239-FFA9804ECE5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3F5A213-98F9-E52D-8034-37C902684A0C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86E324-1D8E-FD57-0947-D40ADE2C18A6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FC66FFA-4B30-BC14-A5F4-CFE16ECC1870}"/>
              </a:ext>
            </a:extLst>
          </p:cNvPr>
          <p:cNvSpPr txBox="1"/>
          <p:nvPr/>
        </p:nvSpPr>
        <p:spPr>
          <a:xfrm>
            <a:off x="304800" y="863026"/>
            <a:ext cx="12573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نستمر في قراءة الأعداد من 0 إلى 99 على جدول الأعداد. من يريد المرور لقراءة الأعداد على جدول الأعداد بنفس الطريقة التي رأيناها.</a:t>
            </a:r>
            <a:endParaRPr kumimoji="0" lang="ar-M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يدعو الأستاذ(ة) متعلمين أو ثلاثة للقراءة بنفس الطريقة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(قراءة جزء جدول الأعداد من 0 إلى 99: من اليسار إلى اليمين / من اليمين إلى السيار / من الأعلى إلى الأسفل / من الأسفل إلى الأعلى/ بشكل عشوائي)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AB064C-2C76-3F1C-387A-8A732B7F7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238500"/>
            <a:ext cx="5334000" cy="6122327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684EAA2E-20BF-0D64-A5A0-7A2121B7A027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30962C5-C103-F2CC-D3F7-16A4E65D32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72104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1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CBFFB19E-4EB5-86B6-C0F2-24B5AA10148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14800" y="4305300"/>
            <a:ext cx="4913527" cy="3344842"/>
          </a:xfrm>
          <a:prstGeom prst="round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6B8661F-D64E-2312-DB51-D2FE3BD3EAF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8478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E1CF2-1168-DE5D-79CF-F9CFABFC5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E96938-CB86-4117-1D6C-139504FE222D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BEFB76-91DF-AA3E-2ED9-213B4C73CA1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99DF22-A8E0-C648-52E6-6E80D9E04BCF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6AB321-0896-437A-C839-FE02D9C26929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68 بالحروف.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BEDC6CC-61F6-39E0-ADAC-0E641B0DD97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BBCD80A-288B-0EB0-4750-63D1EB3662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DC19A87-75CD-2359-C4F7-7999A61B18E3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4FA6181-0873-7920-FEFE-3EF66CD8243B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68</a:t>
            </a:r>
            <a:endParaRPr lang="fr-FR" sz="8000" b="1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8E93F3A-F893-D1FD-0DDC-64BA9B219A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0393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03F5F-EEE6-B3E6-CC26-DD911BF7A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D3A5F9E-7810-8696-BA65-36431D30383C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9D7440-3FD7-2A0C-F214-D6F60C7B6449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AAE522F-6250-0B37-C9F0-556B1A5B065C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ECD3A6-0BC0-E3B4-4FE3-934F421A0CA0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07BCE32-6E23-3A1C-21E0-3515750F5B3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AD56648-5CE8-8E8B-8476-A446613FB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4478194-8B50-4FDF-DA74-3C463881F2F3}"/>
              </a:ext>
            </a:extLst>
          </p:cNvPr>
          <p:cNvSpPr txBox="1"/>
          <p:nvPr/>
        </p:nvSpPr>
        <p:spPr>
          <a:xfrm>
            <a:off x="4343400" y="6000527"/>
            <a:ext cx="4343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ثَمانِيَةٌ وَسِتّونَ</a:t>
            </a:r>
            <a:endParaRPr lang="fr-FR" sz="66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0D60F6F-F96C-18A4-B95C-AC52791242B9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68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8DA462F-D387-1722-C46C-87D346A5837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219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20671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B2928161-4BFB-8DF9-C834-2247B212DAA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11576-19FB-53F2-ACD3-9EF679237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72B4E0-A483-16FC-711A-B62D36BB8EC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2500490-6907-7076-DB55-788F13CD684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689426C-D92E-121B-F815-74B411B93237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E4FC685-4E5D-1DC1-C0A6-B2F641CCD03B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تفكيك العدد 68. 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381043-FEED-76DD-688D-A5817E4C298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75D07B9-D8F6-3E36-85BD-04D00EC225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26083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195EC76-42B2-282F-F5F5-9714E9188E29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8011C09-0373-4FE6-788D-4411EB1AD3D1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68</a:t>
            </a:r>
            <a:endParaRPr lang="fr-FR" sz="80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2E423B3-2C92-880C-7361-D9A0369BDA3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0642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C0860-6F79-36B3-B7F9-374B6FE22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6555-2993-FF22-10A7-AC47E674DFA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4A58174-2F71-1D60-610C-8FDBF536314E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6836A9-23B8-3F37-A5FC-3943D7B334BB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1BE4BA-6A03-35C2-A9CF-D3D52E2C4DCA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5CE4282-02C0-68ED-7BF1-41C59916492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CEB10F5-AFE6-AFC6-225A-39B58C860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BF89621-FBB0-BEC5-5126-324EAB89FC14}"/>
              </a:ext>
            </a:extLst>
          </p:cNvPr>
          <p:cNvSpPr txBox="1"/>
          <p:nvPr/>
        </p:nvSpPr>
        <p:spPr>
          <a:xfrm>
            <a:off x="4038600" y="6268766"/>
            <a:ext cx="533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8 + 60</a:t>
            </a:r>
            <a:endParaRPr lang="fr-FR" sz="60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361AD24-301C-8044-0B74-C99CFCB06368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68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2051728-24C2-3A6E-5E16-2C43969EED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94127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C1FF8-4789-90BE-4804-A49DAFEE1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BCAF4C7-13D4-DC47-E0DC-E52D29E02F4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7C373F-F4A8-BFB5-B911-D4FD59A1A9A8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0D1CB5-4D37-1591-45CE-89CF8A894830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4BE33E-982E-64E3-B4F5-2F5213051266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من وحدات وكم من عشرات في العدد 68.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DE5A593-F4EB-CE37-DF2E-EF50DD912C6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6B6E1E-EF11-8EBC-8B5C-84DF3148C1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3EC0828-B847-468B-5B77-91D6B191C23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4039506-D52C-14B7-EB5A-4E07DD365A67}"/>
              </a:ext>
            </a:extLst>
          </p:cNvPr>
          <p:cNvSpPr txBox="1"/>
          <p:nvPr/>
        </p:nvSpPr>
        <p:spPr>
          <a:xfrm>
            <a:off x="3752850" y="6187813"/>
            <a:ext cx="5905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latin typeface="Microsoft Uighur" panose="02000000000000000000" pitchFamily="2" charset="-78"/>
              </a:rPr>
              <a:t> </a:t>
            </a: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</a:rPr>
              <a:t>؟</a:t>
            </a:r>
            <a:r>
              <a:rPr lang="ar-MA" sz="6000" dirty="0">
                <a:latin typeface="Microsoft Uighur" panose="02000000000000000000" pitchFamily="2" charset="-78"/>
              </a:rPr>
              <a:t> وَحَداتٍ وَ </a:t>
            </a: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</a:rPr>
              <a:t>؟</a:t>
            </a:r>
            <a:r>
              <a:rPr lang="ar-MA" sz="6000" dirty="0">
                <a:latin typeface="Microsoft Uighur" panose="02000000000000000000" pitchFamily="2" charset="-78"/>
              </a:rPr>
              <a:t> عَشَراتٍ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EA104EC-8211-02A1-91C8-B7FE3EB46C51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68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25728854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F43F6-8F3F-D173-0BD6-08A4D7F5A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05A79E-5D38-0226-B2DA-B307D2F90F5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B37ADB-E64B-4810-F95F-D932811FD17A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C6883CF-EFA3-96FC-EA5E-759D6C0A8113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EAA6EC-5550-8B6A-8B70-FA2D79D44FF2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E0F3576-5EC1-0B8F-4975-3C870077FD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52868F3-6685-CA90-27BD-B3792E583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AF1EC1E-8B47-27AE-13B5-EDBE4B23A1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EA6BA8C-1909-0B76-BD8C-1E9AC623669D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68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3CA00DE-1B7B-9D15-10D0-6040A509AAE6}"/>
              </a:ext>
            </a:extLst>
          </p:cNvPr>
          <p:cNvSpPr txBox="1"/>
          <p:nvPr/>
        </p:nvSpPr>
        <p:spPr>
          <a:xfrm>
            <a:off x="3733868" y="6229349"/>
            <a:ext cx="6286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latin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</a:rPr>
              <a:t>8</a:t>
            </a:r>
            <a:r>
              <a:rPr lang="ar-MA" sz="6000" dirty="0">
                <a:latin typeface="Microsoft Uighur" panose="02000000000000000000" pitchFamily="2" charset="-78"/>
              </a:rPr>
              <a:t> وَحَداتٍ وَ </a:t>
            </a: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</a:rPr>
              <a:t>6</a:t>
            </a:r>
            <a:r>
              <a:rPr lang="ar-MA" sz="6000" dirty="0">
                <a:latin typeface="Microsoft Uighur" panose="02000000000000000000" pitchFamily="2" charset="-78"/>
              </a:rPr>
              <a:t> عَشَراتٍ </a:t>
            </a:r>
          </a:p>
        </p:txBody>
      </p:sp>
    </p:spTree>
    <p:extLst>
      <p:ext uri="{BB962C8B-B14F-4D97-AF65-F5344CB8AC3E}">
        <p14:creationId xmlns:p14="http://schemas.microsoft.com/office/powerpoint/2010/main" val="41496500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E1CF2-1168-DE5D-79CF-F9CFABFC5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E96938-CB86-4117-1D6C-139504FE222D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BEFB76-91DF-AA3E-2ED9-213B4C73CA1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99DF22-A8E0-C648-52E6-6E80D9E04BCF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6AB321-0896-437A-C839-FE02D9C26929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سابق العدد 68؟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BEDC6CC-61F6-39E0-ADAC-0E641B0DD97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B2812E2-0FF4-A3CE-5E83-1DC47C7E1B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170997"/>
              </p:ext>
            </p:extLst>
          </p:nvPr>
        </p:nvGraphicFramePr>
        <p:xfrm>
          <a:off x="4800600" y="5692914"/>
          <a:ext cx="4627035" cy="102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407">
                  <a:extLst>
                    <a:ext uri="{9D8B030D-6E8A-4147-A177-3AD203B41FA5}">
                      <a16:colId xmlns:a16="http://schemas.microsoft.com/office/drawing/2014/main" val="237297044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82178418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3930827646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1414488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15603779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effectLst/>
                        </a:rPr>
                        <a:t> </a:t>
                      </a:r>
                      <a:endParaRPr lang="fr-FR" sz="1400" kern="1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ar-MA" sz="4000" kern="100" dirty="0">
                          <a:solidFill>
                            <a:srgbClr val="FF0000"/>
                          </a:solidFill>
                          <a:effectLst/>
                        </a:rPr>
                        <a:t>68</a:t>
                      </a:r>
                      <a:endParaRPr lang="fr-FR" sz="11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97094"/>
                  </a:ext>
                </a:extLst>
              </a:tr>
            </a:tbl>
          </a:graphicData>
        </a:graphic>
      </p:graphicFrame>
      <p:sp>
        <p:nvSpPr>
          <p:cNvPr id="4" name="Flèche : courbe vers la droite 3">
            <a:extLst>
              <a:ext uri="{FF2B5EF4-FFF2-40B4-BE49-F238E27FC236}">
                <a16:creationId xmlns:a16="http://schemas.microsoft.com/office/drawing/2014/main" id="{ACCCA036-23FD-FF60-A43C-555F67308CC1}"/>
              </a:ext>
            </a:extLst>
          </p:cNvPr>
          <p:cNvSpPr/>
          <p:nvPr/>
        </p:nvSpPr>
        <p:spPr>
          <a:xfrm rot="5400000">
            <a:off x="6187686" y="4816086"/>
            <a:ext cx="603764" cy="1041663"/>
          </a:xfrm>
          <a:prstGeom prst="curved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F3D9518-06CA-A1B1-960A-D055B8421275}"/>
              </a:ext>
            </a:extLst>
          </p:cNvPr>
          <p:cNvSpPr txBox="1"/>
          <p:nvPr/>
        </p:nvSpPr>
        <p:spPr>
          <a:xfrm>
            <a:off x="6019800" y="4457700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chemeClr val="accent1"/>
                </a:solidFill>
              </a:rPr>
              <a:t>السابق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439FCC-0202-AF09-4487-758BBAE1B73B}"/>
              </a:ext>
            </a:extLst>
          </p:cNvPr>
          <p:cNvSpPr txBox="1"/>
          <p:nvPr/>
        </p:nvSpPr>
        <p:spPr>
          <a:xfrm>
            <a:off x="5715000" y="5767684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5400" b="1" dirty="0">
                <a:solidFill>
                  <a:schemeClr val="accent1"/>
                </a:solidFill>
              </a:rPr>
              <a:t>؟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BBCD80A-288B-0EB0-4750-63D1EB3662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0" y="740647"/>
            <a:ext cx="1081199" cy="736017"/>
          </a:xfrm>
          <a:prstGeom prst="round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9E807B4-3A9C-97F0-592A-9871D4C68C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80260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03F5F-EEE6-B3E6-CC26-DD911BF7A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D3A5F9E-7810-8696-BA65-36431D30383C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9D7440-3FD7-2A0C-F214-D6F60C7B6449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AAE522F-6250-0B37-C9F0-556B1A5B065C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ECD3A6-0BC0-E3B4-4FE3-934F421A0CA0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07BCE32-6E23-3A1C-21E0-3515750F5B3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80EB3E-3363-827F-E941-5A919CCCC1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192163"/>
              </p:ext>
            </p:extLst>
          </p:nvPr>
        </p:nvGraphicFramePr>
        <p:xfrm>
          <a:off x="4800600" y="5692914"/>
          <a:ext cx="4627035" cy="102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407">
                  <a:extLst>
                    <a:ext uri="{9D8B030D-6E8A-4147-A177-3AD203B41FA5}">
                      <a16:colId xmlns:a16="http://schemas.microsoft.com/office/drawing/2014/main" val="237297044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82178418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3930827646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1414488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15603779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effectLst/>
                        </a:rPr>
                        <a:t> </a:t>
                      </a:r>
                      <a:endParaRPr lang="fr-FR" sz="1400" kern="1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ar-MA" sz="4000" kern="100" dirty="0">
                          <a:solidFill>
                            <a:srgbClr val="FF0000"/>
                          </a:solidFill>
                          <a:effectLst/>
                        </a:rPr>
                        <a:t>68</a:t>
                      </a:r>
                      <a:endParaRPr lang="fr-FR" sz="11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97094"/>
                  </a:ext>
                </a:extLst>
              </a:tr>
            </a:tbl>
          </a:graphicData>
        </a:graphic>
      </p:graphicFrame>
      <p:sp>
        <p:nvSpPr>
          <p:cNvPr id="4" name="Flèche : courbe vers la droite 3">
            <a:extLst>
              <a:ext uri="{FF2B5EF4-FFF2-40B4-BE49-F238E27FC236}">
                <a16:creationId xmlns:a16="http://schemas.microsoft.com/office/drawing/2014/main" id="{4C62CCA7-E1E3-A125-A476-8AF42C28F256}"/>
              </a:ext>
            </a:extLst>
          </p:cNvPr>
          <p:cNvSpPr/>
          <p:nvPr/>
        </p:nvSpPr>
        <p:spPr>
          <a:xfrm rot="5400000">
            <a:off x="6187686" y="4816086"/>
            <a:ext cx="603764" cy="1041663"/>
          </a:xfrm>
          <a:prstGeom prst="curved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97ACE05-02C0-643D-701B-CC8250816F9E}"/>
              </a:ext>
            </a:extLst>
          </p:cNvPr>
          <p:cNvSpPr txBox="1"/>
          <p:nvPr/>
        </p:nvSpPr>
        <p:spPr>
          <a:xfrm>
            <a:off x="6019800" y="4457700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chemeClr val="accent1"/>
                </a:solidFill>
              </a:rPr>
              <a:t>السابق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5FC319B-304B-F8FC-FC68-5CEE803EC2FA}"/>
              </a:ext>
            </a:extLst>
          </p:cNvPr>
          <p:cNvSpPr txBox="1"/>
          <p:nvPr/>
        </p:nvSpPr>
        <p:spPr>
          <a:xfrm>
            <a:off x="5715000" y="5767684"/>
            <a:ext cx="83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>
                <a:solidFill>
                  <a:schemeClr val="accent1"/>
                </a:solidFill>
              </a:rPr>
              <a:t>67</a:t>
            </a:r>
            <a:endParaRPr lang="fr-FR" sz="2000" b="1" dirty="0">
              <a:solidFill>
                <a:schemeClr val="accent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AD56648-5CE8-8E8B-8476-A446613FB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8A71CB9-679E-F69D-FEC1-552DDED8488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23908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EA5BE-E41A-03C4-3939-C488E1809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140FB83-90CF-DB5F-F176-C6952A9BC791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7E8BCD-9C56-2755-2A13-AD8C204B229D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8B56E47-E61D-8044-83C7-334146999AF0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6673605-05C3-61E0-9BC7-60C081434BBA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وما هو لاحق العدد 68؟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19DA6D4-2F42-859C-A2E4-E68E0EDD781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E2281F6-30C3-6A47-2607-11F0F0632B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300986"/>
              </p:ext>
            </p:extLst>
          </p:nvPr>
        </p:nvGraphicFramePr>
        <p:xfrm>
          <a:off x="4800600" y="5692914"/>
          <a:ext cx="4627035" cy="102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407">
                  <a:extLst>
                    <a:ext uri="{9D8B030D-6E8A-4147-A177-3AD203B41FA5}">
                      <a16:colId xmlns:a16="http://schemas.microsoft.com/office/drawing/2014/main" val="237297044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82178418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3930827646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1414488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15603779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effectLst/>
                        </a:rPr>
                        <a:t> </a:t>
                      </a:r>
                      <a:endParaRPr lang="fr-FR" sz="1400" kern="1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ar-MA" sz="4000" kern="100" dirty="0">
                          <a:solidFill>
                            <a:srgbClr val="FF0000"/>
                          </a:solidFill>
                          <a:effectLst/>
                        </a:rPr>
                        <a:t>68</a:t>
                      </a:r>
                      <a:endParaRPr lang="fr-FR" sz="11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97094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61CE37EB-D04E-1789-3648-EC2466A75F04}"/>
              </a:ext>
            </a:extLst>
          </p:cNvPr>
          <p:cNvSpPr txBox="1"/>
          <p:nvPr/>
        </p:nvSpPr>
        <p:spPr>
          <a:xfrm>
            <a:off x="7626284" y="5791765"/>
            <a:ext cx="83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4800" b="1" dirty="0">
                <a:solidFill>
                  <a:srgbClr val="4AC283"/>
                </a:solidFill>
              </a:rPr>
              <a:t>?</a:t>
            </a:r>
            <a:endParaRPr lang="fr-FR" b="1" dirty="0">
              <a:solidFill>
                <a:srgbClr val="4AC283"/>
              </a:solidFill>
            </a:endParaRPr>
          </a:p>
        </p:txBody>
      </p:sp>
      <p:sp>
        <p:nvSpPr>
          <p:cNvPr id="10" name="Flèche : courbe vers la gauche 9">
            <a:extLst>
              <a:ext uri="{FF2B5EF4-FFF2-40B4-BE49-F238E27FC236}">
                <a16:creationId xmlns:a16="http://schemas.microsoft.com/office/drawing/2014/main" id="{0E84D29F-D1D1-9EC2-EE27-714591A91BD7}"/>
              </a:ext>
            </a:extLst>
          </p:cNvPr>
          <p:cNvSpPr/>
          <p:nvPr/>
        </p:nvSpPr>
        <p:spPr>
          <a:xfrm rot="16200000">
            <a:off x="7271189" y="4783497"/>
            <a:ext cx="646817" cy="1041665"/>
          </a:xfrm>
          <a:prstGeom prst="curvedLeftArrow">
            <a:avLst/>
          </a:prstGeom>
          <a:solidFill>
            <a:srgbClr val="4AC283"/>
          </a:solidFill>
          <a:ln>
            <a:solidFill>
              <a:srgbClr val="4AC2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5B0EB70-F58C-EF6C-0CCF-F4D5DD40A9DF}"/>
              </a:ext>
            </a:extLst>
          </p:cNvPr>
          <p:cNvSpPr txBox="1"/>
          <p:nvPr/>
        </p:nvSpPr>
        <p:spPr>
          <a:xfrm>
            <a:off x="7114117" y="4391661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4AC283"/>
                </a:solidFill>
              </a:rPr>
              <a:t>اللاحق</a:t>
            </a:r>
            <a:endParaRPr lang="fr-FR" sz="2800" b="1" dirty="0">
              <a:solidFill>
                <a:srgbClr val="4AC283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AEDD942-A26D-59C8-B3C9-088A3D5D5F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7C1EDD7-C6ED-71B5-3498-F7EF3141B24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09069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49CFC-68B4-94AF-DEE8-ABF628085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7730918-8921-42EC-A5FF-86D9FA02414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8F22691-E56E-2FFE-F2E7-076DF5873BE5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8D6D39-D94B-A570-4EDE-157DBAF288C3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0355C7-32B5-BB43-E1EC-F0AB85D06183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BAF9F43-B40C-92E0-658A-41152462186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4DC5A8-2664-38E0-EBCB-59040F5B8A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743233"/>
              </p:ext>
            </p:extLst>
          </p:nvPr>
        </p:nvGraphicFramePr>
        <p:xfrm>
          <a:off x="4800600" y="5692914"/>
          <a:ext cx="4627035" cy="102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5407">
                  <a:extLst>
                    <a:ext uri="{9D8B030D-6E8A-4147-A177-3AD203B41FA5}">
                      <a16:colId xmlns:a16="http://schemas.microsoft.com/office/drawing/2014/main" val="237297044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82178418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3930827646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614144887"/>
                    </a:ext>
                  </a:extLst>
                </a:gridCol>
                <a:gridCol w="925407">
                  <a:extLst>
                    <a:ext uri="{9D8B030D-6E8A-4147-A177-3AD203B41FA5}">
                      <a16:colId xmlns:a16="http://schemas.microsoft.com/office/drawing/2014/main" val="1560377904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400" kern="100" dirty="0">
                          <a:effectLst/>
                        </a:rPr>
                        <a:t> </a:t>
                      </a:r>
                      <a:endParaRPr lang="fr-FR" sz="1400" kern="1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ar-MA" sz="4000" kern="100" dirty="0">
                          <a:solidFill>
                            <a:srgbClr val="FF0000"/>
                          </a:solidFill>
                          <a:effectLst/>
                        </a:rPr>
                        <a:t>68</a:t>
                      </a:r>
                      <a:endParaRPr lang="fr-FR" sz="11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>
                          <a:effectLst/>
                        </a:rPr>
                        <a:t> </a:t>
                      </a:r>
                      <a:endParaRPr lang="fr-F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00" kern="100" dirty="0">
                          <a:effectLst/>
                        </a:rPr>
                        <a:t> </a:t>
                      </a:r>
                      <a:endParaRPr lang="fr-F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097094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882146A1-B637-D572-B5A6-E7B1D62D52F1}"/>
              </a:ext>
            </a:extLst>
          </p:cNvPr>
          <p:cNvSpPr txBox="1"/>
          <p:nvPr/>
        </p:nvSpPr>
        <p:spPr>
          <a:xfrm>
            <a:off x="7626284" y="5791765"/>
            <a:ext cx="83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>
                <a:solidFill>
                  <a:srgbClr val="4AC283"/>
                </a:solidFill>
              </a:rPr>
              <a:t>69</a:t>
            </a:r>
            <a:endParaRPr lang="fr-FR" sz="1600" b="1" dirty="0">
              <a:solidFill>
                <a:srgbClr val="4AC283"/>
              </a:solidFill>
            </a:endParaRPr>
          </a:p>
        </p:txBody>
      </p:sp>
      <p:sp>
        <p:nvSpPr>
          <p:cNvPr id="10" name="Flèche : courbe vers la gauche 9">
            <a:extLst>
              <a:ext uri="{FF2B5EF4-FFF2-40B4-BE49-F238E27FC236}">
                <a16:creationId xmlns:a16="http://schemas.microsoft.com/office/drawing/2014/main" id="{DC930C39-5B5E-7469-BE0F-F5E9EA2C8A80}"/>
              </a:ext>
            </a:extLst>
          </p:cNvPr>
          <p:cNvSpPr/>
          <p:nvPr/>
        </p:nvSpPr>
        <p:spPr>
          <a:xfrm rot="16200000">
            <a:off x="7271189" y="4783497"/>
            <a:ext cx="646817" cy="1041665"/>
          </a:xfrm>
          <a:prstGeom prst="curvedLeftArrow">
            <a:avLst/>
          </a:prstGeom>
          <a:solidFill>
            <a:srgbClr val="4AC283"/>
          </a:solidFill>
          <a:ln>
            <a:solidFill>
              <a:srgbClr val="4AC2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FEEFD9A-4CCE-C9CB-105D-F2380D7ABD9C}"/>
              </a:ext>
            </a:extLst>
          </p:cNvPr>
          <p:cNvSpPr txBox="1"/>
          <p:nvPr/>
        </p:nvSpPr>
        <p:spPr>
          <a:xfrm>
            <a:off x="7114117" y="4391661"/>
            <a:ext cx="132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4AC283"/>
                </a:solidFill>
              </a:rPr>
              <a:t>اللاحق</a:t>
            </a:r>
            <a:endParaRPr lang="fr-FR" sz="2800" b="1" dirty="0">
              <a:solidFill>
                <a:srgbClr val="4AC283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4C97304-0C9B-DFE6-1F0E-39D17F57C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B04C6F4-B61B-9B23-FD15-914B29BAE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56781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75AC0-1F14-F451-5F40-64083F06F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A41D21-00A8-AAB8-CDE9-2C9B4A6683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F0126BF-D098-8797-86FB-5605B0099909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AFEAA8-E0C2-CDBB-56C6-E418C15FAF1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58CEA-1F43-A8AF-2516-099A72ADE425}"/>
              </a:ext>
            </a:extLst>
          </p:cNvPr>
          <p:cNvSpPr txBox="1"/>
          <p:nvPr/>
        </p:nvSpPr>
        <p:spPr>
          <a:xfrm>
            <a:off x="1205132" y="823383"/>
            <a:ext cx="1130573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ستعملون على إنجاز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2-أ (دقيقة واحدة). لاحظوا كيف.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الأستاذ(ة) المثال الأول بشكل تفاعلي مع المتعلمين على السبورة.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A2C3430-1709-514D-65B8-39EDDE274953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4C2044-9B21-C04B-25FE-302D648035A5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8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fr-MA" sz="8000" dirty="0">
                <a:solidFill>
                  <a:schemeClr val="bg1"/>
                </a:solidFill>
              </a:rPr>
              <a:t>.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6236B6F-4A16-AEFF-E3E9-E9E749E0905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ABCD73E-8B26-D448-065F-955552295D7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F2A0B0DC-E1B5-203C-22E4-6130CCA1CC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3467100"/>
            <a:ext cx="7803081" cy="564696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59AB6950-9823-0E21-FFE4-AAF2FE09344E}"/>
              </a:ext>
            </a:extLst>
          </p:cNvPr>
          <p:cNvSpPr/>
          <p:nvPr/>
        </p:nvSpPr>
        <p:spPr>
          <a:xfrm>
            <a:off x="3505201" y="5826289"/>
            <a:ext cx="5943600" cy="14255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E7493DE-D283-AE50-4A3E-11266BE423B7}"/>
              </a:ext>
            </a:extLst>
          </p:cNvPr>
          <p:cNvSpPr txBox="1"/>
          <p:nvPr/>
        </p:nvSpPr>
        <p:spPr>
          <a:xfrm>
            <a:off x="7543800" y="5922150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200" dirty="0"/>
              <a:t>38</a:t>
            </a:r>
            <a:endParaRPr lang="fr-FR" sz="2800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2C92025-79FE-9D32-1081-5E29B1DA5C70}"/>
              </a:ext>
            </a:extLst>
          </p:cNvPr>
          <p:cNvSpPr txBox="1"/>
          <p:nvPr/>
        </p:nvSpPr>
        <p:spPr>
          <a:xfrm>
            <a:off x="4572000" y="59055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8+30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F6702EE-CA93-E38E-3510-24290771649F}"/>
              </a:ext>
            </a:extLst>
          </p:cNvPr>
          <p:cNvSpPr txBox="1"/>
          <p:nvPr/>
        </p:nvSpPr>
        <p:spPr>
          <a:xfrm>
            <a:off x="7543800" y="666750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12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79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03CBB-B533-3848-CBBD-6B7E51F34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BE6386B-7F8D-9E9C-DEDB-C8B45510DD17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3C5822C-1A96-9154-5B05-61F8E9EE94B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720876-CA95-630D-3EDF-4D752DF76F9A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BD43F43-38A8-8429-F6C4-ABFEED0F12E3}"/>
              </a:ext>
            </a:extLst>
          </p:cNvPr>
          <p:cNvSpPr txBox="1"/>
          <p:nvPr/>
        </p:nvSpPr>
        <p:spPr>
          <a:xfrm>
            <a:off x="1205132" y="823383"/>
            <a:ext cx="1130573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ستعملون على إنجاز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2-ب (دقيقة واحدة). لاحظوا كيف.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الأستاذ(ة) المثال الأول بشكل تفاعلي مع المتعلمين على السبورة.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2630609-B924-19EF-0A68-E8EADF7CE326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0F7D19-8D49-99C1-8A5F-3C2FC3178D8C}"/>
              </a:ext>
            </a:extLst>
          </p:cNvPr>
          <p:cNvSpPr txBox="1"/>
          <p:nvPr/>
        </p:nvSpPr>
        <p:spPr>
          <a:xfrm>
            <a:off x="5029200" y="4838700"/>
            <a:ext cx="411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8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fr-MA" sz="8000" dirty="0">
                <a:solidFill>
                  <a:schemeClr val="bg1"/>
                </a:solidFill>
              </a:rPr>
              <a:t>.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B0001C4-73C1-3760-F8E5-8C64BB2F3D7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1B7AF53-4F0E-FE0A-E045-0061A2A362E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671EC1B5-FCB8-6CBB-7359-88B96660BA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307" y="3921790"/>
            <a:ext cx="7154938" cy="465071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B1A0A2F-5B3C-A16B-CAEF-C0FA35E14FA9}"/>
              </a:ext>
            </a:extLst>
          </p:cNvPr>
          <p:cNvSpPr/>
          <p:nvPr/>
        </p:nvSpPr>
        <p:spPr>
          <a:xfrm>
            <a:off x="3810000" y="6162139"/>
            <a:ext cx="6629400" cy="11149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E62040-9D1C-03A8-9A50-EF1B3AC4AD00}"/>
              </a:ext>
            </a:extLst>
          </p:cNvPr>
          <p:cNvSpPr txBox="1"/>
          <p:nvPr/>
        </p:nvSpPr>
        <p:spPr>
          <a:xfrm>
            <a:off x="6834648" y="6167482"/>
            <a:ext cx="580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8F593E0-BE4A-190D-59AD-0C4EC420931C}"/>
              </a:ext>
            </a:extLst>
          </p:cNvPr>
          <p:cNvSpPr txBox="1"/>
          <p:nvPr/>
        </p:nvSpPr>
        <p:spPr>
          <a:xfrm>
            <a:off x="8868697" y="6134100"/>
            <a:ext cx="580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863A392-B5E2-0CB2-704C-5F8F28F30293}"/>
              </a:ext>
            </a:extLst>
          </p:cNvPr>
          <p:cNvSpPr txBox="1"/>
          <p:nvPr/>
        </p:nvSpPr>
        <p:spPr>
          <a:xfrm>
            <a:off x="6858000" y="6677680"/>
            <a:ext cx="580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18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A532ACA-D26B-7994-5C45-0B9F51AC6170}"/>
              </a:ext>
            </a:extLst>
          </p:cNvPr>
          <p:cNvSpPr txBox="1"/>
          <p:nvPr/>
        </p:nvSpPr>
        <p:spPr>
          <a:xfrm>
            <a:off x="4800600" y="6677680"/>
            <a:ext cx="580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17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952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82188"/>
            <a:ext cx="9396747" cy="2852111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902577" y="5209285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وتمثيل الأعداد من 0 إلى 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286714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9631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2514600" y="6007921"/>
            <a:ext cx="83596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باحتفاظ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باستخدام لعبة النقود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602579" y="6822572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مسائل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124914"/>
            <a:ext cx="455010" cy="4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5000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وضع وإنجاز عمليات جمع عددين  باحتفاظ باستخدام لعبة النقود.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CF815-5238-CA83-70B6-D21D56D6F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57C8062-4845-3F4A-A006-97F12D2D000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B718170-9DC2-5E9F-6C3D-EB9939D24E3B}"/>
              </a:ext>
            </a:extLst>
          </p:cNvPr>
          <p:cNvSpPr/>
          <p:nvPr/>
        </p:nvSpPr>
        <p:spPr>
          <a:xfrm>
            <a:off x="275851" y="3225043"/>
            <a:ext cx="13164293" cy="66827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EA9A58-E141-74D4-BABA-795ECB370042}"/>
              </a:ext>
            </a:extLst>
          </p:cNvPr>
          <p:cNvSpPr/>
          <p:nvPr/>
        </p:nvSpPr>
        <p:spPr>
          <a:xfrm>
            <a:off x="-1" y="752746"/>
            <a:ext cx="13716001" cy="23333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1E91E-AF1D-7195-D1A8-9A58D24C1421}"/>
              </a:ext>
            </a:extLst>
          </p:cNvPr>
          <p:cNvSpPr txBox="1"/>
          <p:nvPr/>
        </p:nvSpPr>
        <p:spPr>
          <a:xfrm>
            <a:off x="1209690" y="891689"/>
            <a:ext cx="11296617" cy="2427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سبق و رأينا كيف نضع وننجز عملية جمع باحتفاظ.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ستعملون على إنجاز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(دقيقة واحدة). لاحظوا كيف.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الأستاذ(ة) المثال الأول بشكل تفاعلي مع المتعلمين على السبورة.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71953745-AB71-2AF3-E92A-E14CF32DEED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4B669CF-7F0C-1454-E9BD-E263AE2A45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7B1C6020-A423-5D63-5863-F42D5F8CF62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11FBBFBC-6661-9C63-E31A-3F4877F300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66" y="4408790"/>
            <a:ext cx="11788839" cy="4011984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53056070-51C1-C1D1-25DF-0967429306CE}"/>
              </a:ext>
            </a:extLst>
          </p:cNvPr>
          <p:cNvSpPr/>
          <p:nvPr/>
        </p:nvSpPr>
        <p:spPr>
          <a:xfrm>
            <a:off x="1524000" y="5497383"/>
            <a:ext cx="7272321" cy="27973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8623C26F-0D44-58A4-1053-F53C23358987}"/>
              </a:ext>
            </a:extLst>
          </p:cNvPr>
          <p:cNvSpPr txBox="1"/>
          <p:nvPr/>
        </p:nvSpPr>
        <p:spPr>
          <a:xfrm>
            <a:off x="5757793" y="637850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F0E884E2-B8BF-20FB-F0FF-F9451974EE2A}"/>
              </a:ext>
            </a:extLst>
          </p:cNvPr>
          <p:cNvSpPr txBox="1"/>
          <p:nvPr/>
        </p:nvSpPr>
        <p:spPr>
          <a:xfrm>
            <a:off x="6138793" y="637850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8ABDAEC6-E8EE-ABCD-6F53-9D0E2387BA31}"/>
              </a:ext>
            </a:extLst>
          </p:cNvPr>
          <p:cNvSpPr txBox="1"/>
          <p:nvPr/>
        </p:nvSpPr>
        <p:spPr>
          <a:xfrm>
            <a:off x="5757793" y="692208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9A1AF0F5-147E-931F-BE88-8E135DB1EEB1}"/>
              </a:ext>
            </a:extLst>
          </p:cNvPr>
          <p:cNvSpPr txBox="1"/>
          <p:nvPr/>
        </p:nvSpPr>
        <p:spPr>
          <a:xfrm>
            <a:off x="6138793" y="692208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7379AF4A-6BFF-D373-B605-5939EB89DECA}"/>
              </a:ext>
            </a:extLst>
          </p:cNvPr>
          <p:cNvSpPr txBox="1"/>
          <p:nvPr/>
        </p:nvSpPr>
        <p:spPr>
          <a:xfrm>
            <a:off x="5718908" y="7484332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63963392-A903-B48B-6100-018C73A29695}"/>
              </a:ext>
            </a:extLst>
          </p:cNvPr>
          <p:cNvSpPr txBox="1"/>
          <p:nvPr/>
        </p:nvSpPr>
        <p:spPr>
          <a:xfrm>
            <a:off x="6138793" y="7494512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E98B4B44-9B0F-6B8F-12E9-187A6BA46C65}"/>
              </a:ext>
            </a:extLst>
          </p:cNvPr>
          <p:cNvSpPr txBox="1"/>
          <p:nvPr/>
        </p:nvSpPr>
        <p:spPr>
          <a:xfrm>
            <a:off x="4011306" y="637850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E84BC384-4341-7EEF-4DF9-2679825CF941}"/>
              </a:ext>
            </a:extLst>
          </p:cNvPr>
          <p:cNvSpPr txBox="1"/>
          <p:nvPr/>
        </p:nvSpPr>
        <p:spPr>
          <a:xfrm>
            <a:off x="4392306" y="637850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DA829741-2874-0626-0F12-B969DD1D0729}"/>
              </a:ext>
            </a:extLst>
          </p:cNvPr>
          <p:cNvSpPr txBox="1"/>
          <p:nvPr/>
        </p:nvSpPr>
        <p:spPr>
          <a:xfrm>
            <a:off x="4011306" y="692208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123FABFF-0AE8-BE57-7B41-86AF04A9EF4B}"/>
              </a:ext>
            </a:extLst>
          </p:cNvPr>
          <p:cNvSpPr txBox="1"/>
          <p:nvPr/>
        </p:nvSpPr>
        <p:spPr>
          <a:xfrm>
            <a:off x="4392306" y="692208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E1A66F27-DFB7-0685-6537-638157BAA12B}"/>
              </a:ext>
            </a:extLst>
          </p:cNvPr>
          <p:cNvSpPr txBox="1"/>
          <p:nvPr/>
        </p:nvSpPr>
        <p:spPr>
          <a:xfrm>
            <a:off x="3972421" y="7484332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D7B80626-97B7-E302-488D-F2EE51D5258C}"/>
              </a:ext>
            </a:extLst>
          </p:cNvPr>
          <p:cNvSpPr txBox="1"/>
          <p:nvPr/>
        </p:nvSpPr>
        <p:spPr>
          <a:xfrm>
            <a:off x="4392306" y="7494512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58EE5482-88BF-2F22-3BC8-B29FAEC5A925}"/>
              </a:ext>
            </a:extLst>
          </p:cNvPr>
          <p:cNvSpPr txBox="1"/>
          <p:nvPr/>
        </p:nvSpPr>
        <p:spPr>
          <a:xfrm>
            <a:off x="7672457" y="637288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E9BBC3A6-FE1B-75C5-7B4A-061D04422EE1}"/>
              </a:ext>
            </a:extLst>
          </p:cNvPr>
          <p:cNvSpPr txBox="1"/>
          <p:nvPr/>
        </p:nvSpPr>
        <p:spPr>
          <a:xfrm>
            <a:off x="8053457" y="637288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1E0F3AA4-5A6C-4CD6-8A77-87A3DD839E64}"/>
              </a:ext>
            </a:extLst>
          </p:cNvPr>
          <p:cNvSpPr txBox="1"/>
          <p:nvPr/>
        </p:nvSpPr>
        <p:spPr>
          <a:xfrm>
            <a:off x="7672457" y="687288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EFE19056-7AAC-B627-F2CD-B7F7463E70FD}"/>
              </a:ext>
            </a:extLst>
          </p:cNvPr>
          <p:cNvSpPr txBox="1"/>
          <p:nvPr/>
        </p:nvSpPr>
        <p:spPr>
          <a:xfrm>
            <a:off x="8053457" y="687288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A79457D1-A48A-9C99-3197-F6309D01B7B6}"/>
              </a:ext>
            </a:extLst>
          </p:cNvPr>
          <p:cNvSpPr txBox="1"/>
          <p:nvPr/>
        </p:nvSpPr>
        <p:spPr>
          <a:xfrm>
            <a:off x="7633572" y="743512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70329191-F687-8DBE-E8C0-D826CEE04820}"/>
              </a:ext>
            </a:extLst>
          </p:cNvPr>
          <p:cNvSpPr txBox="1"/>
          <p:nvPr/>
        </p:nvSpPr>
        <p:spPr>
          <a:xfrm>
            <a:off x="8053457" y="744530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6281F607-91D3-3378-BE93-C853EB970183}"/>
              </a:ext>
            </a:extLst>
          </p:cNvPr>
          <p:cNvSpPr txBox="1"/>
          <p:nvPr/>
        </p:nvSpPr>
        <p:spPr>
          <a:xfrm>
            <a:off x="4026276" y="6221581"/>
            <a:ext cx="418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4E5B9C25-1C0F-1B54-AF70-A426DFF93795}"/>
              </a:ext>
            </a:extLst>
          </p:cNvPr>
          <p:cNvSpPr txBox="1"/>
          <p:nvPr/>
        </p:nvSpPr>
        <p:spPr>
          <a:xfrm>
            <a:off x="5830708" y="6199049"/>
            <a:ext cx="418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EB152882-EF8C-3A23-3A81-5BAA302B0EA6}"/>
              </a:ext>
            </a:extLst>
          </p:cNvPr>
          <p:cNvSpPr txBox="1"/>
          <p:nvPr/>
        </p:nvSpPr>
        <p:spPr>
          <a:xfrm>
            <a:off x="7729398" y="6192832"/>
            <a:ext cx="418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55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362201" y="3941147"/>
            <a:ext cx="8610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استراتيجية الأسئلة الأربعة لحل المسائل 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40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0A11C-065C-A605-3DA5-9F91890A0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A407C9-124D-752F-48CC-1CE0822A6FA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C0FC10-BA4D-DA83-05F1-8D3FAF119E2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44CAB6-7FD6-73F2-7BAB-CFC06C6CCED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B877E07-5947-976E-50DA-2C3F5A8799D0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سنستمر في التدرب على حل مسألة باستخدام استراتيجية الأسئلة الأربعة.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أنه لحل مسألة فإننا نستخدم استراتيجية الأسئلة الأربعة من خلال طرح والإجابة على الأسئلة التالية: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BAFCFC-D25C-0B6F-4D02-165A7C4A88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39323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C626823-FB8A-B9DD-8249-4999188C2316}"/>
              </a:ext>
            </a:extLst>
          </p:cNvPr>
          <p:cNvSpPr/>
          <p:nvPr/>
        </p:nvSpPr>
        <p:spPr>
          <a:xfrm>
            <a:off x="275852" y="22887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E6D0D9-9BCC-93ED-7A37-C5510A79912C}"/>
              </a:ext>
            </a:extLst>
          </p:cNvPr>
          <p:cNvSpPr/>
          <p:nvPr/>
        </p:nvSpPr>
        <p:spPr>
          <a:xfrm>
            <a:off x="1553813" y="3790013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5339C80-6512-AE24-4864-B0D14A9487CA}"/>
              </a:ext>
            </a:extLst>
          </p:cNvPr>
          <p:cNvSpPr txBox="1"/>
          <p:nvPr/>
        </p:nvSpPr>
        <p:spPr>
          <a:xfrm>
            <a:off x="2667000" y="3682203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الْمَعْلوماتُ الَّتي تُقَدِّمُها الْمَسْأَلَةُ؟</a:t>
            </a:r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7A2E37F5-C520-D573-0335-81ADE222489C}"/>
              </a:ext>
            </a:extLst>
          </p:cNvPr>
          <p:cNvSpPr/>
          <p:nvPr/>
        </p:nvSpPr>
        <p:spPr>
          <a:xfrm>
            <a:off x="1571253" y="8039018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047B6F-E624-7FEA-287E-CF15363378D7}"/>
              </a:ext>
            </a:extLst>
          </p:cNvPr>
          <p:cNvSpPr txBox="1"/>
          <p:nvPr/>
        </p:nvSpPr>
        <p:spPr>
          <a:xfrm>
            <a:off x="2438400" y="7926042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لِماذا؟</a:t>
            </a:r>
          </a:p>
        </p:txBody>
      </p:sp>
      <p:sp>
        <p:nvSpPr>
          <p:cNvPr id="16" name="Rectangle : coins arrondis 4">
            <a:extLst>
              <a:ext uri="{FF2B5EF4-FFF2-40B4-BE49-F238E27FC236}">
                <a16:creationId xmlns:a16="http://schemas.microsoft.com/office/drawing/2014/main" id="{AA475084-4250-5978-B1A4-FADE1BA1A6A7}"/>
              </a:ext>
            </a:extLst>
          </p:cNvPr>
          <p:cNvSpPr/>
          <p:nvPr/>
        </p:nvSpPr>
        <p:spPr>
          <a:xfrm>
            <a:off x="1553813" y="6471039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B5B6539-E459-F196-9E7F-951DDDFF238A}"/>
              </a:ext>
            </a:extLst>
          </p:cNvPr>
          <p:cNvSpPr txBox="1"/>
          <p:nvPr/>
        </p:nvSpPr>
        <p:spPr>
          <a:xfrm>
            <a:off x="2438400" y="6695209"/>
            <a:ext cx="8763000" cy="565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يّ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4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Rectangle : coins arrondis 4">
            <a:extLst>
              <a:ext uri="{FF2B5EF4-FFF2-40B4-BE49-F238E27FC236}">
                <a16:creationId xmlns:a16="http://schemas.microsoft.com/office/drawing/2014/main" id="{B6688452-3D16-4183-6592-AAB2A8749F47}"/>
              </a:ext>
            </a:extLst>
          </p:cNvPr>
          <p:cNvSpPr/>
          <p:nvPr/>
        </p:nvSpPr>
        <p:spPr>
          <a:xfrm>
            <a:off x="1553813" y="5111079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57F4F2E-08C3-744E-71A6-20B24D614825}"/>
              </a:ext>
            </a:extLst>
          </p:cNvPr>
          <p:cNvSpPr txBox="1"/>
          <p:nvPr/>
        </p:nvSpPr>
        <p:spPr>
          <a:xfrm>
            <a:off x="2514600" y="50466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الْمَطْلوبُ مِنّي؟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BA841395-2E90-1D5B-7334-0D5D248E983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55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14" grpId="0"/>
      <p:bldP spid="16" grpId="0" animBg="1"/>
      <p:bldP spid="17" grpId="0"/>
      <p:bldP spid="18" grpId="0" animBg="1"/>
      <p:bldP spid="1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790CF-844D-BCB1-C65A-D923B8913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953F89-4034-ECBC-3DE2-23FD571F5DF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9A7BAF-14E2-2428-F887-86436E7EF9B1}"/>
              </a:ext>
            </a:extLst>
          </p:cNvPr>
          <p:cNvSpPr/>
          <p:nvPr/>
        </p:nvSpPr>
        <p:spPr>
          <a:xfrm>
            <a:off x="275851" y="3225043"/>
            <a:ext cx="13164293" cy="66827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31FDA4-0843-BAD2-6087-78065A53B7C2}"/>
              </a:ext>
            </a:extLst>
          </p:cNvPr>
          <p:cNvSpPr/>
          <p:nvPr/>
        </p:nvSpPr>
        <p:spPr>
          <a:xfrm>
            <a:off x="-1" y="752746"/>
            <a:ext cx="13716001" cy="23333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973833-86E4-64A5-2550-4C487BCC29B1}"/>
              </a:ext>
            </a:extLst>
          </p:cNvPr>
          <p:cNvSpPr txBox="1"/>
          <p:nvPr/>
        </p:nvSpPr>
        <p:spPr>
          <a:xfrm>
            <a:off x="1209690" y="891689"/>
            <a:ext cx="11296617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سنمر إلى المسألة في التمرين 4.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سأقرأ المسألة مرتين وستعملون على حلها مستعينين باستراتيجية الأسئلة الأربعة (دقيقتان).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42151A8D-C346-5D48-8759-AD28E7AA54E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231F51C-2978-4074-97BA-ADC9EC828B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03C75C8-87E2-561B-6A44-32D8A64B142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A1AA129-6C33-887F-EF5D-32A95AEB16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79" y="5143500"/>
            <a:ext cx="12625413" cy="316229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93DB2ED-B3ED-56EE-32A6-5ECBDD5593FE}"/>
              </a:ext>
            </a:extLst>
          </p:cNvPr>
          <p:cNvSpPr txBox="1"/>
          <p:nvPr/>
        </p:nvSpPr>
        <p:spPr>
          <a:xfrm>
            <a:off x="3421060" y="547245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DA07813-D369-E2C1-D1A7-E45EF736559A}"/>
              </a:ext>
            </a:extLst>
          </p:cNvPr>
          <p:cNvSpPr txBox="1"/>
          <p:nvPr/>
        </p:nvSpPr>
        <p:spPr>
          <a:xfrm>
            <a:off x="2996551" y="547245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C108AA8-07F5-B5E0-2ABD-5EEA99B57EE7}"/>
              </a:ext>
            </a:extLst>
          </p:cNvPr>
          <p:cNvSpPr txBox="1"/>
          <p:nvPr/>
        </p:nvSpPr>
        <p:spPr>
          <a:xfrm>
            <a:off x="3421059" y="5998024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BABBA4-4CC7-01D0-35BE-95AA48852D2E}"/>
              </a:ext>
            </a:extLst>
          </p:cNvPr>
          <p:cNvSpPr txBox="1"/>
          <p:nvPr/>
        </p:nvSpPr>
        <p:spPr>
          <a:xfrm>
            <a:off x="3003925" y="5977235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BAAD10B-BF9E-9E9E-7A23-2F12147A0861}"/>
              </a:ext>
            </a:extLst>
          </p:cNvPr>
          <p:cNvSpPr txBox="1"/>
          <p:nvPr/>
        </p:nvSpPr>
        <p:spPr>
          <a:xfrm>
            <a:off x="3421058" y="648461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0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182E9EE-3226-DD3F-B0E2-1C332D992394}"/>
              </a:ext>
            </a:extLst>
          </p:cNvPr>
          <p:cNvSpPr txBox="1"/>
          <p:nvPr/>
        </p:nvSpPr>
        <p:spPr>
          <a:xfrm>
            <a:off x="2991635" y="649253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6777423-7E6E-7DCD-BB5B-EC6D05872E90}"/>
              </a:ext>
            </a:extLst>
          </p:cNvPr>
          <p:cNvSpPr txBox="1"/>
          <p:nvPr/>
        </p:nvSpPr>
        <p:spPr>
          <a:xfrm>
            <a:off x="2705100" y="7577435"/>
            <a:ext cx="1409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70 دِرْهَماً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DBC0515-822A-8DD2-9491-9B20FF51E46C}"/>
              </a:ext>
            </a:extLst>
          </p:cNvPr>
          <p:cNvSpPr txBox="1"/>
          <p:nvPr/>
        </p:nvSpPr>
        <p:spPr>
          <a:xfrm>
            <a:off x="3040059" y="5354670"/>
            <a:ext cx="4183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4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9482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1752600" y="3034338"/>
            <a:ext cx="9765897" cy="27621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1530148" y="3019849"/>
            <a:ext cx="10210800" cy="2768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التحقق من أهداف الأسبوع الأول وتعبئة شبكة التتبع الفردي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C5FBA-5DAA-E250-A5E9-0278F46F4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7C66011-18CC-DB5D-5F76-07155A576722}"/>
              </a:ext>
            </a:extLst>
          </p:cNvPr>
          <p:cNvSpPr/>
          <p:nvPr/>
        </p:nvSpPr>
        <p:spPr>
          <a:xfrm>
            <a:off x="-1" y="1951686"/>
            <a:ext cx="13716001" cy="83353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1EE518-0230-493D-8B3D-C60FB3C164A0}"/>
              </a:ext>
            </a:extLst>
          </p:cNvPr>
          <p:cNvSpPr/>
          <p:nvPr/>
        </p:nvSpPr>
        <p:spPr>
          <a:xfrm>
            <a:off x="228601" y="2051666"/>
            <a:ext cx="13258800" cy="796863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F388EC-A31B-8E42-1550-1E1FA45FD1BA}"/>
              </a:ext>
            </a:extLst>
          </p:cNvPr>
          <p:cNvSpPr/>
          <p:nvPr/>
        </p:nvSpPr>
        <p:spPr>
          <a:xfrm>
            <a:off x="-1" y="752746"/>
            <a:ext cx="13716001" cy="119894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D69BDE4-1ACA-527E-CD9C-32779514470D}"/>
              </a:ext>
            </a:extLst>
          </p:cNvPr>
          <p:cNvSpPr txBox="1"/>
          <p:nvPr/>
        </p:nvSpPr>
        <p:spPr>
          <a:xfrm>
            <a:off x="1209690" y="852726"/>
            <a:ext cx="11296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استنساخ رائز التحقق وتمريره بشكل جماعي.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توجيه المتعلمين إلى الألعاب والتحديات ص25 للتمكن من تعبئة شبكة التتبع الفردي.  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2F5A3C7F-4350-F79A-AD68-54C51A09787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FDFB846-3C76-355F-D219-3554B846A1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025932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3DB84B6-A1B9-91AA-C568-769803BC91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100" y="2204326"/>
            <a:ext cx="6019800" cy="75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1222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247900" y="3941147"/>
            <a:ext cx="9220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البسيطان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:رمي الكرة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364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C3923-C340-F692-2E02-49EFEC257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F5EB95-6D95-495B-1E4D-6B04BED77EC0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47519B-C2CF-EA76-6395-12C8804EC69B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1E15E4-F842-8D5E-9AA3-5AB05D1D399C}"/>
              </a:ext>
            </a:extLst>
          </p:cNvPr>
          <p:cNvSpPr/>
          <p:nvPr/>
        </p:nvSpPr>
        <p:spPr>
          <a:xfrm>
            <a:off x="-1" y="709611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C0D26C-561F-34B9-EFD0-668D8DD66100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سنلعب لعبة جديدة وهي لعبة رمي الكرة.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يستعين الأستاذ(ة)  ببطاقة النشاط في النمذجة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(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الملحق4).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BA20B1E-4BA2-A8A2-3EAD-F58ED948C28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6ADF43CC-B4C1-0B31-34D0-137CF11071F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F024D7A-B609-6085-FFE3-8A23E35980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817911"/>
            <a:ext cx="5410200" cy="428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205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737CF-D936-3B6D-2EB2-E437C6672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F9D894-F380-DFA5-554D-A601C6CBD04C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C5BB455-2DE4-8572-A2B4-944DB645CBFC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3CB307-49FA-03B9-8F54-9C24148E8CA6}"/>
              </a:ext>
            </a:extLst>
          </p:cNvPr>
          <p:cNvSpPr/>
          <p:nvPr/>
        </p:nvSpPr>
        <p:spPr>
          <a:xfrm>
            <a:off x="-1" y="723900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05A1D4D-1167-9604-7606-71F6599779DD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الفائزة أو التلميذ الفائز هو أو هي: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48EC5E-6784-5282-6362-5FD7E0D1019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A2A6DC5-374F-3D3D-3582-DD79339558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1" y="3513632"/>
            <a:ext cx="5410199" cy="5410199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FE29ED4D-E5D8-6EEA-124E-AFB4C4B1971C}"/>
              </a:ext>
            </a:extLst>
          </p:cNvPr>
          <p:cNvSpPr/>
          <p:nvPr/>
        </p:nvSpPr>
        <p:spPr>
          <a:xfrm rot="10800000">
            <a:off x="127326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200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10052907" y="3710864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3962765" y="3593410"/>
            <a:ext cx="16761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التعرف على الأعداد من 0 إلى 99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179966" y="3701739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600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609" y="4817903"/>
            <a:ext cx="2371670" cy="175635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1EEB38D-F8E4-162C-043A-510004EBB0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862" y="5364513"/>
            <a:ext cx="1710139" cy="1962886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3C291F28-1292-E073-2CAA-105E8595591F}"/>
              </a:ext>
            </a:extLst>
          </p:cNvPr>
          <p:cNvSpPr txBox="1"/>
          <p:nvPr/>
        </p:nvSpPr>
        <p:spPr>
          <a:xfrm>
            <a:off x="7772400" y="3763293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صفحات يوم التوليف 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C12C298-014E-BCF3-0421-6BC1F1E26776}"/>
              </a:ext>
            </a:extLst>
          </p:cNvPr>
          <p:cNvSpPr txBox="1"/>
          <p:nvPr/>
        </p:nvSpPr>
        <p:spPr>
          <a:xfrm>
            <a:off x="5943600" y="3593410"/>
            <a:ext cx="1828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الجمع والطرح شفهيا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E88EA57A-1564-4620-CFF1-604D26E1E43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461" y="4294876"/>
            <a:ext cx="1568822" cy="195916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CE46284-3D18-FF79-6A6B-D61D87E6400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896" y="5112114"/>
            <a:ext cx="1568823" cy="1992557"/>
          </a:xfrm>
          <a:prstGeom prst="rect">
            <a:avLst/>
          </a:prstGeom>
        </p:spPr>
      </p:pic>
      <p:pic>
        <p:nvPicPr>
          <p:cNvPr id="25" name="Image 2">
            <a:extLst>
              <a:ext uri="{FF2B5EF4-FFF2-40B4-BE49-F238E27FC236}">
                <a16:creationId xmlns:a16="http://schemas.microsoft.com/office/drawing/2014/main" id="{C8DF6754-3640-0FE0-A9ED-812C8A4339D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67053" y="6376400"/>
            <a:ext cx="1017142" cy="1454565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10385B56-E4BD-F822-2E3E-27884E97400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258" y="4991100"/>
            <a:ext cx="1017142" cy="130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496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82884-467D-AE10-D1C0-E1A8766DC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A9224B-FA8B-4BAC-CA9D-953567641E53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0CD3D6-3123-9419-717F-887583A743FD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7DBE83-25EF-862E-F164-671B4545CE72}"/>
              </a:ext>
            </a:extLst>
          </p:cNvPr>
          <p:cNvSpPr/>
          <p:nvPr/>
        </p:nvSpPr>
        <p:spPr>
          <a:xfrm>
            <a:off x="-1" y="709611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F883C3-04BF-036F-E5E2-80DB0FCE6D72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تتممون ما تبقى من تمارين الصفحة 24 و25.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5635A9C-8282-E886-5417-92CEFEF3F95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FB493E-2712-051E-8551-EB0CFB5E8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41" y="3113963"/>
            <a:ext cx="5782482" cy="596348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3F38B68-4EEB-2397-1B99-7B42290349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430" y="4036757"/>
            <a:ext cx="3297450" cy="411789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7E837CA-E4F8-8B46-43AA-E13183AACD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247" y="4001662"/>
            <a:ext cx="3297452" cy="4188084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A688ACDF-3C08-76E3-83AF-C10B43166AA1}"/>
              </a:ext>
            </a:extLst>
          </p:cNvPr>
          <p:cNvSpPr/>
          <p:nvPr/>
        </p:nvSpPr>
        <p:spPr>
          <a:xfrm rot="10800000">
            <a:off x="12725400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7761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23265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B467AA8-BCB7-736A-96CB-44A39E213C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2098957"/>
            <a:ext cx="13716000" cy="77398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12" name="Tableau 4">
            <a:extLst>
              <a:ext uri="{FF2B5EF4-FFF2-40B4-BE49-F238E27FC236}">
                <a16:creationId xmlns:a16="http://schemas.microsoft.com/office/drawing/2014/main" id="{53C30653-D237-F046-EA7F-A8E6354AA829}"/>
              </a:ext>
            </a:extLst>
          </p:cNvPr>
          <p:cNvGraphicFramePr>
            <a:graphicFrameLocks noGrp="1"/>
          </p:cNvGraphicFramePr>
          <p:nvPr/>
        </p:nvGraphicFramePr>
        <p:xfrm>
          <a:off x="330096" y="2708001"/>
          <a:ext cx="13272998" cy="406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805940">
                <a:tc>
                  <a:txBody>
                    <a:bodyPr/>
                    <a:lstStyle/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اكساب القدرة على الجمع شفويا لعددين من رقم واحد؛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Calibri" panose="020F0502020204030204" pitchFamily="34" charset="0"/>
                      </a:endParaRP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اكساب القدرة على الطرح شفويا لعدد مكون من رقمين أو رقم واحد، يكون الفرق محصورا بين 0 و18؛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 </a:t>
                      </a: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MA" sz="2700" b="1" kern="1200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ea typeface="+mn-ea"/>
                          <a:cs typeface="MadaniArabic-Light" panose="00000400000000000000" pitchFamily="2" charset="-78"/>
                        </a:rPr>
                        <a:t>التمكن من جداول الضرب*؛ </a:t>
                      </a:r>
                      <a:endParaRPr lang="fr-FR" sz="2700" b="1" kern="1200" dirty="0">
                        <a:solidFill>
                          <a:srgbClr val="151616"/>
                        </a:solidFill>
                        <a:latin typeface="Calibri" panose="020F0502020204030204" pitchFamily="34" charset="0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20015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كرة خفيفة الوزن 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061350">
                <a:tc>
                  <a:txBody>
                    <a:bodyPr/>
                    <a:lstStyle/>
                    <a:p>
                      <a:pPr algn="ctr" rtl="1"/>
                      <a:r>
                        <a:rPr lang="f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10 دقائق 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EFD2F427-B993-2D35-C38A-FA47CE115960}"/>
              </a:ext>
            </a:extLst>
          </p:cNvPr>
          <p:cNvSpPr txBox="1">
            <a:spLocks/>
          </p:cNvSpPr>
          <p:nvPr/>
        </p:nvSpPr>
        <p:spPr>
          <a:xfrm>
            <a:off x="2252804" y="129194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لعبة رمي الكرة 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3" name="Graphic 6" descr="Alarm clock with solid fill">
            <a:extLst>
              <a:ext uri="{FF2B5EF4-FFF2-40B4-BE49-F238E27FC236}">
                <a16:creationId xmlns:a16="http://schemas.microsoft.com/office/drawing/2014/main" id="{0A6197C9-6FC5-598D-B6A9-16193436B7B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74107" y="5590275"/>
            <a:ext cx="1015180" cy="95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4716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CF74E09A-1F44-E430-0B0A-5B12BFAC59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9431BBB8-3685-81E7-6835-2EE314866E3F}"/>
              </a:ext>
            </a:extLst>
          </p:cNvPr>
          <p:cNvSpPr txBox="1">
            <a:spLocks/>
          </p:cNvSpPr>
          <p:nvPr/>
        </p:nvSpPr>
        <p:spPr>
          <a:xfrm>
            <a:off x="2144209" y="1322719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لعبة رمي الكرة 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4CF2779A-C449-FFA4-E0FF-85AF400A2BDB}"/>
              </a:ext>
            </a:extLst>
          </p:cNvPr>
          <p:cNvSpPr txBox="1"/>
          <p:nvPr/>
        </p:nvSpPr>
        <p:spPr>
          <a:xfrm>
            <a:off x="974560" y="3237350"/>
            <a:ext cx="12351232" cy="5224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150" dirty="0">
                <a:solidFill>
                  <a:schemeClr val="accent1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ممارسة مع جماعة  أو في مجموعات صغيرة:</a:t>
            </a:r>
            <a:endParaRPr lang="fr-FR" sz="315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 defTabSz="1028700" rtl="1">
              <a:defRPr/>
            </a:pPr>
            <a:r>
              <a:rPr lang="en-US" sz="2700" dirty="0">
                <a:solidFill>
                  <a:srgbClr val="151616"/>
                </a:solidFill>
                <a:latin typeface="Calibri" panose="020F0502020204030204" pitchFamily="34" charset="0"/>
              </a:rPr>
              <a:t>◾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مطالبة المتعلمين بتكوين دائرة.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algn="just" defTabSz="1028700" rtl="1"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شرح القواعد: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ترمى الكرة في اتجاه متعلم/ة مع سؤاله /ها حسابا شفويا في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(مجموع أصغر من أو يساوي 10)؛ أو في الطرح لعدد مكون من رقمين أو رقم واحد (يكون الفرق محصورا بين 0 و18)؛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يقبض المتعلم الكرة ويقدم الجواب الصحيح في الحين؛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يكرر المتعلم الذي أجاب رمي الكرة لزميل آخر مع سؤال آخر؛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يرمي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الكرة في اتجاه متعلم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ويسأله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حول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أو الطرح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كم هي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3+4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"5-9"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يجيب ثم يرمي الكرة نحو زميل آخر.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تعطى عملية 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أو طرح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أخرى للمتعلم الذي يقبض الكرة.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يتم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تقديم النشاط وتحفيز المتعلمين على السرعة في طرح السؤال وال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إ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جابة 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642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105400" y="4883162"/>
            <a:ext cx="60100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باحتفاظ باستخدام لعبة النقود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استراتيجية الخطوات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رمي الكرة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257800" y="3724185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من 0 إلى 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3886200" y="6459702"/>
            <a:ext cx="7243362" cy="8579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–تمرير رائز التحقق من أهداف الأسبوع الثالث وتعبئة شبكة التتبع الفردي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30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7641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A8B7-3179-0954-DF17-1372A18E9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6B6399-8788-D42D-F09B-92E90B14A310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27DA220-6C5D-D624-EC6B-99B753F6D720}"/>
              </a:ext>
            </a:extLst>
          </p:cNvPr>
          <p:cNvSpPr/>
          <p:nvPr/>
        </p:nvSpPr>
        <p:spPr>
          <a:xfrm>
            <a:off x="275852" y="1943100"/>
            <a:ext cx="13164293" cy="804608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DAE197-8064-9081-2BAA-3F019F97BC12}"/>
              </a:ext>
            </a:extLst>
          </p:cNvPr>
          <p:cNvSpPr/>
          <p:nvPr/>
        </p:nvSpPr>
        <p:spPr>
          <a:xfrm>
            <a:off x="-1" y="644346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148507-C776-FE5A-0749-63194EB3F1C7}"/>
              </a:ext>
            </a:extLst>
          </p:cNvPr>
          <p:cNvSpPr txBox="1"/>
          <p:nvPr/>
        </p:nvSpPr>
        <p:spPr>
          <a:xfrm>
            <a:off x="2102122" y="781618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واجباتكم المنزلية. سأراقب ما قمتم به.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0BB4764-DB97-9BAC-AF2D-945426E639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F92CF0-3F30-E026-723D-BE43F13A3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712299"/>
            <a:ext cx="1295400" cy="100951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F4365C5-1E5D-4823-93E4-0EB3FCDC69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766" y="2887394"/>
            <a:ext cx="4892464" cy="6157494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21F4A60E-3F12-68AF-3A33-6C75348B679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238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9543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19D75DB0-F5E7-9967-FDFC-BECEF6A40BA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1" name="Group 7">
            <a:extLst>
              <a:ext uri="{FF2B5EF4-FFF2-40B4-BE49-F238E27FC236}">
                <a16:creationId xmlns:a16="http://schemas.microsoft.com/office/drawing/2014/main" id="{E039D9EE-6FCD-5746-0FF7-4B02B02E60B1}"/>
              </a:ext>
            </a:extLst>
          </p:cNvPr>
          <p:cNvGrpSpPr/>
          <p:nvPr/>
        </p:nvGrpSpPr>
        <p:grpSpPr>
          <a:xfrm>
            <a:off x="9708002" y="4305300"/>
            <a:ext cx="1967371" cy="1801077"/>
            <a:chOff x="331235" y="1277768"/>
            <a:chExt cx="1795426" cy="2270728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E273FDFD-8DD0-6AF4-A4FF-AB151DECAA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14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FC84602F-5E6E-FE8B-3F34-FA9AE2C1C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6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8CD4A3EF-14B2-B046-6887-2B2EED14DC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4E9D11D6-635C-822F-B617-A90ED89CE5D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834" y="5532455"/>
            <a:ext cx="1027366" cy="6858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02648DB-E879-5184-3B15-7CF55F4A0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6023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E7A39479-F509-7634-CECD-29C0D40E31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37018</TotalTime>
  <Words>1663</Words>
  <Application>Microsoft Office PowerPoint</Application>
  <PresentationFormat>Personnalisé</PresentationFormat>
  <Paragraphs>437</Paragraphs>
  <Slides>54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54</vt:i4>
      </vt:variant>
    </vt:vector>
  </HeadingPairs>
  <TitlesOfParts>
    <vt:vector size="65" baseType="lpstr">
      <vt:lpstr>Microsoft Uighur</vt:lpstr>
      <vt:lpstr>Montserrat Medium</vt:lpstr>
      <vt:lpstr>Carelia</vt:lpstr>
      <vt:lpstr>MadaniArabic-Light</vt:lpstr>
      <vt:lpstr>Arial Rounded MT Bold</vt:lpstr>
      <vt:lpstr>Montserrat Light</vt:lpstr>
      <vt:lpstr>Dosis</vt:lpstr>
      <vt:lpstr>Montserrat</vt:lpstr>
      <vt:lpstr>Calibri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198</cp:revision>
  <cp:lastPrinted>2025-09-17T08:30:29Z</cp:lastPrinted>
  <dcterms:created xsi:type="dcterms:W3CDTF">2006-08-16T00:00:00Z</dcterms:created>
  <dcterms:modified xsi:type="dcterms:W3CDTF">2025-09-24T17:44:10Z</dcterms:modified>
  <dc:identifier>DAFtlvZnwz4</dc:identifier>
</cp:coreProperties>
</file>