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5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718" r:id="rId8"/>
    <p:sldId id="386" r:id="rId9"/>
    <p:sldId id="2134808444" r:id="rId10"/>
    <p:sldId id="2147482746" r:id="rId11"/>
    <p:sldId id="2147482586" r:id="rId12"/>
    <p:sldId id="2147482695" r:id="rId13"/>
    <p:sldId id="2134808519" r:id="rId14"/>
    <p:sldId id="2134808520" r:id="rId15"/>
    <p:sldId id="2147482629" r:id="rId16"/>
    <p:sldId id="2147482630" r:id="rId17"/>
    <p:sldId id="2147482631" r:id="rId18"/>
    <p:sldId id="2147482632" r:id="rId19"/>
    <p:sldId id="2147482633" r:id="rId20"/>
    <p:sldId id="2147482634" r:id="rId21"/>
    <p:sldId id="2147482635" r:id="rId22"/>
    <p:sldId id="2147482636" r:id="rId23"/>
    <p:sldId id="2134808459" r:id="rId24"/>
    <p:sldId id="2147482747" r:id="rId25"/>
    <p:sldId id="2147482748" r:id="rId26"/>
    <p:sldId id="2147482749" r:id="rId27"/>
    <p:sldId id="2147482750" r:id="rId28"/>
    <p:sldId id="2147482751" r:id="rId29"/>
    <p:sldId id="2147482752" r:id="rId30"/>
    <p:sldId id="2147482753" r:id="rId31"/>
    <p:sldId id="2147482754" r:id="rId32"/>
    <p:sldId id="2147482697" r:id="rId33"/>
    <p:sldId id="2147482698" r:id="rId34"/>
    <p:sldId id="2147482647" r:id="rId35"/>
    <p:sldId id="2147482755" r:id="rId36"/>
    <p:sldId id="2134808460" r:id="rId37"/>
    <p:sldId id="2147482756" r:id="rId38"/>
    <p:sldId id="2134808550" r:id="rId39"/>
    <p:sldId id="2147482757" r:id="rId40"/>
    <p:sldId id="2147482758" r:id="rId41"/>
    <p:sldId id="2147482759" r:id="rId42"/>
    <p:sldId id="2147482760" r:id="rId43"/>
    <p:sldId id="2147482761" r:id="rId44"/>
    <p:sldId id="2147482762" r:id="rId45"/>
    <p:sldId id="2147482687" r:id="rId46"/>
    <p:sldId id="2147482673" r:id="rId47"/>
    <p:sldId id="2147482675" r:id="rId48"/>
    <p:sldId id="2147482676" r:id="rId49"/>
    <p:sldId id="2147482677" r:id="rId50"/>
    <p:sldId id="2147482685" r:id="rId51"/>
    <p:sldId id="2147482686" r:id="rId52"/>
    <p:sldId id="2147482539" r:id="rId53"/>
    <p:sldId id="2147482558" r:id="rId54"/>
    <p:sldId id="2147482582" r:id="rId55"/>
    <p:sldId id="2147482716" r:id="rId56"/>
    <p:sldId id="2134808542" r:id="rId57"/>
    <p:sldId id="2147482736" r:id="rId58"/>
    <p:sldId id="2147482737" r:id="rId59"/>
    <p:sldId id="2147482740" r:id="rId60"/>
    <p:sldId id="2147482738" r:id="rId61"/>
    <p:sldId id="2147482741" r:id="rId62"/>
    <p:sldId id="2147482739" r:id="rId63"/>
    <p:sldId id="2147482733" r:id="rId64"/>
    <p:sldId id="2147482742" r:id="rId65"/>
    <p:sldId id="2147482578" r:id="rId66"/>
    <p:sldId id="2147482763" r:id="rId67"/>
    <p:sldId id="2147482764" r:id="rId68"/>
    <p:sldId id="2147482579" r:id="rId69"/>
    <p:sldId id="2147482580" r:id="rId70"/>
    <p:sldId id="2147482581" r:id="rId71"/>
    <p:sldId id="2147482745" r:id="rId72"/>
    <p:sldId id="2147482583" r:id="rId73"/>
    <p:sldId id="2134808467" r:id="rId74"/>
    <p:sldId id="2134808543" r:id="rId75"/>
    <p:sldId id="2147482624" r:id="rId76"/>
    <p:sldId id="2134808545" r:id="rId77"/>
    <p:sldId id="2147482678" r:id="rId78"/>
    <p:sldId id="2134808546" r:id="rId79"/>
    <p:sldId id="2147482679" r:id="rId80"/>
    <p:sldId id="2147482680" r:id="rId81"/>
    <p:sldId id="2134808549" r:id="rId82"/>
    <p:sldId id="2147482765" r:id="rId83"/>
    <p:sldId id="2147482570" r:id="rId84"/>
    <p:sldId id="2147482766" r:id="rId85"/>
    <p:sldId id="2147482550" r:id="rId86"/>
    <p:sldId id="2134808504" r:id="rId87"/>
    <p:sldId id="2147482538" r:id="rId88"/>
    <p:sldId id="2147482704" r:id="rId89"/>
    <p:sldId id="2147482744" r:id="rId90"/>
    <p:sldId id="2147482720" r:id="rId91"/>
    <p:sldId id="2147482721" r:id="rId92"/>
    <p:sldId id="2147482722" r:id="rId93"/>
    <p:sldId id="2147482723" r:id="rId94"/>
    <p:sldId id="2147482691" r:id="rId95"/>
    <p:sldId id="788" r:id="rId96"/>
    <p:sldId id="1088" r:id="rId97"/>
    <p:sldId id="1089" r:id="rId98"/>
    <p:sldId id="1091" r:id="rId99"/>
    <p:sldId id="2134804327" r:id="rId100"/>
    <p:sldId id="2147482480" r:id="rId101"/>
    <p:sldId id="2147482617" r:id="rId102"/>
    <p:sldId id="2134804359" r:id="rId103"/>
    <p:sldId id="2134804364" r:id="rId104"/>
  </p:sldIdLst>
  <p:sldSz cx="13716000" cy="10287000"/>
  <p:notesSz cx="6858000" cy="9144000"/>
  <p:embeddedFontLst>
    <p:embeddedFont>
      <p:font typeface="29LT Bukra Bold" panose="020B0604020202020204" charset="0"/>
      <p:bold r:id="rId106"/>
    </p:embeddedFont>
    <p:embeddedFont>
      <p:font typeface="Arial Rounded MT Bold" panose="020F0704030504030204" pitchFamily="34" charset="0"/>
      <p:regular r:id="rId107"/>
    </p:embeddedFont>
    <p:embeddedFont>
      <p:font typeface="Cambria" panose="02040503050406030204" pitchFamily="18" charset="0"/>
      <p:regular r:id="rId108"/>
      <p:bold r:id="rId109"/>
      <p:italic r:id="rId110"/>
      <p:boldItalic r:id="rId111"/>
    </p:embeddedFont>
    <p:embeddedFont>
      <p:font typeface="Carelia" panose="020B0604020202020204" charset="0"/>
      <p:regular r:id="rId112"/>
    </p:embeddedFont>
    <p:embeddedFont>
      <p:font typeface="Dosis" pitchFamily="2" charset="0"/>
      <p:regular r:id="rId113"/>
      <p:bold r:id="rId114"/>
    </p:embeddedFont>
    <p:embeddedFont>
      <p:font typeface="Dubai" panose="020B0503030403030204" pitchFamily="34" charset="-78"/>
      <p:regular r:id="rId115"/>
      <p:bold r:id="rId116"/>
    </p:embeddedFont>
    <p:embeddedFont>
      <p:font typeface="MadaniArabic-Light" panose="00000400000000000000" pitchFamily="2" charset="-78"/>
      <p:regular r:id="rId117"/>
    </p:embeddedFont>
    <p:embeddedFont>
      <p:font typeface="Microsoft Uighur" panose="02000000000000000000" pitchFamily="2" charset="-78"/>
      <p:regular r:id="rId118"/>
      <p:bold r:id="rId119"/>
    </p:embeddedFont>
    <p:embeddedFont>
      <p:font typeface="Montserrat" panose="00000500000000000000" pitchFamily="2" charset="0"/>
      <p:regular r:id="rId120"/>
      <p:bold r:id="rId121"/>
      <p:italic r:id="rId122"/>
      <p:boldItalic r:id="rId123"/>
    </p:embeddedFont>
    <p:embeddedFont>
      <p:font typeface="Montserrat Light" panose="00000400000000000000" pitchFamily="2" charset="0"/>
      <p:regular r:id="rId124"/>
      <p:italic r:id="rId125"/>
    </p:embeddedFont>
    <p:embeddedFont>
      <p:font typeface="Montserrat Medium" panose="00000600000000000000" pitchFamily="2" charset="0"/>
      <p:regular r:id="rId126"/>
      <p:italic r:id="rId1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>
      <p:cViewPr varScale="1">
        <p:scale>
          <a:sx n="61" d="100"/>
          <a:sy n="61" d="100"/>
        </p:scale>
        <p:origin x="1229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font" Target="fonts/font12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7.fntdata"/><Relationship Id="rId16" Type="http://schemas.openxmlformats.org/officeDocument/2006/relationships/slide" Target="slides/slide15.xml"/><Relationship Id="rId107" Type="http://schemas.openxmlformats.org/officeDocument/2006/relationships/font" Target="fonts/font2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8.fntdata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8.fntdata"/><Relationship Id="rId118" Type="http://schemas.openxmlformats.org/officeDocument/2006/relationships/font" Target="fonts/font13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font" Target="fonts/font3.fntdata"/><Relationship Id="rId124" Type="http://schemas.openxmlformats.org/officeDocument/2006/relationships/font" Target="fonts/font19.fntdata"/><Relationship Id="rId129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9.fntdata"/><Relationship Id="rId119" Type="http://schemas.openxmlformats.org/officeDocument/2006/relationships/font" Target="fonts/font14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4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5.fntdata"/><Relationship Id="rId125" Type="http://schemas.openxmlformats.org/officeDocument/2006/relationships/font" Target="fonts/font2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5.fntdata"/><Relationship Id="rId115" Type="http://schemas.openxmlformats.org/officeDocument/2006/relationships/font" Target="fonts/font10.fntdata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12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6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6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.fntdata"/><Relationship Id="rId12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729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795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681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426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2.jpe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3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17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 العمل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الفردي على الكراسة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 وسأوضح لكم ما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ذا تعني وما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النمذجة كما هو مبين في الملحق 1.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7D8AF012-905F-C37B-17B3-F86540DFB59F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47EDD3E-A784-5E74-6731-A0DCC0CAC5FF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218A10-5836-314D-C36E-DBE8398D6F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2478291"/>
            <a:ext cx="4963059" cy="4362865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9832379-989E-16A6-EF48-87873879C933}"/>
              </a:ext>
            </a:extLst>
          </p:cNvPr>
          <p:cNvSpPr/>
          <p:nvPr/>
        </p:nvSpPr>
        <p:spPr>
          <a:xfrm>
            <a:off x="5625017" y="697456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085CAF-DF98-1882-D6A7-5B2CF692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57175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D3C3B510-F0BE-5FD7-4D22-6ACBADABCAFB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6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E8C16B1-501C-AE3D-97D8-3C261DBE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03860"/>
          <a:ext cx="13367133" cy="4222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1484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1884191">
                <a:tc>
                  <a:txBody>
                    <a:bodyPr/>
                    <a:lstStyle/>
                    <a:p>
                      <a:pPr marL="0" lvl="0" indent="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6B0743-10E8-62C2-EF11-45EAC6A2E047}"/>
              </a:ext>
            </a:extLst>
          </p:cNvPr>
          <p:cNvSpPr txBox="1"/>
          <p:nvPr/>
        </p:nvSpPr>
        <p:spPr>
          <a:xfrm>
            <a:off x="529366" y="4884527"/>
            <a:ext cx="12657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يحرص الأستاذ(ة) على تفقد عمل المجموعات الصغرى للتأكد من مشاركة الجميع في سيرورة حل الوضعية المسألة.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endParaRPr lang="ar-MA" sz="2025" b="1" dirty="0">
              <a:solidFill>
                <a:prstClr val="black"/>
              </a:solidFill>
              <a:latin typeface="Calibri" panose="020F0502020204030204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يوجه الأستاذ(ة) التلاميذ إلى استعمال الأوراق النقدية اللازمة لإنجاز العملية ووضع باقي الأوراق في ملف مستقل لتفادي أي تشويش على سيرورة العملية.</a:t>
            </a:r>
            <a:endParaRPr lang="fr-FR" sz="2025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2C13BC01-E83F-2145-75F8-9C79DD5407AF}"/>
              </a:ext>
            </a:extLst>
          </p:cNvPr>
          <p:cNvSpPr txBox="1">
            <a:spLocks/>
          </p:cNvSpPr>
          <p:nvPr/>
        </p:nvSpPr>
        <p:spPr>
          <a:xfrm>
            <a:off x="2002418" y="128587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1367206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F5DDA-4B85-FA66-A1A5-5CA2DA77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DBF1EB-8F5E-76A6-D3E7-268F75198D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C21B75B-422F-D554-1E0F-D879A36BC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BE3BC8C6-9916-8111-1BC6-D60FFDCC0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5F0195-A4F7-A20A-703F-96D98426D155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420BAC-BC86-290F-BE47-B12921F5A1D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222215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275854" y="863026"/>
            <a:ext cx="12163764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الطرح الشفوي لعدد مكون من رقمين أو رقم واحد بحيث  يكون الفرق محصورا بين 0 و18.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(ة)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ببطاقة النشاط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مرحلة الممارسة الموجهة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(الملحق 2).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D5C6C09-8CBA-034A-5244-EB078023EEFD}"/>
              </a:ext>
            </a:extLst>
          </p:cNvPr>
          <p:cNvGrpSpPr/>
          <p:nvPr/>
        </p:nvGrpSpPr>
        <p:grpSpPr>
          <a:xfrm>
            <a:off x="3746238" y="3317360"/>
            <a:ext cx="6552918" cy="6125049"/>
            <a:chOff x="5518324" y="2984386"/>
            <a:chExt cx="6552918" cy="6125049"/>
          </a:xfrm>
        </p:grpSpPr>
        <p:pic>
          <p:nvPicPr>
            <p:cNvPr id="3" name="Image 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C120089C-518E-16C2-48DD-F5D2E0B4C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9" name="Image 8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30EE91E-F537-0CC4-9AA0-EA7AF33FE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Image 2">
            <a:extLst>
              <a:ext uri="{FF2B5EF4-FFF2-40B4-BE49-F238E27FC236}">
                <a16:creationId xmlns:a16="http://schemas.microsoft.com/office/drawing/2014/main" id="{A3E1C939-9A6C-2FB5-CF08-EDA62DCB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9430" y="3641176"/>
            <a:ext cx="1017142" cy="14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6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88086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183486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18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876800" y="4838700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8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4286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335886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4287" y="3799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5332113" y="4919396"/>
            <a:ext cx="289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40486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4878686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49200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4287" y="3719014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86CDBD5-69AB-7D8C-A12F-AF48ECA6473E}"/>
              </a:ext>
            </a:extLst>
          </p:cNvPr>
          <p:cNvSpPr txBox="1"/>
          <p:nvPr/>
        </p:nvSpPr>
        <p:spPr>
          <a:xfrm>
            <a:off x="4876800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rgbClr val="FFFF00"/>
                </a:solidFill>
              </a:rPr>
              <a:t>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4286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335886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3774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5181600" y="4838700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1886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4534843" y="4874821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eaLnBrk="1" latinLnBrk="0" hangingPunct="1"/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17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07670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A2DF12A-6E9D-E79C-5C4D-E0B12952A8E0}"/>
              </a:ext>
            </a:extLst>
          </p:cNvPr>
          <p:cNvSpPr txBox="1"/>
          <p:nvPr/>
        </p:nvSpPr>
        <p:spPr>
          <a:xfrm>
            <a:off x="4799657" y="5200356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eaLnBrk="1" latinLnBrk="0" hangingPunct="1"/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17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3" y="3797950"/>
            <a:ext cx="13164293" cy="6085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52745"/>
            <a:ext cx="13716001" cy="28469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381000" y="863026"/>
            <a:ext cx="1205861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لعبة النقود.  بنفس الطريقة التي رأيناها ستعملون في مجموعات صغرى. ستأخدون أوراقكم النقدية.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59-88-47-31-40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 وتحديد سابقه ولاحقه.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كتابة العدد بالحروف على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F01D461-42C4-6216-7079-99B49D53B057}"/>
              </a:ext>
            </a:extLst>
          </p:cNvPr>
          <p:cNvGrpSpPr/>
          <p:nvPr/>
        </p:nvGrpSpPr>
        <p:grpSpPr>
          <a:xfrm>
            <a:off x="4544133" y="8305798"/>
            <a:ext cx="4627731" cy="990600"/>
            <a:chOff x="594659" y="4051407"/>
            <a:chExt cx="11035085" cy="1894199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304E0FA-3311-8E4E-667F-64BC39ED464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15235A38-75F6-4BD9-F88D-A491A69FA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85F8B43D-8B07-7739-287D-5C8AC020E2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93A38705-708F-2276-133D-9380715352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C81B62FD-0A19-E01A-4D20-4D6BEFBCF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E4971D-BB79-CB21-A7D1-21CE0B89F5BD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22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888FCDE-FB9F-B6F4-C824-D9C01A646B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5FC2FC7-B504-D791-9276-DA3490F7A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FA2A715-8F8C-DF01-12EE-A6FBA4CF6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20E337B-ECF7-61CE-8F4F-55B111EBDC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75F543-5D43-8F17-0C23-D26768DA4C95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0187747E-F088-F78D-0BBF-C8A4FDB0BA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A7B444D-2CBC-5EF7-99CC-59B235D33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45F5B2DA-7469-3C3F-0387-21669C905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EC4FB5CB-1A08-4F7B-5890-551C664C9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E224EA1-7D6A-C2E3-65E5-BBB37B922C05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03064BA8-B7E0-1E02-F6BC-E97CEB4DF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195106C4-8E5A-54CA-7F15-3EC54193F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70729703-2BD6-87AF-B101-BED7EDAF7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D84D0F44-6227-6E63-5EE2-2E4A0BADF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00DD39BB-EF0D-C5EB-8F0E-49FE9E2393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956" y="3837837"/>
            <a:ext cx="5992284" cy="39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76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8661F-D64E-2312-DB51-D2FE3BD3EA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847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59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59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E93F3A-F893-D1FD-0DDC-64BA9B219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393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343400" y="6000527"/>
            <a:ext cx="434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تِسْعَةٌ وَخَمْسونَ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59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A462F-D387-1722-C46C-87D346A583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19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44.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44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64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+ 40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44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41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وحدات وكم من عشرات في العدد 31.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4039506-D52C-14B7-EB5A-4E07DD365A67}"/>
              </a:ext>
            </a:extLst>
          </p:cNvPr>
          <p:cNvSpPr txBox="1"/>
          <p:nvPr/>
        </p:nvSpPr>
        <p:spPr>
          <a:xfrm>
            <a:off x="3505200" y="6210300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A104EC-8211-02A1-91C8-B7FE3EB46C5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31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572885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EA6BA8C-1909-0B76-BD8C-1E9AC623669D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31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CA00DE-1B7B-9D15-10D0-6040A509AAE6}"/>
              </a:ext>
            </a:extLst>
          </p:cNvPr>
          <p:cNvSpPr txBox="1"/>
          <p:nvPr/>
        </p:nvSpPr>
        <p:spPr>
          <a:xfrm>
            <a:off x="3733868" y="6217182"/>
            <a:ext cx="6286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1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3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D44C55F-8A21-6D68-0F60-399A2299589E}"/>
              </a:ext>
            </a:extLst>
          </p:cNvPr>
          <p:cNvSpPr txBox="1"/>
          <p:nvPr/>
        </p:nvSpPr>
        <p:spPr>
          <a:xfrm>
            <a:off x="3562350" y="7495665"/>
            <a:ext cx="6286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وَحْدَةٌ </a:t>
            </a:r>
            <a:r>
              <a:rPr lang="ar-MA" sz="6000" dirty="0">
                <a:latin typeface="Microsoft Uighur" panose="02000000000000000000" pitchFamily="2" charset="-78"/>
              </a:rPr>
              <a:t>وَ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3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4149650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سابق العدد 31؟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2812E2-0FF4-A3CE-5E83-1DC47C7E1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264911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31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ACCCA036-23FD-FF60-A43C-555F67308CC1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D9518-06CA-A1B1-960A-D055B8421275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439FCC-0202-AF09-4487-758BBAE1B73B}"/>
              </a:ext>
            </a:extLst>
          </p:cNvPr>
          <p:cNvSpPr txBox="1"/>
          <p:nvPr/>
        </p:nvSpPr>
        <p:spPr>
          <a:xfrm>
            <a:off x="5715000" y="576768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accent1"/>
                </a:solidFill>
              </a:rPr>
              <a:t>؟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0" y="740647"/>
            <a:ext cx="1081199" cy="736017"/>
          </a:xfrm>
          <a:prstGeom prst="round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9E807B4-3A9C-97F0-592A-9871D4C68C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874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80EB3E-3363-827F-E941-5A919CCCC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121849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31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4C62CCA7-E1E3-A125-A476-8AF42C28F256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7ACE05-02C0-643D-701B-CC8250816F9E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FC319B-304B-F8FC-FC68-5CEE803EC2FA}"/>
              </a:ext>
            </a:extLst>
          </p:cNvPr>
          <p:cNvSpPr txBox="1"/>
          <p:nvPr/>
        </p:nvSpPr>
        <p:spPr>
          <a:xfrm>
            <a:off x="5715000" y="5767684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30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8A71CB9-679E-F69D-FEC1-552DDED848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279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EA5BE-E41A-03C4-3939-C488E180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40FB83-90CF-DB5F-F176-C6952A9BC791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7E8BCD-9C56-2755-2A13-AD8C204B229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56E47-E61D-8044-83C7-334146999AF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6673605-05C3-61E0-9BC7-60C081434BB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وما هو لاحق العدد 59؟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9DA6D4-2F42-859C-A2E4-E68E0EDD781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2281F6-30C3-6A47-2607-11F0F0632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33884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59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1CE37EB-D04E-1789-3648-EC2466A75F04}"/>
              </a:ext>
            </a:extLst>
          </p:cNvPr>
          <p:cNvSpPr txBox="1"/>
          <p:nvPr/>
        </p:nvSpPr>
        <p:spPr>
          <a:xfrm>
            <a:off x="7626284" y="5791765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800" b="1" dirty="0">
                <a:solidFill>
                  <a:srgbClr val="4AC283"/>
                </a:solidFill>
              </a:rPr>
              <a:t>?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0E84D29F-D1D1-9EC2-EE27-714591A91BD7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B0EB70-F58C-EF6C-0CCF-F4D5DD40A9D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AEDD942-A26D-59C8-B3C9-088A3D5D5F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C1EDD7-C6ED-71B5-3498-F7EF3141B24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025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B605-0A0C-D0EA-8DD2-3C54847D2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124431-C43B-F3EB-AE2B-3C2497F68915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F6428-4018-E82E-F770-34FF0C56F85C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CEA59C-C9A8-4C6F-5BA5-9C9472D58FB4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1D640D-8346-2F7F-4C9B-CF8CFE78468E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FF40099-62CA-807E-474B-E9D8D3B34C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6EC8AB-31D6-6E88-215B-B8D0B52D7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535007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59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B236DBE-E96D-E334-B307-41B9258653AD}"/>
              </a:ext>
            </a:extLst>
          </p:cNvPr>
          <p:cNvSpPr txBox="1"/>
          <p:nvPr/>
        </p:nvSpPr>
        <p:spPr>
          <a:xfrm>
            <a:off x="7585172" y="5791765"/>
            <a:ext cx="1060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800" b="1" dirty="0">
                <a:solidFill>
                  <a:srgbClr val="4AC283"/>
                </a:solidFill>
              </a:rPr>
              <a:t>60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97926B78-8967-28BB-20F0-22F794FD628B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B79211-F6CA-6323-D214-13C44878474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F4C05AC2-0D8B-883B-AF26-33134C8936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7C4C92-B9FD-F133-00A5-0E2272B4D8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574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باحتفاظ باستخدام لعبة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6A62829-14C0-C7B5-855B-DD3ED2812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6510168" y="3233445"/>
            <a:ext cx="5239166" cy="275087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3C1CA68-748F-9093-3278-E08F3269D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4" y="4608881"/>
            <a:ext cx="4999153" cy="28653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851F5F-12D1-308B-847E-0B56781D34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728834"/>
            <a:ext cx="2819400" cy="1616513"/>
          </a:xfrm>
          <a:prstGeom prst="rect">
            <a:avLst/>
          </a:prstGeom>
        </p:spPr>
      </p:pic>
      <p:pic>
        <p:nvPicPr>
          <p:cNvPr id="2" name="Image 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4B31A40-B1F9-CF3E-FB47-2BE2CC6B6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6510168" y="6113387"/>
            <a:ext cx="4999153" cy="331731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5E4068-5078-DDA1-EE74-3A4C7BFB242F}"/>
              </a:ext>
            </a:extLst>
          </p:cNvPr>
          <p:cNvSpPr txBox="1"/>
          <p:nvPr/>
        </p:nvSpPr>
        <p:spPr>
          <a:xfrm>
            <a:off x="791975" y="796747"/>
            <a:ext cx="11830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 كما رأينا ذلك بالأمس. ستعملون في ثنائيات على وضع وإنجاز العمليات التي ستظهر أمامكم. لديكم دقيقة واحدة لإتمام 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C620ACE-779B-2CB9-B290-83690F7C535B}"/>
              </a:ext>
            </a:extLst>
          </p:cNvPr>
          <p:cNvSpPr/>
          <p:nvPr/>
        </p:nvSpPr>
        <p:spPr>
          <a:xfrm rot="10800000">
            <a:off x="127326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23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لنتذكر.</a:t>
            </a:r>
            <a:endParaRPr lang="ar-S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69214"/>
            <a:ext cx="12236292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98069"/>
            <a:ext cx="12191088" cy="1547744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838670"/>
            <a:ext cx="12266999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0921212" y="6210300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7742618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823684" y="4881214"/>
            <a:ext cx="9889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760746" y="6035976"/>
            <a:ext cx="9889191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الوحدات مع الوحدا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ت. بعد أن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أُبادِل عشر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أوراق من فئة درهم واحد بورقة واحدة من فئة 10 دراهم أكتب ما تبقى من الوحدات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أسفل الوحدات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وأضع الاحتفاظ في خانة الاحتفاظ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823685" y="7750636"/>
            <a:ext cx="9920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العشرات مع بعضها البعض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دون أن أنسى الاحتفاظ.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B9C23A1-87AD-62F6-CB7B-B5EA8E669E7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1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B831E-EC84-08E0-F01F-5FE7BFAAC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F03FFB-2080-A32F-A573-1B47A97335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201FC0-E7DA-0C67-1E75-8E5E4F530F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789347-A341-AAFD-FED4-CE291314688E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6E8033-484C-E032-521C-85EAD987D0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C60332-C981-161F-A1E2-736D0A89D392}"/>
              </a:ext>
            </a:extLst>
          </p:cNvPr>
          <p:cNvSpPr txBox="1"/>
          <p:nvPr/>
        </p:nvSpPr>
        <p:spPr>
          <a:xfrm>
            <a:off x="41910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E746C6-6561-9F17-49FB-09F21B0AB217}"/>
              </a:ext>
            </a:extLst>
          </p:cNvPr>
          <p:cNvSpPr txBox="1"/>
          <p:nvPr/>
        </p:nvSpPr>
        <p:spPr>
          <a:xfrm>
            <a:off x="75226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288954-ED2B-145F-CF52-44F78D822ECE}"/>
              </a:ext>
            </a:extLst>
          </p:cNvPr>
          <p:cNvSpPr txBox="1"/>
          <p:nvPr/>
        </p:nvSpPr>
        <p:spPr>
          <a:xfrm>
            <a:off x="58462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97DFED-164F-FFEC-05A6-3A5357B7242C}"/>
              </a:ext>
            </a:extLst>
          </p:cNvPr>
          <p:cNvSpPr txBox="1"/>
          <p:nvPr/>
        </p:nvSpPr>
        <p:spPr>
          <a:xfrm>
            <a:off x="75717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8B75DD-5A75-9A1B-3EA6-A126CB55A6AB}"/>
              </a:ext>
            </a:extLst>
          </p:cNvPr>
          <p:cNvSpPr txBox="1"/>
          <p:nvPr/>
        </p:nvSpPr>
        <p:spPr>
          <a:xfrm>
            <a:off x="75373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37118CF-0EB6-BF2A-6C4E-B33736D7C8B8}"/>
              </a:ext>
            </a:extLst>
          </p:cNvPr>
          <p:cNvSpPr txBox="1"/>
          <p:nvPr/>
        </p:nvSpPr>
        <p:spPr>
          <a:xfrm>
            <a:off x="5922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6B843011-30C9-BD1C-A54D-1E78A79F87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48E7DA-22A4-C355-D370-1EB63A48EA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C830651-4CA8-C6F7-E7C1-5117F772BEA8}"/>
              </a:ext>
            </a:extLst>
          </p:cNvPr>
          <p:cNvSpPr txBox="1"/>
          <p:nvPr/>
        </p:nvSpPr>
        <p:spPr>
          <a:xfrm>
            <a:off x="46998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+ 69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C4141BA-7DD9-00E2-7AB6-17F7AB4E254C}"/>
              </a:ext>
            </a:extLst>
          </p:cNvPr>
          <p:cNvCxnSpPr/>
          <p:nvPr/>
        </p:nvCxnSpPr>
        <p:spPr>
          <a:xfrm>
            <a:off x="51054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4DCE078-116F-9285-39BE-B37BAA05FE91}"/>
              </a:ext>
            </a:extLst>
          </p:cNvPr>
          <p:cNvSpPr txBox="1"/>
          <p:nvPr/>
        </p:nvSpPr>
        <p:spPr>
          <a:xfrm>
            <a:off x="58462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BD49E4-6AF9-342B-E301-F656E77C16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604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6548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لعبة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332704" y="6410861"/>
            <a:ext cx="85439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 استنتاج العملية الملائمة للحل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0CC68-A712-BBE8-C24D-A0F57EBBF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EA14F6-5FAC-B019-8CAD-BD1A38FBBC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E507F8-077B-DEC9-D7AF-234EB34D7B6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B78088-1499-BA50-901D-E3A28B8B8F38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5292F4-32EF-4868-6626-3C460147D98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DC31E34-AD53-AF8A-FAEA-29E5584C290A}"/>
              </a:ext>
            </a:extLst>
          </p:cNvPr>
          <p:cNvSpPr txBox="1"/>
          <p:nvPr/>
        </p:nvSpPr>
        <p:spPr>
          <a:xfrm>
            <a:off x="39624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A9FAA7-120D-163D-E7E3-51A7A0EC1127}"/>
              </a:ext>
            </a:extLst>
          </p:cNvPr>
          <p:cNvSpPr txBox="1"/>
          <p:nvPr/>
        </p:nvSpPr>
        <p:spPr>
          <a:xfrm>
            <a:off x="75988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81B38AB-266D-B536-DF04-53C44F620626}"/>
              </a:ext>
            </a:extLst>
          </p:cNvPr>
          <p:cNvSpPr txBox="1"/>
          <p:nvPr/>
        </p:nvSpPr>
        <p:spPr>
          <a:xfrm>
            <a:off x="58462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DC0BA4-83CC-8232-6136-71948B8877B0}"/>
              </a:ext>
            </a:extLst>
          </p:cNvPr>
          <p:cNvSpPr txBox="1"/>
          <p:nvPr/>
        </p:nvSpPr>
        <p:spPr>
          <a:xfrm>
            <a:off x="7647990" y="67639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3B086AE-19A5-026D-410E-CC7F0DB963F9}"/>
              </a:ext>
            </a:extLst>
          </p:cNvPr>
          <p:cNvSpPr txBox="1"/>
          <p:nvPr/>
        </p:nvSpPr>
        <p:spPr>
          <a:xfrm>
            <a:off x="76135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FD9BFE6-FCC0-06AE-2121-0CAD8EBB1FC5}"/>
              </a:ext>
            </a:extLst>
          </p:cNvPr>
          <p:cNvSpPr txBox="1"/>
          <p:nvPr/>
        </p:nvSpPr>
        <p:spPr>
          <a:xfrm>
            <a:off x="58462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849C798-5505-D464-6AF3-34BFE53324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A3BC897-786B-5002-CA62-447BE9FEA3F5}"/>
              </a:ext>
            </a:extLst>
          </p:cNvPr>
          <p:cNvSpPr txBox="1"/>
          <p:nvPr/>
        </p:nvSpPr>
        <p:spPr>
          <a:xfrm>
            <a:off x="4800600" y="38218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+ 69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A4A0C16-929D-5A41-C095-73D43F1ADAE7}"/>
              </a:ext>
            </a:extLst>
          </p:cNvPr>
          <p:cNvCxnSpPr>
            <a:cxnSpLocks/>
          </p:cNvCxnSpPr>
          <p:nvPr/>
        </p:nvCxnSpPr>
        <p:spPr>
          <a:xfrm>
            <a:off x="5638800" y="77916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144F59F-5172-CA7C-6FBC-BF46EBB0A3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A1CCD8F-DC49-BD7C-207C-387D107B6CF3}"/>
              </a:ext>
            </a:extLst>
          </p:cNvPr>
          <p:cNvSpPr txBox="1"/>
          <p:nvPr/>
        </p:nvSpPr>
        <p:spPr>
          <a:xfrm>
            <a:off x="5867400" y="67159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A8E47F-B869-5E0A-332E-CA70805E0FD9}"/>
              </a:ext>
            </a:extLst>
          </p:cNvPr>
          <p:cNvSpPr txBox="1"/>
          <p:nvPr/>
        </p:nvSpPr>
        <p:spPr>
          <a:xfrm>
            <a:off x="5984155" y="54483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71912E0-9F97-FB27-BAA6-BE7E89494AE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57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6D20F-E6F4-1D1F-9569-65320C69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68D191-04C8-D518-B3DE-9C5078B6F6E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2D2A2-D538-8B92-B6A4-B81C9F9ACCA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10051F-CE2B-1C0D-FCAC-B1866B7A5C08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F55020-956B-28CB-261F-BA862623818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B1F2FEB-60BF-457B-DE74-7E8AF40CA9C4}"/>
              </a:ext>
            </a:extLst>
          </p:cNvPr>
          <p:cNvSpPr txBox="1"/>
          <p:nvPr/>
        </p:nvSpPr>
        <p:spPr>
          <a:xfrm>
            <a:off x="41910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323B8B-06A5-66D0-8D64-2961F4B7A213}"/>
              </a:ext>
            </a:extLst>
          </p:cNvPr>
          <p:cNvSpPr txBox="1"/>
          <p:nvPr/>
        </p:nvSpPr>
        <p:spPr>
          <a:xfrm>
            <a:off x="75226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5C4A1A-64ED-AF07-B829-DEE4EBD000D3}"/>
              </a:ext>
            </a:extLst>
          </p:cNvPr>
          <p:cNvSpPr txBox="1"/>
          <p:nvPr/>
        </p:nvSpPr>
        <p:spPr>
          <a:xfrm>
            <a:off x="58462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ED37D9-7876-B56D-772C-B5F0BE0E91B8}"/>
              </a:ext>
            </a:extLst>
          </p:cNvPr>
          <p:cNvSpPr txBox="1"/>
          <p:nvPr/>
        </p:nvSpPr>
        <p:spPr>
          <a:xfrm>
            <a:off x="7522629" y="672282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7529F3-8A87-37B0-2065-8D3CE92F6548}"/>
              </a:ext>
            </a:extLst>
          </p:cNvPr>
          <p:cNvSpPr txBox="1"/>
          <p:nvPr/>
        </p:nvSpPr>
        <p:spPr>
          <a:xfrm>
            <a:off x="75373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9FA326-80D4-F093-F938-BA2A5FE7D9D3}"/>
              </a:ext>
            </a:extLst>
          </p:cNvPr>
          <p:cNvSpPr txBox="1"/>
          <p:nvPr/>
        </p:nvSpPr>
        <p:spPr>
          <a:xfrm>
            <a:off x="59224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E19863B4-FC4F-BEE5-EEFB-4B181BCE55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493474F-C25B-58A6-DD50-A6395176B3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7B8EFA3-6476-C448-9AA5-C98929B9E623}"/>
              </a:ext>
            </a:extLst>
          </p:cNvPr>
          <p:cNvSpPr txBox="1"/>
          <p:nvPr/>
        </p:nvSpPr>
        <p:spPr>
          <a:xfrm>
            <a:off x="4699819" y="3974216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13 + 78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6842B07-185A-4B3C-0E50-177C197C78DD}"/>
              </a:ext>
            </a:extLst>
          </p:cNvPr>
          <p:cNvCxnSpPr/>
          <p:nvPr/>
        </p:nvCxnSpPr>
        <p:spPr>
          <a:xfrm>
            <a:off x="5105400" y="7791656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79C7F5-A4D1-EF11-FC1E-18AD7E0A4886}"/>
              </a:ext>
            </a:extLst>
          </p:cNvPr>
          <p:cNvSpPr txBox="1"/>
          <p:nvPr/>
        </p:nvSpPr>
        <p:spPr>
          <a:xfrm>
            <a:off x="5846228" y="672758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F13B444-4CF6-39E5-13B9-326DF4F7897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902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19848-B15A-3618-E66F-1D036E210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FBC47A-4708-DC60-5B03-D049416EDF0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C39978-5F9A-9562-CAF3-16C351D244F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CC1684-80A8-4D3C-6209-C0FF65D2274E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E29ACA-AAD6-82AC-504D-52B3927AB4A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B3D779-234E-C108-63C7-438742C4F001}"/>
              </a:ext>
            </a:extLst>
          </p:cNvPr>
          <p:cNvSpPr txBox="1"/>
          <p:nvPr/>
        </p:nvSpPr>
        <p:spPr>
          <a:xfrm>
            <a:off x="39624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4C96FC-EDDE-CDB0-4826-982B95736D99}"/>
              </a:ext>
            </a:extLst>
          </p:cNvPr>
          <p:cNvSpPr txBox="1"/>
          <p:nvPr/>
        </p:nvSpPr>
        <p:spPr>
          <a:xfrm>
            <a:off x="75988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34B14B-B08A-D2EF-D9CC-FBA151E6E541}"/>
              </a:ext>
            </a:extLst>
          </p:cNvPr>
          <p:cNvSpPr txBox="1"/>
          <p:nvPr/>
        </p:nvSpPr>
        <p:spPr>
          <a:xfrm>
            <a:off x="58462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7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BC7F43-08B2-D99F-A2AD-631BAD060100}"/>
              </a:ext>
            </a:extLst>
          </p:cNvPr>
          <p:cNvSpPr txBox="1"/>
          <p:nvPr/>
        </p:nvSpPr>
        <p:spPr>
          <a:xfrm>
            <a:off x="7647990" y="67639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677D9D-261E-9510-88F7-EAF1D83EED4A}"/>
              </a:ext>
            </a:extLst>
          </p:cNvPr>
          <p:cNvSpPr txBox="1"/>
          <p:nvPr/>
        </p:nvSpPr>
        <p:spPr>
          <a:xfrm>
            <a:off x="76135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A71856-3001-1E58-6EDF-8F7C49CEAD20}"/>
              </a:ext>
            </a:extLst>
          </p:cNvPr>
          <p:cNvSpPr txBox="1"/>
          <p:nvPr/>
        </p:nvSpPr>
        <p:spPr>
          <a:xfrm>
            <a:off x="58462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62896D-B559-58DB-7404-1B7261A568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B2EC898-236F-2E79-7657-B2A525EAD68E}"/>
              </a:ext>
            </a:extLst>
          </p:cNvPr>
          <p:cNvSpPr txBox="1"/>
          <p:nvPr/>
        </p:nvSpPr>
        <p:spPr>
          <a:xfrm>
            <a:off x="4800600" y="38980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13 + 78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81D4AB5-2A0A-843E-960C-634F129AEEF9}"/>
              </a:ext>
            </a:extLst>
          </p:cNvPr>
          <p:cNvCxnSpPr>
            <a:cxnSpLocks/>
          </p:cNvCxnSpPr>
          <p:nvPr/>
        </p:nvCxnSpPr>
        <p:spPr>
          <a:xfrm>
            <a:off x="5638800" y="77916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B4CA668-7F79-1AE0-7D7C-A8BB4D5424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F0560F-2B69-9E1D-9447-79007E2157D3}"/>
              </a:ext>
            </a:extLst>
          </p:cNvPr>
          <p:cNvSpPr txBox="1"/>
          <p:nvPr/>
        </p:nvSpPr>
        <p:spPr>
          <a:xfrm>
            <a:off x="5867400" y="68683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4B68E6-B6D6-6717-B234-F5F2D1ED0C37}"/>
              </a:ext>
            </a:extLst>
          </p:cNvPr>
          <p:cNvSpPr txBox="1"/>
          <p:nvPr/>
        </p:nvSpPr>
        <p:spPr>
          <a:xfrm>
            <a:off x="5984155" y="54483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EE733E7-5EC2-44BF-395C-25F4A5788FF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23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148F7-F161-C7E7-DA45-AF185FC5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459129-49E9-8050-A520-3EF10008710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05A514-8925-B13A-47C8-4A78ECA2F9E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9BE511-BE71-8BF1-B596-0B56EC5CD90E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DAE4D6D-63DD-A684-C7B2-588EE81B27E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7F51B3-D06D-5DED-89FF-5A079AD95373}"/>
              </a:ext>
            </a:extLst>
          </p:cNvPr>
          <p:cNvSpPr txBox="1"/>
          <p:nvPr/>
        </p:nvSpPr>
        <p:spPr>
          <a:xfrm>
            <a:off x="42672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7255FA-FF2A-DD76-2FB7-B69BEA44D070}"/>
              </a:ext>
            </a:extLst>
          </p:cNvPr>
          <p:cNvSpPr txBox="1"/>
          <p:nvPr/>
        </p:nvSpPr>
        <p:spPr>
          <a:xfrm>
            <a:off x="75988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A7867B-5753-23C1-28CF-641527F02583}"/>
              </a:ext>
            </a:extLst>
          </p:cNvPr>
          <p:cNvSpPr txBox="1"/>
          <p:nvPr/>
        </p:nvSpPr>
        <p:spPr>
          <a:xfrm>
            <a:off x="5922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FFF001D-057A-31CB-5B31-827FD3B2E018}"/>
              </a:ext>
            </a:extLst>
          </p:cNvPr>
          <p:cNvSpPr txBox="1"/>
          <p:nvPr/>
        </p:nvSpPr>
        <p:spPr>
          <a:xfrm>
            <a:off x="75988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503F2F-DC78-99B6-DD05-1B1C1ACC4BBF}"/>
              </a:ext>
            </a:extLst>
          </p:cNvPr>
          <p:cNvSpPr txBox="1"/>
          <p:nvPr/>
        </p:nvSpPr>
        <p:spPr>
          <a:xfrm>
            <a:off x="76135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CB3B574-DE99-3AB3-BF8F-973F65661FA2}"/>
              </a:ext>
            </a:extLst>
          </p:cNvPr>
          <p:cNvSpPr txBox="1"/>
          <p:nvPr/>
        </p:nvSpPr>
        <p:spPr>
          <a:xfrm>
            <a:off x="59986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D0CAF132-CF61-0E41-EA8C-A530BA92AF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C8C8B60-936D-21B6-8651-D5CD01B1AF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3DFA75-B761-C452-D36B-DECFCC6B015E}"/>
              </a:ext>
            </a:extLst>
          </p:cNvPr>
          <p:cNvSpPr txBox="1"/>
          <p:nvPr/>
        </p:nvSpPr>
        <p:spPr>
          <a:xfrm>
            <a:off x="47760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17 + 53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37D2C18-AA08-1BE1-A0B0-50075E8F3284}"/>
              </a:ext>
            </a:extLst>
          </p:cNvPr>
          <p:cNvCxnSpPr/>
          <p:nvPr/>
        </p:nvCxnSpPr>
        <p:spPr>
          <a:xfrm>
            <a:off x="51816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C36CFD3-2AE5-8C85-932D-E91CA0E59B97}"/>
              </a:ext>
            </a:extLst>
          </p:cNvPr>
          <p:cNvSpPr txBox="1"/>
          <p:nvPr/>
        </p:nvSpPr>
        <p:spPr>
          <a:xfrm>
            <a:off x="5922428" y="657704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4F9649D-AB22-82C7-1B79-BAEC50A5CA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19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4F1D-8A69-3B14-B51D-BD8568210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7C003A-6A52-6F16-E099-8050AFD8E59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39F744-1FFD-3D11-C3D3-BA2D2AD6220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3D95A3-6997-F531-293E-7552FCBB4DD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953DBA-9A74-8615-1767-0B1EA466ABF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32623A-8CBF-5FF9-1736-9967BEEBC04B}"/>
              </a:ext>
            </a:extLst>
          </p:cNvPr>
          <p:cNvSpPr txBox="1"/>
          <p:nvPr/>
        </p:nvSpPr>
        <p:spPr>
          <a:xfrm>
            <a:off x="38862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6F8EE3-B81A-388B-B9B3-5EA805CB8E54}"/>
              </a:ext>
            </a:extLst>
          </p:cNvPr>
          <p:cNvSpPr txBox="1"/>
          <p:nvPr/>
        </p:nvSpPr>
        <p:spPr>
          <a:xfrm>
            <a:off x="75226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E04619-8A25-BAE5-F0CA-F694C1191BC8}"/>
              </a:ext>
            </a:extLst>
          </p:cNvPr>
          <p:cNvSpPr txBox="1"/>
          <p:nvPr/>
        </p:nvSpPr>
        <p:spPr>
          <a:xfrm>
            <a:off x="57700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5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830902-04AB-7458-5104-5768A5E77DBC}"/>
              </a:ext>
            </a:extLst>
          </p:cNvPr>
          <p:cNvSpPr txBox="1"/>
          <p:nvPr/>
        </p:nvSpPr>
        <p:spPr>
          <a:xfrm>
            <a:off x="75717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5BD0DE-BDBE-D994-FCA9-46707707593B}"/>
              </a:ext>
            </a:extLst>
          </p:cNvPr>
          <p:cNvSpPr txBox="1"/>
          <p:nvPr/>
        </p:nvSpPr>
        <p:spPr>
          <a:xfrm>
            <a:off x="75373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0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626D3BC-CB76-48FF-89B4-36A5B97EAE3B}"/>
              </a:ext>
            </a:extLst>
          </p:cNvPr>
          <p:cNvSpPr txBox="1"/>
          <p:nvPr/>
        </p:nvSpPr>
        <p:spPr>
          <a:xfrm>
            <a:off x="57700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A6C173C9-721E-3477-3755-BDC9160532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FC6AB9-12CF-0EF1-F649-68038236FDD3}"/>
              </a:ext>
            </a:extLst>
          </p:cNvPr>
          <p:cNvSpPr txBox="1"/>
          <p:nvPr/>
        </p:nvSpPr>
        <p:spPr>
          <a:xfrm>
            <a:off x="47244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17 + 53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9F2B17F-2B0E-047A-836B-9ED131107CCA}"/>
              </a:ext>
            </a:extLst>
          </p:cNvPr>
          <p:cNvCxnSpPr>
            <a:cxnSpLocks/>
          </p:cNvCxnSpPr>
          <p:nvPr/>
        </p:nvCxnSpPr>
        <p:spPr>
          <a:xfrm>
            <a:off x="55626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A1E3004-A2A9-10BF-AA89-F72B3C6C52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5F1A06-B519-5CAB-07B7-B44BC6E6F60C}"/>
              </a:ext>
            </a:extLst>
          </p:cNvPr>
          <p:cNvSpPr txBox="1"/>
          <p:nvPr/>
        </p:nvSpPr>
        <p:spPr>
          <a:xfrm>
            <a:off x="59079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7ABD5B-E895-2F4F-7845-217B1B63CA51}"/>
              </a:ext>
            </a:extLst>
          </p:cNvPr>
          <p:cNvSpPr txBox="1"/>
          <p:nvPr/>
        </p:nvSpPr>
        <p:spPr>
          <a:xfrm>
            <a:off x="5770028" y="659130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F266B4-9A3A-B0E6-A401-C1BB4468E5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895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30463AC4-D2CB-2462-9E74-9649DCC0A9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58 + 34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63796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BD1E6AB-66C9-8925-F012-5E76CBDB9F3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5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5257800" y="346710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58 + 34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6324600" y="6582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4C758-9ECD-F7B1-8CE8-7053033F9DEF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5799F0B-D30B-5CFA-4CA8-A8BC4C7E39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39 + 36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559E09A-9201-B6A0-83E9-341C68E191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52578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39 + 36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6324600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CB3C7D-E893-AA3C-7F1F-028F0889C00F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387758B-8276-89B9-78A5-FD4D522E6E8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79273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5226007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267200" y="3893334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4267199" y="5640630"/>
            <a:ext cx="1878601" cy="929431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686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6150" y="6653080"/>
            <a:ext cx="1017142" cy="145456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9B7297C-FE9C-F0AA-48A8-B0D2EBF3B1D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55" y="5267780"/>
            <a:ext cx="1017142" cy="130228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6594993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16 + 69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F7A450FA-08E3-986D-994F-A1BABC89117A}"/>
              </a:ext>
            </a:extLst>
          </p:cNvPr>
          <p:cNvSpPr txBox="1"/>
          <p:nvPr/>
        </p:nvSpPr>
        <p:spPr>
          <a:xfrm>
            <a:off x="6455828" y="666750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77B09A-16F2-6162-7B56-D11EFD289E3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52578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16 + 69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B2D1B0-3640-EE61-5CC0-A13D2ED7E647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BFB896A-4978-9E23-C571-D6D6A917B88D}"/>
              </a:ext>
            </a:extLst>
          </p:cNvPr>
          <p:cNvSpPr txBox="1"/>
          <p:nvPr/>
        </p:nvSpPr>
        <p:spPr>
          <a:xfrm>
            <a:off x="63796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3388A6A-1D12-B794-AFF4-C9D6D798217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استنتاج العملية الملائمة للحل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609600" y="891689"/>
            <a:ext cx="1189670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وسنركز اليوم على كيفية استنتاج العملية الملائمة لحل المسألة.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0AB75D32-4716-738A-DA7D-A1927C928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538" y="4166341"/>
            <a:ext cx="6552918" cy="436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B8CA9127-7BCC-5A08-D7CC-1D4F9D52467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1E79D-6077-D896-6A38-D03CF678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F85391-D0B7-26AB-EE4C-39736F2776C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8959B7-EBA8-6973-7CB8-982A24205DB3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024C49-E002-F9DD-1CBE-9A79787FE607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A2CBE2-25A8-3200-98E1-C96DF9343D90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سأستنتج العملية الملائمة لحل المسألة. انتبهوا جيدا لأنكم ستفعلون مثلي: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1D70D1-857B-752D-F1F0-A3ED6416A6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B9714D92-0A50-1B20-96C6-12DCECAF409D}"/>
              </a:ext>
            </a:extLst>
          </p:cNvPr>
          <p:cNvSpPr/>
          <p:nvPr/>
        </p:nvSpPr>
        <p:spPr>
          <a:xfrm>
            <a:off x="1219200" y="4063535"/>
            <a:ext cx="11640435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3D154607-58A1-8E37-DBF8-D67AE4714E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3798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لنتخيل المسألة.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7EEE1CEF-91D6-F82E-B2E5-DB5C54D856C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أن أنطلق في تحديد أو استنتاج العملية المناسبة لحل مسألة اليوم، من يستطيع أن يحدد معطيات هذه المسألة؟ أو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وضع سطر تحت معطياتها.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32468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2AB5139-6D4A-5B77-0406-CD43517240B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985A-2C03-ADF8-6453-C4587B220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ADF1E-2865-E203-DF6E-386294B7234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E95A30-8B8D-25A7-5150-D1A13DFE86F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A41913-FE92-18D8-35CA-80E430D0CCE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7A88FA-B0F7-CC3E-1783-1AD74111D8A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الأول: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المعطى الأول.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1F837E-A4FF-C6B0-32A9-D3CFCF04D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797182E-74B3-4719-1ED8-70B3A4621FC6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62BC871-856E-7656-F8A6-2E23EE2CA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6DC3FB4-8294-3DAF-A092-70891D89277A}"/>
              </a:ext>
            </a:extLst>
          </p:cNvPr>
          <p:cNvSpPr/>
          <p:nvPr/>
        </p:nvSpPr>
        <p:spPr>
          <a:xfrm>
            <a:off x="7569643" y="3211656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1911361-0DB9-FEC6-C65A-4415C8F3967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149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E5DC0-66FF-462E-A141-5A0F1EC4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2BA3C-1DC7-B9A9-B457-3BD2DDE19B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C49430-3A77-0341-3E83-7C91E75D337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3287C0-BAAE-5059-60D0-4E97731D3B4A}"/>
              </a:ext>
            </a:extLst>
          </p:cNvPr>
          <p:cNvSpPr/>
          <p:nvPr/>
        </p:nvSpPr>
        <p:spPr>
          <a:xfrm>
            <a:off x="0" y="604438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1B8A15-5C96-9949-3939-9C215F5C02A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الأول: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المعطى الأول.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38961B-D66A-057F-FFD1-1D58444352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C7AF0C8-3301-EC07-2FDF-2BD851EA414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C6CC693-AC24-7016-DB58-FF2346C4F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F3C944-BF7A-F8FC-4B36-68E07BE93F9C}"/>
              </a:ext>
            </a:extLst>
          </p:cNvPr>
          <p:cNvSpPr/>
          <p:nvPr/>
        </p:nvSpPr>
        <p:spPr>
          <a:xfrm>
            <a:off x="7569643" y="3211656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F12D5D5-602D-4310-493D-4A685194AEEA}"/>
              </a:ext>
            </a:extLst>
          </p:cNvPr>
          <p:cNvCxnSpPr>
            <a:cxnSpLocks/>
          </p:cNvCxnSpPr>
          <p:nvPr/>
        </p:nvCxnSpPr>
        <p:spPr>
          <a:xfrm>
            <a:off x="8077200" y="5295900"/>
            <a:ext cx="495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052B6E5-CCEB-DF42-EE63-CF670A1A1928}"/>
              </a:ext>
            </a:extLst>
          </p:cNvPr>
          <p:cNvSpPr txBox="1"/>
          <p:nvPr/>
        </p:nvSpPr>
        <p:spPr>
          <a:xfrm>
            <a:off x="-152400" y="5514940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BB671D4-7869-3865-D81D-D8FA76D879B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24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596294" y="4883162"/>
            <a:ext cx="7519113" cy="1550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لعبة النقود.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الخطوات الأربعة لحل مسألة: استنتاج العملية الملائمة للحل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15998" y="6718084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338FA-84E7-BF40-F17E-60D818C60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F9B7A9-C476-A64B-4C55-29CD5B8B42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CF78F0-3504-6197-8B9C-554F72CDC32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5762B9-716D-69E5-36F0-57F8D13195C7}"/>
              </a:ext>
            </a:extLst>
          </p:cNvPr>
          <p:cNvSpPr/>
          <p:nvPr/>
        </p:nvSpPr>
        <p:spPr>
          <a:xfrm>
            <a:off x="0" y="68727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B0C745-E3FB-DE43-9187-813B583CEAF1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الثاني: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ختار الأستاذ(ة)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أحد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ممثلي المجموعات للتمرير بالمؤشر أو أداة أخرى تحت المعطى الثاني.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60BFFF-64BA-3748-FFB7-8892464A9A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9DA5B15-4E59-551D-DB48-958B8128819C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EE38F4B-0F6B-DC28-66FA-49A102606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658F223-2217-99A0-262D-DEF657040A6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8CC8283-0D77-5FB3-F917-0D77C9A69B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427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8DBF-F3B4-BC3F-3AB4-76B8E065F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B69A61-F5CD-ED73-6703-B8E3549C7B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8159E5-0560-8913-CA0B-FC9545B05A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12B4E-55FD-C70E-E411-8E77B2C950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E7160C-F757-B197-974C-6ECD412DFE14}"/>
              </a:ext>
            </a:extLst>
          </p:cNvPr>
          <p:cNvSpPr txBox="1"/>
          <p:nvPr/>
        </p:nvSpPr>
        <p:spPr>
          <a:xfrm>
            <a:off x="1905000" y="863026"/>
            <a:ext cx="1053461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الثاني: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A3C343-C6A1-775A-4366-200CB559DF0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76990ADB-B48A-EA5F-BD36-64BA6C91DEB6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1580037-B4DB-C48F-9609-D4DE98B4A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6EE626C-5A9C-BAA5-C66F-170955E09A5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1EE2DFF-2D57-0995-1F9F-9F0EBAF59237}"/>
              </a:ext>
            </a:extLst>
          </p:cNvPr>
          <p:cNvSpPr txBox="1"/>
          <p:nvPr/>
        </p:nvSpPr>
        <p:spPr>
          <a:xfrm>
            <a:off x="1524000" y="5518627"/>
            <a:ext cx="4214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باعَ مِنْها 10 أَرْنَباً.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DABAE23-1259-61E4-2B38-8FBA891E4BC1}"/>
              </a:ext>
            </a:extLst>
          </p:cNvPr>
          <p:cNvCxnSpPr>
            <a:cxnSpLocks/>
          </p:cNvCxnSpPr>
          <p:nvPr/>
        </p:nvCxnSpPr>
        <p:spPr>
          <a:xfrm>
            <a:off x="7848600" y="5905500"/>
            <a:ext cx="51054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8FD1AF1-33F3-47CA-21F9-E68EBF63EDE6}"/>
              </a:ext>
            </a:extLst>
          </p:cNvPr>
          <p:cNvCxnSpPr>
            <a:cxnSpLocks/>
          </p:cNvCxnSpPr>
          <p:nvPr/>
        </p:nvCxnSpPr>
        <p:spPr>
          <a:xfrm>
            <a:off x="11811000" y="6819900"/>
            <a:ext cx="1143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1F9FA34B-0696-EDC0-AE8D-3BE255B856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8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32D48-2C6F-C98C-818E-F37B21548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309F6B-DF81-D4EC-0175-7CD62D02A52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E353DA-D4AF-E1FA-594C-86979FEFA59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B84F12-9BF8-C0D8-945D-8E1A16A6FB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367A5F-432A-C27C-301D-2F18E77213EA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بهذه الطريقة نكون قد استخرجنا معطيات هذه المسألة  وهي: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7FE8F7B-13E9-57BC-03AA-527D404334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669DBAA-9F30-03D6-5A81-81D59BD53AB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معطيات هذه المسألة هي: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8582CEE-F7CF-520D-1906-5B84D37DA5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408F191-AC76-30B7-D5FA-9894FBC0C545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938AB1-6402-24D5-E54D-72E894B33B76}"/>
              </a:ext>
            </a:extLst>
          </p:cNvPr>
          <p:cNvSpPr txBox="1"/>
          <p:nvPr/>
        </p:nvSpPr>
        <p:spPr>
          <a:xfrm>
            <a:off x="513902" y="5143500"/>
            <a:ext cx="6195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اِشْتَرَتْ حَلْوى ثَمَنُها 4 دَراهِمَ.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99AA50A-6B61-D581-D604-E0CC71753617}"/>
              </a:ext>
            </a:extLst>
          </p:cNvPr>
          <p:cNvCxnSpPr>
            <a:cxnSpLocks/>
          </p:cNvCxnSpPr>
          <p:nvPr/>
        </p:nvCxnSpPr>
        <p:spPr>
          <a:xfrm>
            <a:off x="7924800" y="4991100"/>
            <a:ext cx="49339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8A0FCDB-339F-018C-465C-D2751CE41948}"/>
              </a:ext>
            </a:extLst>
          </p:cNvPr>
          <p:cNvCxnSpPr>
            <a:cxnSpLocks/>
          </p:cNvCxnSpPr>
          <p:nvPr/>
        </p:nvCxnSpPr>
        <p:spPr>
          <a:xfrm>
            <a:off x="7924800" y="5905500"/>
            <a:ext cx="493398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4D27FD8-424A-917D-F811-71D5DC3117C4}"/>
              </a:ext>
            </a:extLst>
          </p:cNvPr>
          <p:cNvCxnSpPr>
            <a:cxnSpLocks/>
          </p:cNvCxnSpPr>
          <p:nvPr/>
        </p:nvCxnSpPr>
        <p:spPr>
          <a:xfrm>
            <a:off x="11811000" y="6819900"/>
            <a:ext cx="120018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686F442E-4044-85CB-4008-03252248108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1606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80C24-6785-8FBC-5DAF-F4DAAD7F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E10103-A1B1-586F-6725-1AFCDAF903F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8730B3-F590-BAC0-41B1-6743890FA34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9A2D8-5402-0762-DDD7-858E3BD55A4D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BBFAAC-EB37-0AE6-995A-21B941BA0277}"/>
              </a:ext>
            </a:extLst>
          </p:cNvPr>
          <p:cNvSpPr txBox="1"/>
          <p:nvPr/>
        </p:nvSpPr>
        <p:spPr>
          <a:xfrm>
            <a:off x="-2" y="863026"/>
            <a:ext cx="12439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حددنا معطيات المسألة، من يستطيع أن يحدد المطلوب في هذه المسألة؟ أو أن يجيب عن السؤال الثاني من أسئلة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مني؟ أي ما هو السؤال الذي علي الإجابة عنه في المسألة؟ وذلك بوضع سطر تحته.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المطلوب في المسألة.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A0B8C6-DC58-BD3E-DD79-94374A7120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17A477D-F8B4-4C83-AAE7-C0F6E4807A3F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B8D55B7-6EFD-95B5-7122-4E2114D3C1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829534-4134-EEFD-0155-511989F00C0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29B2F82-6AC0-4F38-C25E-013F3B5A3B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1855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FA3F0-A5BD-AE15-4A9D-1938C655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B93B52-4BB3-42AC-B937-7C109F7393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67CA39-B05B-7A7F-4C4F-960BBA41550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C7D92C-7179-F38A-4B7E-06DF698E07D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1DDBDC-6A57-5C22-B426-44E94810ECCE}"/>
              </a:ext>
            </a:extLst>
          </p:cNvPr>
          <p:cNvSpPr txBox="1"/>
          <p:nvPr/>
        </p:nvSpPr>
        <p:spPr>
          <a:xfrm>
            <a:off x="-2" y="863026"/>
            <a:ext cx="12439619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المطلوب أو السؤال المطروح في هذه المسألة والذي علينا الإجابة عنه هو: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4F258D-0703-FEFB-27BF-47639D0907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7E4D861-8A65-011C-3C6B-E0874B67F67D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F7CD36E-8862-F822-BA0D-42C7BBB08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AF6568E-1D65-3DBF-5596-8A8240074220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767074D-71AB-F875-D2DC-D6427F52BF35}"/>
              </a:ext>
            </a:extLst>
          </p:cNvPr>
          <p:cNvCxnSpPr>
            <a:cxnSpLocks/>
          </p:cNvCxnSpPr>
          <p:nvPr/>
        </p:nvCxnSpPr>
        <p:spPr>
          <a:xfrm>
            <a:off x="8382000" y="7810500"/>
            <a:ext cx="457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E9A04584-390C-F53E-DDE9-529D2BCCE2E7}"/>
              </a:ext>
            </a:extLst>
          </p:cNvPr>
          <p:cNvSpPr txBox="1"/>
          <p:nvPr/>
        </p:nvSpPr>
        <p:spPr>
          <a:xfrm>
            <a:off x="-304800" y="5497867"/>
            <a:ext cx="6186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S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مْ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دِرْهَماً بَقِيَ لَدى كَوْثَرَ</a:t>
            </a:r>
            <a:r>
              <a:rPr lang="ar-S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8920B833-00B0-BDB7-CB3F-66220960F6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0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0" y="863026"/>
            <a:ext cx="12439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الآن كيف سأستنتج العملية المناسبة لحل المسألة. نجد العملية المناسبة لحل المسألة من خلال الجواب على السؤالين الثالث والرابع  من أسئلة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ماذا علي أن أفعل؟ ولماذا؟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6B7D28D7-65BC-AC33-97BE-21291B89DDB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933D-847B-3B35-89A8-B0AEF2A2D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0E1DB1-2A2D-021A-28FE-1101A7D7096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4C5023-5335-083A-3891-38E1575229A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648089-F477-43EC-8CEF-82F0A54E7215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5259C44-3056-32A7-0323-E461BD6B8CC5}"/>
              </a:ext>
            </a:extLst>
          </p:cNvPr>
          <p:cNvSpPr txBox="1"/>
          <p:nvPr/>
        </p:nvSpPr>
        <p:spPr>
          <a:xfrm>
            <a:off x="0" y="863026"/>
            <a:ext cx="12439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المسألة فكوثر تملك 12 درهما أي أن لديها 12 درهما.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839BA5-4BE6-841F-756E-FCDD38A04C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B08A427-1C4B-07EF-A7E7-26E1074FAEC7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718FFFB-835A-5D47-2223-AC0AD8CFCD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A620E9B8-E8BD-8583-34F1-B8D98A666613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F45D9DC-02B5-354B-2FC3-D25034E580B0}"/>
              </a:ext>
            </a:extLst>
          </p:cNvPr>
          <p:cNvCxnSpPr>
            <a:cxnSpLocks/>
          </p:cNvCxnSpPr>
          <p:nvPr/>
        </p:nvCxnSpPr>
        <p:spPr>
          <a:xfrm>
            <a:off x="8077200" y="5219700"/>
            <a:ext cx="487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984DE02-FF3C-E8C1-32C1-57AD5FA9A85C}"/>
              </a:ext>
            </a:extLst>
          </p:cNvPr>
          <p:cNvSpPr txBox="1"/>
          <p:nvPr/>
        </p:nvSpPr>
        <p:spPr>
          <a:xfrm>
            <a:off x="838718" y="5240594"/>
            <a:ext cx="538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F5E548C-9A08-3215-627F-BF9820F7DB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3845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92C69-B7D0-DF3F-EB16-910C09378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0C61E0-A771-431A-5067-C06A46BB3DE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AE9C85-63DF-7451-15A4-29E99182AC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7B49CE-48F6-8416-B974-C3477C0D187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4FAF68-5212-58B6-6D18-F1A73E47ADE2}"/>
              </a:ext>
            </a:extLst>
          </p:cNvPr>
          <p:cNvSpPr txBox="1"/>
          <p:nvPr/>
        </p:nvSpPr>
        <p:spPr>
          <a:xfrm>
            <a:off x="0" y="863026"/>
            <a:ext cx="12439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المسألة دائما. قامت كوثر بشراء حلوى ثمنها 4 دراهم. أي أنها أعطت 4 دراهم مما تملك مقابل الحلوى التي اشترتها.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 أنها خصمت أو نقصت 4 دراهم من 12 درهما التي كانت تملكها.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ABF4365-AF34-3264-D222-64340B80BB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1B569B1-B5D9-7D5F-AB64-8EFF1EB6D3A2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F99CF6A7-DF35-1394-8A06-9B2F8F13B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20FC90B-EF28-0158-EFA1-09B1907B4B0D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D9BD434-F619-14BD-C35C-A872BF472A72}"/>
              </a:ext>
            </a:extLst>
          </p:cNvPr>
          <p:cNvCxnSpPr>
            <a:cxnSpLocks/>
          </p:cNvCxnSpPr>
          <p:nvPr/>
        </p:nvCxnSpPr>
        <p:spPr>
          <a:xfrm>
            <a:off x="8077200" y="6134100"/>
            <a:ext cx="4876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7CDE826C-0F45-25D4-71B8-29B3DC2062DC}"/>
              </a:ext>
            </a:extLst>
          </p:cNvPr>
          <p:cNvSpPr txBox="1"/>
          <p:nvPr/>
        </p:nvSpPr>
        <p:spPr>
          <a:xfrm>
            <a:off x="1066800" y="5564296"/>
            <a:ext cx="538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اِشْتَرَتْ حَلْوى ثَمَنُها 4 دَراهِمَ.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C5B0D7D-93BC-8B80-2C45-EEA09F5C5FDA}"/>
              </a:ext>
            </a:extLst>
          </p:cNvPr>
          <p:cNvCxnSpPr>
            <a:cxnSpLocks/>
          </p:cNvCxnSpPr>
          <p:nvPr/>
        </p:nvCxnSpPr>
        <p:spPr>
          <a:xfrm>
            <a:off x="11811000" y="6972300"/>
            <a:ext cx="1143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Freeform 8">
            <a:extLst>
              <a:ext uri="{FF2B5EF4-FFF2-40B4-BE49-F238E27FC236}">
                <a16:creationId xmlns:a16="http://schemas.microsoft.com/office/drawing/2014/main" id="{F1ECD36C-61FA-ADD4-73D4-0E2044F7FB0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0275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لحساب المطلوب الذي هو حساب "كم درهما بقي لدى كوثر" فإننا سنقوم بعملية الطرح.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676400" y="5952216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الطَّرْحِ.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EE4E7B5-D8C0-E5BD-7DA7-16A2D35C104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ونمثل العملية هكذا: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ثَمَنُ الْحَلْوى الَّتي اشْتَرَتْها كَوْثَرُ؟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الدَّراهِمِ الَّتي كانَتْ تَمْلِكُها كَوْثَرُ؟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الدَّراهِمِ الَّتي بَقِيَتْ لَدى كَوْثَرَ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F697178E-A046-4C28-12D9-CE971E37DFA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077153-7E21-1BF6-E357-1987A45EA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663" y="3089341"/>
            <a:ext cx="4549534" cy="57535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AB7AE79-A85A-F723-345B-6925F3D2AD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320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2BF-7615-2745-F933-2E30FF46F8E9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-  . .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0730D70-A489-3CA7-CE20-7FAC535998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054444-473B-8621-955D-CB43B3CD9E1A}"/>
              </a:ext>
            </a:extLst>
          </p:cNvPr>
          <p:cNvSpPr/>
          <p:nvPr/>
        </p:nvSpPr>
        <p:spPr>
          <a:xfrm>
            <a:off x="2743200" y="5873182"/>
            <a:ext cx="457200" cy="4133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C00000"/>
                </a:solidFill>
              </a:rPr>
              <a:t>-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00EF-5910-A2C6-428C-0773908D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1CBC94-60E1-A19C-89EC-B6207CBF42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0DDFB7-EA60-17F5-E030-DB29E07692E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32BB33-5661-39CD-57EC-28F54F96A15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60F063-B7A1-E3E7-69EE-71BA6DA141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CFAB6-694E-4E41-CD09-E33697728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6505435-AD79-5C03-F392-3075410AA0F2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BC188B1-F032-F3A1-6743-CF143BE7A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9D6106-6D38-66EB-74D3-5CA78C240D2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37264A-474A-2DC6-C6D1-E65D943BE57A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4  -  12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8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7C11B5-C6E8-E384-4FB1-33571B5ADF92}"/>
              </a:ext>
            </a:extLst>
          </p:cNvPr>
          <p:cNvSpPr/>
          <p:nvPr/>
        </p:nvSpPr>
        <p:spPr>
          <a:xfrm>
            <a:off x="2819400" y="5753100"/>
            <a:ext cx="457200" cy="4133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C00000"/>
                </a:solidFill>
              </a:rPr>
              <a:t>-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CE51B75C-E732-00E1-F3FC-F042C29ABE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495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الدراهم التي بقيت لدى كوثر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الدَّراهِمِ الَّتي بَقِيَتْ لَدى كَوْثَرَ 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833997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الدَّراهِمِ الَّتي بَقِيَتْ لَدى كَوْثَرَ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دَراهِمَ.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كَوْثَرُ 12 دِرْهَماً. اِشْتَرَتْ حَلْوى ثَمَنُها 4 دَراهِمَ.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بَقِيَ لَدى كَوْثَرَ؟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8A4C699-C12A-64D1-2E6F-35F4EEF5617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23.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E6FED9-2495-0D03-E034-6CBEBC135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05300"/>
            <a:ext cx="12498611" cy="29380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34107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5C48DF-422E-6930-C730-CFD393A56C70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1BFF0D6-4831-B5C9-02CC-23654858E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05300"/>
            <a:ext cx="12498611" cy="29380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8A5D3E8-00BB-7F46-998D-4E3C4A932C54}"/>
              </a:ext>
            </a:extLst>
          </p:cNvPr>
          <p:cNvSpPr/>
          <p:nvPr/>
        </p:nvSpPr>
        <p:spPr>
          <a:xfrm>
            <a:off x="838200" y="534107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4031B2F-AC5E-D4AA-20A9-E9076E93833D}"/>
              </a:ext>
            </a:extLst>
          </p:cNvPr>
          <p:cNvSpPr txBox="1"/>
          <p:nvPr/>
        </p:nvSpPr>
        <p:spPr>
          <a:xfrm>
            <a:off x="2438400" y="64389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DDC74B-C671-3BAC-EAD2-3FDC29F256E6}"/>
              </a:ext>
            </a:extLst>
          </p:cNvPr>
          <p:cNvSpPr txBox="1"/>
          <p:nvPr/>
        </p:nvSpPr>
        <p:spPr>
          <a:xfrm>
            <a:off x="4876800" y="5748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E7689A-115A-7A30-A657-2B339C7FA12D}"/>
              </a:ext>
            </a:extLst>
          </p:cNvPr>
          <p:cNvSpPr txBox="1"/>
          <p:nvPr/>
        </p:nvSpPr>
        <p:spPr>
          <a:xfrm>
            <a:off x="4876800" y="6510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B6BC61-CDF1-2C05-1542-D432E81A99F0}"/>
              </a:ext>
            </a:extLst>
          </p:cNvPr>
          <p:cNvSpPr txBox="1"/>
          <p:nvPr/>
        </p:nvSpPr>
        <p:spPr>
          <a:xfrm>
            <a:off x="7315200" y="5748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E8A0D75-E2E0-D9AC-2737-FE08DA1BF1F6}"/>
              </a:ext>
            </a:extLst>
          </p:cNvPr>
          <p:cNvSpPr txBox="1"/>
          <p:nvPr/>
        </p:nvSpPr>
        <p:spPr>
          <a:xfrm>
            <a:off x="7315200" y="64389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9024AF-B291-0067-92CE-B8AD884D6E0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0" y="751628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819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65DF53-B30C-06A6-19AE-D69D1C4D8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26" y="4414612"/>
            <a:ext cx="12333399" cy="32426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431324-5032-AD1C-1B20-B1D2CEDA0645}"/>
              </a:ext>
            </a:extLst>
          </p:cNvPr>
          <p:cNvSpPr/>
          <p:nvPr/>
        </p:nvSpPr>
        <p:spPr>
          <a:xfrm>
            <a:off x="990600" y="5676900"/>
            <a:ext cx="11762314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5CC5878-97DE-8124-27E8-82B00F88CCB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D7AD4F-EE66-43EB-929B-66F369547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26" y="4414612"/>
            <a:ext cx="12333399" cy="32426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323D14-E0E2-36A5-7D6E-FB1EB179AFBA}"/>
              </a:ext>
            </a:extLst>
          </p:cNvPr>
          <p:cNvSpPr/>
          <p:nvPr/>
        </p:nvSpPr>
        <p:spPr>
          <a:xfrm>
            <a:off x="990600" y="5676900"/>
            <a:ext cx="11762314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35448D-4BD8-BB44-D49F-2E3E46DB4F4C}"/>
              </a:ext>
            </a:extLst>
          </p:cNvPr>
          <p:cNvSpPr txBox="1"/>
          <p:nvPr/>
        </p:nvSpPr>
        <p:spPr>
          <a:xfrm>
            <a:off x="4419600" y="5915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9C0333-70CF-BFD5-DC0C-A9B5962A880F}"/>
              </a:ext>
            </a:extLst>
          </p:cNvPr>
          <p:cNvSpPr txBox="1"/>
          <p:nvPr/>
        </p:nvSpPr>
        <p:spPr>
          <a:xfrm>
            <a:off x="5943600" y="5905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32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64717F-12AB-7A3B-34E8-0ADADF974A22}"/>
              </a:ext>
            </a:extLst>
          </p:cNvPr>
          <p:cNvSpPr txBox="1"/>
          <p:nvPr/>
        </p:nvSpPr>
        <p:spPr>
          <a:xfrm>
            <a:off x="7315200" y="5905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46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39880A3-2689-3794-D198-F180DBC2A7A3}"/>
              </a:ext>
            </a:extLst>
          </p:cNvPr>
          <p:cNvSpPr txBox="1"/>
          <p:nvPr/>
        </p:nvSpPr>
        <p:spPr>
          <a:xfrm>
            <a:off x="8763000" y="5915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48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1B29C76-FA27-2C62-CD91-F02E2B9D220F}"/>
              </a:ext>
            </a:extLst>
          </p:cNvPr>
          <p:cNvSpPr txBox="1"/>
          <p:nvPr/>
        </p:nvSpPr>
        <p:spPr>
          <a:xfrm>
            <a:off x="10134600" y="5915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58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98B492-CDB6-BE12-71CA-8310EF955148}"/>
              </a:ext>
            </a:extLst>
          </p:cNvPr>
          <p:cNvSpPr txBox="1"/>
          <p:nvPr/>
        </p:nvSpPr>
        <p:spPr>
          <a:xfrm>
            <a:off x="11582400" y="5915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60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9BE4D7D-884B-B08E-64EF-510F8A868244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FEAAE73-9B5D-3704-F6B6-D636E1A4BDB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5EBEC8E-26C7-7377-B3B9-19581B296DA0}"/>
              </a:ext>
            </a:extLst>
          </p:cNvPr>
          <p:cNvSpPr txBox="1"/>
          <p:nvPr/>
        </p:nvSpPr>
        <p:spPr>
          <a:xfrm>
            <a:off x="6648842" y="655829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F6BC5A-7F8A-77F6-F4B6-4B78E87BC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06" y="3482178"/>
            <a:ext cx="12680119" cy="46022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809932" y="4708084"/>
            <a:ext cx="7162800" cy="31024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B8CC524-D4B2-A758-BF0B-25303645AE9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68A0D4-44FA-A768-1848-3C34B00D8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06" y="3482178"/>
            <a:ext cx="12680119" cy="46022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A243B8-80A1-2244-FDC0-01EEFA057DBF}"/>
              </a:ext>
            </a:extLst>
          </p:cNvPr>
          <p:cNvSpPr/>
          <p:nvPr/>
        </p:nvSpPr>
        <p:spPr>
          <a:xfrm>
            <a:off x="809932" y="4708084"/>
            <a:ext cx="7162800" cy="31024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F685B0-D231-CBF7-763B-39452BCF9035}"/>
              </a:ext>
            </a:extLst>
          </p:cNvPr>
          <p:cNvSpPr txBox="1"/>
          <p:nvPr/>
        </p:nvSpPr>
        <p:spPr>
          <a:xfrm>
            <a:off x="4077485" y="589004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D3F1E27-263F-DA99-5921-6A6C4A3BE503}"/>
              </a:ext>
            </a:extLst>
          </p:cNvPr>
          <p:cNvSpPr txBox="1"/>
          <p:nvPr/>
        </p:nvSpPr>
        <p:spPr>
          <a:xfrm>
            <a:off x="4458485" y="589004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74203C-029F-C051-D7F4-0C4B4152DB3D}"/>
              </a:ext>
            </a:extLst>
          </p:cNvPr>
          <p:cNvSpPr txBox="1"/>
          <p:nvPr/>
        </p:nvSpPr>
        <p:spPr>
          <a:xfrm>
            <a:off x="4458485" y="643362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882BC8-1C5F-B3EF-75EF-94193A80DD3C}"/>
              </a:ext>
            </a:extLst>
          </p:cNvPr>
          <p:cNvSpPr txBox="1"/>
          <p:nvPr/>
        </p:nvSpPr>
        <p:spPr>
          <a:xfrm>
            <a:off x="4038600" y="69196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6B1C4AD-0D41-4C9C-8806-650D2B22BAF4}"/>
              </a:ext>
            </a:extLst>
          </p:cNvPr>
          <p:cNvSpPr txBox="1"/>
          <p:nvPr/>
        </p:nvSpPr>
        <p:spPr>
          <a:xfrm>
            <a:off x="4458485" y="69298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EAA9CDD-CAB9-3C0C-E29C-143D5DE59AB4}"/>
              </a:ext>
            </a:extLst>
          </p:cNvPr>
          <p:cNvSpPr txBox="1"/>
          <p:nvPr/>
        </p:nvSpPr>
        <p:spPr>
          <a:xfrm>
            <a:off x="4120369" y="567690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BAE3DB5-B49D-0BBD-2262-629969C5F454}"/>
              </a:ext>
            </a:extLst>
          </p:cNvPr>
          <p:cNvSpPr txBox="1"/>
          <p:nvPr/>
        </p:nvSpPr>
        <p:spPr>
          <a:xfrm>
            <a:off x="4077485" y="64389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5AB977-676D-8197-CBFE-967F0540BA3C}"/>
              </a:ext>
            </a:extLst>
          </p:cNvPr>
          <p:cNvSpPr txBox="1"/>
          <p:nvPr/>
        </p:nvSpPr>
        <p:spPr>
          <a:xfrm>
            <a:off x="6553200" y="589004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395831C-ED32-32F0-9AD9-42E85D47B470}"/>
              </a:ext>
            </a:extLst>
          </p:cNvPr>
          <p:cNvSpPr txBox="1"/>
          <p:nvPr/>
        </p:nvSpPr>
        <p:spPr>
          <a:xfrm>
            <a:off x="6934200" y="589004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E975926-F0F1-CCBA-E96D-FE41C7DF02EA}"/>
              </a:ext>
            </a:extLst>
          </p:cNvPr>
          <p:cNvSpPr txBox="1"/>
          <p:nvPr/>
        </p:nvSpPr>
        <p:spPr>
          <a:xfrm>
            <a:off x="6934200" y="6433628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85F7381D-C26F-EF80-B48C-05260FFBFEDF}"/>
              </a:ext>
            </a:extLst>
          </p:cNvPr>
          <p:cNvSpPr txBox="1"/>
          <p:nvPr/>
        </p:nvSpPr>
        <p:spPr>
          <a:xfrm>
            <a:off x="6514315" y="69196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A0C6879-3427-52E7-61A8-4368ABEDA4D5}"/>
              </a:ext>
            </a:extLst>
          </p:cNvPr>
          <p:cNvSpPr txBox="1"/>
          <p:nvPr/>
        </p:nvSpPr>
        <p:spPr>
          <a:xfrm>
            <a:off x="6934200" y="69298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09F1512-616C-2E07-D92A-95A5C4D48024}"/>
              </a:ext>
            </a:extLst>
          </p:cNvPr>
          <p:cNvSpPr txBox="1"/>
          <p:nvPr/>
        </p:nvSpPr>
        <p:spPr>
          <a:xfrm>
            <a:off x="6596084" y="567690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6D120CD-6223-1F93-3CA1-0A68EF0FB572}"/>
              </a:ext>
            </a:extLst>
          </p:cNvPr>
          <p:cNvSpPr txBox="1"/>
          <p:nvPr/>
        </p:nvSpPr>
        <p:spPr>
          <a:xfrm>
            <a:off x="6553200" y="64389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BC0D40-1146-F61F-7531-882412E879E7}"/>
              </a:ext>
            </a:extLst>
          </p:cNvPr>
          <p:cNvSpPr/>
          <p:nvPr/>
        </p:nvSpPr>
        <p:spPr>
          <a:xfrm>
            <a:off x="4456915" y="4975648"/>
            <a:ext cx="534970" cy="418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13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3BC757E-8141-D5A2-0018-23AC67668EAC}"/>
              </a:ext>
            </a:extLst>
          </p:cNvPr>
          <p:cNvSpPr/>
          <p:nvPr/>
        </p:nvSpPr>
        <p:spPr>
          <a:xfrm>
            <a:off x="8620108" y="4991100"/>
            <a:ext cx="534970" cy="418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34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0225B838-E15B-DB51-AC66-BF79E988FFC7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923E8C60-7B55-7EED-A5CB-DC835FFF25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تلوين الحل المناسب.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F3A5D1F-4A10-98CF-49A2-640B63550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56" y="4432156"/>
            <a:ext cx="12599487" cy="3454544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BAFB762-81C7-35D6-6801-B671D5A5B44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343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35629E-9392-7804-E9B3-D3AFA3072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56" y="4432156"/>
            <a:ext cx="12599487" cy="3454544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D706DA-15E0-D002-5007-2657D1FB114E}"/>
              </a:ext>
            </a:extLst>
          </p:cNvPr>
          <p:cNvSpPr/>
          <p:nvPr/>
        </p:nvSpPr>
        <p:spPr>
          <a:xfrm>
            <a:off x="3810000" y="6362700"/>
            <a:ext cx="19050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bg1"/>
                </a:solidFill>
              </a:rPr>
              <a:t>8 - 18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6B402A5-E2AD-1755-0231-20C3C287A6D1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1757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9C58FF-5B15-DC08-1001-C74DCE620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أو التلميذ الفائز هو أو هي: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79F3B063-542D-2902-D38C-10F440580BA5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0043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23.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A6B591-59A7-A6C2-593E-7EBD19C32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40" y="2912330"/>
            <a:ext cx="4892464" cy="615749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3C208587-2516-D449-4711-10171F24229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الفردي على الكراسة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الفردي على الكراسة؛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الفردي على الكراسة" تعني تفعيل صيغة العمل الفردي على الكراسة؛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الفردي على الكراسة: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التركيز والانتباه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البدء في العمل عند سماع الإشارة ويتم رفع القلم عند سماع الإشارة؛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النفس في الإنجاز؛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الانتباه والمشاركة في التصحيح الجماعي على السبورة أو </a:t>
            </a:r>
            <a:r>
              <a:rPr lang="ar-MA" sz="315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المسلاط</a:t>
            </a: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والشروع في التصحيح على الكراسة عند سماع الإشارة.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923A37-70A8-DCE1-FF81-F757FA58E0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1226705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62153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C050-D887-A1DC-9B9E-D77301E10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0980-1844-E8A0-8AE1-4CF8D79A4B4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C6BFCFC-D906-237C-EC35-FBED4E1F6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D1BE990-A648-DDD4-61EF-564BE7948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19D192-4814-1826-7961-ECD21D66DA4C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A0504F-5FDF-B409-2073-2574E3672428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07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F351DECD-D989-93EC-5416-0C0641A1C2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/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89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0024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998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32004606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151891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64F877B-96A4-25B3-8FEF-DE2EF4776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B28AFDF-619A-5D2D-4E04-561AE4E5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0025"/>
              </p:ext>
            </p:extLst>
          </p:nvPr>
        </p:nvGraphicFramePr>
        <p:xfrm>
          <a:off x="382213" y="2891776"/>
          <a:ext cx="12951574" cy="3747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006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93150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أن يتملك المتعلم(ة)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كيفية حل مسائل تتطلب جمع أعداد من 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رقمين (ثلاثة...)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أرقام بالاحتفاظ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نقود للعب وطباشير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7BAF04FC-C93B-FF76-405A-A65BF2FF6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6717" y="5464658"/>
            <a:ext cx="1015180" cy="959586"/>
          </a:xfrm>
          <a:prstGeom prst="rect">
            <a:avLst/>
          </a:prstGeom>
        </p:spPr>
      </p:pic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6C3AAA45-19FA-70C4-52EE-A468ECF2EA12}"/>
              </a:ext>
            </a:extLst>
          </p:cNvPr>
          <p:cNvSpPr txBox="1">
            <a:spLocks/>
          </p:cNvSpPr>
          <p:nvPr/>
        </p:nvSpPr>
        <p:spPr>
          <a:xfrm>
            <a:off x="1785440" y="127882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6375E5-FAF4-C0B5-15B0-7ED264964B6F}"/>
              </a:ext>
            </a:extLst>
          </p:cNvPr>
          <p:cNvGrpSpPr/>
          <p:nvPr/>
        </p:nvGrpSpPr>
        <p:grpSpPr>
          <a:xfrm>
            <a:off x="1847850" y="6963420"/>
            <a:ext cx="10896600" cy="1321594"/>
            <a:chOff x="366471" y="4091893"/>
            <a:chExt cx="11287162" cy="178883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F87207C-C391-E1D2-40D7-FE6BC217212F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7B7C93DD-33C8-6E97-ED28-E3ABF2467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AC678559-3FC0-368C-0EAF-877CE0323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07CACAE-A4D5-2F73-A9A7-91B46512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C23972B-EEB7-94E6-5D92-59ED99DCE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DB868E9-9344-2941-6D72-2C159C8EAB97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23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146ABA0-BD55-B56E-6CE3-EFA1647FC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6700F23-3508-DD22-2213-F6A247165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3741D3-DDA5-376C-8DFF-AEAF6B0EA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FB093DA0-0783-78C1-77D7-182B55B89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EB43ABF-ED56-8F5A-84BE-4D8AD6DF25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7F88FBF-8D72-DF14-80F5-E6933D8F4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76DCBE5-03D4-8EDB-58F6-77C5856BB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3CD7CB8C-A19D-31AB-D2FE-11D07D32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BC567123-E262-9294-23F9-E3AD7A85E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4C9DA7-9637-C5B7-AF3E-183A74CB22DA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380D498-4F4B-AF08-9C78-A9E4CCAEF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E19A64B-C090-A489-1FD2-60601EE76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1880D38B-5E77-C9AE-1621-F3CF8D99B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736C559-58EA-89EE-22A9-19F32CE63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462183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0C83D6D-ECF3-9A86-B06C-924E526CC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4516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5129213" y="4393613"/>
            <a:ext cx="8172450" cy="466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70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315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:</a:t>
            </a: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كتابة مسألة تتطلب الجمع على السبورة بشكل واضح وقراءتها بموازاة ذلك، يعيد قراءتها بوضوح. ينصت المتعلمون فقط ولا يرددون معه أو بعده.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سؤال المتعلمين " من يقرأ كما فعلت؟" ويدعو متعلما آخر دوما ويعطيه الفرصة للقراءة ويشجعه لما ينهي القراءة؛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يطرح الأسئلة الأربعة </a:t>
            </a:r>
            <a:r>
              <a:rPr lang="ar-M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لحل المسألة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المعلومات التي تقدمها المسألة؛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ماذا </a:t>
            </a: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سنفعل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لماذا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MadaniArabic-Light" panose="000004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4CAEDC-156F-831B-5887-E86CF4F4F07F}"/>
              </a:ext>
            </a:extLst>
          </p:cNvPr>
          <p:cNvGrpSpPr/>
          <p:nvPr/>
        </p:nvGrpSpPr>
        <p:grpSpPr>
          <a:xfrm>
            <a:off x="1638301" y="4666553"/>
            <a:ext cx="3340893" cy="2273771"/>
            <a:chOff x="4805109" y="3398904"/>
            <a:chExt cx="4079080" cy="24746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D5EC5A-B523-59DA-D537-2BC96BEA3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5109" y="3398904"/>
              <a:ext cx="4079080" cy="247468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DA4935-26E9-D7BD-0B42-0E2590F477CE}"/>
                </a:ext>
              </a:extLst>
            </p:cNvPr>
            <p:cNvSpPr txBox="1"/>
            <p:nvPr/>
          </p:nvSpPr>
          <p:spPr>
            <a:xfrm>
              <a:off x="5039188" y="3665801"/>
              <a:ext cx="3610921" cy="14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أحمد 26 درهما، أعطته سارة 15 درهما.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درهما أصبح لدى أحمد؟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1CEF0373-0E4B-2417-FD31-109C6DAFD5BD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604393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E4FD7FA-A028-19F5-4099-CE45169E1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37901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833122" y="3324828"/>
            <a:ext cx="9488283" cy="547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15000"/>
              </a:lnSpc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على الأرض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لل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عب دور أحمد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سارة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وحل المسألة مع مساعدتهم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نقود اللعب.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يملاْ كل المعلومات في الإطار مع الاستعانة بالأسئلة الأربعة؛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 يملك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أحمد 26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يحث المتعلمين على تكوين المبلغ بلعبة النقود؛"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يعد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الأوراق من كل فئة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ويكتب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الأرقام في الإطار</a:t>
            </a:r>
            <a:r>
              <a:rPr lang="en-US" sz="247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نفس الشيء بالنسبة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لمبلغ سارة 15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يسأل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المتعلم الذي لعب دور أحمد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ويدعوه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ليعد النقود ويكتب الأرقام داخل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المتعلمين إلى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مناقشة </a:t>
            </a:r>
            <a:r>
              <a:rPr lang="ar-MA" sz="247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التي سيحتاجانها لحل المسألة؛</a:t>
            </a: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يسجل رمز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الجمع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الجدول؛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34EAF94-772C-5A4D-FB1D-EAE6B8B4F24F}"/>
              </a:ext>
            </a:extLst>
          </p:cNvPr>
          <p:cNvSpPr txBox="1">
            <a:spLocks/>
          </p:cNvSpPr>
          <p:nvPr/>
        </p:nvSpPr>
        <p:spPr>
          <a:xfrm>
            <a:off x="2231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4FA95F-8F63-0BC7-C5AC-65943740F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1" y="4454303"/>
            <a:ext cx="3453274" cy="21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794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D432B7C-7FA1-E96C-8156-9073547AF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57300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86667"/>
              </p:ext>
            </p:extLst>
          </p:nvPr>
        </p:nvGraphicFramePr>
        <p:xfrm>
          <a:off x="11432" y="2247900"/>
          <a:ext cx="13704567" cy="6923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829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902738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0896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(تتمة)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14505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66E09D55-0D1A-CEF2-56A0-37376C5430F2}"/>
              </a:ext>
            </a:extLst>
          </p:cNvPr>
          <p:cNvSpPr txBox="1">
            <a:spLocks/>
          </p:cNvSpPr>
          <p:nvPr/>
        </p:nvSpPr>
        <p:spPr>
          <a:xfrm>
            <a:off x="6115050" y="3160791"/>
            <a:ext cx="7589518" cy="55830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53" tIns="51413" rIns="102853" bIns="51413" rtlCol="0" anchor="t" anchorCtr="0">
            <a:normAutofit fontScale="85000" lnSpcReduction="20000"/>
          </a:bodyPr>
          <a:lstStyle>
            <a:lvl1pPr marL="457200" lvl="0" indent="-228600" algn="l" defTabSz="6858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None/>
              <a:defRPr sz="2133" b="0" i="0" kern="120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التذكير بقواعد الجمع: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"" نبدأ إنجاز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جمع الوحدات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الآن أعط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 سارة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5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فئة درهم واحد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أصبح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لدي أحمد 11 ورقة نقدية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 من فئة درهم واحد.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نبادل 10 أواق نقدية من فئة درهم بورقة واحدة من فئة 10 دراهم. نضع الورقة المحصل عليها في موضع الاحتفاظ بعمود العشرات؛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نضع ورقة من فئة 1 درهم المتبقية في خانة المجموع في  عمود الوحدات؛ 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نجمع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العشرات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حيث نجمع أوراق العشرات مع بعضها البعض دون إغفال العشرة في موضع الاحتفاظ؛ نحصل على 4 أوراق من فئة 10 دراهم نضعها في خانة العشرات للمجموع؛ </a:t>
            </a: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"وجدنا حل المسألة لما جمعنا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26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و15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مما أعطانا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الحل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جملة مفيدة: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أصبح لدى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indent="0" algn="just" defTabSz="771525" rtl="1">
              <a:spcBef>
                <a:spcPts val="1125"/>
              </a:spcBef>
              <a:defRPr/>
            </a:pPr>
            <a:endParaRPr lang="fr-FR" sz="2700" dirty="0"/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9412C0E-B20F-00EC-8870-5FE012B55B2E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8F598-F40E-D33F-8B32-44505D93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3007785"/>
            <a:ext cx="4747739" cy="2735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A585A7-CDF7-04AC-988F-592CE43E0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5927474"/>
            <a:ext cx="4747739" cy="28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99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85F4E1-504F-8C75-F25F-E150638C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083490"/>
              </p:ext>
            </p:extLst>
          </p:nvPr>
        </p:nvGraphicFramePr>
        <p:xfrm>
          <a:off x="185738" y="2360246"/>
          <a:ext cx="13344525" cy="6984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3479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50157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     يوزع الميسر مجموعة من الأوراق النقدية من لعبة النقود على المجموعات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(مجموعات من 6 أفراد)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يكتب الميسر على السبورة مجموعة من عمليات الجمع بالاحتفاظ؛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يدعو كل مجموعة إلى إنجاز إحدى عمليات الجمع باستخدام لعبة النقود؛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ترسم كل مجموعة منزل العمليات؛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يقوم المتعلمون بالمناولات اللازمة؛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يواكب الميسر أعمال المجموعات ويقدم التوجيهات اللازمة؛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يذكر الميسر بقاعدة البدء بجمع الوحدات، ثم العشرات، وعدم إغفال الاحتفاظ؛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يمر ممثل عن كل مجموعة لإنجاز عمليتها على السبورة وتتم مناقشة الإنجازات؛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المجموعة الفائزة هي المجموعة التي كانت الأسرع في الإنجاز السليم؛ </a:t>
                      </a:r>
                    </a:p>
                    <a:p>
                      <a:pPr marL="0" indent="0" algn="just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* تكرر هذه العملية مرات متعددة لتمكين جميع المتعلمين من المناولة وإنجاز العمليات. </a:t>
                      </a: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B71546BF-2611-0094-59C0-19034798D6F2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A97EC-FABF-42E0-3CB2-0A01254AA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5700"/>
            <a:ext cx="4227858" cy="2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67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42268</TotalTime>
  <Words>4262</Words>
  <Application>Microsoft Office PowerPoint</Application>
  <PresentationFormat>Personnalisé</PresentationFormat>
  <Paragraphs>931</Paragraphs>
  <Slides>103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103</vt:i4>
      </vt:variant>
    </vt:vector>
  </HeadingPairs>
  <TitlesOfParts>
    <vt:vector size="119" baseType="lpstr">
      <vt:lpstr>Arial Rounded MT Bold</vt:lpstr>
      <vt:lpstr>Cambria</vt:lpstr>
      <vt:lpstr>Montserrat Medium</vt:lpstr>
      <vt:lpstr>Dubai</vt:lpstr>
      <vt:lpstr>Carelia</vt:lpstr>
      <vt:lpstr>Calibri</vt:lpstr>
      <vt:lpstr>Montserrat Light</vt:lpstr>
      <vt:lpstr>Montserrat</vt:lpstr>
      <vt:lpstr>Cambria,Serif</vt:lpstr>
      <vt:lpstr>MadaniArabic-Light</vt:lpstr>
      <vt:lpstr>Dosis</vt:lpstr>
      <vt:lpstr>29LT Bukra Bold</vt:lpstr>
      <vt:lpstr>Microsoft Uighur</vt:lpstr>
      <vt:lpstr>Arial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270</cp:revision>
  <dcterms:created xsi:type="dcterms:W3CDTF">2006-08-16T00:00:00Z</dcterms:created>
  <dcterms:modified xsi:type="dcterms:W3CDTF">2025-09-24T17:43:56Z</dcterms:modified>
  <dc:identifier>DAFtlvZnwz4</dc:identifier>
</cp:coreProperties>
</file>