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1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718" r:id="rId8"/>
    <p:sldId id="386" r:id="rId9"/>
    <p:sldId id="2134808444" r:id="rId10"/>
    <p:sldId id="2147482745" r:id="rId11"/>
    <p:sldId id="2147482586" r:id="rId12"/>
    <p:sldId id="2147482695" r:id="rId13"/>
    <p:sldId id="2134808519" r:id="rId14"/>
    <p:sldId id="2134808520" r:id="rId15"/>
    <p:sldId id="2147482629" r:id="rId16"/>
    <p:sldId id="2147482630" r:id="rId17"/>
    <p:sldId id="2147482631" r:id="rId18"/>
    <p:sldId id="2147482632" r:id="rId19"/>
    <p:sldId id="2147482633" r:id="rId20"/>
    <p:sldId id="2147482634" r:id="rId21"/>
    <p:sldId id="2147482635" r:id="rId22"/>
    <p:sldId id="2147482636" r:id="rId23"/>
    <p:sldId id="2134808459" r:id="rId24"/>
    <p:sldId id="2147482703" r:id="rId25"/>
    <p:sldId id="2134808446" r:id="rId26"/>
    <p:sldId id="2147482646" r:id="rId27"/>
    <p:sldId id="2147482648" r:id="rId28"/>
    <p:sldId id="2147482705" r:id="rId29"/>
    <p:sldId id="2147482664" r:id="rId30"/>
    <p:sldId id="2147482706" r:id="rId31"/>
    <p:sldId id="2147482707" r:id="rId32"/>
    <p:sldId id="2147482697" r:id="rId33"/>
    <p:sldId id="2147482698" r:id="rId34"/>
    <p:sldId id="2147482647" r:id="rId35"/>
    <p:sldId id="2147482746" r:id="rId36"/>
    <p:sldId id="2134808460" r:id="rId37"/>
    <p:sldId id="2147482724" r:id="rId38"/>
    <p:sldId id="2134808550" r:id="rId39"/>
    <p:sldId id="2147482747" r:id="rId40"/>
    <p:sldId id="2147482748" r:id="rId41"/>
    <p:sldId id="2147482749" r:id="rId42"/>
    <p:sldId id="2147482750" r:id="rId43"/>
    <p:sldId id="2147482751" r:id="rId44"/>
    <p:sldId id="2147482752" r:id="rId45"/>
    <p:sldId id="2147482687" r:id="rId46"/>
    <p:sldId id="2147482673" r:id="rId47"/>
    <p:sldId id="2147482675" r:id="rId48"/>
    <p:sldId id="2147482676" r:id="rId49"/>
    <p:sldId id="2147482677" r:id="rId50"/>
    <p:sldId id="2147482685" r:id="rId51"/>
    <p:sldId id="2147482686" r:id="rId52"/>
    <p:sldId id="2147482539" r:id="rId53"/>
    <p:sldId id="2147482725" r:id="rId54"/>
    <p:sldId id="2147482582" r:id="rId55"/>
    <p:sldId id="2147482547" r:id="rId56"/>
    <p:sldId id="2147482753" r:id="rId57"/>
    <p:sldId id="2147482728" r:id="rId58"/>
    <p:sldId id="2147482714" r:id="rId59"/>
    <p:sldId id="2147482715" r:id="rId60"/>
    <p:sldId id="2147482717" r:id="rId61"/>
    <p:sldId id="2147482733" r:id="rId62"/>
    <p:sldId id="2147482743" r:id="rId63"/>
    <p:sldId id="2147482578" r:id="rId64"/>
    <p:sldId id="2147482579" r:id="rId65"/>
    <p:sldId id="2147482580" r:id="rId66"/>
    <p:sldId id="2147482581" r:id="rId67"/>
    <p:sldId id="2147482754" r:id="rId68"/>
    <p:sldId id="2147482583" r:id="rId69"/>
    <p:sldId id="2134808467" r:id="rId70"/>
    <p:sldId id="2134808543" r:id="rId71"/>
    <p:sldId id="2147482624" r:id="rId72"/>
    <p:sldId id="2134808545" r:id="rId73"/>
    <p:sldId id="2147482678" r:id="rId74"/>
    <p:sldId id="2134808546" r:id="rId75"/>
    <p:sldId id="2147482679" r:id="rId76"/>
    <p:sldId id="2147482755" r:id="rId77"/>
    <p:sldId id="2147482756" r:id="rId78"/>
    <p:sldId id="2147482694" r:id="rId79"/>
    <p:sldId id="2147482570" r:id="rId80"/>
    <p:sldId id="2147482549" r:id="rId81"/>
    <p:sldId id="2147482550" r:id="rId82"/>
    <p:sldId id="2134808504" r:id="rId83"/>
    <p:sldId id="2147482538" r:id="rId84"/>
    <p:sldId id="2147482702" r:id="rId85"/>
    <p:sldId id="2147482744" r:id="rId86"/>
    <p:sldId id="2147482720" r:id="rId87"/>
    <p:sldId id="2147482721" r:id="rId88"/>
    <p:sldId id="2147482722" r:id="rId89"/>
    <p:sldId id="2147482723" r:id="rId90"/>
    <p:sldId id="2147482691" r:id="rId91"/>
    <p:sldId id="788" r:id="rId92"/>
    <p:sldId id="1088" r:id="rId93"/>
    <p:sldId id="1089" r:id="rId94"/>
    <p:sldId id="1091" r:id="rId95"/>
    <p:sldId id="2134804327" r:id="rId96"/>
    <p:sldId id="2147482480" r:id="rId97"/>
    <p:sldId id="2147482617" r:id="rId98"/>
    <p:sldId id="2134804359" r:id="rId99"/>
    <p:sldId id="2134804364" r:id="rId100"/>
  </p:sldIdLst>
  <p:sldSz cx="13716000" cy="10287000"/>
  <p:notesSz cx="6858000" cy="9144000"/>
  <p:embeddedFontLst>
    <p:embeddedFont>
      <p:font typeface="29LT Bukra Bold" panose="020B0604020202020204" charset="0"/>
      <p:bold r:id="rId102"/>
    </p:embeddedFont>
    <p:embeddedFont>
      <p:font typeface="Arial Rounded MT Bold" panose="020F0704030504030204" pitchFamily="34" charset="0"/>
      <p:regular r:id="rId103"/>
    </p:embeddedFont>
    <p:embeddedFont>
      <p:font typeface="Cambria" panose="02040503050406030204" pitchFamily="18" charset="0"/>
      <p:regular r:id="rId104"/>
      <p:bold r:id="rId105"/>
      <p:italic r:id="rId106"/>
      <p:boldItalic r:id="rId107"/>
    </p:embeddedFont>
    <p:embeddedFont>
      <p:font typeface="Carelia" panose="020B0604020202020204" charset="0"/>
      <p:regular r:id="rId108"/>
    </p:embeddedFont>
    <p:embeddedFont>
      <p:font typeface="Dosis" pitchFamily="2" charset="0"/>
      <p:regular r:id="rId109"/>
      <p:bold r:id="rId110"/>
    </p:embeddedFont>
    <p:embeddedFont>
      <p:font typeface="Dubai" panose="020B0503030403030204" pitchFamily="34" charset="-78"/>
      <p:regular r:id="rId111"/>
      <p:bold r:id="rId112"/>
    </p:embeddedFont>
    <p:embeddedFont>
      <p:font typeface="MadaniArabic-Light" panose="00000400000000000000" pitchFamily="2" charset="-78"/>
      <p:regular r:id="rId113"/>
    </p:embeddedFont>
    <p:embeddedFont>
      <p:font typeface="Microsoft Uighur" panose="02000000000000000000" pitchFamily="2" charset="-78"/>
      <p:regular r:id="rId114"/>
      <p:bold r:id="rId115"/>
    </p:embeddedFont>
    <p:embeddedFont>
      <p:font typeface="Montserrat" panose="00000500000000000000" pitchFamily="2" charset="0"/>
      <p:regular r:id="rId116"/>
      <p:bold r:id="rId117"/>
      <p:italic r:id="rId118"/>
      <p:boldItalic r:id="rId119"/>
    </p:embeddedFont>
    <p:embeddedFont>
      <p:font typeface="Montserrat Light" panose="00000400000000000000" pitchFamily="2" charset="0"/>
      <p:regular r:id="rId120"/>
      <p:italic r:id="rId121"/>
    </p:embeddedFont>
    <p:embeddedFont>
      <p:font typeface="Montserrat Medium" panose="00000600000000000000" pitchFamily="2" charset="0"/>
      <p:regular r:id="rId122"/>
      <p:italic r:id="rId1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8D42C6"/>
    <a:srgbClr val="4AC283"/>
    <a:srgbClr val="F98F51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79" autoAdjust="0"/>
    <p:restoredTop sz="95033" autoAdjust="0"/>
  </p:normalViewPr>
  <p:slideViewPr>
    <p:cSldViewPr>
      <p:cViewPr varScale="1">
        <p:scale>
          <a:sx n="61" d="100"/>
          <a:sy n="61" d="100"/>
        </p:scale>
        <p:origin x="44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16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1.fntdata"/><Relationship Id="rId16" Type="http://schemas.openxmlformats.org/officeDocument/2006/relationships/slide" Target="slides/slide15.xml"/><Relationship Id="rId107" Type="http://schemas.openxmlformats.org/officeDocument/2006/relationships/font" Target="fonts/font6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.fntdata"/><Relationship Id="rId123" Type="http://schemas.openxmlformats.org/officeDocument/2006/relationships/font" Target="fonts/font22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12.fntdata"/><Relationship Id="rId118" Type="http://schemas.openxmlformats.org/officeDocument/2006/relationships/font" Target="fonts/font17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2.fntdata"/><Relationship Id="rId108" Type="http://schemas.openxmlformats.org/officeDocument/2006/relationships/font" Target="fonts/font7.fntdata"/><Relationship Id="rId124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13.fntdata"/><Relationship Id="rId119" Type="http://schemas.openxmlformats.org/officeDocument/2006/relationships/font" Target="fonts/font18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8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3.fntdata"/><Relationship Id="rId120" Type="http://schemas.openxmlformats.org/officeDocument/2006/relationships/font" Target="fonts/font19.fntdata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9.fntdata"/><Relationship Id="rId115" Type="http://schemas.openxmlformats.org/officeDocument/2006/relationships/font" Target="fonts/font14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font" Target="fonts/font4.fntdata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20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0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5.fntdata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122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04/10/2025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3729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3795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5681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37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052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6426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sv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png"/><Relationship Id="rId4" Type="http://schemas.openxmlformats.org/officeDocument/2006/relationships/image" Target="../media/image3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13" Type="http://schemas.openxmlformats.org/officeDocument/2006/relationships/image" Target="../media/image9.sv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42.jpe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40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16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4622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بالأمس أيقونة "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العمل في مجموعات صغرى 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 من يذكرنا بما تعنيه هذه الأيقونة وما علينا القيام به عند ظهورها.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6428EA7-29E6-CC3F-FCF4-DFCFDA6719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CBEE90-4F83-0CFD-4559-3AFB45528059}"/>
              </a:ext>
            </a:extLst>
          </p:cNvPr>
          <p:cNvSpPr/>
          <p:nvPr/>
        </p:nvSpPr>
        <p:spPr>
          <a:xfrm>
            <a:off x="5875472" y="73516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pic>
        <p:nvPicPr>
          <p:cNvPr id="5" name="Image 4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381558C-0C87-08BA-6ED1-6DC9DCAB5E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856" y="3129843"/>
            <a:ext cx="5992284" cy="3994857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B1EA243B-FE03-F5CE-07A7-93D6E767181B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158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23900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275854" y="863026"/>
            <a:ext cx="12163764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الطرح الشفوي لعدد مكون من رقمين أو رقم واحد بحيث  يكون الفرق محصورا بين 0 و18.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(ة)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ببطاقة النشاط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مرحلة الممارسة الموجهة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(الملحق 2).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D5C6C09-8CBA-034A-5244-EB078023EEFD}"/>
              </a:ext>
            </a:extLst>
          </p:cNvPr>
          <p:cNvGrpSpPr/>
          <p:nvPr/>
        </p:nvGrpSpPr>
        <p:grpSpPr>
          <a:xfrm>
            <a:off x="3746238" y="3317360"/>
            <a:ext cx="6552918" cy="6125049"/>
            <a:chOff x="5518324" y="2984386"/>
            <a:chExt cx="6552918" cy="6125049"/>
          </a:xfrm>
        </p:grpSpPr>
        <p:pic>
          <p:nvPicPr>
            <p:cNvPr id="3" name="Image 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C120089C-518E-16C2-48DD-F5D2E0B4C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9" name="Image 8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30EE91E-F537-0CC4-9AA0-EA7AF33FE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0" name="Image 2">
            <a:extLst>
              <a:ext uri="{FF2B5EF4-FFF2-40B4-BE49-F238E27FC236}">
                <a16:creationId xmlns:a16="http://schemas.microsoft.com/office/drawing/2014/main" id="{A3E1C939-9A6C-2FB5-CF08-EDA62DCBB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9430" y="3641176"/>
            <a:ext cx="1017142" cy="145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65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9530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648200" y="4838700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8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49F976-1C3A-F0B2-E805-89078D4D5A89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B19A8A-C6C4-C41B-057E-23BB740F0EC3}"/>
              </a:ext>
            </a:extLst>
          </p:cNvPr>
          <p:cNvSpPr txBox="1"/>
          <p:nvPr/>
        </p:nvSpPr>
        <p:spPr>
          <a:xfrm>
            <a:off x="4951113" y="4838700"/>
            <a:ext cx="28974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6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BC82C5-D966-ACBD-1C9E-D8F6B95F4684}"/>
              </a:ext>
            </a:extLst>
          </p:cNvPr>
          <p:cNvSpPr txBox="1"/>
          <p:nvPr/>
        </p:nvSpPr>
        <p:spPr>
          <a:xfrm>
            <a:off x="4495800" y="4788061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rgbClr val="FFFF00"/>
                </a:solidFill>
              </a:rPr>
              <a:t>? 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86CDBD5-69AB-7D8C-A12F-AF48ECA6473E}"/>
              </a:ext>
            </a:extLst>
          </p:cNvPr>
          <p:cNvSpPr txBox="1"/>
          <p:nvPr/>
        </p:nvSpPr>
        <p:spPr>
          <a:xfrm>
            <a:off x="4495800" y="4788061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r>
              <a:rPr lang="fr-MA" sz="8000" dirty="0">
                <a:solidFill>
                  <a:srgbClr val="FFFF00"/>
                </a:solidFill>
              </a:rPr>
              <a:t> 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A99901-4DBF-B78A-CA8B-04208C6D2233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103878-C8AC-CCD8-C2B9-40D07D5972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717C8B5-5065-9513-1450-F883C00F0E60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3B63BB8-420C-93DD-6B07-E6111CB78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6FFBF4-52AC-163E-8AFE-C07CD31FBABB}"/>
              </a:ext>
            </a:extLst>
          </p:cNvPr>
          <p:cNvSpPr txBox="1"/>
          <p:nvPr/>
        </p:nvSpPr>
        <p:spPr>
          <a:xfrm>
            <a:off x="4419600" y="4838700"/>
            <a:ext cx="381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eaLnBrk="1" latinLnBrk="0" hangingPunct="1"/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9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017F7E1-7EED-73A7-758E-4AAA6CE2394D}"/>
              </a:ext>
            </a:extLst>
          </p:cNvPr>
          <p:cNvSpPr txBox="1"/>
          <p:nvPr/>
        </p:nvSpPr>
        <p:spPr>
          <a:xfrm>
            <a:off x="3810943" y="4757335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0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9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0911-F77C-430D-7C59-A96EB334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C38FD0-53C2-855C-32AF-F04819D20BE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622CC-E892-5F3F-9328-B7AE50A0AFFC}"/>
              </a:ext>
            </a:extLst>
          </p:cNvPr>
          <p:cNvSpPr/>
          <p:nvPr/>
        </p:nvSpPr>
        <p:spPr>
          <a:xfrm>
            <a:off x="275853" y="3797950"/>
            <a:ext cx="13164293" cy="60851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D61628-163D-0234-238C-79BDAFDEF820}"/>
              </a:ext>
            </a:extLst>
          </p:cNvPr>
          <p:cNvSpPr/>
          <p:nvPr/>
        </p:nvSpPr>
        <p:spPr>
          <a:xfrm>
            <a:off x="-1" y="752745"/>
            <a:ext cx="13716001" cy="28469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A6CB7-C77B-8E4E-963A-B532CF667EE3}"/>
              </a:ext>
            </a:extLst>
          </p:cNvPr>
          <p:cNvSpPr txBox="1"/>
          <p:nvPr/>
        </p:nvSpPr>
        <p:spPr>
          <a:xfrm>
            <a:off x="381000" y="863026"/>
            <a:ext cx="1205861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لتمثيل الأعداد من 0 إلى 99 باستخدام لعبة النقود.  بنفس الطريقة التي رأيناها ستعملون في مجموعات صغرى. ستأخدون أوراقكم النقدية. وستمثلون الأعداد التي سأمليها عليكم.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الأستاذ(ة) الأعداد 29-45-97-56-70واحدا تلو الآخر.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البحث عن العدد على جدول الأعداد وتحديد سابقه ولاحقه.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تمثيل العدد باستخدام لعبة النقود.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كتابة العدد بالحروف على الألواح.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 الأستاذ(ة) التغذية الراجعة بعد كل تمثيل.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98849-B6ED-B7AC-D953-252311A66D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60FE0A-DE66-F89B-9A29-23B5A732CD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F01D461-42C4-6216-7079-99B49D53B057}"/>
              </a:ext>
            </a:extLst>
          </p:cNvPr>
          <p:cNvGrpSpPr/>
          <p:nvPr/>
        </p:nvGrpSpPr>
        <p:grpSpPr>
          <a:xfrm>
            <a:off x="4544133" y="8305798"/>
            <a:ext cx="4627731" cy="990600"/>
            <a:chOff x="594659" y="4051407"/>
            <a:chExt cx="11035085" cy="1894199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6304E0FA-3311-8E4E-667F-64BC39ED464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15235A38-75F6-4BD9-F88D-A491A69FA6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85F8B43D-8B07-7739-287D-5C8AC020E2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93A38705-708F-2276-133D-9380715352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2" name="Image 31">
                <a:extLst>
                  <a:ext uri="{FF2B5EF4-FFF2-40B4-BE49-F238E27FC236}">
                    <a16:creationId xmlns:a16="http://schemas.microsoft.com/office/drawing/2014/main" id="{C81B62FD-0A19-E01A-4D20-4D6BEFBCF1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5E4971D-BB79-CB21-A7D1-21CE0B89F5BD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22" name="Image 2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888FCDE-FB9F-B6F4-C824-D9C01A646B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4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5FC2FC7-B504-D791-9276-DA3490F7A9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5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8FA2A715-8F8C-DF01-12EE-A6FBA4CF63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6" name="Image 2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20E337B-ECF7-61CE-8F4F-55B111EBDC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75F543-5D43-8F17-0C23-D26768DA4C95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0187747E-F088-F78D-0BBF-C8A4FDB0BA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FA7B444D-2CBC-5EF7-99CC-59B235D331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45F5B2DA-7469-3C3F-0387-21669C905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EC4FB5CB-1A08-4F7B-5890-551C664C98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AE224EA1-7D6A-C2E3-65E5-BBB37B922C05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03064BA8-B7E0-1E02-F6BC-E97CEB4DF1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195106C4-8E5A-54CA-7F15-3EC54193F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70729703-2BD6-87AF-B101-BED7EDAF71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D84D0F44-6227-6E63-5EE2-2E4A0BADF3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00DD39BB-EF0D-C5EB-8F0E-49FE9E2393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956" y="3837837"/>
            <a:ext cx="5992284" cy="399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04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6B8661F-D64E-2312-DB51-D2FE3BD3EA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29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FA6181-0873-7920-FEFE-3EF66CD8243B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29</a:t>
            </a:r>
            <a:endParaRPr lang="fr-FR" sz="8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8E93F3A-F893-D1FD-0DDC-64BA9B219A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480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4343400" y="6000527"/>
            <a:ext cx="434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تِسْعَةٌ وَعِشْرونَ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D60F6F-F96C-18A4-B95C-AC52791242B9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29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DA462F-D387-1722-C46C-87D346A583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596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97.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97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576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 + 90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97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5775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من وحدة وكم من عشرة في العدد 45.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4039506-D52C-14B7-EB5A-4E07DD365A67}"/>
              </a:ext>
            </a:extLst>
          </p:cNvPr>
          <p:cNvSpPr txBox="1"/>
          <p:nvPr/>
        </p:nvSpPr>
        <p:spPr>
          <a:xfrm>
            <a:off x="3505200" y="6210300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</a:t>
            </a: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</a:rPr>
              <a:t>؟</a:t>
            </a:r>
            <a:r>
              <a:rPr lang="ar-MA" sz="6000" dirty="0">
                <a:latin typeface="Microsoft Uighur" panose="02000000000000000000" pitchFamily="2" charset="-78"/>
              </a:rPr>
              <a:t> وَحَداتٍ وَ </a:t>
            </a: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</a:rPr>
              <a:t>؟</a:t>
            </a:r>
            <a:r>
              <a:rPr lang="ar-MA" sz="6000" dirty="0">
                <a:latin typeface="Microsoft Uighur" panose="02000000000000000000" pitchFamily="2" charset="-78"/>
              </a:rPr>
              <a:t> عَشَراتٍ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A104EC-8211-02A1-91C8-B7FE3EB46C5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45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7624830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EA6BA8C-1909-0B76-BD8C-1E9AC623669D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45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CA00DE-1B7B-9D15-10D0-6040A509AAE6}"/>
              </a:ext>
            </a:extLst>
          </p:cNvPr>
          <p:cNvSpPr txBox="1"/>
          <p:nvPr/>
        </p:nvSpPr>
        <p:spPr>
          <a:xfrm>
            <a:off x="3124200" y="6210300"/>
            <a:ext cx="6286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5</a:t>
            </a:r>
            <a:r>
              <a:rPr lang="ar-MA" sz="6000" dirty="0">
                <a:latin typeface="Microsoft Uighur" panose="02000000000000000000" pitchFamily="2" charset="-78"/>
              </a:rPr>
              <a:t> وَحَداتٍ وَ 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4</a:t>
            </a:r>
            <a:r>
              <a:rPr lang="ar-MA" sz="6000" dirty="0">
                <a:latin typeface="Microsoft Uighur" panose="02000000000000000000" pitchFamily="2" charset="-78"/>
              </a:rPr>
              <a:t> عَشَراتٍ </a:t>
            </a:r>
          </a:p>
        </p:txBody>
      </p:sp>
    </p:spTree>
    <p:extLst>
      <p:ext uri="{BB962C8B-B14F-4D97-AF65-F5344CB8AC3E}">
        <p14:creationId xmlns:p14="http://schemas.microsoft.com/office/powerpoint/2010/main" val="1049042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سابق العدد 70؟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B2812E2-0FF4-A3CE-5E83-1DC47C7E1B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894276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70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ACCCA036-23FD-FF60-A43C-555F67308CC1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F3D9518-06CA-A1B1-960A-D055B8421275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439FCC-0202-AF09-4487-758BBAE1B73B}"/>
              </a:ext>
            </a:extLst>
          </p:cNvPr>
          <p:cNvSpPr txBox="1"/>
          <p:nvPr/>
        </p:nvSpPr>
        <p:spPr>
          <a:xfrm>
            <a:off x="5715000" y="5767684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accent1"/>
                </a:solidFill>
              </a:rPr>
              <a:t>؟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0" y="740647"/>
            <a:ext cx="1081199" cy="736017"/>
          </a:xfrm>
          <a:prstGeom prst="round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9E807B4-3A9C-97F0-592A-9871D4C68C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4874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80EB3E-3363-827F-E941-5A919CCCC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945382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70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4C62CCA7-E1E3-A125-A476-8AF42C28F256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97ACE05-02C0-643D-701B-CC8250816F9E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FC319B-304B-F8FC-FC68-5CEE803EC2FA}"/>
              </a:ext>
            </a:extLst>
          </p:cNvPr>
          <p:cNvSpPr txBox="1"/>
          <p:nvPr/>
        </p:nvSpPr>
        <p:spPr>
          <a:xfrm>
            <a:off x="5715000" y="5767684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chemeClr val="accent1"/>
                </a:solidFill>
              </a:rPr>
              <a:t>69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8A71CB9-679E-F69D-FEC1-552DDED848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62792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EA5BE-E41A-03C4-3939-C488E1809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40FB83-90CF-DB5F-F176-C6952A9BC791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7E8BCD-9C56-2755-2A13-AD8C204B229D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B56E47-E61D-8044-83C7-334146999AF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6673605-05C3-61E0-9BC7-60C081434BB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وما هو لاحق العدد 70؟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19DA6D4-2F42-859C-A2E4-E68E0EDD781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E2281F6-30C3-6A47-2607-11F0F0632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82504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70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61CE37EB-D04E-1789-3648-EC2466A75F04}"/>
              </a:ext>
            </a:extLst>
          </p:cNvPr>
          <p:cNvSpPr txBox="1"/>
          <p:nvPr/>
        </p:nvSpPr>
        <p:spPr>
          <a:xfrm>
            <a:off x="7626284" y="5791765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800" b="1" dirty="0">
                <a:solidFill>
                  <a:srgbClr val="4AC283"/>
                </a:solidFill>
              </a:rPr>
              <a:t>?</a:t>
            </a:r>
            <a:endParaRPr lang="fr-FR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0E84D29F-D1D1-9EC2-EE27-714591A91BD7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5B0EB70-F58C-EF6C-0CCF-F4D5DD40A9DF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AEDD942-A26D-59C8-B3C9-088A3D5D5F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C1EDD7-C6ED-71B5-3498-F7EF3141B24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0259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B605-0A0C-D0EA-8DD2-3C54847D2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4124431-C43B-F3EB-AE2B-3C2497F68915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F6428-4018-E82E-F770-34FF0C56F85C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CEA59C-C9A8-4C6F-5BA5-9C9472D58FB4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1D640D-8346-2F7F-4C9B-CF8CFE78468E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FF40099-62CA-807E-474B-E9D8D3B34C0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6EC8AB-31D6-6E88-215B-B8D0B52D7637}"/>
              </a:ext>
            </a:extLst>
          </p:cNvPr>
          <p:cNvGraphicFramePr>
            <a:graphicFrameLocks noGrp="1"/>
          </p:cNvGraphicFramePr>
          <p:nvPr/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70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B236DBE-E96D-E334-B307-41B9258653AD}"/>
              </a:ext>
            </a:extLst>
          </p:cNvPr>
          <p:cNvSpPr txBox="1"/>
          <p:nvPr/>
        </p:nvSpPr>
        <p:spPr>
          <a:xfrm>
            <a:off x="7585172" y="5791765"/>
            <a:ext cx="1060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800" b="1" dirty="0">
                <a:solidFill>
                  <a:srgbClr val="4AC283"/>
                </a:solidFill>
              </a:rPr>
              <a:t>71</a:t>
            </a:r>
            <a:endParaRPr lang="fr-FR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97926B78-8967-28BB-20F0-22F794FD628B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2B79211-F6CA-6323-D214-13C44878474F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F4C05AC2-0D8B-883B-AF26-33134C8936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27C4C92-B9FD-F133-00A5-0E2272B4D8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55749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057401" y="3941147"/>
            <a:ext cx="891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عددين باحتفاظ باستخدام لعبة النقود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3" name="Image 12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F6A62829-14C0-C7B5-855B-DD3ED2812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6510168" y="3233445"/>
            <a:ext cx="5239166" cy="275087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3C1CA68-748F-9093-3278-E08F3269D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34" y="4608881"/>
            <a:ext cx="4999153" cy="28653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851F5F-12D1-308B-847E-0B56781D34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728834"/>
            <a:ext cx="2819400" cy="1616513"/>
          </a:xfrm>
          <a:prstGeom prst="rect">
            <a:avLst/>
          </a:prstGeom>
        </p:spPr>
      </p:pic>
      <p:pic>
        <p:nvPicPr>
          <p:cNvPr id="2" name="Image 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4B31A40-B1F9-CF3E-FB47-2BE2CC6B6B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6510168" y="6113387"/>
            <a:ext cx="4999153" cy="331731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65E4068-5078-DDA1-EE74-3A4C7BFB242F}"/>
              </a:ext>
            </a:extLst>
          </p:cNvPr>
          <p:cNvSpPr txBox="1"/>
          <p:nvPr/>
        </p:nvSpPr>
        <p:spPr>
          <a:xfrm>
            <a:off x="791975" y="796747"/>
            <a:ext cx="118300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ستستمرون في التدرب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 كما رأينا ذلك بالأمس. ستعملون في ثنائيات على وضع وإنجاز العمليات التي ستظهر أمامكم. لديكم دقيقة واحدة لإتمام كل عملية.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E30B44D-1AF1-5820-69EC-AB762B278E50}"/>
              </a:ext>
            </a:extLst>
          </p:cNvPr>
          <p:cNvSpPr/>
          <p:nvPr/>
        </p:nvSpPr>
        <p:spPr>
          <a:xfrm rot="10800000">
            <a:off x="127326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522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لنتذكر.</a:t>
            </a:r>
            <a:endParaRPr lang="ar-S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69214"/>
            <a:ext cx="12236292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98069"/>
            <a:ext cx="12191088" cy="1547744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838670"/>
            <a:ext cx="12266999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0921212" y="6210300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7742618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823684" y="4881214"/>
            <a:ext cx="9889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760746" y="6035976"/>
            <a:ext cx="9889191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الوحدات مع الوحدا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ت. بعد أن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أُبادِل عشر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أوراق من فئة درهم واحد بورقة واحدة من فئة 10 دراهم أكتب ما تبقى من الوحدات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أسفل الوحدات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وأضع الاحتفاظ في خانة الاحتفاظ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823685" y="7750636"/>
            <a:ext cx="9920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العشرات مع بعضها البعض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دون أن أنسى الاحتفاظ.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15A6D30-4932-885B-D204-1A1B21BC38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051BC39-151F-7C75-000F-00520AA34E6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115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5CFB2-450B-2AFC-9782-960426677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A790397-7E9D-1CC1-3A4E-652CEE23C85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64259E-BFA9-8AAA-9CB9-8FA1CEDBDB5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B57E02-E958-3E1F-979E-8B50AC0EE386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DB21ED-C9A5-F3C2-5110-E9C395BBB6A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A26499B-1080-CADA-5DB1-5B4D81BBCE44}"/>
              </a:ext>
            </a:extLst>
          </p:cNvPr>
          <p:cNvSpPr txBox="1"/>
          <p:nvPr/>
        </p:nvSpPr>
        <p:spPr>
          <a:xfrm>
            <a:off x="42672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8DAA1B-2508-EA89-1C82-79C1C394BAE4}"/>
              </a:ext>
            </a:extLst>
          </p:cNvPr>
          <p:cNvSpPr txBox="1"/>
          <p:nvPr/>
        </p:nvSpPr>
        <p:spPr>
          <a:xfrm>
            <a:off x="75988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840976A-18F7-3E0C-5A33-566AF294873C}"/>
              </a:ext>
            </a:extLst>
          </p:cNvPr>
          <p:cNvSpPr txBox="1"/>
          <p:nvPr/>
        </p:nvSpPr>
        <p:spPr>
          <a:xfrm>
            <a:off x="5922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42C2ADA-7501-D933-9D99-EFBD08CF3667}"/>
              </a:ext>
            </a:extLst>
          </p:cNvPr>
          <p:cNvSpPr txBox="1"/>
          <p:nvPr/>
        </p:nvSpPr>
        <p:spPr>
          <a:xfrm>
            <a:off x="76479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1B4046C-35C7-A912-9108-36545ACC2C73}"/>
              </a:ext>
            </a:extLst>
          </p:cNvPr>
          <p:cNvSpPr txBox="1"/>
          <p:nvPr/>
        </p:nvSpPr>
        <p:spPr>
          <a:xfrm>
            <a:off x="76135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A6C6FDF-7A26-65E2-28DA-61B59F2D663C}"/>
              </a:ext>
            </a:extLst>
          </p:cNvPr>
          <p:cNvSpPr txBox="1"/>
          <p:nvPr/>
        </p:nvSpPr>
        <p:spPr>
          <a:xfrm>
            <a:off x="59986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1A402838-EAD7-510B-561E-5153C9B0C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C9A79C7-49C6-4688-8AB1-462AF0F2FE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C2DB46E-7D8C-66E8-07D4-A353F3353F74}"/>
              </a:ext>
            </a:extLst>
          </p:cNvPr>
          <p:cNvSpPr txBox="1"/>
          <p:nvPr/>
        </p:nvSpPr>
        <p:spPr>
          <a:xfrm>
            <a:off x="47760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26 + 49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E166496-5944-5D80-4AAA-25F22B226EDA}"/>
              </a:ext>
            </a:extLst>
          </p:cNvPr>
          <p:cNvCxnSpPr/>
          <p:nvPr/>
        </p:nvCxnSpPr>
        <p:spPr>
          <a:xfrm>
            <a:off x="51816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8B46FC27-E025-6A79-894C-64DB9CD3672E}"/>
              </a:ext>
            </a:extLst>
          </p:cNvPr>
          <p:cNvSpPr txBox="1"/>
          <p:nvPr/>
        </p:nvSpPr>
        <p:spPr>
          <a:xfrm>
            <a:off x="5922428" y="66585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6C53AF25-B9C2-37C0-642A-1BCA40BC179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359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88844" y="4860444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45932" y="4638574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27158" y="498527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0673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515100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5654814"/>
            <a:ext cx="835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لعبة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2514600" y="6410861"/>
            <a:ext cx="8362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الأسئلة الأربعة لحل مسائل: تحديد المطلوب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E29FD-C645-1019-70E5-951EEAB83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2B2EC9-6078-2E06-E9AF-451D8763F2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3F1DC4-3839-33F2-8EC2-6BBECD912A4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67029F-DB29-58EF-B4BB-2F315175216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3F40F7-099B-1741-D25F-E59446DE97F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90A107-335E-E430-AAE4-379EF86469FF}"/>
              </a:ext>
            </a:extLst>
          </p:cNvPr>
          <p:cNvSpPr txBox="1"/>
          <p:nvPr/>
        </p:nvSpPr>
        <p:spPr>
          <a:xfrm>
            <a:off x="3962400" y="65034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21B0D7-A554-851C-EF31-375FE30066EE}"/>
              </a:ext>
            </a:extLst>
          </p:cNvPr>
          <p:cNvSpPr txBox="1"/>
          <p:nvPr/>
        </p:nvSpPr>
        <p:spPr>
          <a:xfrm>
            <a:off x="7598829" y="5587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10A625-670E-3537-81C5-A9968D757B46}"/>
              </a:ext>
            </a:extLst>
          </p:cNvPr>
          <p:cNvSpPr txBox="1"/>
          <p:nvPr/>
        </p:nvSpPr>
        <p:spPr>
          <a:xfrm>
            <a:off x="5846228" y="5587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4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4D0460F-FB0A-AA7B-BC93-F1C3065E93D8}"/>
              </a:ext>
            </a:extLst>
          </p:cNvPr>
          <p:cNvSpPr txBox="1"/>
          <p:nvPr/>
        </p:nvSpPr>
        <p:spPr>
          <a:xfrm>
            <a:off x="7647990" y="66877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56CBCF-000A-8A06-ED69-3F91D4732F22}"/>
              </a:ext>
            </a:extLst>
          </p:cNvPr>
          <p:cNvSpPr txBox="1"/>
          <p:nvPr/>
        </p:nvSpPr>
        <p:spPr>
          <a:xfrm>
            <a:off x="7613577" y="7953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5E06CD3-CF5C-D5E2-F1C2-88164AE222A7}"/>
              </a:ext>
            </a:extLst>
          </p:cNvPr>
          <p:cNvSpPr txBox="1"/>
          <p:nvPr/>
        </p:nvSpPr>
        <p:spPr>
          <a:xfrm>
            <a:off x="5846228" y="7953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8305DE31-1C79-C2A5-40F1-BE820DEA0EB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F8237C1-D2D0-CDAE-73C9-84A13E793E05}"/>
              </a:ext>
            </a:extLst>
          </p:cNvPr>
          <p:cNvSpPr txBox="1"/>
          <p:nvPr/>
        </p:nvSpPr>
        <p:spPr>
          <a:xfrm>
            <a:off x="4800600" y="3745615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26 + 49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0B74220-69F2-E286-D9E1-F48057355A82}"/>
              </a:ext>
            </a:extLst>
          </p:cNvPr>
          <p:cNvCxnSpPr>
            <a:cxnSpLocks/>
          </p:cNvCxnSpPr>
          <p:nvPr/>
        </p:nvCxnSpPr>
        <p:spPr>
          <a:xfrm>
            <a:off x="5638800" y="77154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2B83BA3-B05A-043E-7BF3-17FF03ED24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4C9515D-4954-50CC-9094-8088B5E76C37}"/>
              </a:ext>
            </a:extLst>
          </p:cNvPr>
          <p:cNvSpPr txBox="1"/>
          <p:nvPr/>
        </p:nvSpPr>
        <p:spPr>
          <a:xfrm>
            <a:off x="5867400" y="6639726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2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51220BD-562A-13F7-460E-4837BC5BBC28}"/>
              </a:ext>
            </a:extLst>
          </p:cNvPr>
          <p:cNvSpPr txBox="1"/>
          <p:nvPr/>
        </p:nvSpPr>
        <p:spPr>
          <a:xfrm>
            <a:off x="5984155" y="5372192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3461970-5B47-E132-76F1-1F92F6F764A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8115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5BCA4-7C52-E41F-0BF9-AF765BC96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CD6309-1A62-8A88-E22D-FE59F84B116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E4A762-4D74-C58B-39E0-3C7F39C09A1A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0F91B6-9CF2-401E-1B08-14F3DBBF932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8DA4865-5CBE-FAA4-C5A2-5148E8F10DA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365CB4F-D768-6057-86BB-68E2FEA90D9E}"/>
              </a:ext>
            </a:extLst>
          </p:cNvPr>
          <p:cNvSpPr txBox="1"/>
          <p:nvPr/>
        </p:nvSpPr>
        <p:spPr>
          <a:xfrm>
            <a:off x="4267200" y="66558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3DCF43-8A79-A399-9E2C-0630EC9AB261}"/>
              </a:ext>
            </a:extLst>
          </p:cNvPr>
          <p:cNvSpPr txBox="1"/>
          <p:nvPr/>
        </p:nvSpPr>
        <p:spPr>
          <a:xfrm>
            <a:off x="7598829" y="5739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367383B-C118-7851-F1B3-EFCCF075A364}"/>
              </a:ext>
            </a:extLst>
          </p:cNvPr>
          <p:cNvSpPr txBox="1"/>
          <p:nvPr/>
        </p:nvSpPr>
        <p:spPr>
          <a:xfrm>
            <a:off x="5922428" y="5739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1C4E6F7-E38E-6FC2-8274-D2DD843EA324}"/>
              </a:ext>
            </a:extLst>
          </p:cNvPr>
          <p:cNvSpPr txBox="1"/>
          <p:nvPr/>
        </p:nvSpPr>
        <p:spPr>
          <a:xfrm>
            <a:off x="7598829" y="679902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1FEE98-DCEB-BF08-8997-E16D7D6FBF8F}"/>
              </a:ext>
            </a:extLst>
          </p:cNvPr>
          <p:cNvSpPr txBox="1"/>
          <p:nvPr/>
        </p:nvSpPr>
        <p:spPr>
          <a:xfrm>
            <a:off x="7613577" y="8106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5B7D171-1136-42F1-CC02-15DCA595BDD9}"/>
              </a:ext>
            </a:extLst>
          </p:cNvPr>
          <p:cNvSpPr txBox="1"/>
          <p:nvPr/>
        </p:nvSpPr>
        <p:spPr>
          <a:xfrm>
            <a:off x="5998628" y="8106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D7B0F361-EBD9-8D87-AA4D-FB8C6142B5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93BEA0BA-721A-F5B5-3943-F7B477DBB1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95E13F5-E1C9-9D82-4121-33486B5FB45A}"/>
              </a:ext>
            </a:extLst>
          </p:cNvPr>
          <p:cNvSpPr txBox="1"/>
          <p:nvPr/>
        </p:nvSpPr>
        <p:spPr>
          <a:xfrm>
            <a:off x="4776019" y="4050416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29 + 44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87896A8-3237-8016-4BC7-D3A56B6439BC}"/>
              </a:ext>
            </a:extLst>
          </p:cNvPr>
          <p:cNvCxnSpPr/>
          <p:nvPr/>
        </p:nvCxnSpPr>
        <p:spPr>
          <a:xfrm>
            <a:off x="5181600" y="7867856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6AA8D1E3-CE92-A153-989A-C68C533813EC}"/>
              </a:ext>
            </a:extLst>
          </p:cNvPr>
          <p:cNvSpPr txBox="1"/>
          <p:nvPr/>
        </p:nvSpPr>
        <p:spPr>
          <a:xfrm>
            <a:off x="5922428" y="680378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9960A07-AB2A-7465-C88D-4F3E59B33C3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2695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FBC38-6819-F3C0-D731-A5DF49B75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057E82-D51F-7FCA-6700-3DFEFBEBE61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F93AF3-6E5C-CF1C-0F34-AF320306990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FBB75C-A314-D43C-966B-778CB4CD72B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5E4B21-6C18-90E2-F46A-EEFC22146D8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47266CA-6E39-59A8-4384-7C082F1DB22D}"/>
              </a:ext>
            </a:extLst>
          </p:cNvPr>
          <p:cNvSpPr txBox="1"/>
          <p:nvPr/>
        </p:nvSpPr>
        <p:spPr>
          <a:xfrm>
            <a:off x="3886200" y="65796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F4CE9-EA92-9EEE-5B4F-5750C3808301}"/>
              </a:ext>
            </a:extLst>
          </p:cNvPr>
          <p:cNvSpPr txBox="1"/>
          <p:nvPr/>
        </p:nvSpPr>
        <p:spPr>
          <a:xfrm>
            <a:off x="7522629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EF4F87E-B6EF-A3C9-9648-0039D39B5C5E}"/>
              </a:ext>
            </a:extLst>
          </p:cNvPr>
          <p:cNvSpPr txBox="1"/>
          <p:nvPr/>
        </p:nvSpPr>
        <p:spPr>
          <a:xfrm>
            <a:off x="5770028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4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C4FD44C-0B5B-6F8C-B44D-6DA6CFE6B00F}"/>
              </a:ext>
            </a:extLst>
          </p:cNvPr>
          <p:cNvSpPr txBox="1"/>
          <p:nvPr/>
        </p:nvSpPr>
        <p:spPr>
          <a:xfrm>
            <a:off x="7571790" y="67639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63234D-C1A9-5DE0-47F4-69077ECF375E}"/>
              </a:ext>
            </a:extLst>
          </p:cNvPr>
          <p:cNvSpPr txBox="1"/>
          <p:nvPr/>
        </p:nvSpPr>
        <p:spPr>
          <a:xfrm>
            <a:off x="7537377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3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C0053FF-F96A-C8D8-9989-252A6831E038}"/>
              </a:ext>
            </a:extLst>
          </p:cNvPr>
          <p:cNvSpPr txBox="1"/>
          <p:nvPr/>
        </p:nvSpPr>
        <p:spPr>
          <a:xfrm>
            <a:off x="5770028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85B426D5-376B-0637-EC13-6B13BB4EDEA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FE1FE1B-2ED3-B847-9E45-4C4A81D7A3EF}"/>
              </a:ext>
            </a:extLst>
          </p:cNvPr>
          <p:cNvSpPr txBox="1"/>
          <p:nvPr/>
        </p:nvSpPr>
        <p:spPr>
          <a:xfrm>
            <a:off x="4724400" y="3898015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29 + 44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A80FAA2-3ED8-72EF-1166-F0FD1BDB127B}"/>
              </a:ext>
            </a:extLst>
          </p:cNvPr>
          <p:cNvCxnSpPr>
            <a:cxnSpLocks/>
          </p:cNvCxnSpPr>
          <p:nvPr/>
        </p:nvCxnSpPr>
        <p:spPr>
          <a:xfrm>
            <a:off x="5562600" y="77916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D859AAD-516A-0075-0E81-6CF92F0911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ACA7331-4C6B-E72F-F1B7-C68216F1F0DE}"/>
              </a:ext>
            </a:extLst>
          </p:cNvPr>
          <p:cNvSpPr txBox="1"/>
          <p:nvPr/>
        </p:nvSpPr>
        <p:spPr>
          <a:xfrm>
            <a:off x="5791200" y="6868326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2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330A210-29C6-9E09-C214-ED957C7B70A1}"/>
              </a:ext>
            </a:extLst>
          </p:cNvPr>
          <p:cNvSpPr txBox="1"/>
          <p:nvPr/>
        </p:nvSpPr>
        <p:spPr>
          <a:xfrm>
            <a:off x="5907955" y="5448392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09AA9FC-7307-F5B6-BC59-7B2C9108DCF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63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E2C39-9A9A-9A80-7A14-493BA094D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C4E6D12-94AD-DCAD-926A-CCCF09C7EC2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B2F662-0F32-6E87-E644-FB207574E20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5CA1DE-7D7E-287B-E811-C801B3476316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7096EF-F49B-FC8F-E6C6-9D32B3A63E3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2E780C-E7F0-3FC1-2C56-5E246C31C7DE}"/>
              </a:ext>
            </a:extLst>
          </p:cNvPr>
          <p:cNvSpPr txBox="1"/>
          <p:nvPr/>
        </p:nvSpPr>
        <p:spPr>
          <a:xfrm>
            <a:off x="4267200" y="65796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A39545D-C9C7-5F6A-2F45-7B5C0538B7D1}"/>
              </a:ext>
            </a:extLst>
          </p:cNvPr>
          <p:cNvSpPr txBox="1"/>
          <p:nvPr/>
        </p:nvSpPr>
        <p:spPr>
          <a:xfrm>
            <a:off x="7598829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BAE0DD2-D37C-DF26-8864-D49AA4F76067}"/>
              </a:ext>
            </a:extLst>
          </p:cNvPr>
          <p:cNvSpPr txBox="1"/>
          <p:nvPr/>
        </p:nvSpPr>
        <p:spPr>
          <a:xfrm>
            <a:off x="5922428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BD8F23-EB0D-9B00-0443-3C6CA55CC359}"/>
              </a:ext>
            </a:extLst>
          </p:cNvPr>
          <p:cNvSpPr txBox="1"/>
          <p:nvPr/>
        </p:nvSpPr>
        <p:spPr>
          <a:xfrm>
            <a:off x="7598829" y="672282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5B2681-74EB-9441-1C3A-1AAF225E3E8F}"/>
              </a:ext>
            </a:extLst>
          </p:cNvPr>
          <p:cNvSpPr txBox="1"/>
          <p:nvPr/>
        </p:nvSpPr>
        <p:spPr>
          <a:xfrm>
            <a:off x="7613577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F9F1630-024F-5D11-7E1F-9CACAC055357}"/>
              </a:ext>
            </a:extLst>
          </p:cNvPr>
          <p:cNvSpPr txBox="1"/>
          <p:nvPr/>
        </p:nvSpPr>
        <p:spPr>
          <a:xfrm>
            <a:off x="5998628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D68BB0CA-1DA5-DAFD-2274-298B735C3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976D895F-C82C-51EF-7DFE-013AF2B916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336BED2-33C1-734D-BA5B-6AA81516C468}"/>
              </a:ext>
            </a:extLst>
          </p:cNvPr>
          <p:cNvSpPr txBox="1"/>
          <p:nvPr/>
        </p:nvSpPr>
        <p:spPr>
          <a:xfrm>
            <a:off x="4776019" y="3974216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9 + 35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7B2C618-5429-96F0-B5FC-1C6D972B1512}"/>
              </a:ext>
            </a:extLst>
          </p:cNvPr>
          <p:cNvCxnSpPr/>
          <p:nvPr/>
        </p:nvCxnSpPr>
        <p:spPr>
          <a:xfrm>
            <a:off x="5181600" y="7791656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1923545B-589D-83D4-3C4B-FE0A1FE820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6268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0FEC6-B6C3-C770-E166-63E7EBC89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638E4C-58CA-C845-D6A6-DFA0CF7E958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8CCB0D-E05C-FB14-E8FB-70C79BB00AC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A7C16A7-9F01-EBBD-650A-03553F9B4D5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4D68B0-E2DE-424C-4FDE-7CDF91E5EE7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BF1E154-E736-B1DE-7DE4-D32B34083588}"/>
              </a:ext>
            </a:extLst>
          </p:cNvPr>
          <p:cNvSpPr txBox="1"/>
          <p:nvPr/>
        </p:nvSpPr>
        <p:spPr>
          <a:xfrm>
            <a:off x="3962400" y="65796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439B849-54AD-24EE-F667-7F80542BE87E}"/>
              </a:ext>
            </a:extLst>
          </p:cNvPr>
          <p:cNvSpPr txBox="1"/>
          <p:nvPr/>
        </p:nvSpPr>
        <p:spPr>
          <a:xfrm>
            <a:off x="7598829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3F3EC89-E771-6EBF-638B-7682AE26088A}"/>
              </a:ext>
            </a:extLst>
          </p:cNvPr>
          <p:cNvSpPr txBox="1"/>
          <p:nvPr/>
        </p:nvSpPr>
        <p:spPr>
          <a:xfrm>
            <a:off x="5846228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9DF1F00-B55A-49AD-B8A1-3F2A3B29C1B1}"/>
              </a:ext>
            </a:extLst>
          </p:cNvPr>
          <p:cNvSpPr txBox="1"/>
          <p:nvPr/>
        </p:nvSpPr>
        <p:spPr>
          <a:xfrm>
            <a:off x="7647990" y="67639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59BE9EC-0275-48BA-6E0E-E19B85331B3A}"/>
              </a:ext>
            </a:extLst>
          </p:cNvPr>
          <p:cNvSpPr txBox="1"/>
          <p:nvPr/>
        </p:nvSpPr>
        <p:spPr>
          <a:xfrm>
            <a:off x="7613577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4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F0572C-1190-A95C-4A31-8F35C90FD1DA}"/>
              </a:ext>
            </a:extLst>
          </p:cNvPr>
          <p:cNvSpPr txBox="1"/>
          <p:nvPr/>
        </p:nvSpPr>
        <p:spPr>
          <a:xfrm>
            <a:off x="5846228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4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2F0CDC3-EE3E-AE46-7037-E2018DC2877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05567F1-3E00-7854-BF2E-E7CD78511E8F}"/>
              </a:ext>
            </a:extLst>
          </p:cNvPr>
          <p:cNvSpPr txBox="1"/>
          <p:nvPr/>
        </p:nvSpPr>
        <p:spPr>
          <a:xfrm>
            <a:off x="4800600" y="3898015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9 + 35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CDCA010-DE17-13CE-C762-7BB72922A6FF}"/>
              </a:ext>
            </a:extLst>
          </p:cNvPr>
          <p:cNvCxnSpPr>
            <a:cxnSpLocks/>
          </p:cNvCxnSpPr>
          <p:nvPr/>
        </p:nvCxnSpPr>
        <p:spPr>
          <a:xfrm>
            <a:off x="5638800" y="77916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9B9C52F-1716-FC82-E074-BBE525AA54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2C9736D-7CBB-F9B4-94D6-EBC2766B2090}"/>
              </a:ext>
            </a:extLst>
          </p:cNvPr>
          <p:cNvSpPr txBox="1"/>
          <p:nvPr/>
        </p:nvSpPr>
        <p:spPr>
          <a:xfrm>
            <a:off x="5984155" y="5448392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F967AA16-F033-59C6-86E6-D0A75477CA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6381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CCA1A-4854-1C99-2A35-A9FC4AB7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6CFFFB-D96E-4BFA-B49A-D9FBACF293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08C17A-207A-A029-4D4C-E725C71E136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14326C-43E6-95EA-B730-D054E745A2E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DA2C3A-AFEB-9271-C734-CDC8FF26D558}"/>
              </a:ext>
            </a:extLst>
          </p:cNvPr>
          <p:cNvSpPr txBox="1"/>
          <p:nvPr/>
        </p:nvSpPr>
        <p:spPr>
          <a:xfrm>
            <a:off x="609600" y="863026"/>
            <a:ext cx="11830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سيعمل بمفرده على وضع وإنجاز العملية التي ستظهر أمامكم على لوحته.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329688-68F0-B1A2-C211-4296AC82D8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34AF43-C063-42FB-1B42-2E895DEAC6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3996087"/>
            <a:ext cx="4846382" cy="426029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5557C3C2-176B-3E7F-249A-C311DA388F1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730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1CD8C-8A03-74F7-82D3-DE2BCF31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3F9CA6-D384-1F67-D2AC-8206DC2ADBE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A1DA4-63DE-E472-DE0F-2B8588AAD3D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8A228-156A-7F46-7D4F-CB607F0FC9F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25E0C0-584D-42B1-431F-50BDFAE3BB8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C98E42-61CC-BB7D-7ECE-1F6AB27F830F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8A174D-78E7-B6F8-D5FA-62D22704412C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C80F94-D351-1EE3-E781-F3CBE71B4C4F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FD4BF6-62ED-5443-450A-FC1516F47488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F151C8-CB8E-6E8A-1C1C-4005C4E13994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B1E7EAA-7888-33A2-25E6-1668A1F53CDF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F4D8014-EE6D-2B89-BF92-6472E50F71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6BA0035-612D-F605-2966-5D47D6D396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F3B0F34-F17D-31D2-D149-721D4C65E090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59 + 35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C5790F6-5ACE-A186-102C-3375B1F8E9DD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B0B7354-B800-78DB-D10B-E4B1CE6D28D9}"/>
              </a:ext>
            </a:extLst>
          </p:cNvPr>
          <p:cNvSpPr txBox="1"/>
          <p:nvPr/>
        </p:nvSpPr>
        <p:spPr>
          <a:xfrm>
            <a:off x="6379628" y="66585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63F59DA3-DC06-D45C-55FE-BF91AF95275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135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988D-6E0C-79E2-6482-4248355FC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CECD22-A51F-C8B2-C9F1-65D304D42D3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150499-9C1A-76A5-0ABD-2C12689AE8B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EABAA6-3098-8D96-0011-DECE98CBF09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6C8ADC-8876-6092-6944-97E3E08A762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14132D9-16D1-A996-EE86-44560395E431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FFE6A9-4E31-A4E1-ADD3-80E11D888D19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14D0DF-06F9-79CF-4B66-7B713CB88495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5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577D65-A6D7-623E-B417-DA28B9F2B67F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4A023E-8CD7-9583-9AC5-EAF8A2308A95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4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988159-6E3B-EB56-5B51-1E6AE902178B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EF37CE6-928A-1DA2-BDCC-B5849A894B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EB24E3B-C125-EC92-1A55-384B5D67F041}"/>
              </a:ext>
            </a:extLst>
          </p:cNvPr>
          <p:cNvSpPr txBox="1"/>
          <p:nvPr/>
        </p:nvSpPr>
        <p:spPr>
          <a:xfrm>
            <a:off x="5257800" y="346710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59 + 35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C2C4559-B403-2BD8-0026-F160441C12EC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64FE1EB-97E0-3FD5-D53C-179CFA3DB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A89D1E-C96E-F977-D94F-D7BD86EA6FBD}"/>
              </a:ext>
            </a:extLst>
          </p:cNvPr>
          <p:cNvSpPr txBox="1"/>
          <p:nvPr/>
        </p:nvSpPr>
        <p:spPr>
          <a:xfrm>
            <a:off x="6324600" y="6582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F4C758-9ECD-F7B1-8CE8-7053033F9DEF}"/>
              </a:ext>
            </a:extLst>
          </p:cNvPr>
          <p:cNvSpPr txBox="1"/>
          <p:nvPr/>
        </p:nvSpPr>
        <p:spPr>
          <a:xfrm>
            <a:off x="64413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D28C40D-E884-1952-78B9-5AF6CDB0501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3091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35B2-69CA-D516-6122-562840E7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9DAF6-D9E1-6003-4A7C-37800F1C8FA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D98B96-D323-2A78-8622-5CA8144114B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548747-52C9-B203-D2AF-9973090100C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.</a:t>
            </a: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5EFF02-0327-B818-79AC-A0B1A5785EC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7BFBB7-8A87-B526-0C03-BDC1F72046C9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0D85FC-4121-3786-E811-D3785059AB95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D1A2A1-8835-51B4-E710-F2361A105249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BA9C4B-C77D-AA25-CB55-E93B56D5394F}"/>
              </a:ext>
            </a:extLst>
          </p:cNvPr>
          <p:cNvSpPr txBox="1"/>
          <p:nvPr/>
        </p:nvSpPr>
        <p:spPr>
          <a:xfrm>
            <a:off x="8056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73D1E74-CE7B-3804-C29F-BAF3321D4E2F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38C1C1-F43B-9528-4215-BA0879C94AF3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5FEB663-E9A2-2EBE-ECAB-7CC9840A24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EC59D6D-06A2-0438-1A31-0397EF7955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0A79275-6A72-216A-D14C-72120667CD27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48 + 39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C3FA126-5F4E-4A0D-1E25-AC1140E6B61C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9C37826-ED76-D791-5A8E-3723CEF1F1A8}"/>
              </a:ext>
            </a:extLst>
          </p:cNvPr>
          <p:cNvSpPr txBox="1"/>
          <p:nvPr/>
        </p:nvSpPr>
        <p:spPr>
          <a:xfrm>
            <a:off x="6379628" y="659402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82321B8-9CBE-3FDC-9EDC-F856E13C3EC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4823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173A-2087-AB7E-B4AE-D517ECC9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BDC10A-7129-C669-AE69-163F788E3EC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FA3399-8EFD-63A0-239F-D2195FDA252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791D87-C7D8-4E7A-007B-26A2164C720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36E89C-2E92-A732-EAE1-D3EC7B39D3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7F8E55-18D8-663B-F712-AB4A126C4756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5042E8-C154-F262-583D-2DAA41990598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7173AE-A057-CB39-FC92-D57BAAACD8A0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4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EDC3C4-8660-C8E0-29ED-78F8A9627A24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319920-F224-A364-C5BD-D389DD1E8B33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F7E0D0-01C9-B673-42A3-F58CCC7D6AC8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383B7FF-FE58-8A4D-F902-47AB08B155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4EB752B-6B05-4B95-47FC-4F26D0A682AB}"/>
              </a:ext>
            </a:extLst>
          </p:cNvPr>
          <p:cNvSpPr txBox="1"/>
          <p:nvPr/>
        </p:nvSpPr>
        <p:spPr>
          <a:xfrm>
            <a:off x="5257800" y="37644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39 + 48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A8DFE32-9949-B1D0-CF2A-D5EA95C45AED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33E4841-5436-E6CA-70B9-BD4F174C50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2386C-0FF6-1CA2-2781-71E86C51C8B4}"/>
              </a:ext>
            </a:extLst>
          </p:cNvPr>
          <p:cNvSpPr txBox="1"/>
          <p:nvPr/>
        </p:nvSpPr>
        <p:spPr>
          <a:xfrm>
            <a:off x="6324600" y="67347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CB3C7D-E893-AA3C-7F1F-028F0889C00F}"/>
              </a:ext>
            </a:extLst>
          </p:cNvPr>
          <p:cNvSpPr txBox="1"/>
          <p:nvPr/>
        </p:nvSpPr>
        <p:spPr>
          <a:xfrm>
            <a:off x="64413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B78F5F-20D2-2E8C-88E1-41C2F134D48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850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6379273" y="3893334"/>
            <a:ext cx="1918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37160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60" y="5446814"/>
            <a:ext cx="2265709" cy="1677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93" y="5226007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267200" y="3893334"/>
            <a:ext cx="187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وضع وإنجاز عمليات جمع باحتفاظ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11AE4C2-2085-2C77-F1BD-BD1317519A5E}"/>
              </a:ext>
            </a:extLst>
          </p:cNvPr>
          <p:cNvGrpSpPr/>
          <p:nvPr/>
        </p:nvGrpSpPr>
        <p:grpSpPr>
          <a:xfrm>
            <a:off x="4267199" y="5640630"/>
            <a:ext cx="1878601" cy="929431"/>
            <a:chOff x="594659" y="4051407"/>
            <a:chExt cx="11035085" cy="1894199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76796E7-7EDE-67A6-349E-6A2D118424FE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34" name="Image 33">
                <a:extLst>
                  <a:ext uri="{FF2B5EF4-FFF2-40B4-BE49-F238E27FC236}">
                    <a16:creationId xmlns:a16="http://schemas.microsoft.com/office/drawing/2014/main" id="{0950A810-0163-9A64-0E31-BB4A1CFBC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CDC116EC-FB8B-4AA9-E357-95DB4FC90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BB181B8E-1108-3E80-93E9-5D0E99C0C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A9A46E0A-E0B0-E714-4F5B-DBAD3605A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F19A6147-513B-02DB-4A17-504E64841A23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30" name="Image 2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26896E4C-0DD8-A7CA-C8E3-0D3BA28793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1" name="Image 30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5F4CFA22-B7FD-238D-F630-6CA2DA9F5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2" name="Image 3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3AEC393-80B2-F703-1D1A-1070EA65C9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3" name="Image 3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53EE162-FAF6-0C30-1747-E95B52DDD2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3D02B9FA-529D-0361-5A18-FF90E470D374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D7DA26B7-95B2-DABA-83AE-C813A86092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0649401B-5C59-5E56-4CB1-4D450D9B0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F69AB8E3-F877-73FB-9D40-1938983DA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DC871763-BB34-2F33-04E2-B242C5379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68A00E34-4E22-288E-AFDF-1F8FB3A4F4A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440992E4-B902-EF98-5747-207F7208A6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2ED3C140-C6AB-CBC3-5278-AE0796C41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EB41802F-C38A-739B-2B1F-2768FFB058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EB817539-D46A-F07C-EEBE-35A59612A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D0E88805-C2B5-C6E3-5F03-A806EB727764}"/>
              </a:ext>
            </a:extLst>
          </p:cNvPr>
          <p:cNvSpPr txBox="1"/>
          <p:nvPr/>
        </p:nvSpPr>
        <p:spPr>
          <a:xfrm>
            <a:off x="8686800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9" name="Image 2">
            <a:extLst>
              <a:ext uri="{FF2B5EF4-FFF2-40B4-BE49-F238E27FC236}">
                <a16:creationId xmlns:a16="http://schemas.microsoft.com/office/drawing/2014/main" id="{B2DB04F6-18F9-D23E-8604-7AC6E577D8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86150" y="6653080"/>
            <a:ext cx="1017142" cy="145456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F9B7297C-FE9C-F0AA-48A8-B0D2EBF3B1D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355" y="5267780"/>
            <a:ext cx="1017142" cy="1302281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320A055D-8149-8DAA-106B-CECD5E813CD6}"/>
              </a:ext>
            </a:extLst>
          </p:cNvPr>
          <p:cNvGrpSpPr/>
          <p:nvPr/>
        </p:nvGrpSpPr>
        <p:grpSpPr>
          <a:xfrm>
            <a:off x="6594993" y="6937381"/>
            <a:ext cx="1702286" cy="842199"/>
            <a:chOff x="594659" y="4051407"/>
            <a:chExt cx="11035085" cy="1894199"/>
          </a:xfrm>
        </p:grpSpPr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56841CBF-E096-834F-1A9E-1B3D7EC3123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348DF2E5-982D-B908-09F6-3609ED481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5A88C10E-65FE-D2E1-9F2F-0F7B5245E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62">
                <a:extLst>
                  <a:ext uri="{FF2B5EF4-FFF2-40B4-BE49-F238E27FC236}">
                    <a16:creationId xmlns:a16="http://schemas.microsoft.com/office/drawing/2014/main" id="{A4897BAC-01E5-3C5F-C2E2-0FFCFA61CA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43777E72-7928-6C23-6CAB-0E5065919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D8C94293-1F37-70E1-A029-B844E7F20F15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57" name="Image 5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0B448B80-D126-607D-B92F-B49035127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5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C2F51F8-6DAC-5AB1-BFD7-96BB3E32E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5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B6A1018F-8320-E161-FDB4-FEB117E22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60" name="Image 5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C2A0011-9D5F-FD1E-9BB7-285C9D5A0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5F6EAB54-55C4-A5C9-ED26-CC336FF3CA50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679DCFBA-8982-2BF3-5E9A-B361A4D29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03A39DE-93A2-42C4-2457-162A09FD3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54">
                <a:extLst>
                  <a:ext uri="{FF2B5EF4-FFF2-40B4-BE49-F238E27FC236}">
                    <a16:creationId xmlns:a16="http://schemas.microsoft.com/office/drawing/2014/main" id="{74EF9932-2AFB-0F28-4B08-E61C32CA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58D527DF-C3C7-011F-50DE-B6EC5D580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366A6083-B447-2BF2-F6AD-22BB480CF40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E36B7CE2-38EF-4E03-6D36-8D3A13549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0" name="Image 49">
                <a:extLst>
                  <a:ext uri="{FF2B5EF4-FFF2-40B4-BE49-F238E27FC236}">
                    <a16:creationId xmlns:a16="http://schemas.microsoft.com/office/drawing/2014/main" id="{BA57D099-5BDC-F38B-9103-46C5FFF1BF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0">
                <a:extLst>
                  <a:ext uri="{FF2B5EF4-FFF2-40B4-BE49-F238E27FC236}">
                    <a16:creationId xmlns:a16="http://schemas.microsoft.com/office/drawing/2014/main" id="{FED4A2B1-93D4-7B40-8A92-2EECA19B99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2842F888-B2C5-C0B2-0238-6E388E19EB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62FA7-13C9-BA66-4657-F287007F5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727CF2-7849-B623-A6A2-41FC3C8F47A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A4CEE8-DF33-32B2-8D02-6B6763B85DE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1D17F9-C0F5-ACFB-FF5B-44F6531DCA3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B7FD25-343E-E0FA-AC4C-792E5B24A4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D402C8-B44C-F49C-0038-FBEAB990C104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E84B75-C357-0667-6305-627AF8273C96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D5E4C1-56A1-2785-6E0B-9FAAF3196590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C92BC7-30C9-2BCF-E974-97B82ABF733D}"/>
              </a:ext>
            </a:extLst>
          </p:cNvPr>
          <p:cNvSpPr txBox="1"/>
          <p:nvPr/>
        </p:nvSpPr>
        <p:spPr>
          <a:xfrm>
            <a:off x="8056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534834-BACB-CEA5-F759-CF302027ED8F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3B8411-EFD7-3AB4-AFBB-3F57B5A0B7F2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7BD90648-F100-CE63-4F5E-2FA52B4F6F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0A3552A-365C-CD78-F8A3-6A26FB9C96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83EDF4E-FCFD-10EA-8FE2-FFDF97FABD8E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19 + 63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E676C78-8EAA-F8BE-41DC-8031908E8B80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8D5FD71-8CAB-5D22-6667-4117C3CBBD96}"/>
              </a:ext>
            </a:extLst>
          </p:cNvPr>
          <p:cNvSpPr txBox="1"/>
          <p:nvPr/>
        </p:nvSpPr>
        <p:spPr>
          <a:xfrm>
            <a:off x="6350131" y="6624582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CF91421-806D-6600-2E84-EB621FA1615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829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E7D6-10A8-1420-A79D-B96805BD5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8D99C5-BFE3-7E47-D589-7F36491317C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1DEDFA-469D-B9B4-29A8-5F7C673EF0B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FF727-157A-1657-B64B-1709EC0750E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0A514-29D7-ABB5-C609-0A2243CD330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9AA8AB-8C11-AAE9-5453-66EDA8343BFE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D8C7E4-C6E6-8842-8B98-83C9562D5901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D6EC5B-8832-A78A-4442-97DF70FCDFB9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6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272A5D-ADDE-BD28-2499-220EDF1A5875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6EA0D8-F0B2-3493-38F4-090757B0DC96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2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717D60-7EAF-1DAE-1E84-B539ADA70815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8434AD5-10DC-5A6C-39CE-114C59559A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B941286-53B7-8F1A-7A7C-B39315CA532D}"/>
              </a:ext>
            </a:extLst>
          </p:cNvPr>
          <p:cNvSpPr txBox="1"/>
          <p:nvPr/>
        </p:nvSpPr>
        <p:spPr>
          <a:xfrm>
            <a:off x="5257800" y="37644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19 + 63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DE51FC6-2F96-B513-B364-0773F51024B9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71D6D0-C0E6-BAE7-D8EF-FB679A6AC9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B2D1B0-3640-EE61-5CC0-A13D2ED7E647}"/>
              </a:ext>
            </a:extLst>
          </p:cNvPr>
          <p:cNvSpPr txBox="1"/>
          <p:nvPr/>
        </p:nvSpPr>
        <p:spPr>
          <a:xfrm>
            <a:off x="64413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9689417-8D72-A782-8FF6-9D43F6B3306F}"/>
              </a:ext>
            </a:extLst>
          </p:cNvPr>
          <p:cNvSpPr txBox="1"/>
          <p:nvPr/>
        </p:nvSpPr>
        <p:spPr>
          <a:xfrm>
            <a:off x="6352113" y="659402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76238D8-5BE7-774D-DE09-5A9A02B8F0F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8819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الأسئلة الأربعة لحل مسائل: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المطلوب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0" y="891689"/>
            <a:ext cx="1250630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إطار مجموعات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باستخدام استراتيجية الأسئلة الأربعة. وستعملون على دفاتر بحثكم على استخراج المطلوب في المسألة بنفس الطريقة التي رأيناها بالأمس من خلال الجواب على السؤال الثاني من أسئلة استراتيجية الأسئلة الأربعة.</a:t>
            </a: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2318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8300CA49-E3F0-4367-22C1-689D65B4DB1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933698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275852" y="863026"/>
            <a:ext cx="121637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انتبهوا، هذه مسألة اليوم: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980173" y="3948132"/>
            <a:ext cx="1175565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086776F5-56F0-07BE-EE30-B150F66F5EA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A8ADA-A720-D6ED-5A4C-F50B2CE1D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5443AD-C847-A3D7-5C23-73D506CAA5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D27C92D-D290-3304-7088-FDBA7A63A649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BB6D4C1-13D2-A201-BCEC-1216CA544DE8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879D5E-609F-FA78-F5B8-FB3305A7674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1AEF828-72DF-8940-6727-4559E86832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1EBECC82-CB84-C506-2BF9-09FF9AA71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9D3EA576-36D2-D477-C8DB-182C040A201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2937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المناقشة أجيبوا على دفاتر بحثكم على السؤال الأول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وضع سطر تحت معطيات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5523461-5815-ED4F-E8F6-CCFF205646EC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DFBC8C7-91FF-1C96-CB4F-68A8EBA87CC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2302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7019C-31E7-EDE1-8A17-1E55BD75F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EC6F02-C20F-0AA0-F238-BADE43111FE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447414-1433-7CF4-E859-CA43D6DA2CC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31C9D5-D011-F8DE-1721-309B5E405B2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87DC83-0508-C486-D830-5CAAEBF2DA97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جماعة. المعطى الأول: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ختار الأستاذ(ة)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أحد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ممثلي المجموعات للتمرير بالمؤشر أو أداة أخرى تحت المعطى الأول.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2694B83-E597-3FDF-2ABE-3E07AF3694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6368160-E00F-BD86-C909-BD58C7B28DD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FDC3CD8D-EEFE-083B-31D1-717B12D6C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44C2E58-B749-2E6F-B26C-A14A04E2D33E}"/>
              </a:ext>
            </a:extLst>
          </p:cNvPr>
          <p:cNvSpPr/>
          <p:nvPr/>
        </p:nvSpPr>
        <p:spPr>
          <a:xfrm>
            <a:off x="7569643" y="3211656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BF3CD9F-FBE2-74D3-A463-9BCFA55EF772}"/>
              </a:ext>
            </a:extLst>
          </p:cNvPr>
          <p:cNvCxnSpPr>
            <a:cxnSpLocks/>
          </p:cNvCxnSpPr>
          <p:nvPr/>
        </p:nvCxnSpPr>
        <p:spPr>
          <a:xfrm>
            <a:off x="7772400" y="4838700"/>
            <a:ext cx="510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3C6EF9BE-C628-0906-8DF5-F45FFC01A5C2}"/>
              </a:ext>
            </a:extLst>
          </p:cNvPr>
          <p:cNvSpPr txBox="1"/>
          <p:nvPr/>
        </p:nvSpPr>
        <p:spPr>
          <a:xfrm>
            <a:off x="707984" y="4914900"/>
            <a:ext cx="6195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73BD2AF-14AF-A396-03A2-294C228D11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6B2B739-59CD-4A80-3202-65B9F23A462F}"/>
              </a:ext>
            </a:extLst>
          </p:cNvPr>
          <p:cNvCxnSpPr>
            <a:cxnSpLocks/>
          </p:cNvCxnSpPr>
          <p:nvPr/>
        </p:nvCxnSpPr>
        <p:spPr>
          <a:xfrm>
            <a:off x="11906217" y="5726586"/>
            <a:ext cx="1066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62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4B135-6E8F-DA1A-7EB9-E7E8D4831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56533F-6F9D-5E85-B2E2-87D845AD7C2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0E091-1163-BB67-A38E-72A95409093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13CE08D-1694-68E8-8A5C-A94F2A3C1B2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8817C2-55FE-CC96-6EE3-D9055082030A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جماعة. المعطى الثاني: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ختار الأستاذ(ة)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أحد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ممثلي المجموعات للتمرير بالمؤشر أو أداة أخرى تحت المعطى الثاني.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7BC861-E418-560E-BE8A-AEF59FEE77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CBEFB50-FD8B-F284-A099-F680F93A96F1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F9CB9F3-2392-D048-464F-554CB1C39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3BD7B5F8-2F4A-F5ED-AA4F-42B4725AF7DA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3B6EFCD-3E12-6FCE-47EE-A1D4B2E63806}"/>
              </a:ext>
            </a:extLst>
          </p:cNvPr>
          <p:cNvCxnSpPr>
            <a:cxnSpLocks/>
          </p:cNvCxnSpPr>
          <p:nvPr/>
        </p:nvCxnSpPr>
        <p:spPr>
          <a:xfrm>
            <a:off x="7924800" y="5524500"/>
            <a:ext cx="35814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0B9B348E-349D-4A5D-B7F4-B1B7CBCC7C0C}"/>
              </a:ext>
            </a:extLst>
          </p:cNvPr>
          <p:cNvSpPr txBox="1"/>
          <p:nvPr/>
        </p:nvSpPr>
        <p:spPr>
          <a:xfrm>
            <a:off x="707984" y="4914900"/>
            <a:ext cx="6195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 وَفَوْجُ زَيْنَبَ مِنْ 29 تِلْميذاً.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B8C42DA-9169-EAF1-8920-2434976DB775}"/>
              </a:ext>
            </a:extLst>
          </p:cNvPr>
          <p:cNvCxnSpPr>
            <a:cxnSpLocks/>
          </p:cNvCxnSpPr>
          <p:nvPr/>
        </p:nvCxnSpPr>
        <p:spPr>
          <a:xfrm>
            <a:off x="11811000" y="6286500"/>
            <a:ext cx="1145458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Freeform 8">
            <a:extLst>
              <a:ext uri="{FF2B5EF4-FFF2-40B4-BE49-F238E27FC236}">
                <a16:creationId xmlns:a16="http://schemas.microsoft.com/office/drawing/2014/main" id="{AEFB765E-E994-0298-F8D1-3344E7EC080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25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698696" y="5119340"/>
            <a:ext cx="7519113" cy="1550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 باستخدام لعبة النقود.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الخطوات الأربعة لحل مسألة: تحديد المطلوب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رمي الكرة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34255" y="3917899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7" y="6695227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A1322-A243-E325-9393-6C0499C27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4523A16-54FE-370C-6568-59AB600C2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32E33E-6F66-6B0B-4365-94A42C568EF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E92AC6-065F-758B-5DE5-B7DE19AD7E4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06CEC45-8DC0-805E-2697-416D50DD8DA8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بهذه الطريقة نكون قد استخرجنا معطيات هذه المسألة  وهي: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524A53-85D6-C49E-546A-F686FAE161C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4083184-6B90-6565-7282-02CB66516231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معطيات هذه المسألة هي: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979C96B-693B-D325-7DFE-FF214CA00D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B507AA2-C5F9-15E8-9BD9-0BE0736957F8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FA072BB-DDF0-60FC-1E60-222B82FC3F03}"/>
              </a:ext>
            </a:extLst>
          </p:cNvPr>
          <p:cNvCxnSpPr>
            <a:cxnSpLocks/>
          </p:cNvCxnSpPr>
          <p:nvPr/>
        </p:nvCxnSpPr>
        <p:spPr>
          <a:xfrm>
            <a:off x="7943817" y="5524500"/>
            <a:ext cx="3486183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E5531500-C7E5-0B1A-DC3B-7BE749830380}"/>
              </a:ext>
            </a:extLst>
          </p:cNvPr>
          <p:cNvSpPr txBox="1"/>
          <p:nvPr/>
        </p:nvSpPr>
        <p:spPr>
          <a:xfrm>
            <a:off x="513902" y="5143500"/>
            <a:ext cx="6195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وَفَوْجُ زَيْنَبَ مِنْ 29 تِلْميذاً.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48FEFDC-1E8E-872C-0291-20A355D7604A}"/>
              </a:ext>
            </a:extLst>
          </p:cNvPr>
          <p:cNvCxnSpPr>
            <a:cxnSpLocks/>
          </p:cNvCxnSpPr>
          <p:nvPr/>
        </p:nvCxnSpPr>
        <p:spPr>
          <a:xfrm>
            <a:off x="7943817" y="4533900"/>
            <a:ext cx="49339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FA48880-659D-C7AF-E43C-B03F1F8706F9}"/>
              </a:ext>
            </a:extLst>
          </p:cNvPr>
          <p:cNvCxnSpPr>
            <a:cxnSpLocks/>
          </p:cNvCxnSpPr>
          <p:nvPr/>
        </p:nvCxnSpPr>
        <p:spPr>
          <a:xfrm>
            <a:off x="11887200" y="6362700"/>
            <a:ext cx="9906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Freeform 8">
            <a:extLst>
              <a:ext uri="{FF2B5EF4-FFF2-40B4-BE49-F238E27FC236}">
                <a16:creationId xmlns:a16="http://schemas.microsoft.com/office/drawing/2014/main" id="{217581C4-7D4E-75F4-79B6-28665B71C79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5431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80C24-6785-8FBC-5DAF-F4DAAD7F5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FE10103-A1B1-586F-6725-1AFCDAF903F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8730B3-F590-BAC0-41B1-6743890FA34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F9A2D8-5402-0762-DDD7-858E3BD55A4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BBFAAC-EB37-0AE6-995A-21B941BA0277}"/>
              </a:ext>
            </a:extLst>
          </p:cNvPr>
          <p:cNvSpPr txBox="1"/>
          <p:nvPr/>
        </p:nvSpPr>
        <p:spPr>
          <a:xfrm>
            <a:off x="-2" y="863026"/>
            <a:ext cx="12439619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بتحديد المطلوب في المسألة من خلال الجواب على السؤال الثاني من أسئلة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طلوب مني؟ أي ما هو السؤال الذي علي الإجابة عنه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A0B8C6-DC58-BD3E-DD79-94374A7120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17A477D-F8B4-4C83-AAE7-C0F6E4807A3F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B8D55B7-6EFD-95B5-7122-4E2114D3C1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0829534-4134-EEFD-0155-511989F00C0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36619394-468F-9E4F-3249-A47ABFF7D4B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1855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A534D-C873-C783-9152-930F1E177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7B7CB2-9A90-EFE4-B1DC-09A2FA4DD3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56A5F2-2D58-87CE-A97E-6A429B2790D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225897-D0C3-72F1-93C1-1F6BCA9D9D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E5DAB4-BAA0-1688-BFCA-EA2730F481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7B455E3-7914-1131-A685-D8251C43F808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2CFAF37-98B5-A6D8-BAF0-2EEFEED857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250978-809A-1B15-D06C-B0E132E068F0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عَدَدُ التَّلاميذِ في الْفَوْجَيْنِ مَعاً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F0876C-803B-8684-D0CA-61D6642D7107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جماعة. المطلوب في المسألة هو: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ختار الأستاذ(ة)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أحد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ممثلي المجموعات للتمرير بالمؤشر أو أداة أخرى تحت المعطى الثاني.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579C42-1113-513A-766F-37AEF04A302E}"/>
              </a:ext>
            </a:extLst>
          </p:cNvPr>
          <p:cNvSpPr txBox="1"/>
          <p:nvPr/>
        </p:nvSpPr>
        <p:spPr>
          <a:xfrm>
            <a:off x="334482" y="5308019"/>
            <a:ext cx="6186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عَدَدُ التَّلاميذِ في الْفَوْجَيْنِ مَعاً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885E1CB-6D26-A080-8C41-63390330E876}"/>
              </a:ext>
            </a:extLst>
          </p:cNvPr>
          <p:cNvCxnSpPr/>
          <p:nvPr/>
        </p:nvCxnSpPr>
        <p:spPr>
          <a:xfrm>
            <a:off x="7924800" y="7277100"/>
            <a:ext cx="5105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57C1814-7ADD-C610-52E4-D9B2E3C39394}"/>
              </a:ext>
            </a:extLst>
          </p:cNvPr>
          <p:cNvCxnSpPr>
            <a:cxnSpLocks/>
          </p:cNvCxnSpPr>
          <p:nvPr/>
        </p:nvCxnSpPr>
        <p:spPr>
          <a:xfrm>
            <a:off x="10439400" y="8191500"/>
            <a:ext cx="2514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Freeform 8">
            <a:extLst>
              <a:ext uri="{FF2B5EF4-FFF2-40B4-BE49-F238E27FC236}">
                <a16:creationId xmlns:a16="http://schemas.microsoft.com/office/drawing/2014/main" id="{96B94882-7679-AAC2-B088-3B66FAAFB79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8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الثالث: ماذا علي أن أفعل؟ ولماذا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35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D761F0A-DA5D-CCA2-694A-BDCD31294CEF}"/>
              </a:ext>
            </a:extLst>
          </p:cNvPr>
          <p:cNvSpPr/>
          <p:nvPr/>
        </p:nvSpPr>
        <p:spPr>
          <a:xfrm>
            <a:off x="7617327" y="3162300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BB2DD699-0094-285B-D572-534A9B3B816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ماذا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 أن أفعل؟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86034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9187" y="4205028"/>
            <a:ext cx="6942254" cy="5156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230985" y="4521770"/>
            <a:ext cx="7140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وَفَوْجُ زَيْنَبَ مِنْ 29 تِلْميذاً.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2057400" y="7471201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 الْجَمْعِ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1BD651E-88EA-AA11-E45F-DA4F68EFA259}"/>
              </a:ext>
            </a:extLst>
          </p:cNvPr>
          <p:cNvSpPr/>
          <p:nvPr/>
        </p:nvSpPr>
        <p:spPr>
          <a:xfrm>
            <a:off x="7569643" y="301829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5ECD5E8-15AF-0552-DBA8-A61BCB881FE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13393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تَلاميذِ فَوْجِ زَيْنَبَ؟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تَلاميذِ فَوْجِ عُثْمانَ؟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التَّلاميذِ في الْفَوْجَيْنِ مَعاً؟</a:t>
            </a:r>
            <a:endParaRPr lang="ar-S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775164" y="4848761"/>
            <a:ext cx="105140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/>
              <a:t>+</a:t>
            </a:r>
            <a:endParaRPr lang="fr-FR" sz="1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4F957FB5-927F-D2C3-B7C0-25CA97EA191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4114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العملية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785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592CBC-112C-D45A-C31C-56A9074052C3}"/>
              </a:ext>
            </a:extLst>
          </p:cNvPr>
          <p:cNvSpPr txBox="1"/>
          <p:nvPr/>
        </p:nvSpPr>
        <p:spPr>
          <a:xfrm>
            <a:off x="3124200" y="43815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A86B08-66A5-9F1A-7EE6-2D7C72BBD6C3}"/>
              </a:ext>
            </a:extLst>
          </p:cNvPr>
          <p:cNvSpPr txBox="1"/>
          <p:nvPr/>
        </p:nvSpPr>
        <p:spPr>
          <a:xfrm>
            <a:off x="3733800" y="4353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45BE21D-46BE-DEFB-91D4-9D8B1244C636}"/>
              </a:ext>
            </a:extLst>
          </p:cNvPr>
          <p:cNvSpPr txBox="1"/>
          <p:nvPr/>
        </p:nvSpPr>
        <p:spPr>
          <a:xfrm>
            <a:off x="2263100" y="4686300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E8BD0C-47CE-EB2B-B49B-2BF4A5A199DC}"/>
              </a:ext>
            </a:extLst>
          </p:cNvPr>
          <p:cNvSpPr txBox="1"/>
          <p:nvPr/>
        </p:nvSpPr>
        <p:spPr>
          <a:xfrm>
            <a:off x="3074806" y="5496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97756E-DFBC-5F98-0301-E3E42DA08FB8}"/>
              </a:ext>
            </a:extLst>
          </p:cNvPr>
          <p:cNvSpPr txBox="1"/>
          <p:nvPr/>
        </p:nvSpPr>
        <p:spPr>
          <a:xfrm>
            <a:off x="3738018" y="5384953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3C8CFF0-B036-B525-8FC3-0E8C51AC0F4E}"/>
              </a:ext>
            </a:extLst>
          </p:cNvPr>
          <p:cNvCxnSpPr/>
          <p:nvPr/>
        </p:nvCxnSpPr>
        <p:spPr>
          <a:xfrm>
            <a:off x="2644100" y="6896100"/>
            <a:ext cx="2080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1183F74E-7F2F-3C82-803C-41AA5D0469C1}"/>
              </a:ext>
            </a:extLst>
          </p:cNvPr>
          <p:cNvSpPr txBox="1"/>
          <p:nvPr/>
        </p:nvSpPr>
        <p:spPr>
          <a:xfrm>
            <a:off x="3738018" y="6659335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7E71D3D-AC15-EA3A-DB86-0B5DB3D582CB}"/>
              </a:ext>
            </a:extLst>
          </p:cNvPr>
          <p:cNvSpPr txBox="1"/>
          <p:nvPr/>
        </p:nvSpPr>
        <p:spPr>
          <a:xfrm>
            <a:off x="3074806" y="6667500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815E1DBF-42BD-DFA7-0F84-B07CC240AC4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5058C12-9775-A397-184A-FC8026573DB8}"/>
              </a:ext>
            </a:extLst>
          </p:cNvPr>
          <p:cNvSpPr txBox="1"/>
          <p:nvPr/>
        </p:nvSpPr>
        <p:spPr>
          <a:xfrm>
            <a:off x="2209800" y="62532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EFACD-1FF6-E818-0B3F-289BBA2D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F77677-8510-2E5C-920A-FE2FA8D50EC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777C99-1EDA-E761-9771-BE75876995E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87C09C-EAC3-9133-F058-4D39B2CBE12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DE0C38-D846-4D7F-DD41-582352DC67E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402DFB-5EF5-1F9B-BDA7-09CBCBEA8C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5A3926F-9D9B-CA1B-ACE6-7FCE5E43782C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53277CA-269E-3224-751A-901D6E100E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EED0B7C-8833-9A6B-EA63-E6680D149F3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7337F1-1E9A-1EA8-50BA-C3F1C712FBAA}"/>
              </a:ext>
            </a:extLst>
          </p:cNvPr>
          <p:cNvSpPr txBox="1"/>
          <p:nvPr/>
        </p:nvSpPr>
        <p:spPr>
          <a:xfrm>
            <a:off x="3124200" y="43815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54EE00-B385-A948-B1EC-3232F5B39C6D}"/>
              </a:ext>
            </a:extLst>
          </p:cNvPr>
          <p:cNvSpPr txBox="1"/>
          <p:nvPr/>
        </p:nvSpPr>
        <p:spPr>
          <a:xfrm>
            <a:off x="3733800" y="4353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B8D3A8A-10DF-19EE-8CC0-754F10AF6419}"/>
              </a:ext>
            </a:extLst>
          </p:cNvPr>
          <p:cNvSpPr txBox="1"/>
          <p:nvPr/>
        </p:nvSpPr>
        <p:spPr>
          <a:xfrm>
            <a:off x="2263100" y="45768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02D050-C98B-213D-02A1-14FBCB9DD34E}"/>
              </a:ext>
            </a:extLst>
          </p:cNvPr>
          <p:cNvSpPr txBox="1"/>
          <p:nvPr/>
        </p:nvSpPr>
        <p:spPr>
          <a:xfrm>
            <a:off x="3074806" y="5384953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72FBF0-3572-DFDE-6694-24E7F7802E79}"/>
              </a:ext>
            </a:extLst>
          </p:cNvPr>
          <p:cNvSpPr txBox="1"/>
          <p:nvPr/>
        </p:nvSpPr>
        <p:spPr>
          <a:xfrm>
            <a:off x="3738018" y="52959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A22EC15-8EC4-EEA9-FB37-C195140081A1}"/>
              </a:ext>
            </a:extLst>
          </p:cNvPr>
          <p:cNvCxnSpPr/>
          <p:nvPr/>
        </p:nvCxnSpPr>
        <p:spPr>
          <a:xfrm>
            <a:off x="2644100" y="6896100"/>
            <a:ext cx="2080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DDB33DEE-E44F-7BEC-3865-E1D9F178439D}"/>
              </a:ext>
            </a:extLst>
          </p:cNvPr>
          <p:cNvSpPr txBox="1"/>
          <p:nvPr/>
        </p:nvSpPr>
        <p:spPr>
          <a:xfrm>
            <a:off x="3738018" y="6659335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08F9202-D9F1-3D17-AAF0-0E20CC705E3D}"/>
              </a:ext>
            </a:extLst>
          </p:cNvPr>
          <p:cNvSpPr txBox="1"/>
          <p:nvPr/>
        </p:nvSpPr>
        <p:spPr>
          <a:xfrm>
            <a:off x="3074806" y="66675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D106D52-00FF-7834-7BEA-1A88BC26DB47}"/>
              </a:ext>
            </a:extLst>
          </p:cNvPr>
          <p:cNvSpPr txBox="1"/>
          <p:nvPr/>
        </p:nvSpPr>
        <p:spPr>
          <a:xfrm>
            <a:off x="3276600" y="42291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D5C1338-D75A-19D7-2B04-91FA6A755D0D}"/>
              </a:ext>
            </a:extLst>
          </p:cNvPr>
          <p:cNvSpPr txBox="1"/>
          <p:nvPr/>
        </p:nvSpPr>
        <p:spPr>
          <a:xfrm>
            <a:off x="2209800" y="62532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67C929E3-851F-08D0-67A5-F55FE981B65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5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6" grpId="0"/>
      <p:bldP spid="1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عدد التلاميذ في الفوجين معا هو: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9771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870489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651902" y="4833997"/>
            <a:ext cx="62060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التَّلاميذِ في الْفَوْجَيْنِ مَعاً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هُوَ:</a:t>
            </a:r>
          </a:p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63 </a:t>
            </a:r>
            <a:r>
              <a:rPr lang="ar-M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تِلْميذاً.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يَتَكَوَّنُ فَوْجُ عُثْمانَ مِنْ 34 تِلْميذاً، وَفَوْجُ زَيْنَبَ مِنْ 29 تِلْميذاً.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التَّلاميذِ في الْفَوْجَيْنِ مَعاً؟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ACBAE4B-0A06-A47D-88A7-0CD45516B0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6118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81182"/>
            <a:ext cx="1295400" cy="1009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47F06A1-CFA4-36D1-2F0A-4BFAAED0C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179" y="3035682"/>
            <a:ext cx="4587638" cy="575359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3B3EBB53-25F9-3282-D23C-3BD1255965FD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320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22.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14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0884175-1269-D45A-CE56-F4140D7B8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05300"/>
            <a:ext cx="12695274" cy="286591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38200" y="5334959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299F83F-0609-6BF6-E751-B65A95C0C28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AEB8FA-0418-16D9-AC10-B0265B6DD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05300"/>
            <a:ext cx="12695274" cy="286591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D4EB76-0615-069B-6887-D8A309541DC0}"/>
              </a:ext>
            </a:extLst>
          </p:cNvPr>
          <p:cNvSpPr/>
          <p:nvPr/>
        </p:nvSpPr>
        <p:spPr>
          <a:xfrm>
            <a:off x="838200" y="5334959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4031B2F-AC5E-D4AA-20A9-E9076E93833D}"/>
              </a:ext>
            </a:extLst>
          </p:cNvPr>
          <p:cNvSpPr txBox="1"/>
          <p:nvPr/>
        </p:nvSpPr>
        <p:spPr>
          <a:xfrm>
            <a:off x="2438400" y="64344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25B8F0E-CDF3-463D-77A3-71F1ABBB807B}"/>
              </a:ext>
            </a:extLst>
          </p:cNvPr>
          <p:cNvSpPr txBox="1"/>
          <p:nvPr/>
        </p:nvSpPr>
        <p:spPr>
          <a:xfrm>
            <a:off x="4876800" y="56769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85E4184-CCE5-8DDC-CD64-31651B3E7B1A}"/>
              </a:ext>
            </a:extLst>
          </p:cNvPr>
          <p:cNvSpPr txBox="1"/>
          <p:nvPr/>
        </p:nvSpPr>
        <p:spPr>
          <a:xfrm>
            <a:off x="4876800" y="642405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D35B062-05EC-76EE-7EBE-5A9337C4FB6D}"/>
              </a:ext>
            </a:extLst>
          </p:cNvPr>
          <p:cNvSpPr txBox="1"/>
          <p:nvPr/>
        </p:nvSpPr>
        <p:spPr>
          <a:xfrm>
            <a:off x="7262628" y="56769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ADB06C-2615-3D16-6622-14CC3BB0DCFF}"/>
              </a:ext>
            </a:extLst>
          </p:cNvPr>
          <p:cNvSpPr txBox="1"/>
          <p:nvPr/>
        </p:nvSpPr>
        <p:spPr>
          <a:xfrm>
            <a:off x="7315200" y="642405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517C584F-1B43-0AA1-9F2D-87003763C9BE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0" y="751628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4724400" y="905716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9CBD24-4131-D9F2-B96F-37FAABB75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3" y="4254036"/>
            <a:ext cx="12443774" cy="36510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1431324-5032-AD1C-1B20-B1D2CEDA0645}"/>
              </a:ext>
            </a:extLst>
          </p:cNvPr>
          <p:cNvSpPr/>
          <p:nvPr/>
        </p:nvSpPr>
        <p:spPr>
          <a:xfrm>
            <a:off x="1089462" y="5328628"/>
            <a:ext cx="5844738" cy="25580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6333F4E-6D8A-98E9-EFA8-FA5352DC1BA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BFDC-B8C5-9B6E-353F-4D8C02D8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CADED3-B174-02EA-8735-38ED0BFCE2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53F0-6565-5CD3-B3B2-C7DCC729204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DCF3AF-480E-BC6E-A05B-94B4F5971A9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0E0D13-C3A3-4DE2-5399-0A392EBA480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5BCD97-E08E-C417-54D7-80CBF4481E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B21938-334F-0AA1-B119-9BAA8062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655D324-889F-EFF7-9C37-7CFA78526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3" y="4254036"/>
            <a:ext cx="12443774" cy="36510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B5E49EE-3D60-A9A5-7D70-D4177A4BD3F8}"/>
              </a:ext>
            </a:extLst>
          </p:cNvPr>
          <p:cNvSpPr/>
          <p:nvPr/>
        </p:nvSpPr>
        <p:spPr>
          <a:xfrm>
            <a:off x="1089462" y="5328628"/>
            <a:ext cx="5844738" cy="25580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535448D-4BD8-BB44-D49F-2E3E46DB4F4C}"/>
              </a:ext>
            </a:extLst>
          </p:cNvPr>
          <p:cNvSpPr txBox="1"/>
          <p:nvPr/>
        </p:nvSpPr>
        <p:spPr>
          <a:xfrm>
            <a:off x="1371600" y="62820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44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959D198-D16E-B23D-8685-A2489908229F}"/>
              </a:ext>
            </a:extLst>
          </p:cNvPr>
          <p:cNvSpPr txBox="1"/>
          <p:nvPr/>
        </p:nvSpPr>
        <p:spPr>
          <a:xfrm>
            <a:off x="3200400" y="62865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46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FFB75EE-DA3D-CFEC-FD39-6A61263DAED1}"/>
              </a:ext>
            </a:extLst>
          </p:cNvPr>
          <p:cNvSpPr txBox="1"/>
          <p:nvPr/>
        </p:nvSpPr>
        <p:spPr>
          <a:xfrm>
            <a:off x="1371600" y="70440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96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D12E1-B25D-2E54-29B9-6FE06066E0F9}"/>
              </a:ext>
            </a:extLst>
          </p:cNvPr>
          <p:cNvSpPr txBox="1"/>
          <p:nvPr/>
        </p:nvSpPr>
        <p:spPr>
          <a:xfrm>
            <a:off x="3200400" y="70440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98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C346B93-DF4C-0AB5-D23C-A902504B8CE7}"/>
              </a:ext>
            </a:extLst>
          </p:cNvPr>
          <p:cNvSpPr txBox="1"/>
          <p:nvPr/>
        </p:nvSpPr>
        <p:spPr>
          <a:xfrm>
            <a:off x="4267200" y="62865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69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B2D0D87-69D9-46EF-BD46-8B30DB796257}"/>
              </a:ext>
            </a:extLst>
          </p:cNvPr>
          <p:cNvSpPr txBox="1"/>
          <p:nvPr/>
        </p:nvSpPr>
        <p:spPr>
          <a:xfrm>
            <a:off x="6096000" y="62865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71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51E7154-E043-F75E-6DA5-E5FBE6C8F1E3}"/>
              </a:ext>
            </a:extLst>
          </p:cNvPr>
          <p:cNvSpPr txBox="1"/>
          <p:nvPr/>
        </p:nvSpPr>
        <p:spPr>
          <a:xfrm>
            <a:off x="4267200" y="55245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55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34B69E6-B20F-7DDC-10D8-52DF24694A71}"/>
              </a:ext>
            </a:extLst>
          </p:cNvPr>
          <p:cNvSpPr txBox="1"/>
          <p:nvPr/>
        </p:nvSpPr>
        <p:spPr>
          <a:xfrm>
            <a:off x="6096000" y="55245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57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2C0BE66-67AA-F6BD-AC32-EF26ADB463EF}"/>
              </a:ext>
            </a:extLst>
          </p:cNvPr>
          <p:cNvSpPr txBox="1"/>
          <p:nvPr/>
        </p:nvSpPr>
        <p:spPr>
          <a:xfrm>
            <a:off x="4267200" y="70440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35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5FD62C6-CB82-34B0-1678-07C7053477F5}"/>
              </a:ext>
            </a:extLst>
          </p:cNvPr>
          <p:cNvSpPr txBox="1"/>
          <p:nvPr/>
        </p:nvSpPr>
        <p:spPr>
          <a:xfrm>
            <a:off x="6096000" y="70440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37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0DB67E7-E4FB-AC5F-DECD-163BE66B16C9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3254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ونصف).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FEAAE73-9B5D-3704-F6B6-D636E1A4BDBC}"/>
              </a:ext>
            </a:extLst>
          </p:cNvPr>
          <p:cNvSpPr/>
          <p:nvPr/>
        </p:nvSpPr>
        <p:spPr>
          <a:xfrm>
            <a:off x="4200832" y="6819900"/>
            <a:ext cx="381000" cy="292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65D6151-45C7-922D-BB2F-B551298FA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48" y="4098934"/>
            <a:ext cx="11951700" cy="40615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1000432" y="5143500"/>
            <a:ext cx="7162800" cy="3007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831D66FB-A466-4997-F73C-E54875F348F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5A9C-CB26-3AE0-B18F-C99EF9F0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81E10-DBAD-E81C-11E9-298C3EF6B4A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6B476-0E22-2E35-04B1-9C64277F3927}"/>
              </a:ext>
            </a:extLst>
          </p:cNvPr>
          <p:cNvSpPr/>
          <p:nvPr/>
        </p:nvSpPr>
        <p:spPr>
          <a:xfrm>
            <a:off x="221844" y="23622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5B7133-8E5F-6887-8B74-F29295F802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8141C-D13A-D022-E744-C9F916A7D65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5004BF-67E9-8360-A8F3-A37D17015B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272F4A-EA29-E253-DB89-4420BF9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E97D9B3-5AC9-847A-8F64-49D155082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48" y="4098934"/>
            <a:ext cx="11951700" cy="40615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14A1A6-8F6A-12C1-53B5-5A89D5696439}"/>
              </a:ext>
            </a:extLst>
          </p:cNvPr>
          <p:cNvSpPr/>
          <p:nvPr/>
        </p:nvSpPr>
        <p:spPr>
          <a:xfrm>
            <a:off x="1000432" y="5143500"/>
            <a:ext cx="7162800" cy="3007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F685B0-D231-CBF7-763B-39452BCF9035}"/>
              </a:ext>
            </a:extLst>
          </p:cNvPr>
          <p:cNvSpPr txBox="1"/>
          <p:nvPr/>
        </p:nvSpPr>
        <p:spPr>
          <a:xfrm>
            <a:off x="4382285" y="624747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D3F1E27-263F-DA99-5921-6A6C4A3BE503}"/>
              </a:ext>
            </a:extLst>
          </p:cNvPr>
          <p:cNvSpPr txBox="1"/>
          <p:nvPr/>
        </p:nvSpPr>
        <p:spPr>
          <a:xfrm>
            <a:off x="4763285" y="624747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874203C-029F-C051-D7F4-0C4B4152DB3D}"/>
              </a:ext>
            </a:extLst>
          </p:cNvPr>
          <p:cNvSpPr txBox="1"/>
          <p:nvPr/>
        </p:nvSpPr>
        <p:spPr>
          <a:xfrm>
            <a:off x="4763285" y="679105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882BC8-1C5F-B3EF-75EF-94193A80DD3C}"/>
              </a:ext>
            </a:extLst>
          </p:cNvPr>
          <p:cNvSpPr txBox="1"/>
          <p:nvPr/>
        </p:nvSpPr>
        <p:spPr>
          <a:xfrm>
            <a:off x="4343400" y="7277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6B1C4AD-0D41-4C9C-8806-650D2B22BAF4}"/>
              </a:ext>
            </a:extLst>
          </p:cNvPr>
          <p:cNvSpPr txBox="1"/>
          <p:nvPr/>
        </p:nvSpPr>
        <p:spPr>
          <a:xfrm>
            <a:off x="4763285" y="72872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EAA9CDD-CAB9-3C0C-E29C-143D5DE59AB4}"/>
              </a:ext>
            </a:extLst>
          </p:cNvPr>
          <p:cNvSpPr txBox="1"/>
          <p:nvPr/>
        </p:nvSpPr>
        <p:spPr>
          <a:xfrm>
            <a:off x="4425169" y="6034326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BAE3DB5-B49D-0BBD-2262-629969C5F454}"/>
              </a:ext>
            </a:extLst>
          </p:cNvPr>
          <p:cNvSpPr txBox="1"/>
          <p:nvPr/>
        </p:nvSpPr>
        <p:spPr>
          <a:xfrm>
            <a:off x="4382285" y="679632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2FA7BA2-89B8-193A-7AA1-0C7986015286}"/>
              </a:ext>
            </a:extLst>
          </p:cNvPr>
          <p:cNvSpPr txBox="1"/>
          <p:nvPr/>
        </p:nvSpPr>
        <p:spPr>
          <a:xfrm>
            <a:off x="6716808" y="623729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656BD24-95DF-8C92-C8D4-B6C702BCA873}"/>
              </a:ext>
            </a:extLst>
          </p:cNvPr>
          <p:cNvSpPr txBox="1"/>
          <p:nvPr/>
        </p:nvSpPr>
        <p:spPr>
          <a:xfrm>
            <a:off x="7097808" y="623729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DA7826D-86F7-B4D8-A445-D78C15558498}"/>
              </a:ext>
            </a:extLst>
          </p:cNvPr>
          <p:cNvSpPr txBox="1"/>
          <p:nvPr/>
        </p:nvSpPr>
        <p:spPr>
          <a:xfrm>
            <a:off x="7097808" y="678087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303B98-700C-3A91-5B95-DFD9ECA46325}"/>
              </a:ext>
            </a:extLst>
          </p:cNvPr>
          <p:cNvSpPr txBox="1"/>
          <p:nvPr/>
        </p:nvSpPr>
        <p:spPr>
          <a:xfrm>
            <a:off x="6677923" y="726692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93221FD-6805-D86C-8A82-B1D9CED94881}"/>
              </a:ext>
            </a:extLst>
          </p:cNvPr>
          <p:cNvSpPr txBox="1"/>
          <p:nvPr/>
        </p:nvSpPr>
        <p:spPr>
          <a:xfrm>
            <a:off x="7097808" y="7277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C61D062-8871-81DC-1F72-D2833024E4AE}"/>
              </a:ext>
            </a:extLst>
          </p:cNvPr>
          <p:cNvSpPr txBox="1"/>
          <p:nvPr/>
        </p:nvSpPr>
        <p:spPr>
          <a:xfrm>
            <a:off x="6759692" y="6024146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0B9CAE5B-0F32-6749-9266-62EFF51C4230}"/>
              </a:ext>
            </a:extLst>
          </p:cNvPr>
          <p:cNvSpPr txBox="1"/>
          <p:nvPr/>
        </p:nvSpPr>
        <p:spPr>
          <a:xfrm>
            <a:off x="6716808" y="678614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746CB41D-46E1-7079-3FE5-3CB4BE72EDE9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1867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9B58-CB30-478B-D6E9-EABFD629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BBD0A-88F4-E534-0737-0A8A46761CB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1F5265-FF09-0D29-C1C9-1E6A896E234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55BCB8-D4E1-5574-D6D4-4FCFA1E701F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CCBB19-CDF2-802E-82A2-9D9B154DBD58}"/>
              </a:ext>
            </a:extLst>
          </p:cNvPr>
          <p:cNvSpPr txBox="1"/>
          <p:nvPr/>
        </p:nvSpPr>
        <p:spPr>
          <a:xfrm>
            <a:off x="2514600" y="976263"/>
            <a:ext cx="100012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B01FBB8-C451-5FDF-E01D-124FF1ECD2E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12DAB8-3512-F188-F838-6D77CF5FBA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96049CE-0B36-061C-2D00-91A631C00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4" y="3924300"/>
            <a:ext cx="12688849" cy="3611982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35A6137-3C1E-630B-26F0-611C64934EEC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92794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E4708D-2FDA-61D8-4189-80EC95476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4" y="3924300"/>
            <a:ext cx="12688849" cy="361198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37B09BC-91C8-E182-271B-3D733C10596B}"/>
              </a:ext>
            </a:extLst>
          </p:cNvPr>
          <p:cNvSpPr txBox="1"/>
          <p:nvPr/>
        </p:nvSpPr>
        <p:spPr>
          <a:xfrm>
            <a:off x="3733801" y="461792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E56FCB4-CAB3-C332-0B19-7433C3A4E498}"/>
              </a:ext>
            </a:extLst>
          </p:cNvPr>
          <p:cNvSpPr txBox="1"/>
          <p:nvPr/>
        </p:nvSpPr>
        <p:spPr>
          <a:xfrm>
            <a:off x="3309292" y="461792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047BB03-8C29-5F68-2B84-242AC545760F}"/>
              </a:ext>
            </a:extLst>
          </p:cNvPr>
          <p:cNvSpPr txBox="1"/>
          <p:nvPr/>
        </p:nvSpPr>
        <p:spPr>
          <a:xfrm>
            <a:off x="3733800" y="51435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2608A69-D3AC-B2BF-463C-68F6329BCDA3}"/>
              </a:ext>
            </a:extLst>
          </p:cNvPr>
          <p:cNvSpPr txBox="1"/>
          <p:nvPr/>
        </p:nvSpPr>
        <p:spPr>
          <a:xfrm>
            <a:off x="3316666" y="5122711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4297804-781B-ED51-A45F-C68DE4EEDC75}"/>
              </a:ext>
            </a:extLst>
          </p:cNvPr>
          <p:cNvSpPr txBox="1"/>
          <p:nvPr/>
        </p:nvSpPr>
        <p:spPr>
          <a:xfrm>
            <a:off x="3733799" y="5630092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A7E4779-2109-8D9A-0279-43A2279931EF}"/>
              </a:ext>
            </a:extLst>
          </p:cNvPr>
          <p:cNvSpPr txBox="1"/>
          <p:nvPr/>
        </p:nvSpPr>
        <p:spPr>
          <a:xfrm>
            <a:off x="3304376" y="5638012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7CBE145-5598-F2FE-563D-D70E2715FDBF}"/>
              </a:ext>
            </a:extLst>
          </p:cNvPr>
          <p:cNvSpPr txBox="1"/>
          <p:nvPr/>
        </p:nvSpPr>
        <p:spPr>
          <a:xfrm>
            <a:off x="3017841" y="6875311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73 تِلْميذاً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438C892-E956-6820-32C0-69D427A3AEFA}"/>
              </a:ext>
            </a:extLst>
          </p:cNvPr>
          <p:cNvSpPr txBox="1"/>
          <p:nvPr/>
        </p:nvSpPr>
        <p:spPr>
          <a:xfrm>
            <a:off x="3352800" y="4500146"/>
            <a:ext cx="418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4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BD2EA28-C52B-6472-13A4-58B15EE9BC3A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1648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1676400" y="3970418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البسيطان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235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سنلعب لعبة جديدة وهي لعبة رمي الكرة.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النمذجة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الملحق4).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4D70164-4CA5-6CF3-2CEA-2954F8AD8DC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1EE15F2-044F-4DCC-A51A-FDC14340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7911"/>
            <a:ext cx="5410200" cy="42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0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E10746E2-CF9E-910D-BDC2-90DB920C56B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أو التلميذ الفائز هو أو هي: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48EC5E-6784-5282-6362-5FD7E0D1019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061AC474-0F60-07B9-E506-845E098A37C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1027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22.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16BA9A-4F84-2D3D-A394-AC4441C4B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031" y="3073158"/>
            <a:ext cx="4549534" cy="575359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6A037379-BA01-D390-942E-C59FEB3927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32A90-EEAC-24EC-2213-C9F1B57FC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CF7BA15-EBB5-7CBB-9B1A-7211EAE3E26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B6FB2B-DD2F-FADF-9E5B-097579442B4E}"/>
              </a:ext>
            </a:extLst>
          </p:cNvPr>
          <p:cNvSpPr txBox="1"/>
          <p:nvPr/>
        </p:nvSpPr>
        <p:spPr>
          <a:xfrm>
            <a:off x="1143000" y="1870971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بتدبير العمل في مجموعات صغرى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D45B856-1C05-EF67-A740-C7B6B366C643}"/>
              </a:ext>
            </a:extLst>
          </p:cNvPr>
          <p:cNvSpPr/>
          <p:nvPr/>
        </p:nvSpPr>
        <p:spPr>
          <a:xfrm rot="21239963" flipH="1">
            <a:off x="885263" y="2691357"/>
            <a:ext cx="11822424" cy="664731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1D78C8-7669-CAE1-1560-080B10962220}"/>
              </a:ext>
            </a:extLst>
          </p:cNvPr>
          <p:cNvSpPr txBox="1"/>
          <p:nvPr/>
        </p:nvSpPr>
        <p:spPr>
          <a:xfrm>
            <a:off x="1371601" y="3682774"/>
            <a:ext cx="109243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يُنمذج أمام التلاميذ السلوك المنتظر أثناء العمل في مجموعات صغرى؛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العمل في مجموعات صغرى" تعني تفعيل صيغة العمل في مجموعات صغرى؛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العمل في مجموعات صغرى: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ينتبه كل تلميذ(ة) لشروحات الأستاذ(ة) حتى يستوعب المطلوب منه؛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انتداب ممثل أو مقرر للمجموعة؛ مع تغيير الممثل في كل مرة حتى يتسنى لجميع أعضاء المجموعة تجريب دور القيادة؛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الجميع بروح الفريق ويتعاونون من أجل تحقيق الهدف؛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يجب الإنصات لكل الآراء والاتفاق على رأي واحد يمثل رأي المجموعة.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9979A59-9711-BB2F-4BBF-E3732498B040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688916F5-FDE8-C45A-7C07-545C8E41B865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96A81B1-F9CD-8949-BE52-547C4EB3A510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0A900F7-C863-9B1F-D95D-E86B86ABEB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9" y="1285876"/>
            <a:ext cx="2269457" cy="15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97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CC050-D887-A1DC-9B9E-D77301E10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0980-1844-E8A0-8AE1-4CF8D79A4B4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C6BFCFC-D906-237C-EC35-FBED4E1F6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D1BE990-A648-DDD4-61EF-564BE7948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19D192-4814-1826-7961-ECD21D66DA4C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A0504F-5FDF-B409-2073-2574E3672428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307396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361C4EDF-AB31-6B50-18F8-903086D1177F}"/>
              </a:ext>
            </a:extLst>
          </p:cNvPr>
          <p:cNvSpPr txBox="1">
            <a:spLocks/>
          </p:cNvSpPr>
          <p:nvPr/>
        </p:nvSpPr>
        <p:spPr>
          <a:xfrm>
            <a:off x="18500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/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898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19262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998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9262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</p:spTree>
    <p:extLst>
      <p:ext uri="{BB962C8B-B14F-4D97-AF65-F5344CB8AC3E}">
        <p14:creationId xmlns:p14="http://schemas.microsoft.com/office/powerpoint/2010/main" val="32004606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20786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515189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8" name="Freeform 8">
            <a:extLst>
              <a:ext uri="{FF2B5EF4-FFF2-40B4-BE49-F238E27FC236}">
                <a16:creationId xmlns:a16="http://schemas.microsoft.com/office/drawing/2014/main" id="{9C2F46A6-4EB5-BA1F-4A11-9BB5991663C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الملحق3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264F877B-96A4-25B3-8FEF-DE2EF47769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5B28AFDF-619A-5D2D-4E04-561AE4E5D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20025"/>
              </p:ext>
            </p:extLst>
          </p:nvPr>
        </p:nvGraphicFramePr>
        <p:xfrm>
          <a:off x="382213" y="2891776"/>
          <a:ext cx="12951574" cy="3747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006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931506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أن يتملك المتعلم(ة)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كيفية حل مسائل تتطلب جمع أعداد من 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رقمين (ثلاثة...)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أرقام بالاحتفاظ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نقود للعب وطباشير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15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5" name="Graphic 4" descr="Alarm clock with solid fill">
            <a:extLst>
              <a:ext uri="{FF2B5EF4-FFF2-40B4-BE49-F238E27FC236}">
                <a16:creationId xmlns:a16="http://schemas.microsoft.com/office/drawing/2014/main" id="{7BAF04FC-C93B-FF76-405A-A65BF2FF6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16717" y="5464658"/>
            <a:ext cx="1015180" cy="959586"/>
          </a:xfrm>
          <a:prstGeom prst="rect">
            <a:avLst/>
          </a:prstGeom>
        </p:spPr>
      </p:pic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6C3AAA45-19FA-70C4-52EE-A468ECF2EA12}"/>
              </a:ext>
            </a:extLst>
          </p:cNvPr>
          <p:cNvSpPr txBox="1">
            <a:spLocks/>
          </p:cNvSpPr>
          <p:nvPr/>
        </p:nvSpPr>
        <p:spPr>
          <a:xfrm>
            <a:off x="1785440" y="127882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26375E5-FAF4-C0B5-15B0-7ED264964B6F}"/>
              </a:ext>
            </a:extLst>
          </p:cNvPr>
          <p:cNvGrpSpPr/>
          <p:nvPr/>
        </p:nvGrpSpPr>
        <p:grpSpPr>
          <a:xfrm>
            <a:off x="1847850" y="6963420"/>
            <a:ext cx="10896600" cy="1321594"/>
            <a:chOff x="366471" y="4091893"/>
            <a:chExt cx="11287162" cy="1788830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BF87207C-C391-E1D2-40D7-FE6BC217212F}"/>
                </a:ext>
              </a:extLst>
            </p:cNvPr>
            <p:cNvGrpSpPr/>
            <p:nvPr/>
          </p:nvGrpSpPr>
          <p:grpSpPr>
            <a:xfrm>
              <a:off x="366471" y="4100009"/>
              <a:ext cx="2560197" cy="1772599"/>
              <a:chOff x="452972" y="4108124"/>
              <a:chExt cx="2927425" cy="1772599"/>
            </a:xfrm>
          </p:grpSpPr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7B7C93DD-33C8-6E97-ED28-E3ABF24670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AC678559-3FC0-368C-0EAF-877CE0323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F07CACAE-A4D5-2F73-A9A7-91B46512B3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4C23972B-EEB7-94E6-5D92-59ED99DCE8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DB868E9-9344-2941-6D72-2C159C8EAB97}"/>
                </a:ext>
              </a:extLst>
            </p:cNvPr>
            <p:cNvGrpSpPr/>
            <p:nvPr/>
          </p:nvGrpSpPr>
          <p:grpSpPr>
            <a:xfrm>
              <a:off x="3248771" y="4091893"/>
              <a:ext cx="2599251" cy="1788830"/>
              <a:chOff x="3730573" y="3849397"/>
              <a:chExt cx="2972081" cy="1788830"/>
            </a:xfrm>
          </p:grpSpPr>
          <p:pic>
            <p:nvPicPr>
              <p:cNvPr id="23" name="Image 2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146ABA0-BD55-B56E-6CE3-EFA1647FC1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4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6700F23-3508-DD22-2213-F6A247165F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5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33741D3-DDA5-376C-8DFF-AEAF6B0EA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6" name="Image 2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FB093DA0-0783-78C1-77D7-182B55B893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0EB43ABF-ED56-8F5A-84BE-4D8AD6DF25BD}"/>
                </a:ext>
              </a:extLst>
            </p:cNvPr>
            <p:cNvGrpSpPr/>
            <p:nvPr/>
          </p:nvGrpSpPr>
          <p:grpSpPr>
            <a:xfrm>
              <a:off x="6170125" y="4091893"/>
              <a:ext cx="2580702" cy="1788830"/>
              <a:chOff x="3741177" y="3849397"/>
              <a:chExt cx="2950872" cy="1788830"/>
            </a:xfrm>
          </p:grpSpPr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E7F88FBF-8D72-DF14-80F5-E6933D8F4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976DCBE5-03D4-8EDB-58F6-77C5856BBF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3CD7CB8C-A19D-31AB-D2FE-11D07D32F5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BC567123-E262-9294-23F9-E3AD7A85EE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514C9DA7-9637-C5B7-AF3E-183A74CB22DA}"/>
                </a:ext>
              </a:extLst>
            </p:cNvPr>
            <p:cNvGrpSpPr/>
            <p:nvPr/>
          </p:nvGrpSpPr>
          <p:grpSpPr>
            <a:xfrm>
              <a:off x="9072931" y="4094679"/>
              <a:ext cx="2580702" cy="1783259"/>
              <a:chOff x="3741177" y="3852182"/>
              <a:chExt cx="2950872" cy="1783259"/>
            </a:xfrm>
          </p:grpSpPr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4380D498-4F4B-AF08-9C78-A9E4CCAEF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6E19A64B-C090-A489-1FD2-60601EE76B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1880D38B-5E77-C9AE-1621-F3CF8D99B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736C559-58EA-89EE-22A9-19F32CE63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5348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462183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70C83D6D-ECF3-9A86-B06C-924E526CC1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8112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4516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5129213" y="4393613"/>
            <a:ext cx="8172450" cy="466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270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يقوم الميسر(ة) بنمذجة النشاط</a:t>
            </a:r>
            <a:r>
              <a:rPr lang="ar-MA" sz="315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:</a:t>
            </a: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كتابة مسألة تتطلب الجمع على السبورة بشكل واضح وقراءتها بموازاة ذلك، يعيد قراءتها بوضوح. ينصت المتعلمون فقط ولا يرددون معه أو بعده.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سؤال المتعلمين " من يقرأ كما فعلت؟" ويدعو متعلما آخر دوما ويعطيه الفرصة للقراءة ويشجعه لما ينهي القراءة؛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يطرح الأسئلة الأربعة </a:t>
            </a:r>
            <a:r>
              <a:rPr lang="ar-M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لحل المسألة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: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المعلومات التي تقدمها المسألة؛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هو المطلوب 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ماذا </a:t>
            </a: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سنفعل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لماذا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MadaniArabic-Light" panose="00000400000000000000" pitchFamily="2" charset="-7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4CAEDC-156F-831B-5887-E86CF4F4F07F}"/>
              </a:ext>
            </a:extLst>
          </p:cNvPr>
          <p:cNvGrpSpPr/>
          <p:nvPr/>
        </p:nvGrpSpPr>
        <p:grpSpPr>
          <a:xfrm>
            <a:off x="1638301" y="4666553"/>
            <a:ext cx="3340893" cy="2273771"/>
            <a:chOff x="4805109" y="3398904"/>
            <a:chExt cx="4079080" cy="24746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D5EC5A-B523-59DA-D537-2BC96BEA3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5109" y="3398904"/>
              <a:ext cx="4079080" cy="247468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DA4935-26E9-D7BD-0B42-0E2590F477CE}"/>
                </a:ext>
              </a:extLst>
            </p:cNvPr>
            <p:cNvSpPr txBox="1"/>
            <p:nvPr/>
          </p:nvSpPr>
          <p:spPr>
            <a:xfrm>
              <a:off x="5039188" y="3665801"/>
              <a:ext cx="3610921" cy="14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يملك أحمد 26 درهما، أعطته سارة 15 درهما.</a:t>
              </a:r>
            </a:p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كم درهما أصبح لدى أحمد؟</a:t>
              </a:r>
              <a:endParaRPr lang="fr-FR" sz="2025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1CEF0373-0E4B-2417-FD31-109C6DAFD5BD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26043939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E4FD7FA-A028-19F5-4099-CE45169E10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37901"/>
              </p:ext>
            </p:extLst>
          </p:nvPr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- تتمة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833122" y="3324828"/>
            <a:ext cx="9488283" cy="547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defTabSz="1028700" rtl="1">
              <a:lnSpc>
                <a:spcPct val="115000"/>
              </a:lnSpc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رسم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على الأرض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متعلمين لل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عب دور أحمد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سارة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وحل المسألة مع مساعدتهم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نقود اللعب.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يملاْ كل المعلومات في الإطار مع الاستعانة بالأسئلة الأربعة؛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 يملك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أحمد 26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يحث المتعلمين على تكوين المبلغ بلعبة النقود؛"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يعد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الأوراق من كل فئة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ويكتب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الأرقام في الإطار</a:t>
            </a:r>
            <a:r>
              <a:rPr lang="en-US" sz="247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نفس الشيء بالنسبة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لمبلغ سارة 15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يسأل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المتعلم الذي لعب دور أحمد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ويدعوه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ليعد النقود ويكتب الأرقام داخل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يدعو المتعلمين إلى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مناقشة </a:t>
            </a:r>
            <a:r>
              <a:rPr lang="ar-MA" sz="2475" dirty="0" err="1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التي سيحتاجانها لحل المسألة؛</a:t>
            </a: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يسجل رمز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الجمع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الجدول؛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134EAF94-772C-5A4D-FB1D-EAE6B8B4F24F}"/>
              </a:ext>
            </a:extLst>
          </p:cNvPr>
          <p:cNvSpPr txBox="1">
            <a:spLocks/>
          </p:cNvSpPr>
          <p:nvPr/>
        </p:nvSpPr>
        <p:spPr>
          <a:xfrm>
            <a:off x="2231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74FA95F-8F63-0BC7-C5AC-65943740F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1" y="4454303"/>
            <a:ext cx="3453274" cy="214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7794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D432B7C-7FA1-E96C-8156-9073547AFF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57300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686667"/>
              </p:ext>
            </p:extLst>
          </p:nvPr>
        </p:nvGraphicFramePr>
        <p:xfrm>
          <a:off x="11432" y="2247900"/>
          <a:ext cx="13704567" cy="69234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1829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902738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0896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(تتمة)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14505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66E09D55-0D1A-CEF2-56A0-37376C5430F2}"/>
              </a:ext>
            </a:extLst>
          </p:cNvPr>
          <p:cNvSpPr txBox="1">
            <a:spLocks/>
          </p:cNvSpPr>
          <p:nvPr/>
        </p:nvSpPr>
        <p:spPr>
          <a:xfrm>
            <a:off x="6115050" y="3160791"/>
            <a:ext cx="7589518" cy="558305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2853" tIns="51413" rIns="102853" bIns="51413" rtlCol="0" anchor="t" anchorCtr="0">
            <a:normAutofit fontScale="85000" lnSpcReduction="20000"/>
          </a:bodyPr>
          <a:lstStyle>
            <a:lvl1pPr marL="457200" lvl="0" indent="-228600" algn="l" defTabSz="6858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92"/>
              </a:buClr>
              <a:buSzPts val="2133"/>
              <a:buFont typeface="Arial" panose="020B0604020202020204" pitchFamily="34" charset="0"/>
              <a:buNone/>
              <a:defRPr sz="2133" b="0" i="0" kern="120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التذكير بقواعد الجمع: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"" نبدأ إنجاز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جمع الوحدات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الآن أعط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 سارة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5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فئة درهم واحد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أصبح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لدي أحمد 11 ورقة نقدية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 من فئة درهم واحد.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نبادل 10 أواق نقدية من فئة درهم بورقة واحدة من فئة 10 دراهم. نضع الورقة المحصل عليها في موضع الاحتفاظ بعمود العشرات؛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نضع ورقة من فئة 1 درهم المتبقية في خانة المجموع في  عمود الوحدات؛ 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نجمع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العشرات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حيث نجمع أوراق العشرات مع بعضها البعض دون إغفال العشرة في موضع الاحتفاظ؛ نحصل على 4 أوراق من فئة 10 دراهم نضعها في خانة العشرات للمجموع؛ </a:t>
            </a: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"وجدنا حل المسألة لما جمعنا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26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و15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مما أعطانا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أكتب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الحل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جملة مفيدة: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أصبح لدى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indent="0" algn="just" defTabSz="771525" rtl="1">
              <a:spcBef>
                <a:spcPts val="1125"/>
              </a:spcBef>
              <a:defRPr/>
            </a:pPr>
            <a:endParaRPr lang="fr-FR" sz="2700" dirty="0"/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99412C0E-B20F-00EC-8870-5FE012B55B2E}"/>
              </a:ext>
            </a:extLst>
          </p:cNvPr>
          <p:cNvSpPr txBox="1">
            <a:spLocks/>
          </p:cNvSpPr>
          <p:nvPr/>
        </p:nvSpPr>
        <p:spPr>
          <a:xfrm>
            <a:off x="20024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0B8F598-F40E-D33F-8B32-44505D933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3007785"/>
            <a:ext cx="4747739" cy="27350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FA585A7-CDF7-04AC-988F-592CE43E0C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5927474"/>
            <a:ext cx="4747739" cy="282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2990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85F4E1-504F-8C75-F25F-E150638C32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083490"/>
              </p:ext>
            </p:extLst>
          </p:nvPr>
        </p:nvGraphicFramePr>
        <p:xfrm>
          <a:off x="185738" y="2360246"/>
          <a:ext cx="13344525" cy="6984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3479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50157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     يوزع الميسر مجموعة من الأوراق النقدية من لعبة النقود على المجموعات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(مجموعات من 6 أفراد)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يكتب الميسر على السبورة مجموعة من عمليات الجمع بالاحتفاظ؛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يدعو كل مجموعة إلى إنجاز إحدى عمليات الجمع باستخدام لعبة النقود؛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ترسم كل مجموعة منزل العمليات؛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يقوم المتعلمون بالمناولات اللازمة؛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يواكب الميسر أعمال المجموعات ويقدم التوجيهات اللازمة؛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يذكر الميسر بقاعدة البدء بجمع الوحدات، ثم العشرات، وعدم إغفال الاحتفاظ؛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يمر ممثل عن كل مجموعة لإنجاز عمليتها على السبورة وتتم مناقشة الإنجازات؛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المجموعة الفائزة هي المجموعة التي كانت الأسرع في الإنجاز السليم؛ </a:t>
                      </a:r>
                    </a:p>
                    <a:p>
                      <a:pPr marL="0" indent="0" algn="just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* تكرر هذه العملية مرات متعددة لتمكين جميع المتعلمين من المناولة وإنجاز العمليات. </a:t>
                      </a: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B71546BF-2611-0094-59C0-19034798D6F2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91A97EC-FABF-42E0-3CB2-0A01254AA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95700"/>
            <a:ext cx="4227858" cy="242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4676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E8C16B1-501C-AE3D-97D8-3C261DBE54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03860"/>
          <a:ext cx="13367133" cy="42220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1484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1884191">
                <a:tc>
                  <a:txBody>
                    <a:bodyPr/>
                    <a:lstStyle/>
                    <a:p>
                      <a:pPr marL="0" lvl="0" indent="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0F6B0743-10E8-62C2-EF11-45EAC6A2E047}"/>
              </a:ext>
            </a:extLst>
          </p:cNvPr>
          <p:cNvSpPr txBox="1"/>
          <p:nvPr/>
        </p:nvSpPr>
        <p:spPr>
          <a:xfrm>
            <a:off x="529366" y="4884527"/>
            <a:ext cx="126572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يحرص الأستاذ(ة) على تفقد عمل المجموعات الصغرى للتأكد من مشاركة الجميع في سيرورة حل الوضعية المسألة.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endParaRPr lang="ar-MA" sz="2025" b="1" dirty="0">
              <a:solidFill>
                <a:prstClr val="black"/>
              </a:solidFill>
              <a:latin typeface="Calibri" panose="020F0502020204030204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يوجه الأستاذ(ة) التلاميذ إلى استعمال الأوراق النقدية اللازمة لإنجاز العملية ووضع باقي الأوراق في ملف مستقل لتفادي أي تشويش على سيرورة العملية.</a:t>
            </a:r>
            <a:endParaRPr lang="fr-FR" sz="2025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2C13BC01-E83F-2145-75F8-9C79DD5407AF}"/>
              </a:ext>
            </a:extLst>
          </p:cNvPr>
          <p:cNvSpPr txBox="1">
            <a:spLocks/>
          </p:cNvSpPr>
          <p:nvPr/>
        </p:nvSpPr>
        <p:spPr>
          <a:xfrm>
            <a:off x="2002418" y="128587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81367206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F5DDA-4B85-FA66-A1A5-5CA2DA77A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ADBF1EB-8F5E-76A6-D3E7-268F75198D0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CC21B75B-422F-D554-1E0F-D879A36BC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BE3BC8C6-9916-8111-1BC6-D60FFDCC0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5F0195-A4F7-A20A-703F-96D98426D155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420BAC-BC86-290F-BE47-B12921F5A1D3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222215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10)؛ أو في الطرح لعدد مكون من رقمين أو رقم واحد (يكون الفرق محصورا بين 0 و18)؛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الطرح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"5-9"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40994</TotalTime>
  <Words>4006</Words>
  <Application>Microsoft Office PowerPoint</Application>
  <PresentationFormat>Personnalisé</PresentationFormat>
  <Paragraphs>911</Paragraphs>
  <Slides>99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99</vt:i4>
      </vt:variant>
    </vt:vector>
  </HeadingPairs>
  <TitlesOfParts>
    <vt:vector size="115" baseType="lpstr">
      <vt:lpstr>Dosis</vt:lpstr>
      <vt:lpstr>Montserrat Medium</vt:lpstr>
      <vt:lpstr>Montserrat Light</vt:lpstr>
      <vt:lpstr>MadaniArabic-Light</vt:lpstr>
      <vt:lpstr>Wingdings</vt:lpstr>
      <vt:lpstr>Microsoft Uighur</vt:lpstr>
      <vt:lpstr>Arial</vt:lpstr>
      <vt:lpstr>29LT Bukra Bold</vt:lpstr>
      <vt:lpstr>Montserrat</vt:lpstr>
      <vt:lpstr>Cambria,Serif</vt:lpstr>
      <vt:lpstr>Arial Rounded MT Bold</vt:lpstr>
      <vt:lpstr>Dubai</vt:lpstr>
      <vt:lpstr>Cambria</vt:lpstr>
      <vt:lpstr>Calibri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266</cp:revision>
  <dcterms:created xsi:type="dcterms:W3CDTF">2006-08-16T00:00:00Z</dcterms:created>
  <dcterms:modified xsi:type="dcterms:W3CDTF">2025-10-04T11:45:21Z</dcterms:modified>
  <dc:identifier>DAFtlvZnwz4</dc:identifier>
</cp:coreProperties>
</file>