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2"/>
  </p:notesMasterIdLst>
  <p:sldIdLst>
    <p:sldId id="257" r:id="rId2"/>
    <p:sldId id="2134808553" r:id="rId3"/>
    <p:sldId id="2134808443" r:id="rId4"/>
    <p:sldId id="2134805101" r:id="rId5"/>
    <p:sldId id="2134808576" r:id="rId6"/>
    <p:sldId id="2134805155" r:id="rId7"/>
    <p:sldId id="2147482718" r:id="rId8"/>
    <p:sldId id="386" r:id="rId9"/>
    <p:sldId id="2134808444" r:id="rId10"/>
    <p:sldId id="2147482692" r:id="rId11"/>
    <p:sldId id="2147482586" r:id="rId12"/>
    <p:sldId id="2147482695" r:id="rId13"/>
    <p:sldId id="2134808519" r:id="rId14"/>
    <p:sldId id="2134808520" r:id="rId15"/>
    <p:sldId id="2147482629" r:id="rId16"/>
    <p:sldId id="2147482630" r:id="rId17"/>
    <p:sldId id="2147482631" r:id="rId18"/>
    <p:sldId id="2147482632" r:id="rId19"/>
    <p:sldId id="2147482633" r:id="rId20"/>
    <p:sldId id="2147482634" r:id="rId21"/>
    <p:sldId id="2147482635" r:id="rId22"/>
    <p:sldId id="2147482636" r:id="rId23"/>
    <p:sldId id="2134808459" r:id="rId24"/>
    <p:sldId id="2147482703" r:id="rId25"/>
    <p:sldId id="2134808446" r:id="rId26"/>
    <p:sldId id="2147482646" r:id="rId27"/>
    <p:sldId id="2147482648" r:id="rId28"/>
    <p:sldId id="2147482705" r:id="rId29"/>
    <p:sldId id="2147482664" r:id="rId30"/>
    <p:sldId id="2147482706" r:id="rId31"/>
    <p:sldId id="2147482707" r:id="rId32"/>
    <p:sldId id="2134808460" r:id="rId33"/>
    <p:sldId id="2147482724" r:id="rId34"/>
    <p:sldId id="2134808550" r:id="rId35"/>
    <p:sldId id="2147482687" r:id="rId36"/>
    <p:sldId id="2147482673" r:id="rId37"/>
    <p:sldId id="2147482675" r:id="rId38"/>
    <p:sldId id="2147482676" r:id="rId39"/>
    <p:sldId id="2147482677" r:id="rId40"/>
    <p:sldId id="2147482685" r:id="rId41"/>
    <p:sldId id="2147482686" r:id="rId42"/>
    <p:sldId id="2147482539" r:id="rId43"/>
    <p:sldId id="2147482558" r:id="rId44"/>
    <p:sldId id="2147482582" r:id="rId45"/>
    <p:sldId id="2147482716" r:id="rId46"/>
    <p:sldId id="2134808542" r:id="rId47"/>
    <p:sldId id="2147482736" r:id="rId48"/>
    <p:sldId id="2147482737" r:id="rId49"/>
    <p:sldId id="2147482740" r:id="rId50"/>
    <p:sldId id="2147482738" r:id="rId51"/>
    <p:sldId id="2147482741" r:id="rId52"/>
    <p:sldId id="2147482739" r:id="rId53"/>
    <p:sldId id="2147482733" r:id="rId54"/>
    <p:sldId id="2147482743" r:id="rId55"/>
    <p:sldId id="2147482742" r:id="rId56"/>
    <p:sldId id="2147482578" r:id="rId57"/>
    <p:sldId id="2147482579" r:id="rId58"/>
    <p:sldId id="2147482580" r:id="rId59"/>
    <p:sldId id="2147482581" r:id="rId60"/>
    <p:sldId id="2147482745" r:id="rId61"/>
    <p:sldId id="2147482583" r:id="rId62"/>
    <p:sldId id="2134808467" r:id="rId63"/>
    <p:sldId id="2134808543" r:id="rId64"/>
    <p:sldId id="2147482624" r:id="rId65"/>
    <p:sldId id="2134808545" r:id="rId66"/>
    <p:sldId id="2147482678" r:id="rId67"/>
    <p:sldId id="2134808546" r:id="rId68"/>
    <p:sldId id="2147482679" r:id="rId69"/>
    <p:sldId id="2147482680" r:id="rId70"/>
    <p:sldId id="2134808549" r:id="rId71"/>
    <p:sldId id="2147482694" r:id="rId72"/>
    <p:sldId id="2147482729" r:id="rId73"/>
    <p:sldId id="2147482546" r:id="rId74"/>
    <p:sldId id="2147482549" r:id="rId75"/>
    <p:sldId id="2147482550" r:id="rId76"/>
    <p:sldId id="2134808504" r:id="rId77"/>
    <p:sldId id="2147482538" r:id="rId78"/>
    <p:sldId id="2147482702" r:id="rId79"/>
    <p:sldId id="2147482744" r:id="rId80"/>
    <p:sldId id="2147482720" r:id="rId81"/>
    <p:sldId id="2147482721" r:id="rId82"/>
    <p:sldId id="2147482722" r:id="rId83"/>
    <p:sldId id="2147482723" r:id="rId84"/>
    <p:sldId id="2147482691" r:id="rId85"/>
    <p:sldId id="788" r:id="rId86"/>
    <p:sldId id="1088" r:id="rId87"/>
    <p:sldId id="1089" r:id="rId88"/>
    <p:sldId id="1091" r:id="rId89"/>
    <p:sldId id="2134804327" r:id="rId90"/>
    <p:sldId id="2147482480" r:id="rId91"/>
  </p:sldIdLst>
  <p:sldSz cx="13716000" cy="10287000"/>
  <p:notesSz cx="6858000" cy="9144000"/>
  <p:embeddedFontLst>
    <p:embeddedFont>
      <p:font typeface="29LT Bukra Bold" panose="020B0604020202020204" charset="0"/>
      <p:bold r:id="rId93"/>
    </p:embeddedFont>
    <p:embeddedFont>
      <p:font typeface="Arial Rounded MT Bold" panose="020F0704030504030204" pitchFamily="34" charset="0"/>
      <p:regular r:id="rId94"/>
    </p:embeddedFont>
    <p:embeddedFont>
      <p:font typeface="Cambria" panose="02040503050406030204" pitchFamily="18" charset="0"/>
      <p:regular r:id="rId95"/>
      <p:bold r:id="rId96"/>
      <p:italic r:id="rId97"/>
      <p:boldItalic r:id="rId98"/>
    </p:embeddedFont>
    <p:embeddedFont>
      <p:font typeface="Carelia" panose="020B0604020202020204" charset="0"/>
      <p:regular r:id="rId99"/>
    </p:embeddedFont>
    <p:embeddedFont>
      <p:font typeface="Dosis" pitchFamily="2" charset="0"/>
      <p:regular r:id="rId100"/>
      <p:bold r:id="rId101"/>
    </p:embeddedFont>
    <p:embeddedFont>
      <p:font typeface="Dubai" panose="020B0503030403030204" pitchFamily="34" charset="-78"/>
      <p:regular r:id="rId102"/>
      <p:bold r:id="rId103"/>
    </p:embeddedFont>
    <p:embeddedFont>
      <p:font typeface="MadaniArabic-Light" panose="00000400000000000000" pitchFamily="2" charset="-78"/>
      <p:regular r:id="rId104"/>
    </p:embeddedFont>
    <p:embeddedFont>
      <p:font typeface="Microsoft Uighur" panose="02000000000000000000" pitchFamily="2" charset="-78"/>
      <p:regular r:id="rId105"/>
      <p:bold r:id="rId106"/>
    </p:embeddedFont>
    <p:embeddedFont>
      <p:font typeface="Montserrat" panose="00000500000000000000" pitchFamily="2" charset="0"/>
      <p:regular r:id="rId107"/>
      <p:bold r:id="rId108"/>
      <p:italic r:id="rId109"/>
      <p:boldItalic r:id="rId110"/>
    </p:embeddedFont>
    <p:embeddedFont>
      <p:font typeface="Montserrat Light" panose="00000400000000000000" pitchFamily="2" charset="0"/>
      <p:regular r:id="rId111"/>
      <p:italic r:id="rId112"/>
    </p:embeddedFont>
    <p:embeddedFont>
      <p:font typeface="Montserrat Medium" panose="00000600000000000000" pitchFamily="2" charset="0"/>
      <p:regular r:id="rId113"/>
      <p:italic r:id="rId1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8D42C6"/>
    <a:srgbClr val="4AC283"/>
    <a:srgbClr val="F98F51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079" autoAdjust="0"/>
    <p:restoredTop sz="95033" autoAdjust="0"/>
  </p:normalViewPr>
  <p:slideViewPr>
    <p:cSldViewPr>
      <p:cViewPr varScale="1">
        <p:scale>
          <a:sx n="61" d="100"/>
          <a:sy n="61" d="100"/>
        </p:scale>
        <p:origin x="442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20.fntdata"/><Relationship Id="rId16" Type="http://schemas.openxmlformats.org/officeDocument/2006/relationships/slide" Target="slides/slide15.xml"/><Relationship Id="rId107" Type="http://schemas.openxmlformats.org/officeDocument/2006/relationships/font" Target="fonts/font15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10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font" Target="fonts/font3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21.fntdata"/><Relationship Id="rId118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11.fntdata"/><Relationship Id="rId108" Type="http://schemas.openxmlformats.org/officeDocument/2006/relationships/font" Target="fonts/font16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2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2.fntdata"/><Relationship Id="rId99" Type="http://schemas.openxmlformats.org/officeDocument/2006/relationships/font" Target="fonts/font7.fntdata"/><Relationship Id="rId10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17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5.fntdata"/><Relationship Id="rId104" Type="http://schemas.openxmlformats.org/officeDocument/2006/relationships/font" Target="fonts/font1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18.fntdata"/><Relationship Id="rId115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font" Target="fonts/font8.fntdata"/><Relationship Id="rId105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1.fntdata"/><Relationship Id="rId98" Type="http://schemas.openxmlformats.org/officeDocument/2006/relationships/font" Target="fonts/font6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19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3729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3795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5681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33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00523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MA" dirty="0">
                <a:cs typeface="MadaniArabic-Light" panose="00000400000000000000" pitchFamily="2" charset="-78"/>
              </a:rPr>
              <a:t>بعد نمذجة استعمال جداول الجمع أو الطرح – تقدم البطاقة التقنية للنشاط </a:t>
            </a: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2377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1276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0450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0348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6426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06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26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7.svg"/><Relationship Id="rId9" Type="http://schemas.openxmlformats.org/officeDocument/2006/relationships/image" Target="../media/image2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4.png"/><Relationship Id="rId4" Type="http://schemas.openxmlformats.org/officeDocument/2006/relationships/image" Target="../media/image30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0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1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13" Type="http://schemas.openxmlformats.org/officeDocument/2006/relationships/image" Target="../media/image9.sv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11" Type="http://schemas.openxmlformats.org/officeDocument/2006/relationships/image" Target="../media/image42.jpeg"/><Relationship Id="rId5" Type="http://schemas.openxmlformats.org/officeDocument/2006/relationships/image" Target="../media/image38.png"/><Relationship Id="rId10" Type="http://schemas.openxmlformats.org/officeDocument/2006/relationships/image" Target="../media/image41.png"/><Relationship Id="rId4" Type="http://schemas.openxmlformats.org/officeDocument/2006/relationships/image" Target="../media/image37.png"/><Relationship Id="rId9" Type="http://schemas.openxmlformats.org/officeDocument/2006/relationships/image" Target="../media/image40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15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0B0BC-8557-F523-5F15-165DD4CFB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F69012-C8B0-4668-5C32-DDC449A0D22C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F9877D-0270-ACDA-F5AF-4A1DA7E05B83}"/>
              </a:ext>
            </a:extLst>
          </p:cNvPr>
          <p:cNvSpPr/>
          <p:nvPr/>
        </p:nvSpPr>
        <p:spPr>
          <a:xfrm>
            <a:off x="275852" y="224622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CC0BB0-6177-145B-3042-F262074D06BF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3BF606F-BBC3-5D16-7B94-4DB2BCECA564}"/>
              </a:ext>
            </a:extLst>
          </p:cNvPr>
          <p:cNvSpPr txBox="1"/>
          <p:nvPr/>
        </p:nvSpPr>
        <p:spPr>
          <a:xfrm>
            <a:off x="152400" y="863026"/>
            <a:ext cx="12287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سنرى أيقونة " العمل في مجموعات صغرى" وسأوضح لكم ما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ذا تعني وما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عليكم القيام به 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ظهور هذه الأيقونة. 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42900" marR="0" lvl="0" indent="-34290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يوضح  الأستاذ(ة) للتلاميذ السلوك المنتظر منهم أثناء النمذجة كما هو مبين في الملحق 1.</a:t>
            </a:r>
          </a:p>
        </p:txBody>
      </p:sp>
      <p:sp>
        <p:nvSpPr>
          <p:cNvPr id="9" name="Étoile à 5 branches 3">
            <a:extLst>
              <a:ext uri="{FF2B5EF4-FFF2-40B4-BE49-F238E27FC236}">
                <a16:creationId xmlns:a16="http://schemas.microsoft.com/office/drawing/2014/main" id="{7D8AF012-905F-C37B-17B3-F86540DFB59F}"/>
              </a:ext>
            </a:extLst>
          </p:cNvPr>
          <p:cNvSpPr/>
          <p:nvPr/>
        </p:nvSpPr>
        <p:spPr>
          <a:xfrm>
            <a:off x="2817412" y="8391777"/>
            <a:ext cx="914400" cy="121920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47EDD3E-A784-5E74-6731-A0DCC0CAC5FF}"/>
              </a:ext>
            </a:extLst>
          </p:cNvPr>
          <p:cNvSpPr/>
          <p:nvPr/>
        </p:nvSpPr>
        <p:spPr>
          <a:xfrm>
            <a:off x="4046192" y="8855269"/>
            <a:ext cx="6852396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6428EA7-29E6-CC3F-FCF4-DFCFDA67192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CBEE90-4F83-0CFD-4559-3AFB45528059}"/>
              </a:ext>
            </a:extLst>
          </p:cNvPr>
          <p:cNvSpPr/>
          <p:nvPr/>
        </p:nvSpPr>
        <p:spPr>
          <a:xfrm>
            <a:off x="5875472" y="6857427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pic>
        <p:nvPicPr>
          <p:cNvPr id="5" name="Image 4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381558C-0C87-08BA-6ED1-6DC9DCAB5E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856" y="2625913"/>
            <a:ext cx="5992284" cy="3994857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5F9DF3D6-1A8A-5195-A1D9-1C10E2A0280C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2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19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60934-8D3B-B08D-EA28-F4953B822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26E16E-6493-6F03-A750-9B19032E85C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AFBB6D-09BF-69D6-5828-AF52AF14C0F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EFF461-1D09-6EF3-7E86-7A51B234B5D5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548B48-19C8-2012-FF92-A976962A8F80}"/>
              </a:ext>
            </a:extLst>
          </p:cNvPr>
          <p:cNvSpPr txBox="1"/>
          <p:nvPr/>
        </p:nvSpPr>
        <p:spPr>
          <a:xfrm>
            <a:off x="275854" y="863026"/>
            <a:ext cx="12163764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نعود لنشاطنا " الجمع والطرح شفهيا" سنستمر في التدرب على الطرح الشفوي لعدد مكون من رقمين أو رقم واحد بحيث  يكون الفرق محصورا بين 0 و18.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(ة)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ببطاقة النشاط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مرحلة الممارسة الموجهة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(الملحق 2)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2A2CC12-5262-E1B4-DF33-59584EECF5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9A2DE21-6193-E26E-5829-9B86CC4887F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D5C6C09-8CBA-034A-5244-EB078023EEFD}"/>
              </a:ext>
            </a:extLst>
          </p:cNvPr>
          <p:cNvGrpSpPr/>
          <p:nvPr/>
        </p:nvGrpSpPr>
        <p:grpSpPr>
          <a:xfrm>
            <a:off x="3746238" y="3317360"/>
            <a:ext cx="6552918" cy="6125049"/>
            <a:chOff x="5518324" y="2984386"/>
            <a:chExt cx="6552918" cy="6125049"/>
          </a:xfrm>
        </p:grpSpPr>
        <p:pic>
          <p:nvPicPr>
            <p:cNvPr id="3" name="Image 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C120089C-518E-16C2-48DD-F5D2E0B4C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9" name="Image 8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F30EE91E-F537-0CC4-9AA0-EA7AF33FE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0" name="Image 2">
            <a:extLst>
              <a:ext uri="{FF2B5EF4-FFF2-40B4-BE49-F238E27FC236}">
                <a16:creationId xmlns:a16="http://schemas.microsoft.com/office/drawing/2014/main" id="{A3E1C939-9A6C-2FB5-CF08-EDA62DCBB7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9430" y="3641176"/>
            <a:ext cx="1017142" cy="145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665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الألواح،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9530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1-8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1EA6410-E500-C3AA-2E03-B46FE34A6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648200" y="4838700"/>
            <a:ext cx="358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1-8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7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E80CF3A-FEDE-B2A5-3C69-3F2F8A55E2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530D6-D266-4464-64A4-4F0B4B930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5C0383-DF1C-5005-B9F7-847A44A4FA7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7F95C1-9037-18E9-ECC8-4A50535564B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41444F-5928-7151-4D8C-97C8810385C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F1ADC9-AF24-1A99-ADF7-81599018220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CE5AAE-5461-9FF0-44E9-D40C46756064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C69523-2EE5-7AFE-B568-6EA9E31235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549F976-1C3A-F0B2-E805-89078D4D5A89}"/>
              </a:ext>
            </a:extLst>
          </p:cNvPr>
          <p:cNvSpPr txBox="1"/>
          <p:nvPr/>
        </p:nvSpPr>
        <p:spPr>
          <a:xfrm>
            <a:off x="50292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2-8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E1D6C17-2F1A-6DEB-E710-9EFDEDEE95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25C568C-708D-4EDC-C203-B42ABF746A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668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2AE7D-F3C5-45F1-84E1-73217BFED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2E703-85F9-5DB2-3FFF-86405AE8AB8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3FC28D-45ED-C604-BF8C-695A37162F3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E87A40B-3B2C-7837-B723-942CA5879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67F34EF-4283-CFCD-DF41-832C4C6F5FF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BBF492-1309-1210-E09F-ADF5AA46F49D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7AD63D-CC0B-93B6-B670-6607F41C59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5B19A8A-C6C4-C41B-057E-23BB740F0EC3}"/>
              </a:ext>
            </a:extLst>
          </p:cNvPr>
          <p:cNvSpPr txBox="1"/>
          <p:nvPr/>
        </p:nvSpPr>
        <p:spPr>
          <a:xfrm>
            <a:off x="4951113" y="4838700"/>
            <a:ext cx="28974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2-8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6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B1322C-6157-47BD-6C7D-C28465706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3BC2FF4-8A6A-62E5-775C-607374C3362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8440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D1A14-699D-CD86-1899-150F4CAEB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2754DB-EDCB-D8DC-C394-97C19E844C2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21C871-AD80-2457-DE2C-050AB932938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AD5A10-3ACA-8570-CDEF-F5DEA5C0683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01DA4-DC60-B0C7-2E4C-40D196A59B7F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A7468B-195A-3AC9-1298-77A47C0B12E0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3E66882-E1F5-52C8-4C9D-2C444432C0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8BC82C5-D966-ACBD-1C9E-D8F6B95F4684}"/>
              </a:ext>
            </a:extLst>
          </p:cNvPr>
          <p:cNvSpPr txBox="1"/>
          <p:nvPr/>
        </p:nvSpPr>
        <p:spPr>
          <a:xfrm>
            <a:off x="4495800" y="4788061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rgbClr val="FFFF00"/>
                </a:solidFill>
              </a:rPr>
              <a:t>? 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AAB4C0C-6AA6-4650-7ABA-56A13C8351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FC72C9E-AEC0-3778-3B24-9AB970C3F1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863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57A75-80CA-711E-FF63-8C7936A04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5D2BA2-8080-B1D9-899B-F03138FA760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450277-E5B3-75C8-14F7-8261EBC3341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BEB432-C492-7B0D-23EE-5ED3A7FAAFD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1B2CBA-5280-B8DD-08D7-EC3F90210DE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48378B-B25D-5AA0-53BD-F703FAF9AEC4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AB0FAE-B4D2-446D-3142-EDF055F35A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50FCBD-B35D-18D0-5334-D4E4A229B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A00F41-C5C0-D515-171B-521A077C6C1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86CDBD5-69AB-7D8C-A12F-AF48ECA6473E}"/>
              </a:ext>
            </a:extLst>
          </p:cNvPr>
          <p:cNvSpPr txBox="1"/>
          <p:nvPr/>
        </p:nvSpPr>
        <p:spPr>
          <a:xfrm>
            <a:off x="4495800" y="4788061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8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2</a:t>
            </a:r>
            <a:r>
              <a:rPr lang="fr-MA" sz="8000" dirty="0">
                <a:solidFill>
                  <a:srgbClr val="FFFF00"/>
                </a:solidFill>
              </a:rPr>
              <a:t> 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10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31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EF80F-9459-D073-20E5-861E815E8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E841D9-2623-D410-45FA-C21B5CE117B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3636CA-11F5-113E-3D91-3E16D3FB13C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04CB2D-DC45-C4AA-1F87-638C23788152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DBFAFC-1830-CFF0-AA76-FF270C08F2B2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456B6ED-6338-5901-1CD3-FBEE9FDDCA5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61ABDDA-B6E5-8A59-8703-216841F2D5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6A99901-4DBF-B78A-CA8B-04208C6D2233}"/>
              </a:ext>
            </a:extLst>
          </p:cNvPr>
          <p:cNvSpPr txBox="1"/>
          <p:nvPr/>
        </p:nvSpPr>
        <p:spPr>
          <a:xfrm>
            <a:off x="50292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7-8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55A9C6E-EEA4-B89E-0A64-D6E5FE661A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F3466A-068C-058A-D269-C89992FFB5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224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A4874-6C00-5139-5ADA-8D5AD6B21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96A6CD-9A1D-E05B-F778-9179215D3A3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A18C2C-D854-73F8-9D4C-BBBC2258CF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2FFD9A8-8FDF-FBF6-0D16-765854C588C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B180DD-8E1B-FD95-4ECB-28FA0414258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3DF5AC3-2975-9C3A-688E-65222785B76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103878-C8AC-CCD8-C2B9-40D07D5972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717C8B5-5065-9513-1450-F883C00F0E60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7-8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1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CE5E7F-3F19-3168-D76B-7D54BD3A1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DD8502D-8ECB-224C-A06F-9F4A0C0886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948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66816-E12F-DAF1-E303-9C059B6BA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711A41-2F4F-352E-A4B8-32E5B9746217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389266-6AFA-309C-80DD-374F9F776B3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9632DD1-A48C-A653-47B9-060868F674D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381560-DC63-3DF5-B4D7-52FA19588C1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91C549-396A-FAA7-AD9B-2C71F04919FE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43B63BB8-420C-93DD-6B07-E6111CB788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56FFBF4-52AC-163E-8AFE-C07CD31FBABB}"/>
              </a:ext>
            </a:extLst>
          </p:cNvPr>
          <p:cNvSpPr txBox="1"/>
          <p:nvPr/>
        </p:nvSpPr>
        <p:spPr>
          <a:xfrm>
            <a:off x="4876800" y="4838700"/>
            <a:ext cx="3352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defTabSz="914400" rtl="1" eaLnBrk="1" latinLnBrk="0" hangingPunct="1"/>
            <a:r>
              <a:rPr lang="fr-MA" sz="8000" dirty="0">
                <a:solidFill>
                  <a:schemeClr val="bg1"/>
                </a:solidFill>
              </a:rPr>
              <a:t>8+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=12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3644D2F-0DEC-BF74-2B60-E514739BD4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F73D73-EA6E-E20D-9500-1A8E8EC5F1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371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4939C-B3BC-83CB-D27A-DD2DE66D7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49D4F2-A833-355B-B439-61949EE88EE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1608ED-8691-852A-C9F3-D6EB0AFA781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90BBD5-FD2D-42C2-1E41-6803D43C822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049B36-63CD-68D8-0E9A-082852CE40A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986B8B-FF34-DA25-7DF6-6D99EDA5D966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16D4B9B-20ED-3C68-B8A2-0C0FB5FB9F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017F7E1-7EED-73A7-758E-4AAA6CE2394D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1"/>
            <a:r>
              <a:rPr lang="fr-MA" sz="8000" dirty="0">
                <a:solidFill>
                  <a:schemeClr val="bg1"/>
                </a:solidFill>
              </a:rPr>
              <a:t>8+</a:t>
            </a:r>
            <a:r>
              <a:rPr lang="fr-MA" sz="8000" dirty="0">
                <a:solidFill>
                  <a:srgbClr val="FFFF00"/>
                </a:solidFill>
              </a:rPr>
              <a:t>4</a:t>
            </a:r>
            <a:r>
              <a:rPr lang="fr-MA" sz="8000" dirty="0">
                <a:solidFill>
                  <a:schemeClr val="bg1"/>
                </a:solidFill>
              </a:rPr>
              <a:t>=12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943C15-42D0-B798-E74F-C88EF4BD5B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8AA33C9-A201-C33F-BDF1-BDF3BA571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7824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</a:t>
            </a: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99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60911-F77C-430D-7C59-A96EB3342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C38FD0-53C2-855C-32AF-F04819D20BE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9622CC-E892-5F3F-9328-B7AE50A0AFFC}"/>
              </a:ext>
            </a:extLst>
          </p:cNvPr>
          <p:cNvSpPr/>
          <p:nvPr/>
        </p:nvSpPr>
        <p:spPr>
          <a:xfrm>
            <a:off x="275853" y="3797950"/>
            <a:ext cx="13164293" cy="60851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CD61628-163D-0234-238C-79BDAFDEF820}"/>
              </a:ext>
            </a:extLst>
          </p:cNvPr>
          <p:cNvSpPr/>
          <p:nvPr/>
        </p:nvSpPr>
        <p:spPr>
          <a:xfrm>
            <a:off x="-1" y="752745"/>
            <a:ext cx="13716001" cy="28469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4A6CB7-C77B-8E4E-963A-B532CF667EE3}"/>
              </a:ext>
            </a:extLst>
          </p:cNvPr>
          <p:cNvSpPr txBox="1"/>
          <p:nvPr/>
        </p:nvSpPr>
        <p:spPr>
          <a:xfrm>
            <a:off x="381000" y="863026"/>
            <a:ext cx="12058617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نعود من جديد لتمثيل الأعداد من 0 إلى 99 باستخدام لعبة النقود.  بنفس الطريقة التي رأيناها ستعملون في مجموعات. ستأخدون أوراقكم النقدية. وستمثلون الأعداد التي سأمليها عليكم.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يملي الأستاذ(ة) الأعداد </a:t>
            </a:r>
            <a:r>
              <a:rPr lang="f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-82-35-96-63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44 واحدا تلو الآخر.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البحث عن العدد على جدول الأعداد. 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تمثيل العدد باستخدام لعبة النقود.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كتابة العدد بالحروف على الألواح.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يقدم  الأستاذ(ة) التغذية الراجعة بعد كل تمثيل.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998849-B6ED-B7AC-D953-252311A66D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E60FE0A-DE66-F89B-9A29-23B5A732CD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B9AC369D-112A-2446-58CE-16F1A4367F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728" y="3867979"/>
            <a:ext cx="6705600" cy="3790121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6F01D461-42C4-6216-7079-99B49D53B057}"/>
              </a:ext>
            </a:extLst>
          </p:cNvPr>
          <p:cNvGrpSpPr/>
          <p:nvPr/>
        </p:nvGrpSpPr>
        <p:grpSpPr>
          <a:xfrm>
            <a:off x="4059069" y="7999310"/>
            <a:ext cx="5313531" cy="1182790"/>
            <a:chOff x="594659" y="4051407"/>
            <a:chExt cx="11035085" cy="1894199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6304E0FA-3311-8E4E-667F-64BC39ED464C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15235A38-75F6-4BD9-F88D-A491A69FA6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85F8B43D-8B07-7739-287D-5C8AC020E2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0" name="Image 29">
                <a:extLst>
                  <a:ext uri="{FF2B5EF4-FFF2-40B4-BE49-F238E27FC236}">
                    <a16:creationId xmlns:a16="http://schemas.microsoft.com/office/drawing/2014/main" id="{93A38705-708F-2276-133D-9380715352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2" name="Image 31">
                <a:extLst>
                  <a:ext uri="{FF2B5EF4-FFF2-40B4-BE49-F238E27FC236}">
                    <a16:creationId xmlns:a16="http://schemas.microsoft.com/office/drawing/2014/main" id="{C81B62FD-0A19-E01A-4D20-4D6BEFBCF1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5E4971D-BB79-CB21-A7D1-21CE0B89F5BD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22" name="Image 21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888FCDE-FB9F-B6F4-C824-D9C01A646B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4" name="Image 23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45FC2FC7-B504-D791-9276-DA3490F7A9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5" name="Image 24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8FA2A715-8F8C-DF01-12EE-A6FBA4CF63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6" name="Image 25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420E337B-ECF7-61CE-8F4F-55B111EBDC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B75F543-5D43-8F17-0C23-D26768DA4C95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0187747E-F088-F78D-0BBF-C8A4FDB0BA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FA7B444D-2CBC-5EF7-99CC-59B235D331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45F5B2DA-7469-3C3F-0387-21669C9057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1" name="Image 20">
                <a:extLst>
                  <a:ext uri="{FF2B5EF4-FFF2-40B4-BE49-F238E27FC236}">
                    <a16:creationId xmlns:a16="http://schemas.microsoft.com/office/drawing/2014/main" id="{EC4FB5CB-1A08-4F7B-5890-551C664C98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AE224EA1-7D6A-C2E3-65E5-BBB37B922C05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03064BA8-B7E0-1E02-F6BC-E97CEB4DF1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195106C4-8E5A-54CA-7F15-3EC54193FF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6" name="Image 15">
                <a:extLst>
                  <a:ext uri="{FF2B5EF4-FFF2-40B4-BE49-F238E27FC236}">
                    <a16:creationId xmlns:a16="http://schemas.microsoft.com/office/drawing/2014/main" id="{70729703-2BD6-87AF-B101-BED7EDAF71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D84D0F44-6227-6E63-5EE2-2E4A0BADF3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961040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CBFFB19E-4EB5-86B6-C0F2-24B5AA1014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4800" y="4305300"/>
            <a:ext cx="4913527" cy="3344842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6B8661F-D64E-2312-DB51-D2FE3BD3EA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1CF2-1168-DE5D-79CF-F9CFABFC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E96938-CB86-4117-1D6C-139504FE222D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BEFB76-91DF-AA3E-2ED9-213B4C73CA1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DF22-A8E0-C648-52E6-6E80D9E04BCF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6AB321-0896-437A-C839-FE02D9C26929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63 بالحروف.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BEDC6CC-61F6-39E0-ADAC-0E641B0DD9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BCD80A-288B-0EB0-4750-63D1EB3662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DC19A87-75CD-2359-C4F7-7999A61B18E3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FA6181-0873-7920-FEFE-3EF66CD8243B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63</a:t>
            </a:r>
            <a:endParaRPr lang="fr-FR" sz="8000" b="1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8E93F3A-F893-D1FD-0DDC-64BA9B219A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44804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3F5F-EEE6-B3E6-CC26-DD911BF7A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3A5F9E-7810-8696-BA65-36431D30383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9D7440-3FD7-2A0C-F214-D6F60C7B6449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AE522F-6250-0B37-C9F0-556B1A5B065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ECD3A6-0BC0-E3B4-4FE3-934F421A0CA0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7BCE32-6E23-3A1C-21E0-3515750F5B3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D56648-5CE8-8E8B-8476-A446613FB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478194-8B50-4FDF-DA74-3C463881F2F3}"/>
              </a:ext>
            </a:extLst>
          </p:cNvPr>
          <p:cNvSpPr txBox="1"/>
          <p:nvPr/>
        </p:nvSpPr>
        <p:spPr>
          <a:xfrm>
            <a:off x="4343400" y="6000527"/>
            <a:ext cx="434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ثَلاثَةٌ وَسِتّونَ</a:t>
            </a:r>
            <a:endParaRPr lang="fr-FR" sz="6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0D60F6F-F96C-18A4-B95C-AC52791242B9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63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DA462F-D387-1722-C46C-87D346A5837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5966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11576-19FB-53F2-ACD3-9EF679237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72B4E0-A483-16FC-711A-B62D36BB8EC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2500490-6907-7076-DB55-788F13CD684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89426C-D92E-121B-F815-74B411B93237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4FC685-4E5D-1DC1-C0A6-B2F641CCD03B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تفكيك العدد 47. 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381043-FEED-76DD-688D-A5817E4C29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75D07B9-D8F6-3E36-85BD-04D00EC225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195EC76-42B2-282F-F5F5-9714E9188E29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011C09-0373-4FE6-788D-4411EB1AD3D1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47</a:t>
            </a:r>
            <a:endParaRPr lang="fr-FR" sz="8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2E423B3-2C92-880C-7361-D9A0369BDA3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25767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C0860-6F79-36B3-B7F9-374B6FE22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6555-2993-FF22-10A7-AC47E674DFA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A58174-2F71-1D60-610C-8FDBF536314E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6836A9-23B8-3F37-A5FC-3943D7B334BB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1BE4BA-6A03-35C2-A9CF-D3D52E2C4DC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5CE4282-02C0-68ED-7BF1-41C59916492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CEB10F5-AFE6-AFC6-225A-39B58C860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F89621-FBB0-BEC5-5126-324EAB89FC14}"/>
              </a:ext>
            </a:extLst>
          </p:cNvPr>
          <p:cNvSpPr txBox="1"/>
          <p:nvPr/>
        </p:nvSpPr>
        <p:spPr>
          <a:xfrm>
            <a:off x="4038600" y="6268766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7 + 40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61AD24-301C-8044-0B74-C99CFCB06368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47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2051728-24C2-3A6E-5E16-2C43969EED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5775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1FF8-4789-90BE-4804-A49DAFE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BCAF4C7-13D4-DC47-E0DC-E52D29E02F4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7C373F-F4A8-BFB5-B911-D4FD59A1A9A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D1CB5-4D37-1591-45CE-89CF8A89483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BE33E-982E-64E3-B4F5-2F521305126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9 وحدات و 6 عشرات  بالأرقام.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E5A593-F4EB-CE37-DF2E-EF50DD912C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6B6E1E-EF11-8EBC-8B5C-84DF3148C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F7E0AF-B3F2-23AC-EADD-6E5F90C5BA44}"/>
              </a:ext>
            </a:extLst>
          </p:cNvPr>
          <p:cNvSpPr txBox="1"/>
          <p:nvPr/>
        </p:nvSpPr>
        <p:spPr>
          <a:xfrm>
            <a:off x="4000500" y="5861920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3D8CE04-2821-12C9-E9DB-51CB1563DDCE}"/>
              </a:ext>
            </a:extLst>
          </p:cNvPr>
          <p:cNvSpPr txBox="1"/>
          <p:nvPr/>
        </p:nvSpPr>
        <p:spPr>
          <a:xfrm>
            <a:off x="3534697" y="4753727"/>
            <a:ext cx="5905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9 وَحَداتٍ وَ 6عَشَراتٍ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3EC0828-B847-468B-5B77-91D6B191C23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24830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43F6-8F3F-D173-0BD6-08A4D7F5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05A79E-5D38-0226-B2DA-B307D2F90F5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B37ADB-E64B-4810-F95F-D932811FD17A}"/>
              </a:ext>
            </a:extLst>
          </p:cNvPr>
          <p:cNvSpPr/>
          <p:nvPr/>
        </p:nvSpPr>
        <p:spPr>
          <a:xfrm>
            <a:off x="246907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C6883CF-EFA3-96FC-EA5E-759D6C0A811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EAA6EC-5550-8B6A-8B70-FA2D79D44FF2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0F3576-5EC1-0B8F-4975-3C870077FD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868F3-6685-CA90-27BD-B3792E58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81CC40-AFDD-A9B2-6376-F3A6954364B7}"/>
              </a:ext>
            </a:extLst>
          </p:cNvPr>
          <p:cNvSpPr txBox="1"/>
          <p:nvPr/>
        </p:nvSpPr>
        <p:spPr>
          <a:xfrm>
            <a:off x="3848100" y="5954450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69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682B31D-CEF2-53BA-93B2-325FF0974365}"/>
              </a:ext>
            </a:extLst>
          </p:cNvPr>
          <p:cNvSpPr txBox="1"/>
          <p:nvPr/>
        </p:nvSpPr>
        <p:spPr>
          <a:xfrm>
            <a:off x="3534697" y="4753727"/>
            <a:ext cx="5905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9 وَحَداتٍ وَ 6عَشَراتٍ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F1EC1E-8B47-27AE-13B5-EDBE4B23A1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90428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057401" y="3941147"/>
            <a:ext cx="891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عمليات جمع عددين باحتفاظ باستخدام لعبة النقود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52400" y="863026"/>
            <a:ext cx="122872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ستستمرون في التدرب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النقود كما رأينا ذلك بالأمس. </a:t>
            </a:r>
            <a:endParaRPr lang="ar-MA" sz="2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الأستاذ(ة) بما تم رؤيته بالأمس وبدعامة التذكر.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</a:t>
            </a:r>
            <a:r>
              <a:rPr lang="a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ببطاقة النشاط</a:t>
            </a:r>
            <a:r>
              <a:rPr lang="a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مرحلة الممارسة الموجهة</a:t>
            </a:r>
            <a:r>
              <a:rPr lang="ar-S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(الملحق 3).</a:t>
            </a:r>
            <a:endParaRPr lang="fr-FR" sz="20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F6A62829-14C0-C7B5-855B-DD3ED2812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6510168" y="3233445"/>
            <a:ext cx="5239166" cy="275087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685BA77-3C49-EDBE-3750-1CBF5EBECC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7A52C19-F4E9-E756-C87F-DB500FEBF6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114" y="5726347"/>
            <a:ext cx="6045886" cy="403059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3C1CA68-748F-9093-3278-E08F3269D0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34" y="4608881"/>
            <a:ext cx="4999153" cy="286536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8851F5F-12D1-308B-847E-0B56781D34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3728834"/>
            <a:ext cx="2819400" cy="1616513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87ACBCA7-AF58-2B55-64BF-28B34C9B22D5}"/>
              </a:ext>
            </a:extLst>
          </p:cNvPr>
          <p:cNvSpPr/>
          <p:nvPr/>
        </p:nvSpPr>
        <p:spPr>
          <a:xfrm rot="10800000">
            <a:off x="12649200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522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لنتذكر.</a:t>
            </a:r>
            <a:endParaRPr lang="ar-S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69214"/>
            <a:ext cx="12236292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98069"/>
            <a:ext cx="12191088" cy="1547744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838670"/>
            <a:ext cx="12266999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0921212" y="6210300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7742618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823684" y="4881214"/>
            <a:ext cx="98891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760746" y="6035976"/>
            <a:ext cx="9889191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أجمع الوحدات مع الوحدا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ت. بعد أن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>
                <a:latin typeface="Microsoft Uighur" panose="02000000000000000000" pitchFamily="2" charset="-78"/>
                <a:cs typeface="Microsoft Uighur" panose="02000000000000000000" pitchFamily="2" charset="-78"/>
              </a:rPr>
              <a:t>أُبادِل عشر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أوراق من فئة درهم واحد بورقة واحدة من فئة 10 دراهم أكتب ما تبقى من الوحدات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أسفل الوحدات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وأضع الاحتفاظ في خانة الاحتفاظ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823685" y="7750636"/>
            <a:ext cx="99205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أجمع العشرات مع بعضها البعض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في الخانة أسفل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دون أن أنسى الاحتفاظ.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15A6D30-4932-885B-D204-1A1B21BC38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31FF1BD9-BB1C-6E90-3319-7EB25F1CA45B}"/>
              </a:ext>
            </a:extLst>
          </p:cNvPr>
          <p:cNvSpPr/>
          <p:nvPr/>
        </p:nvSpPr>
        <p:spPr>
          <a:xfrm rot="10800000">
            <a:off x="12649200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115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CCA1A-4854-1C99-2A35-A9FC4AB73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6CFFFB-D96E-4BFA-B49A-D9FBACF2934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08C17A-207A-A029-4D4C-E725C71E136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D14326C-43E6-95EA-B730-D054E745A2E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9DA2C3A-AFEB-9271-C734-CDC8FF26D558}"/>
              </a:ext>
            </a:extLst>
          </p:cNvPr>
          <p:cNvSpPr txBox="1"/>
          <p:nvPr/>
        </p:nvSpPr>
        <p:spPr>
          <a:xfrm>
            <a:off x="609600" y="863026"/>
            <a:ext cx="11830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سيعمل بمفرده على وضع وإنجاز العملية التي ستظهر أمامكم على لوحته.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الأستاذ(ة) على تقديم التغذية الراجعة.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E329688-68F0-B1A2-C211-4296AC82D8D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334AF43-C063-42FB-1B42-2E895DEAC69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67200" y="3996087"/>
            <a:ext cx="4846382" cy="426029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4A9DE1AC-5054-7C5D-3F0B-88FB608F0EC1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4730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1CD8C-8A03-74F7-82D3-DE2BCF31A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3F9CA6-D384-1F67-D2AC-8206DC2ADBE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1A1DA4-63DE-E472-DE0F-2B8588AAD3D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08A228-156A-7F46-7D4F-CB607F0FC9F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825E0C0-584D-42B1-431F-50BDFAE3BB8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ألواحكم، 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AC98E42-61CC-BB7D-7ECE-1F6AB27F830F}"/>
              </a:ext>
            </a:extLst>
          </p:cNvPr>
          <p:cNvSpPr txBox="1"/>
          <p:nvPr/>
        </p:nvSpPr>
        <p:spPr>
          <a:xfrm>
            <a:off x="42672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8A174D-78E7-B6F8-D5FA-62D22704412C}"/>
              </a:ext>
            </a:extLst>
          </p:cNvPr>
          <p:cNvSpPr txBox="1"/>
          <p:nvPr/>
        </p:nvSpPr>
        <p:spPr>
          <a:xfrm>
            <a:off x="75988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9C80F94-D351-1EE3-E781-F3CBE71B4C4F}"/>
              </a:ext>
            </a:extLst>
          </p:cNvPr>
          <p:cNvSpPr txBox="1"/>
          <p:nvPr/>
        </p:nvSpPr>
        <p:spPr>
          <a:xfrm>
            <a:off x="59224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8FD4BF6-62ED-5443-450A-FC1516F47488}"/>
              </a:ext>
            </a:extLst>
          </p:cNvPr>
          <p:cNvSpPr txBox="1"/>
          <p:nvPr/>
        </p:nvSpPr>
        <p:spPr>
          <a:xfrm>
            <a:off x="76479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1F151C8-CB8E-6E8A-1C1C-4005C4E13994}"/>
              </a:ext>
            </a:extLst>
          </p:cNvPr>
          <p:cNvSpPr txBox="1"/>
          <p:nvPr/>
        </p:nvSpPr>
        <p:spPr>
          <a:xfrm>
            <a:off x="76135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B1E7EAA-7888-33A2-25E6-1668A1F53CDF}"/>
              </a:ext>
            </a:extLst>
          </p:cNvPr>
          <p:cNvSpPr txBox="1"/>
          <p:nvPr/>
        </p:nvSpPr>
        <p:spPr>
          <a:xfrm>
            <a:off x="59986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8F4D8014-EE6D-2B89-BF92-6472E50F71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C6BA0035-612D-F605-2966-5D47D6D3961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F3B0F34-F17D-31D2-D149-721D4C65E090}"/>
              </a:ext>
            </a:extLst>
          </p:cNvPr>
          <p:cNvSpPr txBox="1"/>
          <p:nvPr/>
        </p:nvSpPr>
        <p:spPr>
          <a:xfrm>
            <a:off x="47760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16 + 78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1C5790F6-5ACE-A186-102C-3375B1F8E9DD}"/>
              </a:ext>
            </a:extLst>
          </p:cNvPr>
          <p:cNvCxnSpPr/>
          <p:nvPr/>
        </p:nvCxnSpPr>
        <p:spPr>
          <a:xfrm>
            <a:off x="51816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0B0B7354-B800-78DB-D10B-E4B1CE6D28D9}"/>
              </a:ext>
            </a:extLst>
          </p:cNvPr>
          <p:cNvSpPr txBox="1"/>
          <p:nvPr/>
        </p:nvSpPr>
        <p:spPr>
          <a:xfrm>
            <a:off x="5922428" y="66585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AAC9E4D-0A20-0862-A23C-9152F86DB5A7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8135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9988D-6E0C-79E2-6482-4248355FC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CECD22-A51F-C8B2-C9F1-65D304D42D3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150499-9C1A-76A5-0ABD-2C12689AE8B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6EABAA6-3098-8D96-0011-DECE98CBF09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6C8ADC-8876-6092-6944-97E3E08A762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14132D9-16D1-A996-EE86-44560395E431}"/>
              </a:ext>
            </a:extLst>
          </p:cNvPr>
          <p:cNvSpPr txBox="1"/>
          <p:nvPr/>
        </p:nvSpPr>
        <p:spPr>
          <a:xfrm>
            <a:off x="3886200" y="6605944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FFE6A9-4E31-A4E1-ADD3-80E11D888D19}"/>
              </a:ext>
            </a:extLst>
          </p:cNvPr>
          <p:cNvSpPr txBox="1"/>
          <p:nvPr/>
        </p:nvSpPr>
        <p:spPr>
          <a:xfrm>
            <a:off x="7522629" y="568978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8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14D0DF-06F9-79CF-4B66-7B713CB88495}"/>
              </a:ext>
            </a:extLst>
          </p:cNvPr>
          <p:cNvSpPr txBox="1"/>
          <p:nvPr/>
        </p:nvSpPr>
        <p:spPr>
          <a:xfrm>
            <a:off x="5770028" y="568978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7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F577D65-A6D7-623E-B417-DA28B9F2B67F}"/>
              </a:ext>
            </a:extLst>
          </p:cNvPr>
          <p:cNvSpPr txBox="1"/>
          <p:nvPr/>
        </p:nvSpPr>
        <p:spPr>
          <a:xfrm>
            <a:off x="7571790" y="6790226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54A023E-8CD7-9583-9AC5-EAF8A2308A95}"/>
              </a:ext>
            </a:extLst>
          </p:cNvPr>
          <p:cNvSpPr txBox="1"/>
          <p:nvPr/>
        </p:nvSpPr>
        <p:spPr>
          <a:xfrm>
            <a:off x="7537377" y="805645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4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3988159-6E3B-EB56-5B51-1E6AE902178B}"/>
              </a:ext>
            </a:extLst>
          </p:cNvPr>
          <p:cNvSpPr txBox="1"/>
          <p:nvPr/>
        </p:nvSpPr>
        <p:spPr>
          <a:xfrm>
            <a:off x="5770028" y="805645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9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BEF37CE6-928A-1DA2-BDCC-B5849A894BD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EB24E3B-C125-EC92-1A55-384B5D67F041}"/>
              </a:ext>
            </a:extLst>
          </p:cNvPr>
          <p:cNvSpPr txBox="1"/>
          <p:nvPr/>
        </p:nvSpPr>
        <p:spPr>
          <a:xfrm>
            <a:off x="4724400" y="392430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16 + 78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C2C4559-B403-2BD8-0026-F160441C12EC}"/>
              </a:ext>
            </a:extLst>
          </p:cNvPr>
          <p:cNvCxnSpPr>
            <a:cxnSpLocks/>
          </p:cNvCxnSpPr>
          <p:nvPr/>
        </p:nvCxnSpPr>
        <p:spPr>
          <a:xfrm>
            <a:off x="5562600" y="7817941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64FE1EB-97E0-3FD5-D53C-179CFA3DBC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CA89D1E-C96E-F977-D94F-D7BD86EA6FBD}"/>
              </a:ext>
            </a:extLst>
          </p:cNvPr>
          <p:cNvSpPr txBox="1"/>
          <p:nvPr/>
        </p:nvSpPr>
        <p:spPr>
          <a:xfrm>
            <a:off x="5791200" y="674221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4F4C758-9ECD-F7B1-8CE8-7053033F9DEF}"/>
              </a:ext>
            </a:extLst>
          </p:cNvPr>
          <p:cNvSpPr txBox="1"/>
          <p:nvPr/>
        </p:nvSpPr>
        <p:spPr>
          <a:xfrm>
            <a:off x="5907955" y="5474677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3570E00-36FD-7AB2-5402-1F7DF01C836D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3091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735B2-69CA-D516-6122-562840E76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F9DAF6-D9E1-6003-4A7C-37800F1C8FA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D98B96-D323-2A78-8622-5CA8144114B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548747-52C9-B203-D2AF-9973090100CF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5EFF02-0327-B818-79AC-A0B1A5785EC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7BFBB7-8A87-B526-0C03-BDC1F72046C9}"/>
              </a:ext>
            </a:extLst>
          </p:cNvPr>
          <p:cNvSpPr txBox="1"/>
          <p:nvPr/>
        </p:nvSpPr>
        <p:spPr>
          <a:xfrm>
            <a:off x="4343400" y="645354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0D85FC-4121-3786-E811-D3785059AB95}"/>
              </a:ext>
            </a:extLst>
          </p:cNvPr>
          <p:cNvSpPr txBox="1"/>
          <p:nvPr/>
        </p:nvSpPr>
        <p:spPr>
          <a:xfrm>
            <a:off x="7675029" y="553738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D1A2A1-8835-51B4-E710-F2361A105249}"/>
              </a:ext>
            </a:extLst>
          </p:cNvPr>
          <p:cNvSpPr txBox="1"/>
          <p:nvPr/>
        </p:nvSpPr>
        <p:spPr>
          <a:xfrm>
            <a:off x="5998628" y="553738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BA9C4B-C77D-AA25-CB55-E93B56D5394F}"/>
              </a:ext>
            </a:extLst>
          </p:cNvPr>
          <p:cNvSpPr txBox="1"/>
          <p:nvPr/>
        </p:nvSpPr>
        <p:spPr>
          <a:xfrm>
            <a:off x="7675029" y="659670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73D1E74-CE7B-3804-C29F-BAF3321D4E2F}"/>
              </a:ext>
            </a:extLst>
          </p:cNvPr>
          <p:cNvSpPr txBox="1"/>
          <p:nvPr/>
        </p:nvSpPr>
        <p:spPr>
          <a:xfrm>
            <a:off x="7689777" y="790405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B38C1C1-F43B-9528-4215-BA0879C94AF3}"/>
              </a:ext>
            </a:extLst>
          </p:cNvPr>
          <p:cNvSpPr txBox="1"/>
          <p:nvPr/>
        </p:nvSpPr>
        <p:spPr>
          <a:xfrm>
            <a:off x="6074828" y="790405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A5FEB663-E9A2-2EBE-ECAB-7CC9840A24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6EC59D6D-06A2-0438-1A31-0397EF79556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0A79275-6A72-216A-D14C-72120667CD27}"/>
              </a:ext>
            </a:extLst>
          </p:cNvPr>
          <p:cNvSpPr txBox="1"/>
          <p:nvPr/>
        </p:nvSpPr>
        <p:spPr>
          <a:xfrm>
            <a:off x="4852219" y="384810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28 + 65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C3FA126-5F4E-4A0D-1E25-AC1140E6B61C}"/>
              </a:ext>
            </a:extLst>
          </p:cNvPr>
          <p:cNvCxnSpPr/>
          <p:nvPr/>
        </p:nvCxnSpPr>
        <p:spPr>
          <a:xfrm>
            <a:off x="5257800" y="766554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49C37826-ED76-D791-5A8E-3723CEF1F1A8}"/>
              </a:ext>
            </a:extLst>
          </p:cNvPr>
          <p:cNvSpPr txBox="1"/>
          <p:nvPr/>
        </p:nvSpPr>
        <p:spPr>
          <a:xfrm>
            <a:off x="5998628" y="660146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A61F409D-A188-5834-7358-9235984020AA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4823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A173A-2087-AB7E-B4AE-D517ECC9B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BDC10A-7129-C669-AE69-163F788E3EC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FA3399-8EFD-63A0-239F-D2195FDA252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791D87-C7D8-4E7A-007B-26A2164C720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F36E89C-2E92-A732-EAE1-D3EC7B39D36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7F8E55-18D8-663B-F712-AB4A126C4756}"/>
              </a:ext>
            </a:extLst>
          </p:cNvPr>
          <p:cNvSpPr txBox="1"/>
          <p:nvPr/>
        </p:nvSpPr>
        <p:spPr>
          <a:xfrm>
            <a:off x="3886200" y="6503459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5042E8-C154-F262-583D-2DAA41990598}"/>
              </a:ext>
            </a:extLst>
          </p:cNvPr>
          <p:cNvSpPr txBox="1"/>
          <p:nvPr/>
        </p:nvSpPr>
        <p:spPr>
          <a:xfrm>
            <a:off x="7522629" y="55873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7173AE-A057-CB39-FC92-D57BAAACD8A0}"/>
              </a:ext>
            </a:extLst>
          </p:cNvPr>
          <p:cNvSpPr txBox="1"/>
          <p:nvPr/>
        </p:nvSpPr>
        <p:spPr>
          <a:xfrm>
            <a:off x="5770028" y="55873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6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6EDC3C4-8660-C8E0-29ED-78F8A9627A24}"/>
              </a:ext>
            </a:extLst>
          </p:cNvPr>
          <p:cNvSpPr txBox="1"/>
          <p:nvPr/>
        </p:nvSpPr>
        <p:spPr>
          <a:xfrm>
            <a:off x="7571790" y="66877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8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319920-F224-A364-C5BD-D389DD1E8B33}"/>
              </a:ext>
            </a:extLst>
          </p:cNvPr>
          <p:cNvSpPr txBox="1"/>
          <p:nvPr/>
        </p:nvSpPr>
        <p:spPr>
          <a:xfrm>
            <a:off x="7537377" y="79539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3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6F7E0D0-01C9-B673-42A3-F58CCC7D6AC8}"/>
              </a:ext>
            </a:extLst>
          </p:cNvPr>
          <p:cNvSpPr txBox="1"/>
          <p:nvPr/>
        </p:nvSpPr>
        <p:spPr>
          <a:xfrm>
            <a:off x="5770028" y="79539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9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383B7FF-FE58-8A4D-F902-47AB08B1554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4EB752B-6B05-4B95-47FC-4F26D0A682AB}"/>
              </a:ext>
            </a:extLst>
          </p:cNvPr>
          <p:cNvSpPr txBox="1"/>
          <p:nvPr/>
        </p:nvSpPr>
        <p:spPr>
          <a:xfrm>
            <a:off x="4724400" y="3821815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28 + 65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4A8DFE32-9949-B1D0-CF2A-D5EA95C45AED}"/>
              </a:ext>
            </a:extLst>
          </p:cNvPr>
          <p:cNvCxnSpPr>
            <a:cxnSpLocks/>
          </p:cNvCxnSpPr>
          <p:nvPr/>
        </p:nvCxnSpPr>
        <p:spPr>
          <a:xfrm>
            <a:off x="5562600" y="77154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33E4841-5436-E6CA-70B9-BD4F174C50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2386C-0FF6-1CA2-2781-71E86C51C8B4}"/>
              </a:ext>
            </a:extLst>
          </p:cNvPr>
          <p:cNvSpPr txBox="1"/>
          <p:nvPr/>
        </p:nvSpPr>
        <p:spPr>
          <a:xfrm>
            <a:off x="5791200" y="6792126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2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CB3C7D-E893-AA3C-7F1F-028F0889C00F}"/>
              </a:ext>
            </a:extLst>
          </p:cNvPr>
          <p:cNvSpPr txBox="1"/>
          <p:nvPr/>
        </p:nvSpPr>
        <p:spPr>
          <a:xfrm>
            <a:off x="5907955" y="5372192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4FA3BC0-3FE1-3D69-640B-7108EC14D609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850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88844" y="4860444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45932" y="4638574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927158" y="4985274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0673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515100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2514600" y="5654814"/>
            <a:ext cx="8359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لعبة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2332704" y="6410861"/>
            <a:ext cx="8543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استراتيجية الأسئلة الأربعة لحل مسائل: تحديد المطلوب 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8201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62FA7-13C9-BA66-4657-F287007F5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727CF2-7849-B623-A6A2-41FC3C8F47A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A4CEE8-DF33-32B2-8D02-6B6763B85DE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1D17F9-C0F5-ACFB-FF5B-44F6531DCA3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B7FD25-343E-E0FA-AC4C-792E5B24A4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D402C8-B44C-F49C-0038-FBEAB990C104}"/>
              </a:ext>
            </a:extLst>
          </p:cNvPr>
          <p:cNvSpPr txBox="1"/>
          <p:nvPr/>
        </p:nvSpPr>
        <p:spPr>
          <a:xfrm>
            <a:off x="4419600" y="6655859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E84B75-C357-0667-6305-627AF8273C96}"/>
              </a:ext>
            </a:extLst>
          </p:cNvPr>
          <p:cNvSpPr txBox="1"/>
          <p:nvPr/>
        </p:nvSpPr>
        <p:spPr>
          <a:xfrm>
            <a:off x="7751229" y="5739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D5E4C1-56A1-2785-6E0B-9FAAF3196590}"/>
              </a:ext>
            </a:extLst>
          </p:cNvPr>
          <p:cNvSpPr txBox="1"/>
          <p:nvPr/>
        </p:nvSpPr>
        <p:spPr>
          <a:xfrm>
            <a:off x="6074828" y="57397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CC92BC7-30C9-2BCF-E974-97B82ABF733D}"/>
              </a:ext>
            </a:extLst>
          </p:cNvPr>
          <p:cNvSpPr txBox="1"/>
          <p:nvPr/>
        </p:nvSpPr>
        <p:spPr>
          <a:xfrm>
            <a:off x="7751229" y="6799023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534834-BACB-CEA5-F759-CF302027ED8F}"/>
              </a:ext>
            </a:extLst>
          </p:cNvPr>
          <p:cNvSpPr txBox="1"/>
          <p:nvPr/>
        </p:nvSpPr>
        <p:spPr>
          <a:xfrm>
            <a:off x="7765977" y="8106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D3B8411-EFD7-3AB4-AFBB-3F57B5A0B7F2}"/>
              </a:ext>
            </a:extLst>
          </p:cNvPr>
          <p:cNvSpPr txBox="1"/>
          <p:nvPr/>
        </p:nvSpPr>
        <p:spPr>
          <a:xfrm>
            <a:off x="6151028" y="8106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7BD90648-F100-CE63-4F5E-2FA52B4F6F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0A3552A-365C-CD78-F8A3-6A26FB9C96F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83EDF4E-FCFD-10EA-8FE2-FFDF97FABD8E}"/>
              </a:ext>
            </a:extLst>
          </p:cNvPr>
          <p:cNvSpPr txBox="1"/>
          <p:nvPr/>
        </p:nvSpPr>
        <p:spPr>
          <a:xfrm>
            <a:off x="4928419" y="4050416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8 + 77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E676C78-8EAA-F8BE-41DC-8031908E8B80}"/>
              </a:ext>
            </a:extLst>
          </p:cNvPr>
          <p:cNvCxnSpPr/>
          <p:nvPr/>
        </p:nvCxnSpPr>
        <p:spPr>
          <a:xfrm>
            <a:off x="5334000" y="7867856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8">
            <a:extLst>
              <a:ext uri="{FF2B5EF4-FFF2-40B4-BE49-F238E27FC236}">
                <a16:creationId xmlns:a16="http://schemas.microsoft.com/office/drawing/2014/main" id="{72DFAFE2-542A-4CFD-92AB-0450F3662D9F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1829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5E7D6-10A8-1420-A79D-B96805BD5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8D99C5-BFE3-7E47-D589-7F36491317C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81DEDFA-469D-B9B4-29A8-5F7C673EF0B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8FF727-157A-1657-B64B-1709EC0750E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E80A514-29D7-ABB5-C609-0A2243CD330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9AA8AB-8C11-AAE9-5453-66EDA8343BFE}"/>
              </a:ext>
            </a:extLst>
          </p:cNvPr>
          <p:cNvSpPr txBox="1"/>
          <p:nvPr/>
        </p:nvSpPr>
        <p:spPr>
          <a:xfrm>
            <a:off x="3962400" y="6579659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D8C7E4-C6E6-8842-8B98-83C9562D5901}"/>
              </a:ext>
            </a:extLst>
          </p:cNvPr>
          <p:cNvSpPr txBox="1"/>
          <p:nvPr/>
        </p:nvSpPr>
        <p:spPr>
          <a:xfrm>
            <a:off x="7598829" y="56635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7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D6EC5B-8832-A78A-4442-97DF70FCDFB9}"/>
              </a:ext>
            </a:extLst>
          </p:cNvPr>
          <p:cNvSpPr txBox="1"/>
          <p:nvPr/>
        </p:nvSpPr>
        <p:spPr>
          <a:xfrm>
            <a:off x="5846228" y="566350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7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B272A5D-ADDE-BD28-2499-220EDF1A5875}"/>
              </a:ext>
            </a:extLst>
          </p:cNvPr>
          <p:cNvSpPr txBox="1"/>
          <p:nvPr/>
        </p:nvSpPr>
        <p:spPr>
          <a:xfrm>
            <a:off x="7647990" y="6763941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8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96EA0D8-F0B2-3493-38F4-090757B0DC96}"/>
              </a:ext>
            </a:extLst>
          </p:cNvPr>
          <p:cNvSpPr txBox="1"/>
          <p:nvPr/>
        </p:nvSpPr>
        <p:spPr>
          <a:xfrm>
            <a:off x="7613577" y="80301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E717D60-7EAF-1DAE-1E84-B539ADA70815}"/>
              </a:ext>
            </a:extLst>
          </p:cNvPr>
          <p:cNvSpPr txBox="1"/>
          <p:nvPr/>
        </p:nvSpPr>
        <p:spPr>
          <a:xfrm>
            <a:off x="5846228" y="80301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8434AD5-10DC-5A6C-39CE-114C59559A0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B941286-53B7-8F1A-7A7C-B39315CA532D}"/>
              </a:ext>
            </a:extLst>
          </p:cNvPr>
          <p:cNvSpPr txBox="1"/>
          <p:nvPr/>
        </p:nvSpPr>
        <p:spPr>
          <a:xfrm>
            <a:off x="4800600" y="3898015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8 + 77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DE51FC6-2F96-B513-B364-0773F51024B9}"/>
              </a:ext>
            </a:extLst>
          </p:cNvPr>
          <p:cNvCxnSpPr>
            <a:cxnSpLocks/>
          </p:cNvCxnSpPr>
          <p:nvPr/>
        </p:nvCxnSpPr>
        <p:spPr>
          <a:xfrm>
            <a:off x="5638800" y="7791656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B71D6D0-C0E6-BAE7-D8EF-FB679A6AC9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7B2D1B0-3640-EE61-5CC0-A13D2ED7E647}"/>
              </a:ext>
            </a:extLst>
          </p:cNvPr>
          <p:cNvSpPr txBox="1"/>
          <p:nvPr/>
        </p:nvSpPr>
        <p:spPr>
          <a:xfrm>
            <a:off x="5984155" y="5448392"/>
            <a:ext cx="416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826E3A62-8BEB-A4E6-23ED-4F973E781030}"/>
              </a:ext>
            </a:extLst>
          </p:cNvPr>
          <p:cNvSpPr/>
          <p:nvPr/>
        </p:nvSpPr>
        <p:spPr>
          <a:xfrm rot="10800000">
            <a:off x="12649200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8819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4160103"/>
            <a:ext cx="86106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استراتيجية الأسئلة الأربعة لحل مسائل: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المطلوب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40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B33E0-D541-9D34-20D9-A0A14BEBF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86F05A-9019-30FC-8DFA-56551EDCAB8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24A59-960E-517E-D8DE-FB35F2EA4FFF}"/>
              </a:ext>
            </a:extLst>
          </p:cNvPr>
          <p:cNvSpPr/>
          <p:nvPr/>
        </p:nvSpPr>
        <p:spPr>
          <a:xfrm>
            <a:off x="275853" y="2615103"/>
            <a:ext cx="13164293" cy="72680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0552FC-45A8-59D9-F447-6F66F0DE5EC8}"/>
              </a:ext>
            </a:extLst>
          </p:cNvPr>
          <p:cNvSpPr/>
          <p:nvPr/>
        </p:nvSpPr>
        <p:spPr>
          <a:xfrm>
            <a:off x="-3" y="690541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19EF56-806F-A03C-86EB-36F5DFC2D7B8}"/>
              </a:ext>
            </a:extLst>
          </p:cNvPr>
          <p:cNvSpPr txBox="1"/>
          <p:nvPr/>
        </p:nvSpPr>
        <p:spPr>
          <a:xfrm>
            <a:off x="609600" y="891689"/>
            <a:ext cx="1189670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سنستمر في التدرب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مسألة باستخدام استراتيجية الأسئلة الأربعة.  وسنركز اليوم على كيفية تحديد المطلوب في مسألة.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3B7DCE3-A992-F870-559F-69BCCF37B31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82C1BC-FCDE-272E-7B99-87FA2DBA137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0AB75D32-4716-738A-DA7D-A1927C9288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538" y="4166341"/>
            <a:ext cx="6552918" cy="436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931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0A11C-065C-A605-3DA5-9F91890A0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A407C9-124D-752F-48CC-1CE0822A6FA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C0FC10-BA4D-DA83-05F1-8D3FAF119E2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44CAB6-7FD6-73F2-7BAB-CFC06C6CCED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877E07-5947-976E-50DA-2C3F5A8799D0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أنه لحل مسألة فإننا نستخدم استراتيجية الأسئلة الأربعة من خلال طرح والإجابة على الأسئلة التالية: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BAFCFC-D25C-0B6F-4D02-165A7C4A88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C626823-FB8A-B9DD-8249-4999188C2316}"/>
              </a:ext>
            </a:extLst>
          </p:cNvPr>
          <p:cNvSpPr/>
          <p:nvPr/>
        </p:nvSpPr>
        <p:spPr>
          <a:xfrm>
            <a:off x="275852" y="22887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E6D0D9-9BCC-93ED-7A37-C5510A79912C}"/>
              </a:ext>
            </a:extLst>
          </p:cNvPr>
          <p:cNvSpPr/>
          <p:nvPr/>
        </p:nvSpPr>
        <p:spPr>
          <a:xfrm>
            <a:off x="1553813" y="3790013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339C80-6512-AE24-4864-B0D14A9487CA}"/>
              </a:ext>
            </a:extLst>
          </p:cNvPr>
          <p:cNvSpPr txBox="1"/>
          <p:nvPr/>
        </p:nvSpPr>
        <p:spPr>
          <a:xfrm>
            <a:off x="2667000" y="36822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الْمَعْلوماتُ الَّتي تُقَدِّمُها الْمَسْأَلَةُ؟</a:t>
            </a: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7A2E37F5-C520-D573-0335-81ADE222489C}"/>
              </a:ext>
            </a:extLst>
          </p:cNvPr>
          <p:cNvSpPr/>
          <p:nvPr/>
        </p:nvSpPr>
        <p:spPr>
          <a:xfrm>
            <a:off x="1571253" y="8039018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047B6F-E624-7FEA-287E-CF15363378D7}"/>
              </a:ext>
            </a:extLst>
          </p:cNvPr>
          <p:cNvSpPr txBox="1"/>
          <p:nvPr/>
        </p:nvSpPr>
        <p:spPr>
          <a:xfrm>
            <a:off x="2438400" y="7926042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لِماذا؟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AA475084-4250-5978-B1A4-FADE1BA1A6A7}"/>
              </a:ext>
            </a:extLst>
          </p:cNvPr>
          <p:cNvSpPr/>
          <p:nvPr/>
        </p:nvSpPr>
        <p:spPr>
          <a:xfrm>
            <a:off x="1553813" y="647103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B5B6539-E459-F196-9E7F-951DDDFF238A}"/>
              </a:ext>
            </a:extLst>
          </p:cNvPr>
          <p:cNvSpPr txBox="1"/>
          <p:nvPr/>
        </p:nvSpPr>
        <p:spPr>
          <a:xfrm>
            <a:off x="2438400" y="6695209"/>
            <a:ext cx="8763000" cy="565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يّ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4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4">
            <a:extLst>
              <a:ext uri="{FF2B5EF4-FFF2-40B4-BE49-F238E27FC236}">
                <a16:creationId xmlns:a16="http://schemas.microsoft.com/office/drawing/2014/main" id="{B6688452-3D16-4183-6592-AAB2A8749F47}"/>
              </a:ext>
            </a:extLst>
          </p:cNvPr>
          <p:cNvSpPr/>
          <p:nvPr/>
        </p:nvSpPr>
        <p:spPr>
          <a:xfrm>
            <a:off x="1553813" y="511107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57F4F2E-08C3-744E-71A6-20B24D614825}"/>
              </a:ext>
            </a:extLst>
          </p:cNvPr>
          <p:cNvSpPr txBox="1"/>
          <p:nvPr/>
        </p:nvSpPr>
        <p:spPr>
          <a:xfrm>
            <a:off x="2514600" y="5046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الْمَطْلوبُ مِنّي؟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DFF4F98B-E469-87A7-73B1-9BF2CCB38B7D}"/>
              </a:ext>
            </a:extLst>
          </p:cNvPr>
          <p:cNvSpPr/>
          <p:nvPr/>
        </p:nvSpPr>
        <p:spPr>
          <a:xfrm rot="10800000">
            <a:off x="12649200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5544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1E79D-6077-D896-6A38-D03CF678C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F85391-D0B7-26AB-EE4C-39736F2776C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C8959B7-EBA8-6973-7CB8-982A24205DB3}"/>
              </a:ext>
            </a:extLst>
          </p:cNvPr>
          <p:cNvSpPr/>
          <p:nvPr/>
        </p:nvSpPr>
        <p:spPr>
          <a:xfrm>
            <a:off x="275852" y="2933699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024C49-E002-F9DD-1CBE-9A79787FE607}"/>
              </a:ext>
            </a:extLst>
          </p:cNvPr>
          <p:cNvSpPr/>
          <p:nvPr/>
        </p:nvSpPr>
        <p:spPr>
          <a:xfrm>
            <a:off x="-1" y="682446"/>
            <a:ext cx="13716001" cy="20226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7A2CBE2-25A8-3200-98E1-C96DF9343D90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كيف سأحدد المطلوب في هذه المسألة. انتبهوا جيدا لأنكم ستفعلون مثلي: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الأستاذ(ة)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المسألة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أحد المتعلمين لقراءتها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81D70D1-857B-752D-F1F0-A3ED6416A6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B9714D92-0A50-1B20-96C6-12DCECAF409D}"/>
              </a:ext>
            </a:extLst>
          </p:cNvPr>
          <p:cNvSpPr/>
          <p:nvPr/>
        </p:nvSpPr>
        <p:spPr>
          <a:xfrm>
            <a:off x="1426946" y="4063535"/>
            <a:ext cx="10862104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أَرْنَباً، باعَ مِنْها 10 أَرانِبَ.</a:t>
            </a:r>
          </a:p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50D0EE03-617D-EF5A-3819-C880E45E432E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3798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لنتخيل المسألة.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FBD5761D-C1C7-EB62-79BF-9AC9B41D8B8D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1E810-ABF3-76C7-2300-A3C68AC3F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06ADE4-24FE-D024-C976-5777FEE131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555A1E-1B4A-E7B3-192F-6D71BB03E54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C83D8C-709E-DB5B-4C72-7CFA45E2E9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7D7D0A-A84C-CD64-B6F3-D07ECA9BE4B7}"/>
              </a:ext>
            </a:extLst>
          </p:cNvPr>
          <p:cNvSpPr txBox="1"/>
          <p:nvPr/>
        </p:nvSpPr>
        <p:spPr>
          <a:xfrm>
            <a:off x="0" y="863026"/>
            <a:ext cx="12439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أن أنطلق في البحث عن المطلوب في مسألة اليوم من يستطيع أن يحدد معطيات هذه المسألة؟ أو أن يجيب عن السؤال الأول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المعلومات الواردة في المسألة؟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خلال وضع سطر تحت معطياتها.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53246A-E619-B7D5-4991-9625A05B3C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6AB92CDA-832A-B0D9-68CC-4FCB7ABAD61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68859322-7B3B-75FA-11BA-86A8310845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E9B858D-C6D9-B5B3-78F4-8570C87EBEFD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أَرْنَباً، باعَ مِنْها 10 أَرانِبَ.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F4519065-69AD-795F-3157-F8B54BA6E310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3635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6985A-2C03-ADF8-6453-C4587B220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F4ADF1E-2865-E203-DF6E-386294B7234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E95A30-8B8D-25A7-5150-D1A13DFE86F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7A41913-FE92-18D8-35CA-80E430D0CCE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7A88FA-B0F7-CC3E-1783-1AD74111D8AD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المعطى الأول: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ختار الأستاذ(ة)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أحد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ممثلي المجموعات للتمرير بالمؤشر أو أداة أخرى تحت المعطى الأول.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1F837E-A4FF-C6B0-32A9-D3CFCF04D50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0797182E-74B3-4719-1ED8-70B3A4621FC6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62BC871-856E-7656-F8A6-2E23EE2CA6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6DC3FB4-8294-3DAF-A092-70891D89277A}"/>
              </a:ext>
            </a:extLst>
          </p:cNvPr>
          <p:cNvSpPr/>
          <p:nvPr/>
        </p:nvSpPr>
        <p:spPr>
          <a:xfrm>
            <a:off x="7569643" y="3211656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أَرْنَباً، باعَ مِنْها 10 أَرانِبَ.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B611E23-D355-5D96-3444-51080C5DDEDE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6149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E5DC0-66FF-462E-A141-5A0F1EC41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02BA3C-1DC7-B9A9-B457-3BD2DDE19B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C49430-3A77-0341-3E83-7C91E75D337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63287C0-BAAE-5059-60D0-4E97731D3B4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A1B8A15-5C96-9949-3939-9C215F5C02AD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المعطى الأول: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ختار الأستاذ(ة)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أحد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ممثلي المجموعات للتمرير بالمؤشر أو أداة أخرى تحت المعطى الأول.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38961B-D66A-057F-FFD1-1D584443529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4C7AF0C8-3301-EC07-2FDF-2BD851EA414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C6CC693-AC24-7016-DB58-FF2346C4F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F3C944-BF7A-F8FC-4B36-68E07BE93F9C}"/>
              </a:ext>
            </a:extLst>
          </p:cNvPr>
          <p:cNvSpPr/>
          <p:nvPr/>
        </p:nvSpPr>
        <p:spPr>
          <a:xfrm>
            <a:off x="7569643" y="3211656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أَرْنَباً، باعَ مِنْها 10 أَرانِبَ.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3F12D5D5-602D-4310-493D-4A685194AEEA}"/>
              </a:ext>
            </a:extLst>
          </p:cNvPr>
          <p:cNvCxnSpPr>
            <a:cxnSpLocks/>
          </p:cNvCxnSpPr>
          <p:nvPr/>
        </p:nvCxnSpPr>
        <p:spPr>
          <a:xfrm>
            <a:off x="8991600" y="5295900"/>
            <a:ext cx="4038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7052B6E5-CCEB-DF42-EE63-CF670A1A1928}"/>
              </a:ext>
            </a:extLst>
          </p:cNvPr>
          <p:cNvSpPr txBox="1"/>
          <p:nvPr/>
        </p:nvSpPr>
        <p:spPr>
          <a:xfrm>
            <a:off x="-152400" y="5448300"/>
            <a:ext cx="6195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أَرْنَباً.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0BFBE4BE-E760-C8F6-C2D7-29F94E91FC73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24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207283" y="403996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6379273" y="3893334"/>
            <a:ext cx="19180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99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37160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60" y="5446814"/>
            <a:ext cx="2265709" cy="167788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EEB38D-F8E4-162C-043A-510004EBB0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393" y="5226007"/>
            <a:ext cx="1314758" cy="15090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06A474A-4A3C-2EAA-2302-40BB87702D96}"/>
              </a:ext>
            </a:extLst>
          </p:cNvPr>
          <p:cNvSpPr txBox="1"/>
          <p:nvPr/>
        </p:nvSpPr>
        <p:spPr>
          <a:xfrm>
            <a:off x="4267200" y="3893334"/>
            <a:ext cx="187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وضع وإنجاز عمليات جمع باحتفاظ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11AE4C2-2085-2C77-F1BD-BD1317519A5E}"/>
              </a:ext>
            </a:extLst>
          </p:cNvPr>
          <p:cNvGrpSpPr/>
          <p:nvPr/>
        </p:nvGrpSpPr>
        <p:grpSpPr>
          <a:xfrm>
            <a:off x="4267199" y="5640630"/>
            <a:ext cx="1878601" cy="929431"/>
            <a:chOff x="594659" y="4051407"/>
            <a:chExt cx="11035085" cy="1894199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076796E7-7EDE-67A6-349E-6A2D118424FE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34" name="Image 33">
                <a:extLst>
                  <a:ext uri="{FF2B5EF4-FFF2-40B4-BE49-F238E27FC236}">
                    <a16:creationId xmlns:a16="http://schemas.microsoft.com/office/drawing/2014/main" id="{0950A810-0163-9A64-0E31-BB4A1CFBC6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CDC116EC-FB8B-4AA9-E357-95DB4FC904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6" name="Image 35">
                <a:extLst>
                  <a:ext uri="{FF2B5EF4-FFF2-40B4-BE49-F238E27FC236}">
                    <a16:creationId xmlns:a16="http://schemas.microsoft.com/office/drawing/2014/main" id="{BB181B8E-1108-3E80-93E9-5D0E99C0C2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7" name="Image 36">
                <a:extLst>
                  <a:ext uri="{FF2B5EF4-FFF2-40B4-BE49-F238E27FC236}">
                    <a16:creationId xmlns:a16="http://schemas.microsoft.com/office/drawing/2014/main" id="{A9A46E0A-E0B0-E714-4F5B-DBAD3605A0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F19A6147-513B-02DB-4A17-504E64841A23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30" name="Image 2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26896E4C-0DD8-A7CA-C8E3-0D3BA28793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1" name="Image 30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5F4CFA22-B7FD-238D-F630-6CA2DA9F5F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2" name="Image 31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3AEC393-80B2-F703-1D1A-1070EA65C9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3" name="Image 32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53EE162-FAF6-0C30-1747-E95B52DDD2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3D02B9FA-529D-0361-5A18-FF90E470D374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26" name="Image 25">
                <a:extLst>
                  <a:ext uri="{FF2B5EF4-FFF2-40B4-BE49-F238E27FC236}">
                    <a16:creationId xmlns:a16="http://schemas.microsoft.com/office/drawing/2014/main" id="{D7DA26B7-95B2-DABA-83AE-C813A86092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0649401B-5C59-5E56-4CB1-4D450D9B04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F69AB8E3-F877-73FB-9D40-1938983DAA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DC871763-BB34-2F33-04E2-B242C5379B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68A00E34-4E22-288E-AFDF-1F8FB3A4F4AA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440992E4-B902-EF98-5747-207F7208A6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3" name="Image 22">
                <a:extLst>
                  <a:ext uri="{FF2B5EF4-FFF2-40B4-BE49-F238E27FC236}">
                    <a16:creationId xmlns:a16="http://schemas.microsoft.com/office/drawing/2014/main" id="{2ED3C140-C6AB-CBC3-5278-AE0796C41F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EB41802F-C38A-739B-2B1F-2768FFB058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EB817539-D46A-F07C-EEBE-35A59612A1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D0E88805-C2B5-C6E3-5F03-A806EB727764}"/>
              </a:ext>
            </a:extLst>
          </p:cNvPr>
          <p:cNvSpPr txBox="1"/>
          <p:nvPr/>
        </p:nvSpPr>
        <p:spPr>
          <a:xfrm>
            <a:off x="8686800" y="3813550"/>
            <a:ext cx="1828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الجمع والطرح شفهيا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9" name="Image 2">
            <a:extLst>
              <a:ext uri="{FF2B5EF4-FFF2-40B4-BE49-F238E27FC236}">
                <a16:creationId xmlns:a16="http://schemas.microsoft.com/office/drawing/2014/main" id="{B2DB04F6-18F9-D23E-8604-7AC6E577D8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86150" y="6653080"/>
            <a:ext cx="1017142" cy="1454565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F9B7297C-FE9C-F0AA-48A8-B0D2EBF3B1D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3355" y="5267780"/>
            <a:ext cx="1017142" cy="1302281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320A055D-8149-8DAA-106B-CECD5E813CD6}"/>
              </a:ext>
            </a:extLst>
          </p:cNvPr>
          <p:cNvGrpSpPr/>
          <p:nvPr/>
        </p:nvGrpSpPr>
        <p:grpSpPr>
          <a:xfrm>
            <a:off x="6594993" y="6937381"/>
            <a:ext cx="1702286" cy="842199"/>
            <a:chOff x="594659" y="4051407"/>
            <a:chExt cx="11035085" cy="1894199"/>
          </a:xfrm>
        </p:grpSpPr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56841CBF-E096-834F-1A9E-1B3D7EC3123C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61" name="Image 60">
                <a:extLst>
                  <a:ext uri="{FF2B5EF4-FFF2-40B4-BE49-F238E27FC236}">
                    <a16:creationId xmlns:a16="http://schemas.microsoft.com/office/drawing/2014/main" id="{348DF2E5-982D-B908-09F6-3609ED481A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2" name="Image 61">
                <a:extLst>
                  <a:ext uri="{FF2B5EF4-FFF2-40B4-BE49-F238E27FC236}">
                    <a16:creationId xmlns:a16="http://schemas.microsoft.com/office/drawing/2014/main" id="{5A88C10E-65FE-D2E1-9F2F-0F7B5245E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3" name="Image 62">
                <a:extLst>
                  <a:ext uri="{FF2B5EF4-FFF2-40B4-BE49-F238E27FC236}">
                    <a16:creationId xmlns:a16="http://schemas.microsoft.com/office/drawing/2014/main" id="{A4897BAC-01E5-3C5F-C2E2-0FFCFA61CA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4" name="Image 63">
                <a:extLst>
                  <a:ext uri="{FF2B5EF4-FFF2-40B4-BE49-F238E27FC236}">
                    <a16:creationId xmlns:a16="http://schemas.microsoft.com/office/drawing/2014/main" id="{43777E72-7928-6C23-6CAB-0E50659197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D8C94293-1F37-70E1-A029-B844E7F20F15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57" name="Image 56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0B448B80-D126-607D-B92F-B490351276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8" name="Image 57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4C2F51F8-6DAC-5AB1-BFD7-96BB3E32EB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9" name="Image 58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B6A1018F-8320-E161-FDB4-FEB117E223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60" name="Image 5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C2A0011-9D5F-FD1E-9BB7-285C9D5A00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5F6EAB54-55C4-A5C9-ED26-CC336FF3CA50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53" name="Image 52">
                <a:extLst>
                  <a:ext uri="{FF2B5EF4-FFF2-40B4-BE49-F238E27FC236}">
                    <a16:creationId xmlns:a16="http://schemas.microsoft.com/office/drawing/2014/main" id="{679DCFBA-8982-2BF3-5E9A-B361A4D296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4" name="Image 53">
                <a:extLst>
                  <a:ext uri="{FF2B5EF4-FFF2-40B4-BE49-F238E27FC236}">
                    <a16:creationId xmlns:a16="http://schemas.microsoft.com/office/drawing/2014/main" id="{203A39DE-93A2-42C4-2457-162A09FD3D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5" name="Image 54">
                <a:extLst>
                  <a:ext uri="{FF2B5EF4-FFF2-40B4-BE49-F238E27FC236}">
                    <a16:creationId xmlns:a16="http://schemas.microsoft.com/office/drawing/2014/main" id="{74EF9932-2AFB-0F28-4B08-E61C32CACD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6" name="Image 55">
                <a:extLst>
                  <a:ext uri="{FF2B5EF4-FFF2-40B4-BE49-F238E27FC236}">
                    <a16:creationId xmlns:a16="http://schemas.microsoft.com/office/drawing/2014/main" id="{58D527DF-C3C7-011F-50DE-B6EC5D580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366A6083-B447-2BF2-F6AD-22BB480CF40A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49" name="Image 48">
                <a:extLst>
                  <a:ext uri="{FF2B5EF4-FFF2-40B4-BE49-F238E27FC236}">
                    <a16:creationId xmlns:a16="http://schemas.microsoft.com/office/drawing/2014/main" id="{E36B7CE2-38EF-4E03-6D36-8D3A135493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0" name="Image 49">
                <a:extLst>
                  <a:ext uri="{FF2B5EF4-FFF2-40B4-BE49-F238E27FC236}">
                    <a16:creationId xmlns:a16="http://schemas.microsoft.com/office/drawing/2014/main" id="{BA57D099-5BDC-F38B-9103-46C5FFF1BF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1" name="Image 50">
                <a:extLst>
                  <a:ext uri="{FF2B5EF4-FFF2-40B4-BE49-F238E27FC236}">
                    <a16:creationId xmlns:a16="http://schemas.microsoft.com/office/drawing/2014/main" id="{FED4A2B1-93D4-7B40-8A92-2EECA19B99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2" name="Image 51">
                <a:extLst>
                  <a:ext uri="{FF2B5EF4-FFF2-40B4-BE49-F238E27FC236}">
                    <a16:creationId xmlns:a16="http://schemas.microsoft.com/office/drawing/2014/main" id="{2842F888-B2C5-C0B2-0238-6E388E19EB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338FA-84E7-BF40-F17E-60D818C60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F9B7A9-C476-A64B-4C55-29CD5B8B427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CF78F0-3504-6197-8B9C-554F72CDC32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5762B9-716D-69E5-36F0-57F8D13195C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B0C745-E3FB-DE43-9187-813B583CEAF1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المعطى الثاني: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ختار الأستاذ(ة)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أحد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ممثلي المجموعات للتمرير بالمؤشر أو أداة أخرى تحت المعطى الثاني.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B60BFFF-64BA-3748-FFB7-8892464A9A5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B9DA5B15-4E59-551D-DB48-958B8128819C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EE38F4B-0F6B-DC28-66FA-49A1026067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658F223-2217-99A0-262D-DEF657040A64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أَرْنَباً، باعَ مِنْها 10 أَرانِبَ.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328F8770-2DB2-891E-76A8-C83D0DD45989}"/>
              </a:ext>
            </a:extLst>
          </p:cNvPr>
          <p:cNvCxnSpPr>
            <a:cxnSpLocks/>
          </p:cNvCxnSpPr>
          <p:nvPr/>
        </p:nvCxnSpPr>
        <p:spPr>
          <a:xfrm>
            <a:off x="8915400" y="5047636"/>
            <a:ext cx="4038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Freeform 8">
            <a:extLst>
              <a:ext uri="{FF2B5EF4-FFF2-40B4-BE49-F238E27FC236}">
                <a16:creationId xmlns:a16="http://schemas.microsoft.com/office/drawing/2014/main" id="{92092BD2-C611-315B-C5D2-76766FB0F33F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2427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B8DBF-F3B4-BC3F-3AB4-76B8E065F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7B69A61-F5CD-ED73-6703-B8E3549C7B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8159E5-0560-8913-CA0B-FC9545B05AF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12B4E-55FD-C70E-E411-8E77B2C9503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FE7160C-F757-B197-974C-6ECD412DFE14}"/>
              </a:ext>
            </a:extLst>
          </p:cNvPr>
          <p:cNvSpPr txBox="1"/>
          <p:nvPr/>
        </p:nvSpPr>
        <p:spPr>
          <a:xfrm>
            <a:off x="1905000" y="863026"/>
            <a:ext cx="10534617" cy="534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0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المعطى الثاني: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9A3C343-C6A1-775A-4366-200CB559DF0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76990ADB-B48A-EA5F-BD36-64BA6C91DEB6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1580037-B4DB-C48F-9609-D4DE98B4A2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6EE626C-5A9C-BAA5-C66F-170955E09A54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أَرْنَباً، باعَ مِنْها 10 أَرانِبَ.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290A006-E1AD-79F6-4318-6D5D09D33EA6}"/>
              </a:ext>
            </a:extLst>
          </p:cNvPr>
          <p:cNvCxnSpPr>
            <a:cxnSpLocks/>
          </p:cNvCxnSpPr>
          <p:nvPr/>
        </p:nvCxnSpPr>
        <p:spPr>
          <a:xfrm>
            <a:off x="7772400" y="5090652"/>
            <a:ext cx="8382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61EE2DFF-2D57-0995-1F9F-9F0EBAF59237}"/>
              </a:ext>
            </a:extLst>
          </p:cNvPr>
          <p:cNvSpPr txBox="1"/>
          <p:nvPr/>
        </p:nvSpPr>
        <p:spPr>
          <a:xfrm>
            <a:off x="-457200" y="5518627"/>
            <a:ext cx="6195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باعَ مِنْها 10 أَرانِبَ.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DABAE23-1259-61E4-2B38-8FBA891E4BC1}"/>
              </a:ext>
            </a:extLst>
          </p:cNvPr>
          <p:cNvCxnSpPr>
            <a:cxnSpLocks/>
          </p:cNvCxnSpPr>
          <p:nvPr/>
        </p:nvCxnSpPr>
        <p:spPr>
          <a:xfrm>
            <a:off x="10744200" y="5905500"/>
            <a:ext cx="22098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Freeform 8">
            <a:extLst>
              <a:ext uri="{FF2B5EF4-FFF2-40B4-BE49-F238E27FC236}">
                <a16:creationId xmlns:a16="http://schemas.microsoft.com/office/drawing/2014/main" id="{4696C620-16EF-D6C8-E918-A0B813407F9C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8801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32D48-2C6F-C98C-818E-F37B21548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309F6B-DF81-D4EC-0175-7CD62D02A52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E353DA-D4AF-E1FA-594C-86979FEFA59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B84F12-9BF8-C0D8-945D-8E1A16A6FB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3367A5F-432A-C27C-301D-2F18E77213EA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بهذه الطريقة نكون قد استخرجنا معطيات هذه المسألة  وهي: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7FE8F7B-13E9-57BC-03AA-527D404334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2669DBAA-9F30-03D6-5A81-81D59BD53AB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معطيات هذه المسألة هي: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98582CEE-F7CF-520D-1906-5B84D37DA5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408F191-AC76-30B7-D5FA-9894FBC0C545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أَرْنَباً، باعَ مِنْها 10 أَرانِبَ.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777C078-28B7-D9DE-3889-AFEF83E9C9D7}"/>
              </a:ext>
            </a:extLst>
          </p:cNvPr>
          <p:cNvCxnSpPr>
            <a:cxnSpLocks/>
          </p:cNvCxnSpPr>
          <p:nvPr/>
        </p:nvCxnSpPr>
        <p:spPr>
          <a:xfrm>
            <a:off x="7848600" y="5122606"/>
            <a:ext cx="68580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AA938AB1-6402-24D5-E54D-72E894B33B76}"/>
              </a:ext>
            </a:extLst>
          </p:cNvPr>
          <p:cNvSpPr txBox="1"/>
          <p:nvPr/>
        </p:nvSpPr>
        <p:spPr>
          <a:xfrm>
            <a:off x="513902" y="5143500"/>
            <a:ext cx="61954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باعَ مِنْها 10 أَرانِبَ.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99AA50A-6B61-D581-D604-E0CC71753617}"/>
              </a:ext>
            </a:extLst>
          </p:cNvPr>
          <p:cNvCxnSpPr>
            <a:cxnSpLocks/>
          </p:cNvCxnSpPr>
          <p:nvPr/>
        </p:nvCxnSpPr>
        <p:spPr>
          <a:xfrm>
            <a:off x="9067800" y="4991100"/>
            <a:ext cx="37909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8A0FCDB-339F-018C-465C-D2751CE41948}"/>
              </a:ext>
            </a:extLst>
          </p:cNvPr>
          <p:cNvCxnSpPr>
            <a:cxnSpLocks/>
          </p:cNvCxnSpPr>
          <p:nvPr/>
        </p:nvCxnSpPr>
        <p:spPr>
          <a:xfrm>
            <a:off x="10668000" y="5905500"/>
            <a:ext cx="2190783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Freeform 8">
            <a:extLst>
              <a:ext uri="{FF2B5EF4-FFF2-40B4-BE49-F238E27FC236}">
                <a16:creationId xmlns:a16="http://schemas.microsoft.com/office/drawing/2014/main" id="{9A995AC0-337B-39A9-38A0-A12241274D2A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1606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80C24-6785-8FBC-5DAF-F4DAAD7F5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FE10103-A1B1-586F-6725-1AFCDAF903F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8730B3-F590-BAC0-41B1-6743890FA34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6F9A2D8-5402-0762-DDD7-858E3BD55A4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BBFAAC-EB37-0AE6-995A-21B941BA0277}"/>
              </a:ext>
            </a:extLst>
          </p:cNvPr>
          <p:cNvSpPr txBox="1"/>
          <p:nvPr/>
        </p:nvSpPr>
        <p:spPr>
          <a:xfrm>
            <a:off x="-2" y="863026"/>
            <a:ext cx="12439619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كيف سأحدد المطلوب. نجد المطلوب في المسألة من خلال الجواب على السؤال الثاني من أسئلة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طلوب مني؟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أي ما هو السؤال الذي علي الإجابة عنه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DA0B8C6-DC58-BD3E-DD79-94374A7120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17A477D-F8B4-4C83-AAE7-C0F6E4807A3F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B8D55B7-6EFD-95B5-7122-4E2114D3C1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0829534-4134-EEFD-0155-511989F00C07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أَرْنَباً، باعَ مِنْها 10 أَرانِبَ.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2BE631C1-5E51-AF34-8C80-BDB9BC09E637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1855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A534D-C873-C783-9152-930F1E177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C7B7CB2-9A90-EFE4-B1DC-09A2FA4DD3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956A5F2-2D58-87CE-A97E-6A429B2790D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225897-D0C3-72F1-93C1-1F6BCA9D9DE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54C5EE-C764-064F-3FCC-BDA3B2B5A5AD}"/>
              </a:ext>
            </a:extLst>
          </p:cNvPr>
          <p:cNvSpPr txBox="1"/>
          <p:nvPr/>
        </p:nvSpPr>
        <p:spPr>
          <a:xfrm>
            <a:off x="-2" y="863026"/>
            <a:ext cx="12649202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نتعرف على السؤال في المسألة من خلال أدوات وعلامة الاستفهام "؟". في هذه المسألة لدينا أداة الاستفهام "كم".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E5DAB4-BAA0-1688-BFCA-EA2730F481D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57B455E3-7914-1131-A685-D8251C43F808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2CFAF37-98B5-A6D8-BAF0-2EEFEED857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5250978-809A-1B15-D06C-B0E132E068F0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أَرْنَباً، باعَ مِنْها 10 أَرانِبَ.</a:t>
            </a:r>
          </a:p>
          <a:p>
            <a:pPr algn="just" rtl="1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</a:t>
            </a:r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عَدَدُ الْأَرانِبِ الَّذي بَقِيَ لَدى الْمُزارِعِ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20F2C500-5A46-FEBF-C086-CF1932403FD5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8922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FA3F0-A5BD-AE15-4A9D-1938C6558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B93B52-4BB3-42AC-B937-7C109F7393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67CA39-B05B-7A7F-4C4F-960BBA41550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0C7D92C-7179-F38A-4B7E-06DF698E07D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1DDBDC-6A57-5C22-B426-44E94810ECCE}"/>
              </a:ext>
            </a:extLst>
          </p:cNvPr>
          <p:cNvSpPr txBox="1"/>
          <p:nvPr/>
        </p:nvSpPr>
        <p:spPr>
          <a:xfrm>
            <a:off x="-2" y="863026"/>
            <a:ext cx="12439619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المطلوب أو السؤال المطروح في هذه المسألة والذي علينا الإجابة عنه هو: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4F258D-0703-FEFB-27BF-47639D0907A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7E4D861-8A65-011C-3C6B-E0874B67F67D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F7CD36E-8862-F822-BA0D-42C7BBB08B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AF6568E-1D65-3DBF-5596-8A8240074220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أَرْنَباً، باعَ مِنْها 10 أَرانِبَ.</a:t>
            </a:r>
          </a:p>
          <a:p>
            <a:pPr algn="just" rtl="1"/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</a:t>
            </a:r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عَدَدُ الْأَرانِبِ الَّذي بَقِيَ لَدى الْمُزارِعِ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D767074D-71AB-F875-D2DC-D6427F52BF35}"/>
              </a:ext>
            </a:extLst>
          </p:cNvPr>
          <p:cNvCxnSpPr/>
          <p:nvPr/>
        </p:nvCxnSpPr>
        <p:spPr>
          <a:xfrm>
            <a:off x="7924800" y="6819900"/>
            <a:ext cx="5105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AF3729F-DC4F-171C-14BF-6F71CC35D2AE}"/>
              </a:ext>
            </a:extLst>
          </p:cNvPr>
          <p:cNvCxnSpPr>
            <a:cxnSpLocks/>
          </p:cNvCxnSpPr>
          <p:nvPr/>
        </p:nvCxnSpPr>
        <p:spPr>
          <a:xfrm>
            <a:off x="10668000" y="7810500"/>
            <a:ext cx="2362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E9A04584-390C-F53E-DDE9-529D2BCCE2E7}"/>
              </a:ext>
            </a:extLst>
          </p:cNvPr>
          <p:cNvSpPr txBox="1"/>
          <p:nvPr/>
        </p:nvSpPr>
        <p:spPr>
          <a:xfrm>
            <a:off x="576616" y="5161935"/>
            <a:ext cx="61861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</a:t>
            </a:r>
            <a:r>
              <a:rPr lang="ar-S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مْ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الْأَرانِبِ الَّذي بَقِيَ لَدى الْمُزارِعِ</a:t>
            </a:r>
            <a:r>
              <a:rPr lang="ar-S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D7144AD6-3A32-6461-DC45-28FB9ADD7845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6016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الثالث: ماذا علي أن أفعل؟ ولماذا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435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D761F0A-DA5D-CCA2-694A-BDCD31294CEF}"/>
              </a:ext>
            </a:extLst>
          </p:cNvPr>
          <p:cNvSpPr/>
          <p:nvPr/>
        </p:nvSpPr>
        <p:spPr>
          <a:xfrm>
            <a:off x="7617327" y="3162300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أَرْنَباً، باعَ مِنْها 10 أَرانِبَ.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06D016AB-B205-3567-6A14-3CF097311127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ماذا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 أن أفعل؟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86034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9187" y="4205028"/>
            <a:ext cx="6942254" cy="51563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230985" y="4521770"/>
            <a:ext cx="71404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باعَ مِنْها 10 أَرانِبَ.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2057400" y="7471201"/>
            <a:ext cx="4190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َّ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 الطَّرْحِ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1BD651E-88EA-AA11-E45F-DA4F68EFA259}"/>
              </a:ext>
            </a:extLst>
          </p:cNvPr>
          <p:cNvSpPr/>
          <p:nvPr/>
        </p:nvSpPr>
        <p:spPr>
          <a:xfrm>
            <a:off x="7569643" y="301829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أَرْنَباً، باعَ مِنْها 10 أَرانِبَ.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8EE84149-FFB2-DCAD-BCFD-0EA4FF72591B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 العملية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13393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132967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الأَرانِبِ الَّتي باعَها الْمُزارِعُ؟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الأَرانِبِ الَّتي يَمْلِكُها الْمُزارِعُ؟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34C26C0-57D3-000A-567C-30084EA5E54F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77798" y="4790152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/>
              <a:t>-</a:t>
            </a:r>
            <a:endParaRPr lang="fr-FR" sz="166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E1CBD82C-F490-80E1-3816-2D040FA6E4CD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4114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العملية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785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275852" y="3252381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B1D1944-526A-960E-8D2B-998852D983A9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أَرْنَباً، باعَ مِنْها 10 أَرانِبَ.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E5B12BF-7615-2745-F933-2E30FF46F8E9}"/>
              </a:ext>
            </a:extLst>
          </p:cNvPr>
          <p:cNvSpPr txBox="1"/>
          <p:nvPr/>
        </p:nvSpPr>
        <p:spPr>
          <a:xfrm>
            <a:off x="-90370" y="5142271"/>
            <a:ext cx="68727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.  - . . 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 . 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CAECC68-44A5-3383-D730-1E156ED01CCB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939F5E2-7573-C71C-6485-ED14C263A945}"/>
              </a:ext>
            </a:extLst>
          </p:cNvPr>
          <p:cNvSpPr/>
          <p:nvPr/>
        </p:nvSpPr>
        <p:spPr>
          <a:xfrm>
            <a:off x="2590800" y="5859008"/>
            <a:ext cx="533400" cy="5036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C00000"/>
                </a:solidFill>
              </a:rPr>
              <a:t>-</a:t>
            </a:r>
            <a:endParaRPr lang="fr-F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596294" y="4883162"/>
            <a:ext cx="7519113" cy="15504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باحتفاظ باستخدام لعبة النقود.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استراتيجية الخطوات الأربعة لحل مسألة: تحديد المطلوب.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حجلة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57800" y="3724185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15998" y="6718084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 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900EF-5910-A2C6-428C-0773908D6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61CBC94-60E1-A19C-89EC-B6207CBF42A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0DDFB7-EA60-17F5-E030-DB29E07692E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32BB33-5661-39CD-57EC-28F54F96A151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660F063-B7A1-E3E7-69EE-71BA6DA1419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CFAB6-694E-4E41-CD09-E33697728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6505435-AD79-5C03-F392-3075410AA0F2}"/>
              </a:ext>
            </a:extLst>
          </p:cNvPr>
          <p:cNvSpPr/>
          <p:nvPr/>
        </p:nvSpPr>
        <p:spPr>
          <a:xfrm>
            <a:off x="275852" y="3252381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BC188B1-F032-F3A1-6743-CF143BE7A8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9D6106-6D38-66EB-74D3-5CA78C240D24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أَرْنَباً، باعَ مِنْها 10 أَرانِبَ.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37264A-474A-2DC6-C6D1-E65D943BE57A}"/>
              </a:ext>
            </a:extLst>
          </p:cNvPr>
          <p:cNvSpPr txBox="1"/>
          <p:nvPr/>
        </p:nvSpPr>
        <p:spPr>
          <a:xfrm>
            <a:off x="-90370" y="5142271"/>
            <a:ext cx="68727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10 - 30 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20 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3C545F7E-DFAA-3599-ACE6-FBC624B09DA8}"/>
              </a:ext>
            </a:extLst>
          </p:cNvPr>
          <p:cNvSpPr/>
          <p:nvPr/>
        </p:nvSpPr>
        <p:spPr>
          <a:xfrm rot="10800000">
            <a:off x="127326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FFB1C65-40D4-B5C9-3181-4353F4F28D11}"/>
              </a:ext>
            </a:extLst>
          </p:cNvPr>
          <p:cNvSpPr/>
          <p:nvPr/>
        </p:nvSpPr>
        <p:spPr>
          <a:xfrm>
            <a:off x="2438400" y="5753100"/>
            <a:ext cx="533400" cy="5036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C00000"/>
                </a:solidFill>
              </a:rPr>
              <a:t>-</a:t>
            </a:r>
            <a:endParaRPr lang="fr-F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495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6DFB-2F37-1399-8154-EA48C19C0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B1F54F-223F-9135-F6ED-FC46B4C61DF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E3BD0-9E36-0672-A818-5EB5873249A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455DE2-57E0-AA4D-E5B0-DC1D1E4FC4E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A8FC1-F4DF-0AC6-13FD-CEC5B61E160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عدد الأرانب الذي بقي لدى المزارع هو: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998752-9887-B35E-EC53-4EEA06E8E8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9771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6E5360C-029D-C95B-A45C-B5BA70A955DD}"/>
              </a:ext>
            </a:extLst>
          </p:cNvPr>
          <p:cNvSpPr/>
          <p:nvPr/>
        </p:nvSpPr>
        <p:spPr>
          <a:xfrm>
            <a:off x="423301" y="3157930"/>
            <a:ext cx="6870489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D974F0C-213A-4127-0D76-C397EEA10A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7F9DB9A-D3B9-6D1F-82CF-7BD379E180D9}"/>
              </a:ext>
            </a:extLst>
          </p:cNvPr>
          <p:cNvSpPr txBox="1"/>
          <p:nvPr/>
        </p:nvSpPr>
        <p:spPr>
          <a:xfrm>
            <a:off x="651902" y="4833997"/>
            <a:ext cx="62060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الْأَرانِبِ الَّذي بَقِيَ لَدى الْمُزارِعِ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هُوَ:</a:t>
            </a:r>
          </a:p>
          <a:p>
            <a:pPr algn="ctr" rtl="1"/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 </a:t>
            </a:r>
            <a:r>
              <a:rPr lang="ar-MA" sz="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أَرْنَباً.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AA0304-8059-E1D9-383F-0DEC27CE4727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مُزارِعٌ 30 أَرْنَباً، باعَ مِنْها 10 أَرانِبَ.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الْأَرانِبِ الَّذي بَقِيَ لَدى الْمُزارِعِ؟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AE5575F-CB99-AA1E-B0EA-56110CDEAF3F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6118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2" y="2301693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 التمارين الصفحة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21.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(دقيقة واحدة).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54BC-7434-D784-1DE6-17D6DCA26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0714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876A3B5-D535-07C9-03EA-12676E0DA9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3A5337C-8763-5927-0B33-0E8BCFFC55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79" y="4329097"/>
            <a:ext cx="12211444" cy="267904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1EF7EE-CF94-2E0B-134E-2905661EC69C}"/>
              </a:ext>
            </a:extLst>
          </p:cNvPr>
          <p:cNvSpPr/>
          <p:nvPr/>
        </p:nvSpPr>
        <p:spPr>
          <a:xfrm>
            <a:off x="652479" y="5175992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3B7497E4-7712-DD09-AB73-F148A0910749}"/>
              </a:ext>
            </a:extLst>
          </p:cNvPr>
          <p:cNvSpPr/>
          <p:nvPr/>
        </p:nvSpPr>
        <p:spPr>
          <a:xfrm rot="10800000">
            <a:off x="127326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120A0-F59A-A0BB-D31B-EE6EDCF1E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7FC5A4-5B2B-C396-542E-27ECEC20E23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6489FC-678B-80AB-C913-40DA5BD8AA43}"/>
              </a:ext>
            </a:extLst>
          </p:cNvPr>
          <p:cNvSpPr/>
          <p:nvPr/>
        </p:nvSpPr>
        <p:spPr>
          <a:xfrm>
            <a:off x="275852" y="23578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4CB38F-47AC-4A06-9A23-6A8C76C55C1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1E6947-2B29-C7FE-7C2C-73F9BBF94C62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5C7F1B1-F58E-CBE6-E45A-48939AE6D7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47E7FD8-097E-F139-46AF-33756F82D4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F20671C-DF2D-95A4-A6DD-92DDE79948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79" y="4329097"/>
            <a:ext cx="12211444" cy="26790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35C53A3-1669-F928-69F7-E9D82546205D}"/>
              </a:ext>
            </a:extLst>
          </p:cNvPr>
          <p:cNvSpPr/>
          <p:nvPr/>
        </p:nvSpPr>
        <p:spPr>
          <a:xfrm>
            <a:off x="652479" y="5175992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4031B2F-AC5E-D4AA-20A9-E9076E93833D}"/>
              </a:ext>
            </a:extLst>
          </p:cNvPr>
          <p:cNvSpPr txBox="1"/>
          <p:nvPr/>
        </p:nvSpPr>
        <p:spPr>
          <a:xfrm>
            <a:off x="2362200" y="62820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0EF073-F08F-AF55-A694-8FDF8AC658BB}"/>
              </a:ext>
            </a:extLst>
          </p:cNvPr>
          <p:cNvSpPr txBox="1"/>
          <p:nvPr/>
        </p:nvSpPr>
        <p:spPr>
          <a:xfrm>
            <a:off x="4739148" y="55245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DE97BD3-0903-37EC-A574-54000C8F26BF}"/>
              </a:ext>
            </a:extLst>
          </p:cNvPr>
          <p:cNvSpPr txBox="1"/>
          <p:nvPr/>
        </p:nvSpPr>
        <p:spPr>
          <a:xfrm>
            <a:off x="4724400" y="62820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E2B194A-30B8-7D7F-D031-47185BC296BC}"/>
              </a:ext>
            </a:extLst>
          </p:cNvPr>
          <p:cNvSpPr txBox="1"/>
          <p:nvPr/>
        </p:nvSpPr>
        <p:spPr>
          <a:xfrm>
            <a:off x="7086600" y="55962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904C1D1-3039-5F72-48F8-668A771B9BFB}"/>
              </a:ext>
            </a:extLst>
          </p:cNvPr>
          <p:cNvSpPr txBox="1"/>
          <p:nvPr/>
        </p:nvSpPr>
        <p:spPr>
          <a:xfrm>
            <a:off x="7086600" y="62820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36E63E68-E493-FFF4-DF13-96D6647DCDA8}"/>
              </a:ext>
            </a:extLst>
          </p:cNvPr>
          <p:cNvSpPr/>
          <p:nvPr/>
        </p:nvSpPr>
        <p:spPr>
          <a:xfrm rot="10800000">
            <a:off x="127326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2146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8F77-5DBD-43CD-B5B3-6C0DB5B4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9466-7C2C-F10F-359B-A4CD0254D87A}"/>
              </a:ext>
            </a:extLst>
          </p:cNvPr>
          <p:cNvSpPr/>
          <p:nvPr/>
        </p:nvSpPr>
        <p:spPr>
          <a:xfrm>
            <a:off x="-1" y="2174437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0874A-2B17-7F98-549D-A3016C1FF2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8A2517-DA8F-2E37-49F3-E084817519DF}"/>
              </a:ext>
            </a:extLst>
          </p:cNvPr>
          <p:cNvSpPr/>
          <p:nvPr/>
        </p:nvSpPr>
        <p:spPr>
          <a:xfrm>
            <a:off x="0" y="751628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DE0EB3-037D-28E2-C9C4-76306F3CFB48}"/>
              </a:ext>
            </a:extLst>
          </p:cNvPr>
          <p:cNvSpPr txBox="1"/>
          <p:nvPr/>
        </p:nvSpPr>
        <p:spPr>
          <a:xfrm>
            <a:off x="4724400" y="905716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(دقيقة ونصف).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08AB70-0031-2D83-1D0C-32F476A47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40757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078729C-E951-38CB-13CF-0341640E15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A546325-87C1-7212-9216-7780CC134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73" y="3848100"/>
            <a:ext cx="12206654" cy="3886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1431324-5032-AD1C-1B20-B1D2CEDA0645}"/>
              </a:ext>
            </a:extLst>
          </p:cNvPr>
          <p:cNvSpPr/>
          <p:nvPr/>
        </p:nvSpPr>
        <p:spPr>
          <a:xfrm>
            <a:off x="1066800" y="4970732"/>
            <a:ext cx="7924800" cy="25580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5D85B37D-46D9-E434-F9C9-9FB8E639B17A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137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BFDC-B8C5-9B6E-353F-4D8C02D8F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FCADED3-B174-02EA-8735-38ED0BFCE2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E853F0-6565-5CD3-B3B2-C7DCC729204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DCF3AF-480E-BC6E-A05B-94B4F5971A9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0E0D13-C3A3-4DE2-5399-0A392EBA480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5BCD97-E08E-C417-54D7-80CBF4481E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2B21938-334F-0AA1-B119-9BAA80629C4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47D5867-5BB1-4E03-7FA6-B592A176D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73" y="3848100"/>
            <a:ext cx="12206654" cy="38862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0C920F8-382F-4FE3-FD25-5CD021E67DFF}"/>
              </a:ext>
            </a:extLst>
          </p:cNvPr>
          <p:cNvSpPr/>
          <p:nvPr/>
        </p:nvSpPr>
        <p:spPr>
          <a:xfrm>
            <a:off x="1066800" y="4970732"/>
            <a:ext cx="7924800" cy="25580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921BBAA-78DD-1E00-0A69-3E391A4742EA}"/>
              </a:ext>
            </a:extLst>
          </p:cNvPr>
          <p:cNvSpPr txBox="1"/>
          <p:nvPr/>
        </p:nvSpPr>
        <p:spPr>
          <a:xfrm>
            <a:off x="1676400" y="578617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40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E8C203A-8674-426E-C6B9-B31038E5AC2F}"/>
              </a:ext>
            </a:extLst>
          </p:cNvPr>
          <p:cNvSpPr txBox="1"/>
          <p:nvPr/>
        </p:nvSpPr>
        <p:spPr>
          <a:xfrm>
            <a:off x="1676400" y="63582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90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C7DEF66-77AC-B25F-C2CE-437B402FB644}"/>
              </a:ext>
            </a:extLst>
          </p:cNvPr>
          <p:cNvSpPr txBox="1"/>
          <p:nvPr/>
        </p:nvSpPr>
        <p:spPr>
          <a:xfrm>
            <a:off x="1676400" y="68961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30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535448D-4BD8-BB44-D49F-2E3E46DB4F4C}"/>
              </a:ext>
            </a:extLst>
          </p:cNvPr>
          <p:cNvSpPr txBox="1"/>
          <p:nvPr/>
        </p:nvSpPr>
        <p:spPr>
          <a:xfrm>
            <a:off x="5791200" y="52152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60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074A2D4-0707-CDBC-66A8-12C6C3707BB4}"/>
              </a:ext>
            </a:extLst>
          </p:cNvPr>
          <p:cNvSpPr txBox="1"/>
          <p:nvPr/>
        </p:nvSpPr>
        <p:spPr>
          <a:xfrm>
            <a:off x="5791200" y="57486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80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34217BF-0EA2-7F97-0EE6-745C0A6D19B6}"/>
              </a:ext>
            </a:extLst>
          </p:cNvPr>
          <p:cNvSpPr txBox="1"/>
          <p:nvPr/>
        </p:nvSpPr>
        <p:spPr>
          <a:xfrm>
            <a:off x="5791200" y="63582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10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7137396-D886-0F66-BED4-E1D7BC095216}"/>
              </a:ext>
            </a:extLst>
          </p:cNvPr>
          <p:cNvSpPr txBox="1"/>
          <p:nvPr/>
        </p:nvSpPr>
        <p:spPr>
          <a:xfrm>
            <a:off x="5791200" y="68961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40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76B30B9-5D17-CAE8-CA4D-7927A3F90870}"/>
              </a:ext>
            </a:extLst>
          </p:cNvPr>
          <p:cNvSpPr txBox="1"/>
          <p:nvPr/>
        </p:nvSpPr>
        <p:spPr>
          <a:xfrm>
            <a:off x="2514600" y="57486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594047D-5AD5-5637-A3CD-929CD87E7547}"/>
              </a:ext>
            </a:extLst>
          </p:cNvPr>
          <p:cNvSpPr txBox="1"/>
          <p:nvPr/>
        </p:nvSpPr>
        <p:spPr>
          <a:xfrm>
            <a:off x="2514600" y="63582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9B6B466-D63B-B5B9-64E7-5D6AD759B014}"/>
              </a:ext>
            </a:extLst>
          </p:cNvPr>
          <p:cNvSpPr txBox="1"/>
          <p:nvPr/>
        </p:nvSpPr>
        <p:spPr>
          <a:xfrm>
            <a:off x="2514600" y="68916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9CC6F91-49D0-0180-EB67-36D70EEF6E67}"/>
              </a:ext>
            </a:extLst>
          </p:cNvPr>
          <p:cNvSpPr txBox="1"/>
          <p:nvPr/>
        </p:nvSpPr>
        <p:spPr>
          <a:xfrm>
            <a:off x="6553200" y="57486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EE6EF53-7295-C216-6024-1CE85E97C1AD}"/>
              </a:ext>
            </a:extLst>
          </p:cNvPr>
          <p:cNvSpPr txBox="1"/>
          <p:nvPr/>
        </p:nvSpPr>
        <p:spPr>
          <a:xfrm>
            <a:off x="6553200" y="5219700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1D6684A-A487-49CB-EFF1-EF31A4BA8DC9}"/>
              </a:ext>
            </a:extLst>
          </p:cNvPr>
          <p:cNvSpPr txBox="1"/>
          <p:nvPr/>
        </p:nvSpPr>
        <p:spPr>
          <a:xfrm>
            <a:off x="6553200" y="63582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3DDF3E1-2596-FDE0-025D-59C437BED7D6}"/>
              </a:ext>
            </a:extLst>
          </p:cNvPr>
          <p:cNvSpPr txBox="1"/>
          <p:nvPr/>
        </p:nvSpPr>
        <p:spPr>
          <a:xfrm>
            <a:off x="6553200" y="68916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10427C75-995A-5D6B-CCBD-54D9638C1F19}"/>
              </a:ext>
            </a:extLst>
          </p:cNvPr>
          <p:cNvSpPr/>
          <p:nvPr/>
        </p:nvSpPr>
        <p:spPr>
          <a:xfrm rot="10800000">
            <a:off x="12649200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3254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A1BD8-4240-737B-6EE2-9AE3C63C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EF51E2-1E3F-B9DB-9432-78D62A0F43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A8DAEC-B73C-387B-8E27-8FB92F6AE26E}"/>
              </a:ext>
            </a:extLst>
          </p:cNvPr>
          <p:cNvSpPr/>
          <p:nvPr/>
        </p:nvSpPr>
        <p:spPr>
          <a:xfrm>
            <a:off x="275852" y="23578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D35D2B-A913-7D44-D2F7-A4CBA570831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63366-4AC5-BDD7-0130-DCA8E72C7EB3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ونصف).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2F3CD-6BA7-FB63-C3EB-442163395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3393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F118D39-0EFB-230B-9990-00D03A32DC2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FEAAE73-9B5D-3704-F6B6-D636E1A4BDBC}"/>
              </a:ext>
            </a:extLst>
          </p:cNvPr>
          <p:cNvSpPr/>
          <p:nvPr/>
        </p:nvSpPr>
        <p:spPr>
          <a:xfrm>
            <a:off x="4200832" y="6819900"/>
            <a:ext cx="381000" cy="2923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5EBEC8E-26C7-7377-B3B9-19581B296DA0}"/>
              </a:ext>
            </a:extLst>
          </p:cNvPr>
          <p:cNvSpPr txBox="1"/>
          <p:nvPr/>
        </p:nvSpPr>
        <p:spPr>
          <a:xfrm>
            <a:off x="6648842" y="655829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/>
              <a:t>.</a:t>
            </a:r>
            <a:endParaRPr lang="fr-FR" b="1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350316C-77F8-88B9-6699-A869D0DA6D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062363"/>
            <a:ext cx="11720302" cy="382389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972AF0F-42A2-75DB-B75F-93EB7378EE38}"/>
              </a:ext>
            </a:extLst>
          </p:cNvPr>
          <p:cNvSpPr/>
          <p:nvPr/>
        </p:nvSpPr>
        <p:spPr>
          <a:xfrm>
            <a:off x="838200" y="4975648"/>
            <a:ext cx="7162800" cy="30071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6B95D4EA-25E6-98BF-F18B-4D59824AB12A}"/>
              </a:ext>
            </a:extLst>
          </p:cNvPr>
          <p:cNvSpPr/>
          <p:nvPr/>
        </p:nvSpPr>
        <p:spPr>
          <a:xfrm rot="10800000">
            <a:off x="127326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6564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05A9C-CB26-3AE0-B18F-C99EF9F06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E81E10-DBAD-E81C-11E9-298C3EF6B4A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56B476-0E22-2E35-04B1-9C64277F3927}"/>
              </a:ext>
            </a:extLst>
          </p:cNvPr>
          <p:cNvSpPr/>
          <p:nvPr/>
        </p:nvSpPr>
        <p:spPr>
          <a:xfrm>
            <a:off x="221844" y="23622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5B7133-8E5F-6887-8B74-F29295F8020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8141C-D13A-D022-E744-C9F916A7D65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5004BF-67E9-8360-A8F3-A37D17015B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B272F4A-EA29-E253-DB89-4420BF9EEEC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F4D0957F-89FC-E25D-2543-054B633D109C}"/>
              </a:ext>
            </a:extLst>
          </p:cNvPr>
          <p:cNvSpPr/>
          <p:nvPr/>
        </p:nvSpPr>
        <p:spPr>
          <a:xfrm>
            <a:off x="4200832" y="6819900"/>
            <a:ext cx="381000" cy="2923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8A2C87B-B855-B336-193B-626A6D3D3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062363"/>
            <a:ext cx="11720302" cy="382389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1841A05-E7E6-E39F-B830-A7854CADBE43}"/>
              </a:ext>
            </a:extLst>
          </p:cNvPr>
          <p:cNvSpPr/>
          <p:nvPr/>
        </p:nvSpPr>
        <p:spPr>
          <a:xfrm>
            <a:off x="838200" y="4975648"/>
            <a:ext cx="7162800" cy="30071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EF685B0-D231-CBF7-763B-39452BCF9035}"/>
              </a:ext>
            </a:extLst>
          </p:cNvPr>
          <p:cNvSpPr txBox="1"/>
          <p:nvPr/>
        </p:nvSpPr>
        <p:spPr>
          <a:xfrm>
            <a:off x="4306085" y="601887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D3F1E27-263F-DA99-5921-6A6C4A3BE503}"/>
              </a:ext>
            </a:extLst>
          </p:cNvPr>
          <p:cNvSpPr txBox="1"/>
          <p:nvPr/>
        </p:nvSpPr>
        <p:spPr>
          <a:xfrm>
            <a:off x="4687085" y="601887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874203C-029F-C051-D7F4-0C4B4152DB3D}"/>
              </a:ext>
            </a:extLst>
          </p:cNvPr>
          <p:cNvSpPr txBox="1"/>
          <p:nvPr/>
        </p:nvSpPr>
        <p:spPr>
          <a:xfrm>
            <a:off x="4687085" y="656245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F882BC8-1C5F-B3EF-75EF-94193A80DD3C}"/>
              </a:ext>
            </a:extLst>
          </p:cNvPr>
          <p:cNvSpPr txBox="1"/>
          <p:nvPr/>
        </p:nvSpPr>
        <p:spPr>
          <a:xfrm>
            <a:off x="4267200" y="70485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6B1C4AD-0D41-4C9C-8806-650D2B22BAF4}"/>
              </a:ext>
            </a:extLst>
          </p:cNvPr>
          <p:cNvSpPr txBox="1"/>
          <p:nvPr/>
        </p:nvSpPr>
        <p:spPr>
          <a:xfrm>
            <a:off x="4687085" y="70586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EAA9CDD-CAB9-3C0C-E29C-143D5DE59AB4}"/>
              </a:ext>
            </a:extLst>
          </p:cNvPr>
          <p:cNvSpPr txBox="1"/>
          <p:nvPr/>
        </p:nvSpPr>
        <p:spPr>
          <a:xfrm>
            <a:off x="4348969" y="5805726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BAE3DB5-B49D-0BBD-2262-629969C5F454}"/>
              </a:ext>
            </a:extLst>
          </p:cNvPr>
          <p:cNvSpPr txBox="1"/>
          <p:nvPr/>
        </p:nvSpPr>
        <p:spPr>
          <a:xfrm>
            <a:off x="4306085" y="656772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FC99164-EBE4-46EB-2E58-D3ACF0705C44}"/>
              </a:ext>
            </a:extLst>
          </p:cNvPr>
          <p:cNvSpPr txBox="1"/>
          <p:nvPr/>
        </p:nvSpPr>
        <p:spPr>
          <a:xfrm>
            <a:off x="6592085" y="601887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97D1C6B-51AB-27D3-ACBE-997043FAD8E9}"/>
              </a:ext>
            </a:extLst>
          </p:cNvPr>
          <p:cNvSpPr txBox="1"/>
          <p:nvPr/>
        </p:nvSpPr>
        <p:spPr>
          <a:xfrm>
            <a:off x="6973085" y="601887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4C3DF09-5B07-7E32-D267-206E21F1A339}"/>
              </a:ext>
            </a:extLst>
          </p:cNvPr>
          <p:cNvSpPr txBox="1"/>
          <p:nvPr/>
        </p:nvSpPr>
        <p:spPr>
          <a:xfrm>
            <a:off x="6973085" y="6562454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41AAA5C-EAC1-7ED8-E19E-7DA18CF03E7D}"/>
              </a:ext>
            </a:extLst>
          </p:cNvPr>
          <p:cNvSpPr txBox="1"/>
          <p:nvPr/>
        </p:nvSpPr>
        <p:spPr>
          <a:xfrm>
            <a:off x="6553200" y="70485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6785C43D-0553-159F-D314-0C61686DAB65}"/>
              </a:ext>
            </a:extLst>
          </p:cNvPr>
          <p:cNvSpPr txBox="1"/>
          <p:nvPr/>
        </p:nvSpPr>
        <p:spPr>
          <a:xfrm>
            <a:off x="6973085" y="70586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62574EC0-C521-9608-4A42-3024E9D9EE86}"/>
              </a:ext>
            </a:extLst>
          </p:cNvPr>
          <p:cNvSpPr txBox="1"/>
          <p:nvPr/>
        </p:nvSpPr>
        <p:spPr>
          <a:xfrm>
            <a:off x="6634969" y="5805726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020B90D6-A343-3276-DB0E-1D5376AAF27D}"/>
              </a:ext>
            </a:extLst>
          </p:cNvPr>
          <p:cNvSpPr/>
          <p:nvPr/>
        </p:nvSpPr>
        <p:spPr>
          <a:xfrm rot="10800000">
            <a:off x="127326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18672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19B58-CB30-478B-D6E9-EABFD6291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8BBD0A-88F4-E534-0737-0A8A46761CB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1F5265-FF09-0D29-C1C9-1E6A896E234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55BCB8-D4E1-5574-D6D4-4FCFA1E701F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CCBB19-CDF2-802E-82A2-9D9B154DBD58}"/>
              </a:ext>
            </a:extLst>
          </p:cNvPr>
          <p:cNvSpPr txBox="1"/>
          <p:nvPr/>
        </p:nvSpPr>
        <p:spPr>
          <a:xfrm>
            <a:off x="2514600" y="976263"/>
            <a:ext cx="100012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وستعملون على تلوين الحل المناسب.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B01FBB8-C451-5FDF-E01D-124FF1ECD2E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E12DAB8-3512-F188-F838-6D77CF5FBA7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AD0FEF8-ECE1-D49D-FD5D-F2037062D9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79" y="4381500"/>
            <a:ext cx="12079184" cy="2998551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4286880C-FB61-2C6F-3ED4-29F5E07AB728}"/>
              </a:ext>
            </a:extLst>
          </p:cNvPr>
          <p:cNvSpPr/>
          <p:nvPr/>
        </p:nvSpPr>
        <p:spPr>
          <a:xfrm rot="10800000">
            <a:off x="127326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734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781182"/>
            <a:ext cx="1295400" cy="10095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346B872-2789-4606-BFE3-5EC4B58DD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162" y="2913752"/>
            <a:ext cx="4747671" cy="5997460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6B431552-64EB-3B40-F7DC-A97A90430D92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0320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CCB23-2C6A-28B2-816C-19483911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B34CD-0761-4F0F-8A13-EFC8DB3E6DA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C36178-029D-1032-B1A7-9F33AD0DF9D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B0E17-4B12-CAC8-AD20-8063B953EB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C3A350-2994-0002-814E-A4307F7CE818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946BC5-FAB6-D842-87C3-38FE61F3F50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E5AEAC7-9917-336E-8AB7-90C40A8034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2BC0B4E-D063-46BB-83E8-A67803A91F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79" y="4381500"/>
            <a:ext cx="12079184" cy="2998551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FD706DA-15E0-D002-5007-2657D1FB114E}"/>
              </a:ext>
            </a:extLst>
          </p:cNvPr>
          <p:cNvSpPr/>
          <p:nvPr/>
        </p:nvSpPr>
        <p:spPr>
          <a:xfrm>
            <a:off x="1371600" y="6667500"/>
            <a:ext cx="1828800" cy="533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bg1"/>
                </a:solidFill>
              </a:rPr>
              <a:t>15 - 25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60B8B907-5A16-470B-4F30-25B1B150FFBD}"/>
              </a:ext>
            </a:extLst>
          </p:cNvPr>
          <p:cNvSpPr/>
          <p:nvPr/>
        </p:nvSpPr>
        <p:spPr>
          <a:xfrm rot="10800000">
            <a:off x="127326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91757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1676400" y="3970418"/>
            <a:ext cx="9220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لحساب أو تكوين مجاميع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:حجلة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82358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6402C-1BE5-467D-8794-6EA5F3503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E893D3E-45E6-1020-754B-40A7395E61F7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A67DD8-46CC-A1E7-FE5D-C024D3809222}"/>
              </a:ext>
            </a:extLst>
          </p:cNvPr>
          <p:cNvSpPr/>
          <p:nvPr/>
        </p:nvSpPr>
        <p:spPr>
          <a:xfrm>
            <a:off x="275852" y="2779283"/>
            <a:ext cx="13164293" cy="706188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F46C197-B21A-751C-5451-7C019FDD918F}"/>
              </a:ext>
            </a:extLst>
          </p:cNvPr>
          <p:cNvSpPr/>
          <p:nvPr/>
        </p:nvSpPr>
        <p:spPr>
          <a:xfrm>
            <a:off x="-1" y="644346"/>
            <a:ext cx="13716001" cy="204286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88DAFA-BBD6-3E59-6BA9-6B98B6ACCE1D}"/>
              </a:ext>
            </a:extLst>
          </p:cNvPr>
          <p:cNvSpPr txBox="1"/>
          <p:nvPr/>
        </p:nvSpPr>
        <p:spPr>
          <a:xfrm>
            <a:off x="152400" y="736416"/>
            <a:ext cx="125040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نعود من جديد للعبتنا "حجلة الأعداد". وسنلعب بنفس الطريقة التي رأيناها بالأمس.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الأستاذ(ة) بطريقة اللعب (القفز برجل واحدة على مجموع عددين لا يتجاوز 9  مطلوب من طرف المنافس (مثلا ماهي نتيجة أو كم يساوي : 5+2 / 3+3 / 4+3....) أو برجلين على عددين يشكل مجموعهما عددا أكبر من 9 مطلوب من طرف المنافس ( ما هي الأعداد التي يساوي مجموعها 13؟ مثلا : 6+7 /8+5/ 9+4).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تبادل الأدوار. الفائز هو من يتمم المهمة بنجاح. 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F726A6-7B57-FEFB-17F0-4F58591647E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898">
            <a:extLst>
              <a:ext uri="{FF2B5EF4-FFF2-40B4-BE49-F238E27FC236}">
                <a16:creationId xmlns:a16="http://schemas.microsoft.com/office/drawing/2014/main" id="{2BE193C6-42C6-4A12-D10F-8BD5B4D5E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0" y="2867141"/>
            <a:ext cx="6096000" cy="6848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FBF86D2E-7A8A-3110-7BDB-F27509E08098}"/>
              </a:ext>
            </a:extLst>
          </p:cNvPr>
          <p:cNvSpPr/>
          <p:nvPr/>
        </p:nvSpPr>
        <p:spPr>
          <a:xfrm rot="10800000">
            <a:off x="12808805" y="80010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4025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C0D26C-561F-34B9-EFD0-668D8DD66100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سأنظم مسابقة بينكم المجموعة الفائزة هي التي سينجح أكبر عدد من ممثليها في تنفيذ تعليمات منافسيهم من المجموعة الأخرى.</a:t>
            </a:r>
          </a:p>
        </p:txBody>
      </p:sp>
      <p:pic>
        <p:nvPicPr>
          <p:cNvPr id="4" name="Picture 898">
            <a:extLst>
              <a:ext uri="{FF2B5EF4-FFF2-40B4-BE49-F238E27FC236}">
                <a16:creationId xmlns:a16="http://schemas.microsoft.com/office/drawing/2014/main" id="{2B8E2049-EF7F-699A-F38F-0519BE843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0" y="2705100"/>
            <a:ext cx="6096000" cy="6848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05E1597-E436-441C-9DE3-569FFA1D4B3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3299F5F-BB14-F6DF-33AE-AFA247BAE0F9}"/>
              </a:ext>
            </a:extLst>
          </p:cNvPr>
          <p:cNvSpPr/>
          <p:nvPr/>
        </p:nvSpPr>
        <p:spPr>
          <a:xfrm rot="10800000">
            <a:off x="128088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9652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737CF-D936-3B6D-2EB2-E437C667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F9D894-F380-DFA5-554D-A601C6CBD04C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5BB455-2DE4-8572-A2B4-944DB645CBFC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3CB307-49FA-03B9-8F54-9C24148E8CA6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5A1D4D-1167-9604-7606-71F6599779DD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الفائزة هي: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48EC5E-6784-5282-6362-5FD7E0D1019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A2A6DC5-374F-3D3D-3582-DD7933955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3513632"/>
            <a:ext cx="5410199" cy="541019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19107F6F-6DE5-7EBC-B88C-4CE2A886C4B6}"/>
              </a:ext>
            </a:extLst>
          </p:cNvPr>
          <p:cNvSpPr/>
          <p:nvPr/>
        </p:nvSpPr>
        <p:spPr>
          <a:xfrm rot="10800000">
            <a:off x="128088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10277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21.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96" y="3106342"/>
            <a:ext cx="5782482" cy="596348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EDA354A-75EE-5D3F-8F72-42A4E56D54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110029"/>
            <a:ext cx="4587638" cy="5753599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2E5DF5EC-D3A0-5E64-ED47-34552CBA0357}"/>
              </a:ext>
            </a:extLst>
          </p:cNvPr>
          <p:cNvSpPr/>
          <p:nvPr/>
        </p:nvSpPr>
        <p:spPr>
          <a:xfrm rot="10800000">
            <a:off x="128088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75303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32A90-EEAC-24EC-2213-C9F1B57FC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CF7BA15-EBB5-7CBB-9B1A-7211EAE3E26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solidFill>
            <a:srgbClr val="EFF1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6B6FB2B-DD2F-FADF-9E5B-097579442B4E}"/>
              </a:ext>
            </a:extLst>
          </p:cNvPr>
          <p:cNvSpPr txBox="1"/>
          <p:nvPr/>
        </p:nvSpPr>
        <p:spPr>
          <a:xfrm>
            <a:off x="1143000" y="1870971"/>
            <a:ext cx="1281989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4500" b="1" dirty="0">
                <a:solidFill>
                  <a:srgbClr val="6D624F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الإجراءات الاعتيادية الخاصة بتدبير العمل في مجموعات صغرى</a:t>
            </a: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ED45B856-1C05-EF67-A740-C7B6B366C643}"/>
              </a:ext>
            </a:extLst>
          </p:cNvPr>
          <p:cNvSpPr/>
          <p:nvPr/>
        </p:nvSpPr>
        <p:spPr>
          <a:xfrm rot="21239963" flipH="1">
            <a:off x="885263" y="2691357"/>
            <a:ext cx="11822424" cy="6647317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1532"/>
              <a:gd name="connsiteX1" fmla="*/ 2706255 w 2978405"/>
              <a:gd name="connsiteY1" fmla="*/ 317 h 651532"/>
              <a:gd name="connsiteX2" fmla="*/ 2890982 w 2978405"/>
              <a:gd name="connsiteY2" fmla="*/ 78826 h 651532"/>
              <a:gd name="connsiteX3" fmla="*/ 2969491 w 2978405"/>
              <a:gd name="connsiteY3" fmla="*/ 258935 h 651532"/>
              <a:gd name="connsiteX4" fmla="*/ 2906327 w 2978405"/>
              <a:gd name="connsiteY4" fmla="*/ 524415 h 651532"/>
              <a:gd name="connsiteX5" fmla="*/ 170873 w 2978405"/>
              <a:gd name="connsiteY5" fmla="*/ 651481 h 651532"/>
              <a:gd name="connsiteX6" fmla="*/ 9236 w 2978405"/>
              <a:gd name="connsiteY6" fmla="*/ 531408 h 651532"/>
              <a:gd name="connsiteX7" fmla="*/ 0 w 2978405"/>
              <a:gd name="connsiteY7" fmla="*/ 208135 h 651532"/>
              <a:gd name="connsiteX8" fmla="*/ 138545 w 2978405"/>
              <a:gd name="connsiteY8" fmla="*/ 125008 h 651532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2149"/>
              <a:gd name="connsiteX1" fmla="*/ 2706255 w 2978405"/>
              <a:gd name="connsiteY1" fmla="*/ 317 h 652149"/>
              <a:gd name="connsiteX2" fmla="*/ 2890982 w 2978405"/>
              <a:gd name="connsiteY2" fmla="*/ 78826 h 652149"/>
              <a:gd name="connsiteX3" fmla="*/ 2969491 w 2978405"/>
              <a:gd name="connsiteY3" fmla="*/ 258935 h 652149"/>
              <a:gd name="connsiteX4" fmla="*/ 2906327 w 2978405"/>
              <a:gd name="connsiteY4" fmla="*/ 524415 h 652149"/>
              <a:gd name="connsiteX5" fmla="*/ 170873 w 2978405"/>
              <a:gd name="connsiteY5" fmla="*/ 651481 h 652149"/>
              <a:gd name="connsiteX6" fmla="*/ 9236 w 2978405"/>
              <a:gd name="connsiteY6" fmla="*/ 531408 h 652149"/>
              <a:gd name="connsiteX7" fmla="*/ 0 w 2978405"/>
              <a:gd name="connsiteY7" fmla="*/ 208135 h 652149"/>
              <a:gd name="connsiteX8" fmla="*/ 138545 w 2978405"/>
              <a:gd name="connsiteY8" fmla="*/ 125008 h 652149"/>
              <a:gd name="connsiteX0" fmla="*/ 138545 w 2985636"/>
              <a:gd name="connsiteY0" fmla="*/ 125008 h 652149"/>
              <a:gd name="connsiteX1" fmla="*/ 2706255 w 2985636"/>
              <a:gd name="connsiteY1" fmla="*/ 317 h 652149"/>
              <a:gd name="connsiteX2" fmla="*/ 2890982 w 2985636"/>
              <a:gd name="connsiteY2" fmla="*/ 78826 h 652149"/>
              <a:gd name="connsiteX3" fmla="*/ 2969491 w 2985636"/>
              <a:gd name="connsiteY3" fmla="*/ 258935 h 652149"/>
              <a:gd name="connsiteX4" fmla="*/ 2906327 w 2985636"/>
              <a:gd name="connsiteY4" fmla="*/ 524415 h 652149"/>
              <a:gd name="connsiteX5" fmla="*/ 170873 w 2985636"/>
              <a:gd name="connsiteY5" fmla="*/ 651481 h 652149"/>
              <a:gd name="connsiteX6" fmla="*/ 9236 w 2985636"/>
              <a:gd name="connsiteY6" fmla="*/ 531408 h 652149"/>
              <a:gd name="connsiteX7" fmla="*/ 0 w 2985636"/>
              <a:gd name="connsiteY7" fmla="*/ 208135 h 652149"/>
              <a:gd name="connsiteX8" fmla="*/ 138545 w 2985636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3017251"/>
              <a:gd name="connsiteY0" fmla="*/ 125008 h 652149"/>
              <a:gd name="connsiteX1" fmla="*/ 2706255 w 3017251"/>
              <a:gd name="connsiteY1" fmla="*/ 317 h 652149"/>
              <a:gd name="connsiteX2" fmla="*/ 2890982 w 3017251"/>
              <a:gd name="connsiteY2" fmla="*/ 78826 h 652149"/>
              <a:gd name="connsiteX3" fmla="*/ 3000601 w 3017251"/>
              <a:gd name="connsiteY3" fmla="*/ 397241 h 652149"/>
              <a:gd name="connsiteX4" fmla="*/ 2906327 w 3017251"/>
              <a:gd name="connsiteY4" fmla="*/ 524415 h 652149"/>
              <a:gd name="connsiteX5" fmla="*/ 170873 w 3017251"/>
              <a:gd name="connsiteY5" fmla="*/ 651481 h 652149"/>
              <a:gd name="connsiteX6" fmla="*/ 9236 w 3017251"/>
              <a:gd name="connsiteY6" fmla="*/ 531408 h 652149"/>
              <a:gd name="connsiteX7" fmla="*/ 0 w 3017251"/>
              <a:gd name="connsiteY7" fmla="*/ 208135 h 652149"/>
              <a:gd name="connsiteX8" fmla="*/ 138545 w 3017251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2183" h="65214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3000601" y="397241"/>
                </a:lnTo>
                <a:cubicBezTo>
                  <a:pt x="3034851" y="478257"/>
                  <a:pt x="3044117" y="504626"/>
                  <a:pt x="2906327" y="524415"/>
                </a:cubicBezTo>
                <a:cubicBezTo>
                  <a:pt x="1976335" y="578044"/>
                  <a:pt x="1085112" y="624910"/>
                  <a:pt x="170873" y="651481"/>
                </a:cubicBezTo>
                <a:cubicBezTo>
                  <a:pt x="85499" y="654681"/>
                  <a:pt x="21371" y="651062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solidFill>
            <a:srgbClr val="D1FFE6"/>
          </a:solidFill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21D78C8-7669-CAE1-1560-080B10962220}"/>
              </a:ext>
            </a:extLst>
          </p:cNvPr>
          <p:cNvSpPr txBox="1"/>
          <p:nvPr/>
        </p:nvSpPr>
        <p:spPr>
          <a:xfrm>
            <a:off x="1371601" y="3682774"/>
            <a:ext cx="1092435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يجب على المدرس أن يُنمذج أمام التلاميذ السلوك المنتظر أثناء العمل في مجموعات صغرى؛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ظهور "أيقونة العمل في مجموعات صغرى" تعني تفعيل صيغة العمل في مجموعات صغرى؛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بروتوكول العمل في مجموعات صغرى: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ينتبه كل تلميذ(ة) لشروحات الأستاذ(ة) حتى يستوعب المطلوب منه؛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انتداب ممثل أو مقرر للمجموعة؛ مع تغيير الممثل في كل مرة حتى يتسنى لجميع أعضاء المجموعة تجريب دور القيادة؛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الجميع بروح الفريق ويتعاونون من أجل تحقيق الهدف؛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يجب الإنصات لكل الآراء والاتفاق على رأي واحد يمثل رأي المجموعة؛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9979A59-9711-BB2F-4BBF-E3732498B040}"/>
              </a:ext>
            </a:extLst>
          </p:cNvPr>
          <p:cNvGrpSpPr/>
          <p:nvPr/>
        </p:nvGrpSpPr>
        <p:grpSpPr>
          <a:xfrm>
            <a:off x="5315231" y="2738343"/>
            <a:ext cx="2831783" cy="966360"/>
            <a:chOff x="4724650" y="1291082"/>
            <a:chExt cx="2517140" cy="858987"/>
          </a:xfrm>
        </p:grpSpPr>
        <p:sp>
          <p:nvSpPr>
            <p:cNvPr id="2" name="Forme libre : forme 1">
              <a:extLst>
                <a:ext uri="{FF2B5EF4-FFF2-40B4-BE49-F238E27FC236}">
                  <a16:creationId xmlns:a16="http://schemas.microsoft.com/office/drawing/2014/main" id="{688916F5-FDE8-C45A-7C07-545C8E41B865}"/>
                </a:ext>
              </a:extLst>
            </p:cNvPr>
            <p:cNvSpPr/>
            <p:nvPr/>
          </p:nvSpPr>
          <p:spPr>
            <a:xfrm rot="21239963" flipH="1">
              <a:off x="4953445" y="1291082"/>
              <a:ext cx="2059551" cy="858987"/>
            </a:xfrm>
            <a:custGeom>
              <a:avLst/>
              <a:gdLst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6902"/>
                <a:gd name="connsiteX1" fmla="*/ 2706255 w 2969491"/>
                <a:gd name="connsiteY1" fmla="*/ 0 h 656902"/>
                <a:gd name="connsiteX2" fmla="*/ 2890982 w 2969491"/>
                <a:gd name="connsiteY2" fmla="*/ 78509 h 656902"/>
                <a:gd name="connsiteX3" fmla="*/ 2969491 w 2969491"/>
                <a:gd name="connsiteY3" fmla="*/ 258618 h 656902"/>
                <a:gd name="connsiteX4" fmla="*/ 2872509 w 2969491"/>
                <a:gd name="connsiteY4" fmla="*/ 378691 h 656902"/>
                <a:gd name="connsiteX5" fmla="*/ 170873 w 2969491"/>
                <a:gd name="connsiteY5" fmla="*/ 651164 h 656902"/>
                <a:gd name="connsiteX6" fmla="*/ 9236 w 2969491"/>
                <a:gd name="connsiteY6" fmla="*/ 531091 h 656902"/>
                <a:gd name="connsiteX7" fmla="*/ 0 w 2969491"/>
                <a:gd name="connsiteY7" fmla="*/ 207818 h 656902"/>
                <a:gd name="connsiteX8" fmla="*/ 138545 w 2969491"/>
                <a:gd name="connsiteY8" fmla="*/ 124691 h 656902"/>
                <a:gd name="connsiteX0" fmla="*/ 138545 w 2969491"/>
                <a:gd name="connsiteY0" fmla="*/ 124890 h 657101"/>
                <a:gd name="connsiteX1" fmla="*/ 2706255 w 2969491"/>
                <a:gd name="connsiteY1" fmla="*/ 199 h 657101"/>
                <a:gd name="connsiteX2" fmla="*/ 2890982 w 2969491"/>
                <a:gd name="connsiteY2" fmla="*/ 78708 h 657101"/>
                <a:gd name="connsiteX3" fmla="*/ 2969491 w 2969491"/>
                <a:gd name="connsiteY3" fmla="*/ 258817 h 657101"/>
                <a:gd name="connsiteX4" fmla="*/ 2872509 w 2969491"/>
                <a:gd name="connsiteY4" fmla="*/ 378890 h 657101"/>
                <a:gd name="connsiteX5" fmla="*/ 170873 w 2969491"/>
                <a:gd name="connsiteY5" fmla="*/ 651363 h 657101"/>
                <a:gd name="connsiteX6" fmla="*/ 9236 w 2969491"/>
                <a:gd name="connsiteY6" fmla="*/ 531290 h 657101"/>
                <a:gd name="connsiteX7" fmla="*/ 0 w 2969491"/>
                <a:gd name="connsiteY7" fmla="*/ 208017 h 657101"/>
                <a:gd name="connsiteX8" fmla="*/ 138545 w 2969491"/>
                <a:gd name="connsiteY8" fmla="*/ 124890 h 657101"/>
                <a:gd name="connsiteX0" fmla="*/ 138545 w 2969491"/>
                <a:gd name="connsiteY0" fmla="*/ 125008 h 657219"/>
                <a:gd name="connsiteX1" fmla="*/ 2706255 w 2969491"/>
                <a:gd name="connsiteY1" fmla="*/ 317 h 657219"/>
                <a:gd name="connsiteX2" fmla="*/ 2890982 w 2969491"/>
                <a:gd name="connsiteY2" fmla="*/ 78826 h 657219"/>
                <a:gd name="connsiteX3" fmla="*/ 2969491 w 2969491"/>
                <a:gd name="connsiteY3" fmla="*/ 258935 h 657219"/>
                <a:gd name="connsiteX4" fmla="*/ 2872509 w 2969491"/>
                <a:gd name="connsiteY4" fmla="*/ 379008 h 657219"/>
                <a:gd name="connsiteX5" fmla="*/ 170873 w 2969491"/>
                <a:gd name="connsiteY5" fmla="*/ 651481 h 657219"/>
                <a:gd name="connsiteX6" fmla="*/ 9236 w 2969491"/>
                <a:gd name="connsiteY6" fmla="*/ 531408 h 657219"/>
                <a:gd name="connsiteX7" fmla="*/ 0 w 2969491"/>
                <a:gd name="connsiteY7" fmla="*/ 208135 h 657219"/>
                <a:gd name="connsiteX8" fmla="*/ 138545 w 2969491"/>
                <a:gd name="connsiteY8" fmla="*/ 125008 h 657219"/>
                <a:gd name="connsiteX0" fmla="*/ 138545 w 2972005"/>
                <a:gd name="connsiteY0" fmla="*/ 125008 h 657219"/>
                <a:gd name="connsiteX1" fmla="*/ 2706255 w 2972005"/>
                <a:gd name="connsiteY1" fmla="*/ 317 h 657219"/>
                <a:gd name="connsiteX2" fmla="*/ 2890982 w 2972005"/>
                <a:gd name="connsiteY2" fmla="*/ 78826 h 657219"/>
                <a:gd name="connsiteX3" fmla="*/ 2969491 w 2972005"/>
                <a:gd name="connsiteY3" fmla="*/ 258935 h 657219"/>
                <a:gd name="connsiteX4" fmla="*/ 2872509 w 2972005"/>
                <a:gd name="connsiteY4" fmla="*/ 379008 h 657219"/>
                <a:gd name="connsiteX5" fmla="*/ 170873 w 2972005"/>
                <a:gd name="connsiteY5" fmla="*/ 651481 h 657219"/>
                <a:gd name="connsiteX6" fmla="*/ 9236 w 2972005"/>
                <a:gd name="connsiteY6" fmla="*/ 531408 h 657219"/>
                <a:gd name="connsiteX7" fmla="*/ 0 w 2972005"/>
                <a:gd name="connsiteY7" fmla="*/ 208135 h 657219"/>
                <a:gd name="connsiteX8" fmla="*/ 138545 w 2972005"/>
                <a:gd name="connsiteY8" fmla="*/ 125008 h 657219"/>
                <a:gd name="connsiteX0" fmla="*/ 138545 w 2973912"/>
                <a:gd name="connsiteY0" fmla="*/ 125008 h 657219"/>
                <a:gd name="connsiteX1" fmla="*/ 2706255 w 2973912"/>
                <a:gd name="connsiteY1" fmla="*/ 317 h 657219"/>
                <a:gd name="connsiteX2" fmla="*/ 2890982 w 2973912"/>
                <a:gd name="connsiteY2" fmla="*/ 78826 h 657219"/>
                <a:gd name="connsiteX3" fmla="*/ 2969491 w 2973912"/>
                <a:gd name="connsiteY3" fmla="*/ 258935 h 657219"/>
                <a:gd name="connsiteX4" fmla="*/ 2872509 w 2973912"/>
                <a:gd name="connsiteY4" fmla="*/ 379008 h 657219"/>
                <a:gd name="connsiteX5" fmla="*/ 170873 w 2973912"/>
                <a:gd name="connsiteY5" fmla="*/ 651481 h 657219"/>
                <a:gd name="connsiteX6" fmla="*/ 9236 w 2973912"/>
                <a:gd name="connsiteY6" fmla="*/ 531408 h 657219"/>
                <a:gd name="connsiteX7" fmla="*/ 0 w 2973912"/>
                <a:gd name="connsiteY7" fmla="*/ 208135 h 657219"/>
                <a:gd name="connsiteX8" fmla="*/ 138545 w 2973912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1532"/>
                <a:gd name="connsiteX1" fmla="*/ 2706255 w 2978405"/>
                <a:gd name="connsiteY1" fmla="*/ 317 h 651532"/>
                <a:gd name="connsiteX2" fmla="*/ 2890982 w 2978405"/>
                <a:gd name="connsiteY2" fmla="*/ 78826 h 651532"/>
                <a:gd name="connsiteX3" fmla="*/ 2969491 w 2978405"/>
                <a:gd name="connsiteY3" fmla="*/ 258935 h 651532"/>
                <a:gd name="connsiteX4" fmla="*/ 2906327 w 2978405"/>
                <a:gd name="connsiteY4" fmla="*/ 524415 h 651532"/>
                <a:gd name="connsiteX5" fmla="*/ 170873 w 2978405"/>
                <a:gd name="connsiteY5" fmla="*/ 651481 h 651532"/>
                <a:gd name="connsiteX6" fmla="*/ 9236 w 2978405"/>
                <a:gd name="connsiteY6" fmla="*/ 531408 h 651532"/>
                <a:gd name="connsiteX7" fmla="*/ 0 w 2978405"/>
                <a:gd name="connsiteY7" fmla="*/ 208135 h 651532"/>
                <a:gd name="connsiteX8" fmla="*/ 138545 w 2978405"/>
                <a:gd name="connsiteY8" fmla="*/ 125008 h 651532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2149"/>
                <a:gd name="connsiteX1" fmla="*/ 2706255 w 2978405"/>
                <a:gd name="connsiteY1" fmla="*/ 317 h 652149"/>
                <a:gd name="connsiteX2" fmla="*/ 2890982 w 2978405"/>
                <a:gd name="connsiteY2" fmla="*/ 78826 h 652149"/>
                <a:gd name="connsiteX3" fmla="*/ 2969491 w 2978405"/>
                <a:gd name="connsiteY3" fmla="*/ 258935 h 652149"/>
                <a:gd name="connsiteX4" fmla="*/ 2906327 w 2978405"/>
                <a:gd name="connsiteY4" fmla="*/ 524415 h 652149"/>
                <a:gd name="connsiteX5" fmla="*/ 170873 w 2978405"/>
                <a:gd name="connsiteY5" fmla="*/ 651481 h 652149"/>
                <a:gd name="connsiteX6" fmla="*/ 9236 w 2978405"/>
                <a:gd name="connsiteY6" fmla="*/ 531408 h 652149"/>
                <a:gd name="connsiteX7" fmla="*/ 0 w 2978405"/>
                <a:gd name="connsiteY7" fmla="*/ 208135 h 652149"/>
                <a:gd name="connsiteX8" fmla="*/ 138545 w 2978405"/>
                <a:gd name="connsiteY8" fmla="*/ 125008 h 652149"/>
                <a:gd name="connsiteX0" fmla="*/ 138545 w 2985636"/>
                <a:gd name="connsiteY0" fmla="*/ 125008 h 652149"/>
                <a:gd name="connsiteX1" fmla="*/ 2706255 w 2985636"/>
                <a:gd name="connsiteY1" fmla="*/ 317 h 652149"/>
                <a:gd name="connsiteX2" fmla="*/ 2890982 w 2985636"/>
                <a:gd name="connsiteY2" fmla="*/ 78826 h 652149"/>
                <a:gd name="connsiteX3" fmla="*/ 2969491 w 2985636"/>
                <a:gd name="connsiteY3" fmla="*/ 258935 h 652149"/>
                <a:gd name="connsiteX4" fmla="*/ 2906327 w 2985636"/>
                <a:gd name="connsiteY4" fmla="*/ 524415 h 652149"/>
                <a:gd name="connsiteX5" fmla="*/ 170873 w 2985636"/>
                <a:gd name="connsiteY5" fmla="*/ 651481 h 652149"/>
                <a:gd name="connsiteX6" fmla="*/ 9236 w 2985636"/>
                <a:gd name="connsiteY6" fmla="*/ 531408 h 652149"/>
                <a:gd name="connsiteX7" fmla="*/ 0 w 2985636"/>
                <a:gd name="connsiteY7" fmla="*/ 208135 h 652149"/>
                <a:gd name="connsiteX8" fmla="*/ 138545 w 2985636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3017251"/>
                <a:gd name="connsiteY0" fmla="*/ 125008 h 652149"/>
                <a:gd name="connsiteX1" fmla="*/ 2706255 w 3017251"/>
                <a:gd name="connsiteY1" fmla="*/ 317 h 652149"/>
                <a:gd name="connsiteX2" fmla="*/ 2890982 w 3017251"/>
                <a:gd name="connsiteY2" fmla="*/ 78826 h 652149"/>
                <a:gd name="connsiteX3" fmla="*/ 3000601 w 3017251"/>
                <a:gd name="connsiteY3" fmla="*/ 397241 h 652149"/>
                <a:gd name="connsiteX4" fmla="*/ 2906327 w 3017251"/>
                <a:gd name="connsiteY4" fmla="*/ 524415 h 652149"/>
                <a:gd name="connsiteX5" fmla="*/ 170873 w 3017251"/>
                <a:gd name="connsiteY5" fmla="*/ 651481 h 652149"/>
                <a:gd name="connsiteX6" fmla="*/ 9236 w 3017251"/>
                <a:gd name="connsiteY6" fmla="*/ 531408 h 652149"/>
                <a:gd name="connsiteX7" fmla="*/ 0 w 3017251"/>
                <a:gd name="connsiteY7" fmla="*/ 208135 h 652149"/>
                <a:gd name="connsiteX8" fmla="*/ 138545 w 3017251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2183" h="652149">
                  <a:moveTo>
                    <a:pt x="138545" y="125008"/>
                  </a:moveTo>
                  <a:lnTo>
                    <a:pt x="2706255" y="317"/>
                  </a:lnTo>
                  <a:cubicBezTo>
                    <a:pt x="2828121" y="-3658"/>
                    <a:pt x="2867087" y="30047"/>
                    <a:pt x="2890982" y="78826"/>
                  </a:cubicBezTo>
                  <a:lnTo>
                    <a:pt x="3000601" y="397241"/>
                  </a:lnTo>
                  <a:cubicBezTo>
                    <a:pt x="3034851" y="478257"/>
                    <a:pt x="3044117" y="504626"/>
                    <a:pt x="2906327" y="524415"/>
                  </a:cubicBezTo>
                  <a:cubicBezTo>
                    <a:pt x="1976335" y="578044"/>
                    <a:pt x="1085112" y="624910"/>
                    <a:pt x="170873" y="651481"/>
                  </a:cubicBezTo>
                  <a:cubicBezTo>
                    <a:pt x="85499" y="654681"/>
                    <a:pt x="21371" y="651062"/>
                    <a:pt x="9236" y="531408"/>
                  </a:cubicBezTo>
                  <a:lnTo>
                    <a:pt x="0" y="208135"/>
                  </a:lnTo>
                  <a:cubicBezTo>
                    <a:pt x="26085" y="152793"/>
                    <a:pt x="37097" y="137645"/>
                    <a:pt x="138545" y="125008"/>
                  </a:cubicBez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25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96A81B1-F9CD-8949-BE52-547C4EB3A510}"/>
                </a:ext>
              </a:extLst>
            </p:cNvPr>
            <p:cNvSpPr txBox="1"/>
            <p:nvPr/>
          </p:nvSpPr>
          <p:spPr>
            <a:xfrm>
              <a:off x="4724650" y="1437148"/>
              <a:ext cx="2517140" cy="574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75"/>
                </a:spcAft>
              </a:pP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 ينبغي القيام به: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0A900F7-C863-9B1F-D95D-E86B86ABEB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9" y="1285876"/>
            <a:ext cx="2269457" cy="151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0977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CC050-D887-A1DC-9B9E-D77301E10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20980-1844-E8A0-8AE1-4CF8D79A4B4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C6BFCFC-D906-237C-EC35-FBED4E1F67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D1BE990-A648-DDD4-61EF-564BE7948D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19D192-4814-1826-7961-ECD21D66DA4C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0A0504F-5FDF-B409-2073-2574E3672428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3073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543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4CFD180-C886-5D15-E90D-6AF181B5DC8C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516431A-8340-6396-EDFE-9FC47BD4F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361C4EDF-AB31-6B50-18F8-903086D1177F}"/>
              </a:ext>
            </a:extLst>
          </p:cNvPr>
          <p:cNvSpPr txBox="1">
            <a:spLocks/>
          </p:cNvSpPr>
          <p:nvPr/>
        </p:nvSpPr>
        <p:spPr>
          <a:xfrm>
            <a:off x="19262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B8CC41-135A-435C-FAC2-3A8700D7009D}"/>
              </a:ext>
            </a:extLst>
          </p:cNvPr>
          <p:cNvSpPr/>
          <p:nvPr/>
        </p:nvSpPr>
        <p:spPr>
          <a:xfrm>
            <a:off x="0" y="22383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graphicFrame>
        <p:nvGraphicFramePr>
          <p:cNvPr id="14" name="Tableau 4">
            <a:extLst>
              <a:ext uri="{FF2B5EF4-FFF2-40B4-BE49-F238E27FC236}">
                <a16:creationId xmlns:a16="http://schemas.microsoft.com/office/drawing/2014/main" id="{0EA91A25-6E91-FD32-DBC2-5D7C9DB0D7E5}"/>
              </a:ext>
            </a:extLst>
          </p:cNvPr>
          <p:cNvGraphicFramePr>
            <a:graphicFrameLocks noGrp="1"/>
          </p:cNvGraphicFramePr>
          <p:nvPr/>
        </p:nvGraphicFramePr>
        <p:xfrm>
          <a:off x="221501" y="3110520"/>
          <a:ext cx="13272998" cy="44514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549456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3373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جداول الجمع والطرح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54945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20 دقيقة  اليوم الأول لتقديم النشاط بعدها يصبح نشاطا اعتياديا من 5 إلى 7 دقائق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5898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5F552A0-C193-2536-9BA3-BC1AC983BD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937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التهيئة</a:t>
                      </a:r>
                      <a:endParaRPr lang="fr-MA" sz="15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5832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83661E66-D2BE-A474-C148-DB2B1218BB55}"/>
              </a:ext>
            </a:extLst>
          </p:cNvPr>
          <p:cNvSpPr txBox="1"/>
          <p:nvPr/>
        </p:nvSpPr>
        <p:spPr>
          <a:xfrm>
            <a:off x="4267200" y="4686300"/>
            <a:ext cx="9187011" cy="4374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يرسم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فارغ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للجمع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أ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والطرح على السبورة.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يبدأ بجدول الجمع وبعد التحكم فيه يمر إلى تقديم جدول الطرح بنفس الطريقة )؛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يتم الاشتغال على جدول واحد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في كل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مرحلة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رسم نفس الجدول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على دفاترهم.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يقدم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كيفية تعبئة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الجدول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لسطر أو سطرين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تتم التعبئة بطريقة تصاعدية )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 أحد المتعلمين المتطوعين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التقدم أمام الزملاء وملء الجدول بسرعة بعد تقسيمه إلى قسمين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endParaRPr lang="ar-MA" sz="2025" dirty="0">
              <a:solidFill>
                <a:srgbClr val="151616"/>
              </a:solidFill>
              <a:cs typeface="MadaniArabic-Light" panose="00000400000000000000" pitchFamily="2" charset="-78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يعمل باقي المتعلمين على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ذلك في نفس الوقت على الدفاتر؛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يشجع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على ملء الجداول بسرعة أكبر؛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بعد ملء الجدول ؛ ينمذج الميسر قراءة الجدول </a:t>
            </a:r>
            <a:r>
              <a:rPr lang="fr-FR" sz="2025" dirty="0">
                <a:solidFill>
                  <a:srgbClr val="151616"/>
                </a:solidFill>
                <a:cs typeface="+mj-cs"/>
              </a:rPr>
              <a:t>5+3 =8 ….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يحث بعض </a:t>
            </a:r>
            <a:r>
              <a:rPr lang="ar-MA" sz="2025" dirty="0" err="1">
                <a:solidFill>
                  <a:srgbClr val="151616"/>
                </a:solidFill>
                <a:cs typeface="MadaniArabic-Light" panose="00000400000000000000" pitchFamily="2" charset="-78"/>
              </a:rPr>
              <a:t>ال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متعلمين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على قراءة الجدول أمام زملائهم. </a:t>
            </a: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يطرح أسئلة عن مجاميع بسيطة؛ يبحث عنها المتعلمون في جدول الجمع؛</a:t>
            </a:r>
            <a:endParaRPr lang="fr-FR" sz="2025" dirty="0">
              <a:cs typeface="+mj-cs"/>
            </a:endParaRPr>
          </a:p>
        </p:txBody>
      </p:sp>
      <p:pic>
        <p:nvPicPr>
          <p:cNvPr id="7" name="Image 2">
            <a:extLst>
              <a:ext uri="{FF2B5EF4-FFF2-40B4-BE49-F238E27FC236}">
                <a16:creationId xmlns:a16="http://schemas.microsoft.com/office/drawing/2014/main" id="{024025E1-0BFB-E37C-4D17-7B55126BF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862" y="5726553"/>
            <a:ext cx="2221138" cy="3176343"/>
          </a:xfrm>
          <a:prstGeom prst="rect">
            <a:avLst/>
          </a:prstGeom>
        </p:spPr>
      </p:pic>
      <p:sp>
        <p:nvSpPr>
          <p:cNvPr id="15" name="Google Shape;146;p4">
            <a:extLst>
              <a:ext uri="{FF2B5EF4-FFF2-40B4-BE49-F238E27FC236}">
                <a16:creationId xmlns:a16="http://schemas.microsoft.com/office/drawing/2014/main" id="{556FB1FD-3E7D-22F5-B4C1-39FFD4019F05}"/>
              </a:ext>
            </a:extLst>
          </p:cNvPr>
          <p:cNvSpPr txBox="1">
            <a:spLocks/>
          </p:cNvSpPr>
          <p:nvPr/>
        </p:nvSpPr>
        <p:spPr>
          <a:xfrm>
            <a:off x="19262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pic>
        <p:nvPicPr>
          <p:cNvPr id="8" name="Image 1">
            <a:extLst>
              <a:ext uri="{FF2B5EF4-FFF2-40B4-BE49-F238E27FC236}">
                <a16:creationId xmlns:a16="http://schemas.microsoft.com/office/drawing/2014/main" id="{0B7A0973-5962-74E9-0FB5-54846AF9C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89" y="4719976"/>
            <a:ext cx="2473171" cy="34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79984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0CB1E8D-FE6A-520B-44F6-1CC27676BB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1449" y="2257425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71143B4E-32D3-B487-A385-ECB32F1CFF27}"/>
              </a:ext>
            </a:extLst>
          </p:cNvPr>
          <p:cNvSpPr txBox="1"/>
          <p:nvPr/>
        </p:nvSpPr>
        <p:spPr>
          <a:xfrm>
            <a:off x="910085" y="2981259"/>
            <a:ext cx="12324453" cy="5533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الميسر من كل تلميذ التدرب على قراءة جدول الجمع (أو الطرح) على كراسته بصوت هامس؛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يعلن الميسر انتهاء وقت قراءة الجدول ويطلب من المتعلمين أخذ ألواحهم؛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يملي الميسر على المتعلمين بعض المجاميع البسيطة : 5 + 7 ...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يكتب المتعلمون المجموع على اللوحة؛ يصحح الميسر ويقدم التغذية الراجعة اللازمة؛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يسجل نجمة لكل متعلم توفق في حساب جميع المجاميع المقترحة؛ ( يعتمد كل ميسر شكلا من أشكال التحفيز المناسبة لقسمه )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من المتعلمين مواصلة التدرب على حفظ جدول الجمع (أو الطرح)؛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يتم استثمار النشاط ضمن الأنشطة الاعتيادية لمدة 5 إلى 7 دقائق يوميا. </a:t>
            </a:r>
            <a:endParaRPr lang="fr-FR" sz="2250" dirty="0">
              <a:latin typeface="Calibri" panose="020F0502020204030204" pitchFamily="34" charset="0"/>
              <a:cs typeface="+mj-cs"/>
            </a:endParaRPr>
          </a:p>
        </p:txBody>
      </p:sp>
      <p:sp>
        <p:nvSpPr>
          <p:cNvPr id="11" name="Google Shape;146;p4">
            <a:extLst>
              <a:ext uri="{FF2B5EF4-FFF2-40B4-BE49-F238E27FC236}">
                <a16:creationId xmlns:a16="http://schemas.microsoft.com/office/drawing/2014/main" id="{F90FBA82-3DDE-F2C8-FA1D-7D69A2B72420}"/>
              </a:ext>
            </a:extLst>
          </p:cNvPr>
          <p:cNvSpPr txBox="1">
            <a:spLocks/>
          </p:cNvSpPr>
          <p:nvPr/>
        </p:nvSpPr>
        <p:spPr>
          <a:xfrm>
            <a:off x="18500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</p:spTree>
    <p:extLst>
      <p:ext uri="{BB962C8B-B14F-4D97-AF65-F5344CB8AC3E}">
        <p14:creationId xmlns:p14="http://schemas.microsoft.com/office/powerpoint/2010/main" val="320046064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B1A72B1-A719-5537-2954-50F0C47B61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4434" y="2316401"/>
          <a:ext cx="13367133" cy="64865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10759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3736799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9B4BDAFD-78E1-06AB-4F3B-C8CFFCAA3FC7}"/>
              </a:ext>
            </a:extLst>
          </p:cNvPr>
          <p:cNvSpPr txBox="1"/>
          <p:nvPr/>
        </p:nvSpPr>
        <p:spPr>
          <a:xfrm>
            <a:off x="839391" y="5155799"/>
            <a:ext cx="12037219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150" dirty="0">
                <a:cs typeface="MadaniArabic-Light" panose="00000400000000000000" pitchFamily="2" charset="-78"/>
              </a:rPr>
              <a:t>* </a:t>
            </a:r>
            <a:r>
              <a:rPr lang="ar-MA" sz="2700" dirty="0">
                <a:cs typeface="MadaniArabic-Light" panose="00000400000000000000" pitchFamily="2" charset="-78"/>
              </a:rPr>
              <a:t>يمنح المتعلمون 3 دقائق يومية لمراجعة الجدول الذي يتم الاشتغال عليه قبل الانتقال إلى التدرب على الألواح مع الحرص على المحافظة على إيقاع مرتفع للنشاط والوقوف على جميع الأخطاء المرتكبة وتصحيحها. </a:t>
            </a:r>
          </a:p>
          <a:p>
            <a:pPr algn="r" rtl="1"/>
            <a:r>
              <a:rPr lang="ar-MA" sz="2700" dirty="0">
                <a:cs typeface="MadaniArabic-Light" panose="00000400000000000000" pitchFamily="2" charset="-78"/>
              </a:rPr>
              <a:t>يحرص الميسر على ملاحظة تطور قدرة المتعلمين على توظيف الحساب الذهني أثناء إنجاز العمليات الحسابية الموضوعة أو أثناء حل المسائل؛ </a:t>
            </a:r>
          </a:p>
          <a:p>
            <a:pPr marL="321469" indent="-321469" algn="r" rtl="1">
              <a:buFont typeface="Arial" panose="020B0604020202020204" pitchFamily="34" charset="0"/>
              <a:buChar char="•"/>
            </a:pPr>
            <a:r>
              <a:rPr lang="ar-MA" sz="2700" dirty="0">
                <a:latin typeface="Calibri" panose="020F0502020204030204" pitchFamily="34" charset="0"/>
                <a:ea typeface="Calibri" panose="020F0502020204030204" pitchFamily="34" charset="0"/>
                <a:cs typeface="MadaniArabic-Light" panose="00000400000000000000" pitchFamily="2" charset="-78"/>
              </a:rPr>
              <a:t>يُستحب في إطار الأنشطة المبنية على التنافس تخصيص تحفيزات رمزية للمتعلمين الذين يسجلون تقدما على مستوى التحكم في الحساب الذهني : نُجيمات، نقط حسنة،...</a:t>
            </a:r>
            <a:endParaRPr lang="ar-MA" sz="2700" dirty="0">
              <a:cs typeface="MadaniArabic-Light" panose="00000400000000000000" pitchFamily="2" charset="-78"/>
            </a:endParaRPr>
          </a:p>
        </p:txBody>
      </p:sp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EAE60FEB-01A7-5AB7-BF97-96DFA65660C2}"/>
              </a:ext>
            </a:extLst>
          </p:cNvPr>
          <p:cNvSpPr txBox="1">
            <a:spLocks/>
          </p:cNvSpPr>
          <p:nvPr/>
        </p:nvSpPr>
        <p:spPr>
          <a:xfrm>
            <a:off x="19262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51518919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CBC09-A4F3-F5A1-775C-CF16F2DBD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BDD59E-35AF-08AE-97D2-03EF745F43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6644B68-A217-B1EA-B6A2-D030369C4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AE7AA85-A02D-0E3A-3290-16D83F5B5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BBCA44-D9C1-ADDD-4139-A8FEDF5F0F2E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160FC2-6EF1-3763-71DD-2F6C8153782A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الملحق3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807060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>
            <a:extLst>
              <a:ext uri="{FF2B5EF4-FFF2-40B4-BE49-F238E27FC236}">
                <a16:creationId xmlns:a16="http://schemas.microsoft.com/office/drawing/2014/main" id="{264F877B-96A4-25B3-8FEF-DE2EF47769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859FDCD-C539-12E0-CBE7-A200328ACA6B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5B28AFDF-619A-5D2D-4E04-561AE4E5D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820025"/>
              </p:ext>
            </p:extLst>
          </p:nvPr>
        </p:nvGraphicFramePr>
        <p:xfrm>
          <a:off x="382213" y="2891776"/>
          <a:ext cx="12951574" cy="37477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2006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3931506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24926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أن يتملك المتعلم(ة)</a:t>
                      </a: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كيفية حل مسائل تتطلب جمع أعداد من 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رقمين (ثلاثة...)</a:t>
                      </a: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أرقام بالاحتفاظ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.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4926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نقود للعب وطباشير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.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249266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15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دقيقة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pic>
        <p:nvPicPr>
          <p:cNvPr id="5" name="Graphic 4" descr="Alarm clock with solid fill">
            <a:extLst>
              <a:ext uri="{FF2B5EF4-FFF2-40B4-BE49-F238E27FC236}">
                <a16:creationId xmlns:a16="http://schemas.microsoft.com/office/drawing/2014/main" id="{7BAF04FC-C93B-FF76-405A-A65BF2FF66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16717" y="5464658"/>
            <a:ext cx="1015180" cy="959586"/>
          </a:xfrm>
          <a:prstGeom prst="rect">
            <a:avLst/>
          </a:prstGeom>
        </p:spPr>
      </p:pic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6C3AAA45-19FA-70C4-52EE-A468ECF2EA12}"/>
              </a:ext>
            </a:extLst>
          </p:cNvPr>
          <p:cNvSpPr txBox="1">
            <a:spLocks/>
          </p:cNvSpPr>
          <p:nvPr/>
        </p:nvSpPr>
        <p:spPr>
          <a:xfrm>
            <a:off x="1785440" y="127882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26375E5-FAF4-C0B5-15B0-7ED264964B6F}"/>
              </a:ext>
            </a:extLst>
          </p:cNvPr>
          <p:cNvGrpSpPr/>
          <p:nvPr/>
        </p:nvGrpSpPr>
        <p:grpSpPr>
          <a:xfrm>
            <a:off x="1847850" y="6963420"/>
            <a:ext cx="10896600" cy="1321594"/>
            <a:chOff x="366471" y="4091893"/>
            <a:chExt cx="11287162" cy="1788830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BF87207C-C391-E1D2-40D7-FE6BC217212F}"/>
                </a:ext>
              </a:extLst>
            </p:cNvPr>
            <p:cNvGrpSpPr/>
            <p:nvPr/>
          </p:nvGrpSpPr>
          <p:grpSpPr>
            <a:xfrm>
              <a:off x="366471" y="4100009"/>
              <a:ext cx="2560197" cy="1772599"/>
              <a:chOff x="452972" y="4108124"/>
              <a:chExt cx="2927425" cy="1772599"/>
            </a:xfrm>
          </p:grpSpPr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7B7C93DD-33C8-6E97-ED28-E3ABF24670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AC678559-3FC0-368C-0EAF-877CE0323D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F07CACAE-A4D5-2F73-A9A7-91B46512B3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0" name="Image 29">
                <a:extLst>
                  <a:ext uri="{FF2B5EF4-FFF2-40B4-BE49-F238E27FC236}">
                    <a16:creationId xmlns:a16="http://schemas.microsoft.com/office/drawing/2014/main" id="{4C23972B-EEB7-94E6-5D92-59ED99DCE8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FDB868E9-9344-2941-6D72-2C159C8EAB97}"/>
                </a:ext>
              </a:extLst>
            </p:cNvPr>
            <p:cNvGrpSpPr/>
            <p:nvPr/>
          </p:nvGrpSpPr>
          <p:grpSpPr>
            <a:xfrm>
              <a:off x="3248771" y="4091893"/>
              <a:ext cx="2599251" cy="1788830"/>
              <a:chOff x="3730573" y="3849397"/>
              <a:chExt cx="2972081" cy="1788830"/>
            </a:xfrm>
          </p:grpSpPr>
          <p:pic>
            <p:nvPicPr>
              <p:cNvPr id="23" name="Image 22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146ABA0-BD55-B56E-6CE3-EFA1647FC1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4" name="Image 23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6700F23-3508-DD22-2213-F6A247165F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5" name="Image 24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D33741D3-DDA5-376C-8DFF-AEAF6B0EAD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6" name="Image 25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FB093DA0-0783-78C1-77D7-182B55B893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0EB43ABF-ED56-8F5A-84BE-4D8AD6DF25BD}"/>
                </a:ext>
              </a:extLst>
            </p:cNvPr>
            <p:cNvGrpSpPr/>
            <p:nvPr/>
          </p:nvGrpSpPr>
          <p:grpSpPr>
            <a:xfrm>
              <a:off x="6170125" y="4091893"/>
              <a:ext cx="2580702" cy="1788830"/>
              <a:chOff x="3741177" y="3849397"/>
              <a:chExt cx="2950872" cy="1788830"/>
            </a:xfrm>
          </p:grpSpPr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E7F88FBF-8D72-DF14-80F5-E6933D8F4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976DCBE5-03D4-8EDB-58F6-77C5856BBF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1" name="Image 20">
                <a:extLst>
                  <a:ext uri="{FF2B5EF4-FFF2-40B4-BE49-F238E27FC236}">
                    <a16:creationId xmlns:a16="http://schemas.microsoft.com/office/drawing/2014/main" id="{3CD7CB8C-A19D-31AB-D2FE-11D07D32F5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BC567123-E262-9294-23F9-E3AD7A85EE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514C9DA7-9637-C5B7-AF3E-183A74CB22DA}"/>
                </a:ext>
              </a:extLst>
            </p:cNvPr>
            <p:cNvGrpSpPr/>
            <p:nvPr/>
          </p:nvGrpSpPr>
          <p:grpSpPr>
            <a:xfrm>
              <a:off x="9072931" y="4094679"/>
              <a:ext cx="2580702" cy="1783259"/>
              <a:chOff x="3741177" y="3852182"/>
              <a:chExt cx="2950872" cy="1783259"/>
            </a:xfrm>
          </p:grpSpPr>
          <p:pic>
            <p:nvPicPr>
              <p:cNvPr id="15" name="Image 14">
                <a:extLst>
                  <a:ext uri="{FF2B5EF4-FFF2-40B4-BE49-F238E27FC236}">
                    <a16:creationId xmlns:a16="http://schemas.microsoft.com/office/drawing/2014/main" id="{4380D498-4F4B-AF08-9C78-A9E4CCAEF9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6" name="Image 15">
                <a:extLst>
                  <a:ext uri="{FF2B5EF4-FFF2-40B4-BE49-F238E27FC236}">
                    <a16:creationId xmlns:a16="http://schemas.microsoft.com/office/drawing/2014/main" id="{6E19A64B-C090-A489-1FD2-60601EE76B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1880D38B-5E77-C9AE-1621-F3CF8D99BA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736C559-58EA-89EE-22A9-19F32CE636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5348"/>
                <a:ext cx="2274032" cy="101009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4621836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70C83D6D-ECF3-9A86-B06C-924E526CC1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8112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MadaniArabic-Light" panose="00000400000000000000" pitchFamily="2" charset="-78"/>
                        </a:rPr>
                        <a:t>التهيئة</a:t>
                      </a:r>
                      <a:endParaRPr lang="fr-MA" sz="15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MadaniArabic-Light" panose="00000400000000000000" pitchFamily="2" charset="-78"/>
                        </a:rPr>
                        <a:t>1) 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4516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5129213" y="4393613"/>
            <a:ext cx="8172450" cy="466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2700" b="1" dirty="0">
                <a:solidFill>
                  <a:prstClr val="black"/>
                </a:solidFill>
                <a:highlight>
                  <a:srgbClr val="F3F0F7"/>
                </a:highlight>
                <a:latin typeface="Dubai" panose="020B0503030403030204" pitchFamily="34" charset="-78"/>
                <a:cs typeface="MadaniArabic-Light" panose="00000400000000000000" pitchFamily="2" charset="-78"/>
              </a:rPr>
              <a:t>يقوم الميسر(ة) بنمذجة النشاط</a:t>
            </a:r>
            <a:r>
              <a:rPr lang="ar-MA" sz="3150" b="1" dirty="0">
                <a:solidFill>
                  <a:prstClr val="black"/>
                </a:solidFill>
                <a:highlight>
                  <a:srgbClr val="F3F0F7"/>
                </a:highlight>
                <a:latin typeface="Dubai" panose="020B0503030403030204" pitchFamily="34" charset="-78"/>
                <a:cs typeface="MadaniArabic-Light" panose="00000400000000000000" pitchFamily="2" charset="-78"/>
              </a:rPr>
              <a:t>:</a:t>
            </a: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كتابة مسألة تتطلب الجمع على السبورة بشكل واضح وقراءتها بموازاة ذلك، يعيد قراءتها بوضوح. ينصت المتعلمون فقط ولا يرددون معه أو بعده.</a:t>
            </a:r>
            <a:endParaRPr lang="fr-FR" sz="225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سؤال المتعلمين " من يقرأ كما فعلت؟" ويدعو متعلما آخر دوما ويعطيه الفرصة للقراءة ويشجعه لما ينهي القراءة؛</a:t>
            </a:r>
            <a:endParaRPr lang="fr-FR" sz="225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يطرح الأسئلة الأربعة </a:t>
            </a:r>
            <a:r>
              <a:rPr lang="ar-M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لحل المسألة</a:t>
            </a: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:</a:t>
            </a:r>
            <a:endParaRPr lang="fr-FR" sz="225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ما المعلومات التي تقدمها المسألة؛</a:t>
            </a:r>
            <a:endParaRPr lang="fr-FR" sz="2250" b="1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M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ما هو المطلوب </a:t>
            </a: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؟</a:t>
            </a:r>
            <a:endParaRPr lang="fr-FR" sz="2250" b="1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ماذا </a:t>
            </a:r>
            <a:r>
              <a:rPr lang="ar-M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سنفعل</a:t>
            </a: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؟</a:t>
            </a:r>
            <a:endParaRPr lang="fr-FR" sz="2250" b="1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85763" indent="-385763" algn="just" defTabSz="1028700" rtl="1">
              <a:spcBef>
                <a:spcPts val="681"/>
              </a:spcBef>
              <a:buClr>
                <a:srgbClr val="151616"/>
              </a:buClr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250" b="1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لماذا</a:t>
            </a:r>
            <a:r>
              <a:rPr lang="ar-SA" sz="225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؟</a:t>
            </a:r>
            <a:endParaRPr lang="ar-MA" sz="2250" b="1" dirty="0">
              <a:solidFill>
                <a:prstClr val="black"/>
              </a:solidFill>
              <a:latin typeface="Dubai" panose="020B0503030403030204" pitchFamily="34" charset="-78"/>
              <a:cs typeface="MadaniArabic-Light" panose="00000400000000000000" pitchFamily="2" charset="-78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4CAEDC-156F-831B-5887-E86CF4F4F07F}"/>
              </a:ext>
            </a:extLst>
          </p:cNvPr>
          <p:cNvGrpSpPr/>
          <p:nvPr/>
        </p:nvGrpSpPr>
        <p:grpSpPr>
          <a:xfrm>
            <a:off x="1638301" y="4666553"/>
            <a:ext cx="3340893" cy="2273771"/>
            <a:chOff x="4805109" y="3398904"/>
            <a:chExt cx="4079080" cy="247468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6D5EC5A-B523-59DA-D537-2BC96BEA3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05109" y="3398904"/>
              <a:ext cx="4079080" cy="247468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0DA4935-26E9-D7BD-0B42-0E2590F477CE}"/>
                </a:ext>
              </a:extLst>
            </p:cNvPr>
            <p:cNvSpPr txBox="1"/>
            <p:nvPr/>
          </p:nvSpPr>
          <p:spPr>
            <a:xfrm>
              <a:off x="5039188" y="3665801"/>
              <a:ext cx="3610921" cy="145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025" dirty="0">
                  <a:solidFill>
                    <a:schemeClr val="bg1"/>
                  </a:solidFill>
                  <a:cs typeface="MadaniArabic-Light" panose="00000400000000000000" pitchFamily="2" charset="-78"/>
                </a:rPr>
                <a:t>يملك أحمد 26 درهما، أعطته سارة 15 درهما.</a:t>
              </a:r>
            </a:p>
            <a:p>
              <a:pPr algn="ctr" rtl="1"/>
              <a:r>
                <a:rPr lang="ar-MA" sz="2025" dirty="0">
                  <a:solidFill>
                    <a:schemeClr val="bg1"/>
                  </a:solidFill>
                  <a:cs typeface="MadaniArabic-Light" panose="00000400000000000000" pitchFamily="2" charset="-78"/>
                </a:rPr>
                <a:t>كم درهما أصبح لدى أحمد؟</a:t>
              </a:r>
              <a:endParaRPr lang="fr-FR" sz="2025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1CEF0373-0E4B-2417-FD31-109C6DAFD5BD}"/>
              </a:ext>
            </a:extLst>
          </p:cNvPr>
          <p:cNvSpPr txBox="1">
            <a:spLocks/>
          </p:cNvSpPr>
          <p:nvPr/>
        </p:nvSpPr>
        <p:spPr>
          <a:xfrm>
            <a:off x="18500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26043939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E4FD7FA-A028-19F5-4099-CE45169E10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637901"/>
              </p:ext>
            </p:extLst>
          </p:nvPr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 - تتمة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833122" y="3324828"/>
            <a:ext cx="9488283" cy="547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defTabSz="1028700" rtl="1">
              <a:lnSpc>
                <a:spcPct val="115000"/>
              </a:lnSpc>
              <a:spcBef>
                <a:spcPts val="681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رسم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منزل العمليات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على الأرض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ويدعو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متعلمين لل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عب دور أحمد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و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سارة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وحل المسألة مع مساعدتهم باستعمال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نقود اللعب.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7274" algn="l"/>
                <a:tab pos="1047988" algn="l"/>
              </a:tabLst>
              <a:defRPr/>
            </a:pP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يملاْ كل المعلومات في الإطار مع الاستعانة بالأسئلة الأربعة؛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7274" algn="l"/>
                <a:tab pos="1047988" algn="l"/>
              </a:tabLst>
              <a:defRPr/>
            </a:pP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  يملك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أحمد 26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درهما،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يحث المتعلمين على تكوين المبلغ بلعبة النقود؛" 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يعد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الأوراق من كل فئة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ويكتب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الأرقام في الإطار</a:t>
            </a:r>
            <a:r>
              <a:rPr lang="en-US" sz="2475" dirty="0">
                <a:solidFill>
                  <a:srgbClr val="151616"/>
                </a:solidFill>
                <a:latin typeface="Calibri" panose="020F0502020204030204" pitchFamily="34" charset="0"/>
              </a:rPr>
              <a:t>.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نفس الشيء بالنسبة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لمبلغ سارة 15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درهم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،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يسأل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المتعلم الذي لعب دور أحمد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ويدعوه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ليعد النقود ويكتب الأرقام داخل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منزل العمليات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.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يدعو المتعلمين إلى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مناقشة </a:t>
            </a:r>
            <a:r>
              <a:rPr lang="ar-MA" sz="2475" dirty="0" err="1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عملية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التي سيحتاجانها لحل المسألة؛</a:t>
            </a:r>
          </a:p>
          <a:p>
            <a:pPr marL="835819" lvl="1" indent="-321469" algn="just" defTabSz="1028700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يسجل رمز </a:t>
            </a:r>
            <a:r>
              <a:rPr lang="ar-S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عملية الجمع باستعمال </a:t>
            </a:r>
            <a:r>
              <a:rPr lang="ar-MA" sz="2475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في الجدول؛ </a:t>
            </a:r>
            <a:endParaRPr lang="fr-FR" sz="2475" dirty="0">
              <a:solidFill>
                <a:srgbClr val="151616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134EAF94-772C-5A4D-FB1D-EAE6B8B4F24F}"/>
              </a:ext>
            </a:extLst>
          </p:cNvPr>
          <p:cNvSpPr txBox="1">
            <a:spLocks/>
          </p:cNvSpPr>
          <p:nvPr/>
        </p:nvSpPr>
        <p:spPr>
          <a:xfrm>
            <a:off x="22310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74FA95F-8F63-0BC7-C5AC-65943740F4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11" y="4454303"/>
            <a:ext cx="3453274" cy="214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7794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D432B7C-7FA1-E96C-8156-9073547AFF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57300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686667"/>
              </p:ext>
            </p:extLst>
          </p:nvPr>
        </p:nvGraphicFramePr>
        <p:xfrm>
          <a:off x="11432" y="2247900"/>
          <a:ext cx="13704567" cy="69234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1829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902738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608969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 (تتمة)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6314505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66E09D55-0D1A-CEF2-56A0-37376C5430F2}"/>
              </a:ext>
            </a:extLst>
          </p:cNvPr>
          <p:cNvSpPr txBox="1">
            <a:spLocks/>
          </p:cNvSpPr>
          <p:nvPr/>
        </p:nvSpPr>
        <p:spPr>
          <a:xfrm>
            <a:off x="6115050" y="3160791"/>
            <a:ext cx="7589518" cy="558305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2853" tIns="51413" rIns="102853" bIns="51413" rtlCol="0" anchor="t" anchorCtr="0">
            <a:normAutofit fontScale="85000" lnSpcReduction="20000"/>
          </a:bodyPr>
          <a:lstStyle>
            <a:lvl1pPr marL="457200" lvl="0" indent="-228600" algn="l" defTabSz="6858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9A92"/>
              </a:buClr>
              <a:buSzPts val="2133"/>
              <a:buFont typeface="Arial" panose="020B0604020202020204" pitchFamily="34" charset="0"/>
              <a:buNone/>
              <a:defRPr sz="2133" b="0" i="0" kern="120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6858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التذكير بقواعد الجمع: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"" نبدأ إنجاز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من جمع الوحدات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 الآن أعط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 سارة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5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أوراق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من فئة درهم واحد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لأحمد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،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أصبح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لدي أحمد 11 ورقة نقدية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 من فئة درهم واحد.</a:t>
            </a:r>
            <a:endParaRPr lang="ar-MA" sz="2700" dirty="0">
              <a:solidFill>
                <a:srgbClr val="151616"/>
              </a:solidFill>
              <a:latin typeface="Calibri" panose="020F0502020204030204" pitchFamily="34" charset="0"/>
              <a:cs typeface="MadaniArabic-Light" panose="00000400000000000000" pitchFamily="2" charset="-78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نبادل 10 أواق نقدية من فئة درهم بورقة واحدة من فئة 10 دراهم. نضع الورقة المحصل عليها في موضع الاحتفاظ بعمود العشرات؛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endParaRPr lang="ar-MA" sz="2700" dirty="0">
              <a:solidFill>
                <a:srgbClr val="151616"/>
              </a:solidFill>
              <a:latin typeface="Calibri" panose="020F0502020204030204" pitchFamily="34" charset="0"/>
              <a:cs typeface="MadaniArabic-Light" panose="00000400000000000000" pitchFamily="2" charset="-78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نضع ورقة من فئة 1 درهم المتبقية في خانة المجموع في  عمود الوحدات؛  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نجمع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أوراق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العشرات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حيث نجمع أوراق العشرات مع بعضها البعض دون إغفال العشرة في موضع الاحتفاظ؛ نحصل على 4 أوراق من فئة 10 دراهم نضعها في خانة العشرات للمجموع؛ </a:t>
            </a:r>
          </a:p>
          <a:p>
            <a:pPr marL="385763" indent="-385763" algn="r" defTabSz="771525" rtl="1">
              <a:lnSpc>
                <a:spcPct val="115000"/>
              </a:lnSpc>
              <a:spcBef>
                <a:spcPts val="248"/>
              </a:spcBef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"وجدنا حل المسألة لما جمعنا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26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و15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، مما أعطانا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41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  <a:cs typeface="+mj-cs"/>
            </a:endParaRPr>
          </a:p>
          <a:p>
            <a:pPr marL="385763" indent="-385763" algn="r" defTabSz="771525" rtl="1">
              <a:lnSpc>
                <a:spcPct val="115000"/>
              </a:lnSpc>
              <a:spcBef>
                <a:spcPts val="248"/>
              </a:spcBef>
              <a:buSzPts val="1100"/>
              <a:buFont typeface="Calibri" panose="020F0502020204030204" pitchFamily="34" charset="0"/>
              <a:buChar char="-"/>
              <a:tabLst>
                <a:tab pos="51435" algn="l"/>
              </a:tabLst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أكتب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الحل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في جملة مفيدة: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أصبح لدى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أحمد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41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درهما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  <a:cs typeface="+mj-cs"/>
            </a:endParaRPr>
          </a:p>
          <a:p>
            <a:pPr marL="835819" lvl="1" indent="-321469" algn="just" defTabSz="771525" rtl="1">
              <a:lnSpc>
                <a:spcPct val="115000"/>
              </a:lnSpc>
              <a:spcBef>
                <a:spcPts val="242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51435" algn="l"/>
                <a:tab pos="1046559" algn="l"/>
                <a:tab pos="1047988" algn="l"/>
              </a:tabLst>
              <a:defRPr/>
            </a:pP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0" indent="0" algn="just" defTabSz="771525" rtl="1">
              <a:spcBef>
                <a:spcPts val="1125"/>
              </a:spcBef>
              <a:defRPr/>
            </a:pPr>
            <a:endParaRPr lang="fr-FR" sz="2700" dirty="0"/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99412C0E-B20F-00EC-8870-5FE012B55B2E}"/>
              </a:ext>
            </a:extLst>
          </p:cNvPr>
          <p:cNvSpPr txBox="1">
            <a:spLocks/>
          </p:cNvSpPr>
          <p:nvPr/>
        </p:nvSpPr>
        <p:spPr>
          <a:xfrm>
            <a:off x="20024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0B8F598-F40E-D33F-8B32-44505D933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1" y="3007785"/>
            <a:ext cx="4747739" cy="27350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FA585A7-CDF7-04AC-988F-592CE43E0C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1" y="5927474"/>
            <a:ext cx="4747739" cy="282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2990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B85F4E1-504F-8C75-F25F-E150638C32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083490"/>
              </p:ext>
            </p:extLst>
          </p:nvPr>
        </p:nvGraphicFramePr>
        <p:xfrm>
          <a:off x="185738" y="2360246"/>
          <a:ext cx="13344525" cy="6984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63479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6350157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     يوزع الميسر مجموعة من الأوراق النقدية من لعبة النقود على المجموعات 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(مجموعات من 6 أفراد) 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يكتب الميسر على السبورة مجموعة من عمليات الجمع بالاحتفاظ؛ </a:t>
                      </a:r>
                    </a:p>
                    <a:p>
                      <a:pPr algn="just" rtl="1">
                        <a:lnSpc>
                          <a:spcPct val="150000"/>
                        </a:lnSpc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يدعو كل مجموعة إلى إنجاز إحدى عمليات الجمع باستخدام لعبة النقود؛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ترسم كل مجموعة منزل العمليات؛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يقوم المتعلمون بالمناولات اللازمة؛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يواكب الميسر أعمال المجموعات ويقدم التوجيهات اللازمة؛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يذكر الميسر بقاعدة البدء بجمع الوحدات، ثم العشرات، وعدم إغفال الاحتفاظ؛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يمر ممثل عن كل مجموعة لإنجاز عمليتها على السبورة وتتم مناقشة الإنجازات؛ </a:t>
                      </a:r>
                    </a:p>
                    <a:p>
                      <a:pPr marL="342900" indent="-342900" algn="just" rtl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المجموعة الفائزة هي المجموعة التي كانت الأسرع في الإنجاز السليم؛ </a:t>
                      </a:r>
                    </a:p>
                    <a:p>
                      <a:pPr marL="0" indent="0" algn="just" rtl="1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ar-MA" sz="2300" dirty="0">
                          <a:cs typeface="MadaniArabic-Light" panose="00000400000000000000" pitchFamily="2" charset="-78"/>
                        </a:rPr>
                        <a:t>* تكرر هذه العملية مرات متعددة لتمكين جميع المتعلمين من المناولة وإنجاز العمليات. </a:t>
                      </a: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B71546BF-2611-0094-59C0-19034798D6F2}"/>
              </a:ext>
            </a:extLst>
          </p:cNvPr>
          <p:cNvSpPr txBox="1">
            <a:spLocks/>
          </p:cNvSpPr>
          <p:nvPr/>
        </p:nvSpPr>
        <p:spPr>
          <a:xfrm>
            <a:off x="18500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91A97EC-FABF-42E0-3CB2-0A01254AA8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695700"/>
            <a:ext cx="4227858" cy="242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746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02648DB-E879-5184-3B15-7CF55F4A0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02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4DC7329-0870-0787-BFD8-41633BD61B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" y="771871"/>
            <a:ext cx="702304" cy="584775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8" name="Freeform 8">
            <a:extLst>
              <a:ext uri="{FF2B5EF4-FFF2-40B4-BE49-F238E27FC236}">
                <a16:creationId xmlns:a16="http://schemas.microsoft.com/office/drawing/2014/main" id="{58C47A1D-A489-E9DC-1CC6-2801034FFFBA}"/>
              </a:ext>
            </a:extLst>
          </p:cNvPr>
          <p:cNvSpPr/>
          <p:nvPr/>
        </p:nvSpPr>
        <p:spPr>
          <a:xfrm rot="10800000">
            <a:off x="12649200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E8C16B1-501C-AE3D-97D8-3C261DBE54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4434" y="2303860"/>
          <a:ext cx="13367133" cy="42220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59470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cs typeface="MadaniArabic-Light" panose="00000400000000000000" pitchFamily="2" charset="-78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1148441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59470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/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1884191">
                <a:tc>
                  <a:txBody>
                    <a:bodyPr/>
                    <a:lstStyle/>
                    <a:p>
                      <a:pPr marL="0" lvl="0" indent="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None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0F6B0743-10E8-62C2-EF11-45EAC6A2E047}"/>
              </a:ext>
            </a:extLst>
          </p:cNvPr>
          <p:cNvSpPr txBox="1"/>
          <p:nvPr/>
        </p:nvSpPr>
        <p:spPr>
          <a:xfrm>
            <a:off x="529366" y="4884527"/>
            <a:ext cx="1265726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b="1" dirty="0">
                <a:solidFill>
                  <a:prstClr val="black"/>
                </a:solidFill>
                <a:latin typeface="Calibri" panose="020F0502020204030204"/>
                <a:cs typeface="MadaniArabic-Light" panose="00000400000000000000" pitchFamily="2" charset="-78"/>
              </a:rPr>
              <a:t>يحرص الأستاذ(ة) على تفقد عمل المجموعات الصغرى للتأكد من مشاركة الجميع في سيرورة حل الوضعية المسألة.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endParaRPr lang="ar-MA" sz="2025" b="1" dirty="0">
              <a:solidFill>
                <a:prstClr val="black"/>
              </a:solidFill>
              <a:latin typeface="Calibri" panose="020F0502020204030204"/>
              <a:cs typeface="MadaniArabic-Light" panose="000004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025" b="1" dirty="0">
                <a:solidFill>
                  <a:prstClr val="black"/>
                </a:solidFill>
                <a:latin typeface="Calibri" panose="020F0502020204030204"/>
                <a:cs typeface="MadaniArabic-Light" panose="00000400000000000000" pitchFamily="2" charset="-78"/>
              </a:rPr>
              <a:t>يوجه الأستاذ(ة) التلاميذ إلى استعمال الأوراق النقدية اللازمة لإنجاز العملية ووضع باقي الأوراق في ملف مستقل لتفادي أي تشويش على سيرورة العملية.</a:t>
            </a:r>
            <a:endParaRPr lang="fr-FR" sz="2025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2C13BC01-E83F-2145-75F8-9C79DD5407AF}"/>
              </a:ext>
            </a:extLst>
          </p:cNvPr>
          <p:cNvSpPr txBox="1">
            <a:spLocks/>
          </p:cNvSpPr>
          <p:nvPr/>
        </p:nvSpPr>
        <p:spPr>
          <a:xfrm>
            <a:off x="2002418" y="1285875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باستخدام لعبة النقود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8136720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40853</TotalTime>
  <Words>3798</Words>
  <Application>Microsoft Office PowerPoint</Application>
  <PresentationFormat>Personnalisé</PresentationFormat>
  <Paragraphs>773</Paragraphs>
  <Slides>90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90</vt:i4>
      </vt:variant>
    </vt:vector>
  </HeadingPairs>
  <TitlesOfParts>
    <vt:vector size="106" baseType="lpstr">
      <vt:lpstr>Arial Rounded MT Bold</vt:lpstr>
      <vt:lpstr>Cambria</vt:lpstr>
      <vt:lpstr>Montserrat Medium</vt:lpstr>
      <vt:lpstr>Dubai</vt:lpstr>
      <vt:lpstr>Carelia</vt:lpstr>
      <vt:lpstr>Calibri</vt:lpstr>
      <vt:lpstr>Montserrat Light</vt:lpstr>
      <vt:lpstr>Montserrat</vt:lpstr>
      <vt:lpstr>Cambria,Serif</vt:lpstr>
      <vt:lpstr>MadaniArabic-Light</vt:lpstr>
      <vt:lpstr>Dosis</vt:lpstr>
      <vt:lpstr>29LT Bukra Bold</vt:lpstr>
      <vt:lpstr>Microsoft Uighur</vt:lpstr>
      <vt:lpstr>Arial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269</cp:revision>
  <dcterms:created xsi:type="dcterms:W3CDTF">2006-08-16T00:00:00Z</dcterms:created>
  <dcterms:modified xsi:type="dcterms:W3CDTF">2025-09-24T17:43:18Z</dcterms:modified>
  <dc:identifier>DAFtlvZnwz4</dc:identifier>
</cp:coreProperties>
</file>