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78"/>
  </p:notesMasterIdLst>
  <p:sldIdLst>
    <p:sldId id="257" r:id="rId2"/>
    <p:sldId id="2134808553" r:id="rId3"/>
    <p:sldId id="2134808443" r:id="rId4"/>
    <p:sldId id="2134805101" r:id="rId5"/>
    <p:sldId id="2134808576" r:id="rId6"/>
    <p:sldId id="2134805155" r:id="rId7"/>
    <p:sldId id="2147482718" r:id="rId8"/>
    <p:sldId id="386" r:id="rId9"/>
    <p:sldId id="2134808444" r:id="rId10"/>
    <p:sldId id="2147482719" r:id="rId11"/>
    <p:sldId id="2147482586" r:id="rId12"/>
    <p:sldId id="2147482663" r:id="rId13"/>
    <p:sldId id="2134808519" r:id="rId14"/>
    <p:sldId id="2134808520" r:id="rId15"/>
    <p:sldId id="2147482629" r:id="rId16"/>
    <p:sldId id="2147482630" r:id="rId17"/>
    <p:sldId id="2147482631" r:id="rId18"/>
    <p:sldId id="2147482632" r:id="rId19"/>
    <p:sldId id="2147482633" r:id="rId20"/>
    <p:sldId id="2147482634" r:id="rId21"/>
    <p:sldId id="2134808459" r:id="rId22"/>
    <p:sldId id="2147482703" r:id="rId23"/>
    <p:sldId id="2134808446" r:id="rId24"/>
    <p:sldId id="2147482646" r:id="rId25"/>
    <p:sldId id="2147482648" r:id="rId26"/>
    <p:sldId id="2147482705" r:id="rId27"/>
    <p:sldId id="2147482664" r:id="rId28"/>
    <p:sldId id="2147482706" r:id="rId29"/>
    <p:sldId id="2147482707" r:id="rId30"/>
    <p:sldId id="2134808460" r:id="rId31"/>
    <p:sldId id="2147482724" r:id="rId32"/>
    <p:sldId id="2134808550" r:id="rId33"/>
    <p:sldId id="2147482539" r:id="rId34"/>
    <p:sldId id="2147482725" r:id="rId35"/>
    <p:sldId id="2147482726" r:id="rId36"/>
    <p:sldId id="2147482547" r:id="rId37"/>
    <p:sldId id="2147482727" r:id="rId38"/>
    <p:sldId id="2147482728" r:id="rId39"/>
    <p:sldId id="2147482714" r:id="rId40"/>
    <p:sldId id="2147482715" r:id="rId41"/>
    <p:sldId id="2147482717" r:id="rId42"/>
    <p:sldId id="2147482576" r:id="rId43"/>
    <p:sldId id="2147482577" r:id="rId44"/>
    <p:sldId id="2147482578" r:id="rId45"/>
    <p:sldId id="2147482579" r:id="rId46"/>
    <p:sldId id="2147482580" r:id="rId47"/>
    <p:sldId id="2147482581" r:id="rId48"/>
    <p:sldId id="2147482730" r:id="rId49"/>
    <p:sldId id="2147482583" r:id="rId50"/>
    <p:sldId id="2134808467" r:id="rId51"/>
    <p:sldId id="2134808543" r:id="rId52"/>
    <p:sldId id="2147482624" r:id="rId53"/>
    <p:sldId id="2134808545" r:id="rId54"/>
    <p:sldId id="2147482678" r:id="rId55"/>
    <p:sldId id="2134808546" r:id="rId56"/>
    <p:sldId id="2147482679" r:id="rId57"/>
    <p:sldId id="2147482680" r:id="rId58"/>
    <p:sldId id="2134808549" r:id="rId59"/>
    <p:sldId id="2147482694" r:id="rId60"/>
    <p:sldId id="2147482729" r:id="rId61"/>
    <p:sldId id="2147482546" r:id="rId62"/>
    <p:sldId id="2147482549" r:id="rId63"/>
    <p:sldId id="2147482550" r:id="rId64"/>
    <p:sldId id="2134808504" r:id="rId65"/>
    <p:sldId id="2147482538" r:id="rId66"/>
    <p:sldId id="2147482720" r:id="rId67"/>
    <p:sldId id="2147482721" r:id="rId68"/>
    <p:sldId id="2147482722" r:id="rId69"/>
    <p:sldId id="2147482723" r:id="rId70"/>
    <p:sldId id="2147482691" r:id="rId71"/>
    <p:sldId id="788" r:id="rId72"/>
    <p:sldId id="1088" r:id="rId73"/>
    <p:sldId id="1089" r:id="rId74"/>
    <p:sldId id="1091" r:id="rId75"/>
    <p:sldId id="2134804327" r:id="rId76"/>
    <p:sldId id="2147482480" r:id="rId77"/>
  </p:sldIdLst>
  <p:sldSz cx="13716000" cy="10287000"/>
  <p:notesSz cx="6858000" cy="9144000"/>
  <p:embeddedFontLst>
    <p:embeddedFont>
      <p:font typeface="29LT Bukra Bold" panose="020B0604020202020204" charset="0"/>
      <p:bold r:id="rId79"/>
    </p:embeddedFont>
    <p:embeddedFont>
      <p:font typeface="Arial Rounded MT Bold" panose="020F0704030504030204" pitchFamily="34" charset="0"/>
      <p:regular r:id="rId80"/>
    </p:embeddedFont>
    <p:embeddedFont>
      <p:font typeface="Cambria" panose="02040503050406030204" pitchFamily="18" charset="0"/>
      <p:regular r:id="rId81"/>
      <p:bold r:id="rId82"/>
      <p:italic r:id="rId83"/>
      <p:boldItalic r:id="rId84"/>
    </p:embeddedFont>
    <p:embeddedFont>
      <p:font typeface="Carelia" panose="020B0604020202020204" charset="0"/>
      <p:regular r:id="rId85"/>
    </p:embeddedFont>
    <p:embeddedFont>
      <p:font typeface="Dosis" pitchFamily="2" charset="0"/>
      <p:regular r:id="rId86"/>
      <p:bold r:id="rId87"/>
    </p:embeddedFont>
    <p:embeddedFont>
      <p:font typeface="Dubai" panose="020B0503030403030204" pitchFamily="34" charset="-78"/>
      <p:regular r:id="rId88"/>
      <p:bold r:id="rId89"/>
    </p:embeddedFont>
    <p:embeddedFont>
      <p:font typeface="MadaniArabic-Light" panose="00000400000000000000" pitchFamily="2" charset="-78"/>
      <p:regular r:id="rId90"/>
    </p:embeddedFont>
    <p:embeddedFont>
      <p:font typeface="Microsoft Uighur" panose="02000000000000000000" pitchFamily="2" charset="-78"/>
      <p:regular r:id="rId91"/>
      <p:bold r:id="rId92"/>
    </p:embeddedFont>
    <p:embeddedFont>
      <p:font typeface="Montserrat" panose="00000500000000000000" pitchFamily="2" charset="0"/>
      <p:regular r:id="rId93"/>
      <p:bold r:id="rId94"/>
      <p:italic r:id="rId95"/>
      <p:boldItalic r:id="rId96"/>
    </p:embeddedFont>
    <p:embeddedFont>
      <p:font typeface="Montserrat Light" panose="00000400000000000000" pitchFamily="2" charset="0"/>
      <p:regular r:id="rId97"/>
      <p:italic r:id="rId98"/>
    </p:embeddedFont>
    <p:embeddedFont>
      <p:font typeface="Montserrat Medium" panose="00000600000000000000" pitchFamily="2" charset="0"/>
      <p:regular r:id="rId99"/>
      <p:italic r:id="rId10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BDC9"/>
    <a:srgbClr val="8D42C6"/>
    <a:srgbClr val="4AC283"/>
    <a:srgbClr val="F98F51"/>
    <a:srgbClr val="0097B2"/>
    <a:srgbClr val="3D8FA5"/>
    <a:srgbClr val="106585"/>
    <a:srgbClr val="829D4A"/>
    <a:srgbClr val="7ACFB0"/>
    <a:srgbClr val="FCCF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923" autoAdjust="0"/>
    <p:restoredTop sz="95033" autoAdjust="0"/>
  </p:normalViewPr>
  <p:slideViewPr>
    <p:cSldViewPr>
      <p:cViewPr varScale="1">
        <p:scale>
          <a:sx n="61" d="100"/>
          <a:sy n="61" d="100"/>
        </p:scale>
        <p:origin x="451"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6.fntdata"/><Relationship Id="rId89" Type="http://schemas.openxmlformats.org/officeDocument/2006/relationships/font" Target="fonts/font11.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1.fntdata"/><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font" Target="fonts/font12.fntdata"/><Relationship Id="rId95" Type="http://schemas.openxmlformats.org/officeDocument/2006/relationships/font" Target="fonts/font17.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font" Target="fonts/font2.fntdata"/><Relationship Id="rId85" Type="http://schemas.openxmlformats.org/officeDocument/2006/relationships/font" Target="fonts/font7.fntdata"/><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5.fntdata"/><Relationship Id="rId88" Type="http://schemas.openxmlformats.org/officeDocument/2006/relationships/font" Target="fonts/font10.fntdata"/><Relationship Id="rId91" Type="http://schemas.openxmlformats.org/officeDocument/2006/relationships/font" Target="fonts/font13.fntdata"/><Relationship Id="rId96"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font" Target="fonts/font3.fntdata"/><Relationship Id="rId86" Type="http://schemas.openxmlformats.org/officeDocument/2006/relationships/font" Target="fonts/font8.fntdata"/><Relationship Id="rId94" Type="http://schemas.openxmlformats.org/officeDocument/2006/relationships/font" Target="fonts/font16.fntdata"/><Relationship Id="rId99" Type="http://schemas.openxmlformats.org/officeDocument/2006/relationships/font" Target="fonts/font21.fntdata"/><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9.fntdata"/><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4.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9.fntdata"/><Relationship Id="rId61" Type="http://schemas.openxmlformats.org/officeDocument/2006/relationships/slide" Target="slides/slide60.xml"/><Relationship Id="rId82" Type="http://schemas.openxmlformats.org/officeDocument/2006/relationships/font" Target="fonts/font4.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2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5.fntdata"/><Relationship Id="rId98" Type="http://schemas.openxmlformats.org/officeDocument/2006/relationships/font" Target="fonts/font20.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24/09/2025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3729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3795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5681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A0AE87F-B08A-4342-80EC-80A3A2B8D41A}" type="slidenum">
              <a:rPr lang="fr-MA" smtClean="0"/>
              <a:pPr/>
              <a:t>31</a:t>
            </a:fld>
            <a:endParaRPr lang="fr-MA" dirty="0"/>
          </a:p>
        </p:txBody>
      </p:sp>
    </p:spTree>
    <p:extLst>
      <p:ext uri="{BB962C8B-B14F-4D97-AF65-F5344CB8AC3E}">
        <p14:creationId xmlns:p14="http://schemas.microsoft.com/office/powerpoint/2010/main" val="900523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cs typeface="MadaniArabic-Light" panose="00000400000000000000" pitchFamily="2" charset="-78"/>
              </a:rPr>
              <a:t>بعد نمذجة استعمال جداول الجمع أو الطرح – تقدم البطاقة التقنية للنشاط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2377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1276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0450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0348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6426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7170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9812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17406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9/24/2025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9.sv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30.png"/><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9.svg"/><Relationship Id="rId7" Type="http://schemas.openxmlformats.org/officeDocument/2006/relationships/image" Target="../media/image48.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26.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svg"/><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3.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2.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4.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6.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7.svg"/><Relationship Id="rId9" Type="http://schemas.openxmlformats.org/officeDocument/2006/relationships/image" Target="../media/image27.pn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5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5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5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5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2.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6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65.png"/><Relationship Id="rId4" Type="http://schemas.openxmlformats.org/officeDocument/2006/relationships/image" Target="../media/image30.png"/></Relationships>
</file>

<file path=ppt/slides/_rels/slide6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1.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67.svg"/><Relationship Id="rId4" Type="http://schemas.openxmlformats.org/officeDocument/2006/relationships/image" Target="../media/image66.png"/><Relationship Id="rId9" Type="http://schemas.openxmlformats.org/officeDocument/2006/relationships/image" Target="../media/image70.png"/></Relationships>
</file>

<file path=ppt/slides/_rels/slide7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71.png"/></Relationships>
</file>

<file path=ppt/slides/_rels/slide7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72.png"/></Relationships>
</file>

<file path=ppt/slides/_rels/slide7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74.png"/><Relationship Id="rId4" Type="http://schemas.openxmlformats.org/officeDocument/2006/relationships/image" Target="../media/image73.png"/></Relationships>
</file>

<file path=ppt/slides/_rels/slide7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7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8" Type="http://schemas.openxmlformats.org/officeDocument/2006/relationships/hyperlink" Target="https://openclipart.org/detail/131431/black-marker-marcador-negro" TargetMode="External"/><Relationship Id="rId13" Type="http://schemas.openxmlformats.org/officeDocument/2006/relationships/image" Target="../media/image9.svg"/><Relationship Id="rId3" Type="http://schemas.openxmlformats.org/officeDocument/2006/relationships/image" Target="../media/image36.png"/><Relationship Id="rId7" Type="http://schemas.openxmlformats.org/officeDocument/2006/relationships/image" Target="../media/image39.png"/><Relationship Id="rId12"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12.png"/><Relationship Id="rId11" Type="http://schemas.openxmlformats.org/officeDocument/2006/relationships/image" Target="../media/image42.jpeg"/><Relationship Id="rId5" Type="http://schemas.openxmlformats.org/officeDocument/2006/relationships/image" Target="../media/image38.png"/><Relationship Id="rId10" Type="http://schemas.openxmlformats.org/officeDocument/2006/relationships/image" Target="../media/image41.png"/><Relationship Id="rId4" Type="http://schemas.openxmlformats.org/officeDocument/2006/relationships/image" Target="../media/image37.png"/><Relationship Id="rId9" Type="http://schemas.openxmlformats.org/officeDocument/2006/relationships/image" Target="../media/image4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473241" y="7125051"/>
            <a:ext cx="6325330" cy="813494"/>
            <a:chOff x="3333024" y="7007413"/>
            <a:chExt cx="632533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333024" y="7086600"/>
              <a:ext cx="6325330" cy="654025"/>
            </a:xfrm>
            <a:prstGeom prst="rect">
              <a:avLst/>
            </a:prstGeom>
          </p:spPr>
          <p:txBody>
            <a:bodyPr lIns="0" tIns="0" rIns="0" bIns="0" rtlCol="0" anchor="t">
              <a:spAutoFit/>
            </a:bodyPr>
            <a:lstStyle/>
            <a:p>
              <a:pPr algn="ctr" defTabSz="685834" rtl="1">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14 </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sp>
        <p:nvSpPr>
          <p:cNvPr id="5" name="ZoneTexte 4">
            <a:extLst>
              <a:ext uri="{FF2B5EF4-FFF2-40B4-BE49-F238E27FC236}">
                <a16:creationId xmlns:a16="http://schemas.microsoft.com/office/drawing/2014/main" id="{78DEA8EF-E746-A63E-76B4-9205D5002C8C}"/>
              </a:ext>
            </a:extLst>
          </p:cNvPr>
          <p:cNvSpPr txBox="1"/>
          <p:nvPr/>
        </p:nvSpPr>
        <p:spPr>
          <a:xfrm>
            <a:off x="3840481" y="8535769"/>
            <a:ext cx="6035039" cy="461665"/>
          </a:xfrm>
          <a:prstGeom prst="rect">
            <a:avLst/>
          </a:prstGeom>
          <a:noFill/>
        </p:spPr>
        <p:txBody>
          <a:bodyPr wrap="square" rtlCol="0">
            <a:spAutoFit/>
          </a:bodyPr>
          <a:lstStyle/>
          <a:p>
            <a:pPr algn="ctr" defTabSz="685834"/>
            <a:r>
              <a:rPr lang="ar-SA" sz="2400" b="1" dirty="0">
                <a:solidFill>
                  <a:prstClr val="black">
                    <a:lumMod val="75000"/>
                    <a:lumOff val="25000"/>
                  </a:prstClr>
                </a:solidFill>
                <a:latin typeface="Microsoft Uighur" panose="02000000000000000000" pitchFamily="2" charset="-78"/>
                <a:cs typeface="Microsoft Uighur" panose="02000000000000000000" pitchFamily="2" charset="-78"/>
              </a:rPr>
              <a:t>نسخة تجريبية</a:t>
            </a:r>
            <a:endParaRPr lang="fr-MA" sz="2400" b="1" dirty="0">
              <a:solidFill>
                <a:prstClr val="black">
                  <a:lumMod val="75000"/>
                  <a:lumOff val="25000"/>
                </a:prstClr>
              </a:solidFill>
              <a:latin typeface="Microsoft Uighur" panose="02000000000000000000" pitchFamily="2" charset="-78"/>
              <a:cs typeface="Microsoft Uighur" panose="02000000000000000000" pitchFamily="2"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SA" sz="4000" b="1" dirty="0">
                <a:solidFill>
                  <a:prstClr val="white"/>
                </a:solidFill>
                <a:latin typeface="Microsoft Uighur" panose="02000000000000000000" pitchFamily="2" charset="-78"/>
                <a:cs typeface="Microsoft Uighur" panose="02000000000000000000" pitchFamily="2" charset="-78"/>
              </a:rPr>
              <a:t>لبنة جمع</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p>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1</a:t>
            </a:r>
            <a:endParaRPr lang="fr-FR"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2</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0B0BC-8557-F523-5F15-165DD4CFB83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5F69012-C8B0-4668-5C32-DDC449A0D22C}"/>
              </a:ext>
            </a:extLst>
          </p:cNvPr>
          <p:cNvSpPr/>
          <p:nvPr/>
        </p:nvSpPr>
        <p:spPr>
          <a:xfrm>
            <a:off x="-1" y="2095500"/>
            <a:ext cx="13716001" cy="8191499"/>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DF9877D-0270-ACDA-F5AF-4A1DA7E05B83}"/>
              </a:ext>
            </a:extLst>
          </p:cNvPr>
          <p:cNvSpPr/>
          <p:nvPr/>
        </p:nvSpPr>
        <p:spPr>
          <a:xfrm>
            <a:off x="275852" y="2246227"/>
            <a:ext cx="13164293" cy="770122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BCC0BB0-6177-145B-3042-F262074D06BF}"/>
              </a:ext>
            </a:extLst>
          </p:cNvPr>
          <p:cNvSpPr/>
          <p:nvPr/>
        </p:nvSpPr>
        <p:spPr>
          <a:xfrm>
            <a:off x="-1" y="712298"/>
            <a:ext cx="13716001" cy="138320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03BF606F-BBC3-5D16-7B94-4DB2BCECA564}"/>
              </a:ext>
            </a:extLst>
          </p:cNvPr>
          <p:cNvSpPr txBox="1"/>
          <p:nvPr/>
        </p:nvSpPr>
        <p:spPr>
          <a:xfrm>
            <a:off x="152400" y="863026"/>
            <a:ext cx="12287217" cy="584775"/>
          </a:xfrm>
          <a:prstGeom prst="rect">
            <a:avLst/>
          </a:prstGeom>
          <a:noFill/>
        </p:spPr>
        <p:txBody>
          <a:bodyPr wrap="square" rtlCol="0">
            <a:spAutoFit/>
          </a:bodyPr>
          <a:lstStyle/>
          <a:p>
            <a:pPr lvl="0" algn="r" defTabSz="685834" rtl="1">
              <a:defRPr/>
            </a:pPr>
            <a:r>
              <a:rPr lang="ar-MA" sz="3200" dirty="0">
                <a:solidFill>
                  <a:schemeClr val="bg1">
                    <a:lumMod val="75000"/>
                  </a:schemeClr>
                </a:solidFill>
                <a:latin typeface="Microsoft Uighur" panose="02000000000000000000" pitchFamily="2" charset="-78"/>
                <a:cs typeface="Microsoft Uighur" panose="02000000000000000000" pitchFamily="2" charset="-78"/>
              </a:rPr>
              <a:t>رأينا بالأمس أيقونة "</a:t>
            </a:r>
            <a:r>
              <a:rPr lang="ar-MA" sz="3200" dirty="0">
                <a:solidFill>
                  <a:prstClr val="white">
                    <a:lumMod val="75000"/>
                  </a:prstClr>
                </a:solidFill>
                <a:latin typeface="Microsoft Uighur" panose="02000000000000000000" pitchFamily="2" charset="-78"/>
                <a:cs typeface="Microsoft Uighur" panose="02000000000000000000" pitchFamily="2" charset="-78"/>
              </a:rPr>
              <a:t> المناولة والألعاب</a:t>
            </a:r>
            <a:r>
              <a:rPr lang="ar-MA" sz="3200" dirty="0">
                <a:solidFill>
                  <a:schemeClr val="bg1">
                    <a:lumMod val="75000"/>
                  </a:schemeClr>
                </a:solidFill>
                <a:latin typeface="Microsoft Uighur" panose="02000000000000000000" pitchFamily="2" charset="-78"/>
                <a:cs typeface="Microsoft Uighur" panose="02000000000000000000" pitchFamily="2" charset="-78"/>
              </a:rPr>
              <a:t>" من يذكرنا بما تعنيه هذه الأيقونة وما علينا القيام به عند ظهورها.</a:t>
            </a:r>
          </a:p>
        </p:txBody>
      </p:sp>
      <p:sp>
        <p:nvSpPr>
          <p:cNvPr id="6" name="Rectangle : coins arrondis 5">
            <a:extLst>
              <a:ext uri="{FF2B5EF4-FFF2-40B4-BE49-F238E27FC236}">
                <a16:creationId xmlns:a16="http://schemas.microsoft.com/office/drawing/2014/main" id="{D2C3A38E-C4E7-DBD6-5AAA-729AE53C8292}"/>
              </a:ext>
            </a:extLst>
          </p:cNvPr>
          <p:cNvSpPr/>
          <p:nvPr/>
        </p:nvSpPr>
        <p:spPr>
          <a:xfrm>
            <a:off x="5523455" y="73516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2" name="Image 11" descr="Une image contenant garçon, habits, Visage humain, Dessin d’enfant&#10;&#10;Le contenu généré par l’IA peut être incorrect.">
            <a:extLst>
              <a:ext uri="{FF2B5EF4-FFF2-40B4-BE49-F238E27FC236}">
                <a16:creationId xmlns:a16="http://schemas.microsoft.com/office/drawing/2014/main" id="{0E3D20A4-9468-3002-E912-AE45AC52AB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9497" y="3539988"/>
            <a:ext cx="6477000" cy="3660912"/>
          </a:xfrm>
          <a:prstGeom prst="rect">
            <a:avLst/>
          </a:prstGeom>
        </p:spPr>
      </p:pic>
      <p:graphicFrame>
        <p:nvGraphicFramePr>
          <p:cNvPr id="4" name="Tableau 3">
            <a:extLst>
              <a:ext uri="{FF2B5EF4-FFF2-40B4-BE49-F238E27FC236}">
                <a16:creationId xmlns:a16="http://schemas.microsoft.com/office/drawing/2014/main" id="{BC5F7421-ACAA-4373-90F7-7C83CF084C0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2" name="Freeform 8">
            <a:extLst>
              <a:ext uri="{FF2B5EF4-FFF2-40B4-BE49-F238E27FC236}">
                <a16:creationId xmlns:a16="http://schemas.microsoft.com/office/drawing/2014/main" id="{D2D22448-B8BF-CAC9-EBB4-7C6CAA247A6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164387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3203195" y="3941147"/>
            <a:ext cx="722079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الجمع والطرح شفهيا</a:t>
            </a: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483819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35BB4-62D6-3E41-5DAD-34EC266C85F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7861A59-2BFD-694F-046C-E9AFCDC5B9EA}"/>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97CDA07-E923-71E0-42D5-CAC9FA0CB8B8}"/>
              </a:ext>
            </a:extLst>
          </p:cNvPr>
          <p:cNvSpPr/>
          <p:nvPr/>
        </p:nvSpPr>
        <p:spPr>
          <a:xfrm>
            <a:off x="275854" y="2924417"/>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D857E5B-F667-B6D7-C473-DA61870409FC}"/>
              </a:ext>
            </a:extLst>
          </p:cNvPr>
          <p:cNvSpPr/>
          <p:nvPr/>
        </p:nvSpPr>
        <p:spPr>
          <a:xfrm>
            <a:off x="-1" y="723900"/>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803F4FC-77B3-A9DD-09D7-9BBB8F22A094}"/>
              </a:ext>
            </a:extLst>
          </p:cNvPr>
          <p:cNvSpPr txBox="1"/>
          <p:nvPr/>
        </p:nvSpPr>
        <p:spPr>
          <a:xfrm>
            <a:off x="0" y="863026"/>
            <a:ext cx="12439617" cy="1258037"/>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نعود لنشاطنا " الجمع والطرح شفهيا" والذي رأينا من خلاله الطرح الشفوي. وقلنا بأن هذا النشاط سيمكننا من اكتساب القدرة على الطرح شفويا لعدد مكون من رقمين أو رقم واحد بحيث  يكون الفرق محصورا بين 0 و18. </a:t>
            </a: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a:t>
            </a:r>
            <a:r>
              <a:rPr lang="ar-MA" sz="3200" dirty="0">
                <a:solidFill>
                  <a:prstClr val="white">
                    <a:lumMod val="65000"/>
                  </a:prstClr>
                </a:solidFill>
                <a:latin typeface="Microsoft Uighur" panose="02000000000000000000" pitchFamily="2" charset="-78"/>
                <a:cs typeface="Microsoft Uighur" panose="02000000000000000000" pitchFamily="2" charset="-78"/>
              </a:rPr>
              <a:t>سأستمر في</a:t>
            </a:r>
            <a:r>
              <a:rPr lang="ar-SA" sz="3200" dirty="0">
                <a:solidFill>
                  <a:prstClr val="white">
                    <a:lumMod val="65000"/>
                  </a:prstClr>
                </a:solidFill>
                <a:latin typeface="Microsoft Uighur" panose="02000000000000000000" pitchFamily="2" charset="-78"/>
                <a:cs typeface="Microsoft Uighur" panose="02000000000000000000" pitchFamily="2" charset="-78"/>
              </a:rPr>
              <a:t> نمذجة </a:t>
            </a:r>
            <a:r>
              <a:rPr lang="ar-MA" sz="3200" dirty="0">
                <a:solidFill>
                  <a:prstClr val="white">
                    <a:lumMod val="65000"/>
                  </a:prstClr>
                </a:solidFill>
                <a:latin typeface="Microsoft Uighur" panose="02000000000000000000" pitchFamily="2" charset="-78"/>
                <a:cs typeface="Microsoft Uighur" panose="02000000000000000000" pitchFamily="2" charset="-78"/>
              </a:rPr>
              <a:t>النشاط</a:t>
            </a:r>
            <a:r>
              <a:rPr lang="ar-SA" sz="3200" dirty="0">
                <a:solidFill>
                  <a:prstClr val="white">
                    <a:lumMod val="65000"/>
                  </a:prstClr>
                </a:solidFill>
                <a:latin typeface="Microsoft Uighur" panose="02000000000000000000" pitchFamily="2" charset="-78"/>
                <a:cs typeface="Microsoft Uighur" panose="02000000000000000000" pitchFamily="2" charset="-78"/>
              </a:rPr>
              <a:t>.</a:t>
            </a:r>
            <a:r>
              <a:rPr lang="ar-MA" sz="3200" dirty="0">
                <a:solidFill>
                  <a:prstClr val="white">
                    <a:lumMod val="65000"/>
                  </a:prstClr>
                </a:solidFill>
                <a:latin typeface="Microsoft Uighur" panose="02000000000000000000" pitchFamily="2" charset="-78"/>
                <a:cs typeface="Microsoft Uighur" panose="02000000000000000000" pitchFamily="2" charset="-78"/>
              </a:rPr>
              <a:t>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MA" sz="2800" dirty="0">
                <a:solidFill>
                  <a:schemeClr val="bg1">
                    <a:lumMod val="65000"/>
                  </a:schemeClr>
                </a:solidFill>
                <a:latin typeface="Microsoft Uighur" panose="02000000000000000000" pitchFamily="2" charset="-78"/>
                <a:cs typeface="Microsoft Uighur" panose="02000000000000000000" pitchFamily="2" charset="-78"/>
              </a:rPr>
              <a:t>يستمر الأستاذ(ة) في تعبئة وقراءة ما تبقى من أجزاء الجدول مستعينا </a:t>
            </a:r>
            <a:r>
              <a:rPr lang="ar-SA" sz="2800" dirty="0">
                <a:solidFill>
                  <a:schemeClr val="bg1">
                    <a:lumMod val="65000"/>
                  </a:schemeClr>
                </a:solidFill>
                <a:latin typeface="Microsoft Uighur" panose="02000000000000000000" pitchFamily="2" charset="-78"/>
                <a:cs typeface="Microsoft Uighur" panose="02000000000000000000" pitchFamily="2" charset="-78"/>
              </a:rPr>
              <a:t>ببطاقة النشاط</a:t>
            </a:r>
            <a:r>
              <a:rPr lang="ar-MA" sz="2800" dirty="0">
                <a:solidFill>
                  <a:schemeClr val="bg1">
                    <a:lumMod val="65000"/>
                  </a:schemeClr>
                </a:solidFill>
                <a:latin typeface="Microsoft Uighur" panose="02000000000000000000" pitchFamily="2" charset="-78"/>
                <a:cs typeface="Microsoft Uighur" panose="02000000000000000000" pitchFamily="2" charset="-78"/>
              </a:rPr>
              <a:t>(الملحق 1).</a:t>
            </a:r>
            <a:endParaRPr lang="fr-FR" sz="2000" dirty="0">
              <a:solidFill>
                <a:schemeClr val="bg1">
                  <a:lumMod val="65000"/>
                </a:schemeClr>
              </a:solidFill>
              <a:latin typeface="Microsoft Uighur" panose="02000000000000000000" pitchFamily="2" charset="-78"/>
              <a:cs typeface="Microsoft Uighur" panose="02000000000000000000" pitchFamily="2" charset="-78"/>
            </a:endParaRPr>
          </a:p>
        </p:txBody>
      </p:sp>
      <p:grpSp>
        <p:nvGrpSpPr>
          <p:cNvPr id="17" name="Groupe 16">
            <a:extLst>
              <a:ext uri="{FF2B5EF4-FFF2-40B4-BE49-F238E27FC236}">
                <a16:creationId xmlns:a16="http://schemas.microsoft.com/office/drawing/2014/main" id="{5F62B642-70B5-3C68-7DB8-6E61B197CBCE}"/>
              </a:ext>
            </a:extLst>
          </p:cNvPr>
          <p:cNvGrpSpPr/>
          <p:nvPr/>
        </p:nvGrpSpPr>
        <p:grpSpPr>
          <a:xfrm>
            <a:off x="5303704" y="3463211"/>
            <a:ext cx="6552918" cy="6125049"/>
            <a:chOff x="5518324" y="2984386"/>
            <a:chExt cx="6552918" cy="6125049"/>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39081147-3676-FB2D-08B3-45A3B89B5B3A}"/>
                </a:ext>
              </a:extLst>
            </p:cNvPr>
            <p:cNvPicPr>
              <a:picLocks noChangeAspect="1"/>
            </p:cNvPicPr>
            <p:nvPr/>
          </p:nvPicPr>
          <p:blipFill>
            <a:blip r:embed="rId2">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descr="Une image contenant Dessin animé, dessin humoristique, habits, garçon&#10;&#10;Le contenu généré par l’IA peut être incorrect.">
              <a:extLst>
                <a:ext uri="{FF2B5EF4-FFF2-40B4-BE49-F238E27FC236}">
                  <a16:creationId xmlns:a16="http://schemas.microsoft.com/office/drawing/2014/main" id="{BE2502DD-4357-1496-AFBC-77237302D9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8324" y="4740823"/>
              <a:ext cx="6552918" cy="4368612"/>
            </a:xfrm>
            <a:prstGeom prst="rect">
              <a:avLst/>
            </a:prstGeom>
          </p:spPr>
        </p:pic>
      </p:grpSp>
      <p:pic>
        <p:nvPicPr>
          <p:cNvPr id="4" name="Image 3">
            <a:extLst>
              <a:ext uri="{FF2B5EF4-FFF2-40B4-BE49-F238E27FC236}">
                <a16:creationId xmlns:a16="http://schemas.microsoft.com/office/drawing/2014/main" id="{85A1C6CD-AF91-D975-A0E8-30B17D59B1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44D43B63-DE08-A3DD-3D3E-C7D295542DF9}"/>
              </a:ext>
            </a:extLst>
          </p:cNvPr>
          <p:cNvSpPr txBox="1"/>
          <p:nvPr/>
        </p:nvSpPr>
        <p:spPr>
          <a:xfrm>
            <a:off x="1090631" y="4939423"/>
            <a:ext cx="3038124" cy="1723549"/>
          </a:xfrm>
          <a:prstGeom prst="rect">
            <a:avLst/>
          </a:prstGeom>
          <a:noFill/>
        </p:spPr>
        <p:txBody>
          <a:bodyPr wrap="square" rtlCol="0">
            <a:spAutoFit/>
          </a:bodyPr>
          <a:lstStyle/>
          <a:p>
            <a:pPr algn="ctr" rtl="1"/>
            <a:r>
              <a:rPr lang="ar-SA" sz="4400" b="1" dirty="0">
                <a:latin typeface="Microsoft Uighur" panose="02000000000000000000" pitchFamily="2" charset="-78"/>
                <a:cs typeface="Microsoft Uighur" panose="02000000000000000000" pitchFamily="2" charset="-78"/>
              </a:rPr>
              <a:t>نمذجة نشاط الجمع</a:t>
            </a:r>
            <a:r>
              <a:rPr lang="ar-MA" sz="4400" b="1" dirty="0">
                <a:latin typeface="Microsoft Uighur" panose="02000000000000000000" pitchFamily="2" charset="-78"/>
                <a:cs typeface="Microsoft Uighur" panose="02000000000000000000" pitchFamily="2" charset="-78"/>
              </a:rPr>
              <a:t> والطرح شفهيا</a:t>
            </a:r>
            <a:endParaRPr lang="fr-FR" sz="4400" b="1" dirty="0">
              <a:latin typeface="Microsoft Uighur" panose="02000000000000000000" pitchFamily="2" charset="-78"/>
              <a:cs typeface="Microsoft Uighur" panose="02000000000000000000" pitchFamily="2" charset="-78"/>
            </a:endParaRPr>
          </a:p>
          <a:p>
            <a:endParaRPr lang="fr-FR" dirty="0"/>
          </a:p>
        </p:txBody>
      </p:sp>
      <p:graphicFrame>
        <p:nvGraphicFramePr>
          <p:cNvPr id="2" name="Tableau 1">
            <a:extLst>
              <a:ext uri="{FF2B5EF4-FFF2-40B4-BE49-F238E27FC236}">
                <a16:creationId xmlns:a16="http://schemas.microsoft.com/office/drawing/2014/main" id="{35156D43-D60F-509B-CE44-635F1EF5DB0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2">
            <a:extLst>
              <a:ext uri="{FF2B5EF4-FFF2-40B4-BE49-F238E27FC236}">
                <a16:creationId xmlns:a16="http://schemas.microsoft.com/office/drawing/2014/main" id="{770B5C68-56C7-814E-8B98-1E69DAC94895}"/>
              </a:ext>
            </a:extLst>
          </p:cNvPr>
          <p:cNvPicPr>
            <a:picLocks noChangeAspect="1"/>
          </p:cNvPicPr>
          <p:nvPr/>
        </p:nvPicPr>
        <p:blipFill>
          <a:blip r:embed="rId5"/>
          <a:stretch>
            <a:fillRect/>
          </a:stretch>
        </p:blipFill>
        <p:spPr>
          <a:xfrm>
            <a:off x="7806896" y="3787027"/>
            <a:ext cx="1017142" cy="1454565"/>
          </a:xfrm>
          <a:prstGeom prst="rect">
            <a:avLst/>
          </a:prstGeom>
        </p:spPr>
      </p:pic>
      <p:sp>
        <p:nvSpPr>
          <p:cNvPr id="6" name="Freeform 8">
            <a:extLst>
              <a:ext uri="{FF2B5EF4-FFF2-40B4-BE49-F238E27FC236}">
                <a16:creationId xmlns:a16="http://schemas.microsoft.com/office/drawing/2014/main" id="{E2BF74BE-57C0-B1F1-F9F7-03A0571737E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321549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B5059-CDBC-D0F9-19EE-9EA46E4006F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57CF66-59F5-C21C-8A9B-13CE7EEFA99A}"/>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15304F-655E-6F70-F73A-E1A6AF048E75}"/>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651E58-984C-4DC2-B532-D167EB088C77}"/>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F58867-A995-AD6A-E50B-C0544E98BF9B}"/>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خذوا الألواح، 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564F78C-DA6F-40AE-AF49-FAC5297234E9}"/>
              </a:ext>
            </a:extLst>
          </p:cNvPr>
          <p:cNvSpPr/>
          <p:nvPr/>
        </p:nvSpPr>
        <p:spPr>
          <a:xfrm rot="10800000">
            <a:off x="12656405" y="10323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9D6AD167-E610-DEBE-EDC1-847ACB3E9D38}"/>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A81EE1CB-C7B4-81B6-BB83-CB9A797B1950}"/>
              </a:ext>
            </a:extLst>
          </p:cNvPr>
          <p:cNvSpPr txBox="1"/>
          <p:nvPr/>
        </p:nvSpPr>
        <p:spPr>
          <a:xfrm>
            <a:off x="49530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7</a:t>
            </a:r>
            <a:r>
              <a:rPr lang="fr-FR" sz="8000" dirty="0">
                <a:solidFill>
                  <a:schemeClr val="bg1"/>
                </a:solidFill>
              </a:rPr>
              <a:t>+</a:t>
            </a:r>
            <a:r>
              <a:rPr lang="ar-MA" sz="8000" dirty="0">
                <a:solidFill>
                  <a:schemeClr val="bg1"/>
                </a:solidFill>
              </a:rPr>
              <a:t>3</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B1EA6410-E500-C3AA-2E03-B46FE34A69A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F365E61C-290D-0B9D-13D8-E559FDC0373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519753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88125-9E9C-D9BD-A451-0489F53BCD7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AE3553A-FA7C-41F8-49EB-1196A0B6968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D8E11-9D39-309B-7E35-779F9ABC88CA}"/>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2A43BD-B17B-55A8-07F2-520733B79273}"/>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65BDDA1-0350-9D9E-EE0E-FF257E088F83}"/>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9CD1CFA-8215-1206-EF2C-56D220E70748}"/>
              </a:ext>
            </a:extLst>
          </p:cNvPr>
          <p:cNvSpPr/>
          <p:nvPr/>
        </p:nvSpPr>
        <p:spPr>
          <a:xfrm rot="10800000">
            <a:off x="12656405" y="10323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6D1AFDFD-1B94-0660-EC73-8C183C7D5F4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8724AAF2-820C-2A62-BE82-F485F7B9667F}"/>
              </a:ext>
            </a:extLst>
          </p:cNvPr>
          <p:cNvSpPr txBox="1"/>
          <p:nvPr/>
        </p:nvSpPr>
        <p:spPr>
          <a:xfrm>
            <a:off x="4648200" y="4838700"/>
            <a:ext cx="35814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7</a:t>
            </a:r>
            <a:r>
              <a:rPr lang="fr-FR" sz="8000" dirty="0">
                <a:solidFill>
                  <a:schemeClr val="bg1"/>
                </a:solidFill>
              </a:rPr>
              <a:t>+</a:t>
            </a:r>
            <a:r>
              <a:rPr lang="ar-MA" sz="8000" dirty="0">
                <a:solidFill>
                  <a:schemeClr val="bg1"/>
                </a:solidFill>
              </a:rPr>
              <a:t>3</a:t>
            </a:r>
            <a:r>
              <a:rPr lang="fr-FR" sz="8000" dirty="0">
                <a:solidFill>
                  <a:schemeClr val="bg1"/>
                </a:solidFill>
              </a:rPr>
              <a:t>=</a:t>
            </a:r>
            <a:r>
              <a:rPr lang="ar-MA" sz="8000" dirty="0">
                <a:solidFill>
                  <a:srgbClr val="FFFF00"/>
                </a:solidFill>
              </a:rPr>
              <a:t>10</a:t>
            </a:r>
            <a:endParaRPr lang="fr-FR" sz="8000" dirty="0">
              <a:solidFill>
                <a:srgbClr val="FFFF00"/>
              </a:solidFill>
            </a:endParaRPr>
          </a:p>
        </p:txBody>
      </p:sp>
      <p:pic>
        <p:nvPicPr>
          <p:cNvPr id="4" name="Image 3">
            <a:extLst>
              <a:ext uri="{FF2B5EF4-FFF2-40B4-BE49-F238E27FC236}">
                <a16:creationId xmlns:a16="http://schemas.microsoft.com/office/drawing/2014/main" id="{A17ED268-0AF7-9F44-EAEF-713D2A556E79}"/>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EE80CF3A-FEDE-B2A5-3C69-3F2F8A55E2D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235753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530D6-D266-4464-64A4-4F0B4B9302E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65C0383-DF1C-5005-B9F7-847A44A4FA7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A7F95C1-9037-18E9-ECC8-4A50535564B1}"/>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A41444F-5928-7151-4D8C-97C8810385C7}"/>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5F1ADC9-AF24-1A99-ADF7-815990182205}"/>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 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7CE5AAE-5461-9FF0-44E9-D40C46756064}"/>
              </a:ext>
            </a:extLst>
          </p:cNvPr>
          <p:cNvSpPr/>
          <p:nvPr/>
        </p:nvSpPr>
        <p:spPr>
          <a:xfrm rot="10800000">
            <a:off x="12656405" y="10323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3FC69523-2EE5-7AFE-B568-6EA9E31235F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4549F976-1C3A-F0B2-E805-89078D4D5A89}"/>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2-7</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BE1D6C17-2F1A-6DEB-E710-9EFDEDEE954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325C568C-708D-4EDC-C203-B42ABF746AE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321668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2AE7D-F3C5-45F1-84E1-73217BFEDC6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E2E703-85F9-5DB2-3FFF-86405AE8AB85}"/>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53FC28D-45ED-C604-BF8C-695A37162F30}"/>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E87A40B-3B2C-7837-B723-942CA5879ACD}"/>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67F34EF-4283-CFCD-DF41-832C4C6F5FF3}"/>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4BBF492-1309-1210-E09F-ADF5AA46F49D}"/>
              </a:ext>
            </a:extLst>
          </p:cNvPr>
          <p:cNvSpPr/>
          <p:nvPr/>
        </p:nvSpPr>
        <p:spPr>
          <a:xfrm rot="10800000">
            <a:off x="12656405" y="10323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227AD63D-CC0B-93B6-B670-6607F41C591B}"/>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F5B19A8A-C6C4-C41B-057E-23BB740F0EC3}"/>
              </a:ext>
            </a:extLst>
          </p:cNvPr>
          <p:cNvSpPr txBox="1"/>
          <p:nvPr/>
        </p:nvSpPr>
        <p:spPr>
          <a:xfrm>
            <a:off x="4951113" y="4838700"/>
            <a:ext cx="2897487"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2-7</a:t>
            </a:r>
            <a:r>
              <a:rPr lang="fr-FR" sz="8000" dirty="0">
                <a:solidFill>
                  <a:schemeClr val="bg1"/>
                </a:solidFill>
              </a:rPr>
              <a:t>=</a:t>
            </a:r>
            <a:r>
              <a:rPr lang="ar-MA" sz="8000" dirty="0">
                <a:solidFill>
                  <a:srgbClr val="FFFF00"/>
                </a:solidFill>
              </a:rPr>
              <a:t>5</a:t>
            </a:r>
            <a:endParaRPr lang="fr-FR" sz="8000" dirty="0">
              <a:solidFill>
                <a:srgbClr val="FFFF00"/>
              </a:solidFill>
            </a:endParaRPr>
          </a:p>
        </p:txBody>
      </p:sp>
      <p:pic>
        <p:nvPicPr>
          <p:cNvPr id="4" name="Image 3">
            <a:extLst>
              <a:ext uri="{FF2B5EF4-FFF2-40B4-BE49-F238E27FC236}">
                <a16:creationId xmlns:a16="http://schemas.microsoft.com/office/drawing/2014/main" id="{EEB1322C-6157-47BD-6C7D-C28465706B65}"/>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33BC2FF4-8A6A-62E5-775C-607374C3362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378440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D1A14-699D-CD86-1899-150F4CAEB5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72754DB-EDCB-D8DC-C394-97C19E844C29}"/>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321C871-AD80-2457-DE2C-050AB9329389}"/>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EAD5A10-3ACA-8570-CDEF-F5DEA5C0683B}"/>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5901DA4-DC60-B0C7-2E4C-40D196A59B7F}"/>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CA7468B-195A-3AC9-1298-77A47C0B12E0}"/>
              </a:ext>
            </a:extLst>
          </p:cNvPr>
          <p:cNvSpPr/>
          <p:nvPr/>
        </p:nvSpPr>
        <p:spPr>
          <a:xfrm rot="10800000">
            <a:off x="12656405" y="10323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23E66882-E1F5-52C8-4C9D-2C444432C05E}"/>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48BC82C5-D966-ACBD-1C9E-D8F6B95F4684}"/>
              </a:ext>
            </a:extLst>
          </p:cNvPr>
          <p:cNvSpPr txBox="1"/>
          <p:nvPr/>
        </p:nvSpPr>
        <p:spPr>
          <a:xfrm>
            <a:off x="4495800" y="4788061"/>
            <a:ext cx="3886200" cy="1323439"/>
          </a:xfrm>
          <a:prstGeom prst="rect">
            <a:avLst/>
          </a:prstGeom>
          <a:noFill/>
        </p:spPr>
        <p:txBody>
          <a:bodyPr wrap="square" rtlCol="0">
            <a:spAutoFit/>
          </a:bodyPr>
          <a:lstStyle/>
          <a:p>
            <a:r>
              <a:rPr lang="ar-MA" sz="8000" dirty="0">
                <a:solidFill>
                  <a:schemeClr val="bg1"/>
                </a:solidFill>
              </a:rPr>
              <a:t>7</a:t>
            </a:r>
            <a:r>
              <a:rPr lang="fr-FR" sz="8000" dirty="0">
                <a:solidFill>
                  <a:schemeClr val="bg1"/>
                </a:solidFill>
              </a:rPr>
              <a:t>+</a:t>
            </a:r>
            <a:r>
              <a:rPr lang="fr-MA" sz="8000" dirty="0">
                <a:solidFill>
                  <a:srgbClr val="FFFF00"/>
                </a:solidFill>
              </a:rPr>
              <a:t>? </a:t>
            </a:r>
            <a:r>
              <a:rPr lang="fr-FR" sz="8000" dirty="0">
                <a:solidFill>
                  <a:schemeClr val="bg1"/>
                </a:solidFill>
              </a:rPr>
              <a:t>=</a:t>
            </a:r>
            <a:r>
              <a:rPr lang="ar-MA" sz="8000" dirty="0">
                <a:solidFill>
                  <a:schemeClr val="bg1"/>
                </a:solidFill>
              </a:rPr>
              <a:t>14</a:t>
            </a:r>
            <a:endParaRPr lang="fr-FR" sz="8000" dirty="0">
              <a:solidFill>
                <a:schemeClr val="bg1"/>
              </a:solidFill>
            </a:endParaRPr>
          </a:p>
        </p:txBody>
      </p:sp>
      <p:pic>
        <p:nvPicPr>
          <p:cNvPr id="4" name="Picture 9">
            <a:extLst>
              <a:ext uri="{FF2B5EF4-FFF2-40B4-BE49-F238E27FC236}">
                <a16:creationId xmlns:a16="http://schemas.microsoft.com/office/drawing/2014/main" id="{FAAB4C0C-6AA6-4650-7ABA-56A13C835107}"/>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EFC72C9E-AEC0-3778-3B24-9AB970C3F17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712863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57A75-80CA-711E-FF63-8C7936A0469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45D2BA2-8080-B1D9-899B-F03138FA760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450277-E5B3-75C8-14F7-8261EBC3341F}"/>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9BEB432-C492-7B0D-23EE-5ED3A7FAAFD0}"/>
              </a:ext>
            </a:extLst>
          </p:cNvPr>
          <p:cNvSpPr/>
          <p:nvPr/>
        </p:nvSpPr>
        <p:spPr>
          <a:xfrm>
            <a:off x="-1" y="669968"/>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C1B2CBA-5280-B8DD-08D7-EC3F90210DE4}"/>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948378B-B25D-5AA0-53BD-F703FAF9AEC4}"/>
              </a:ext>
            </a:extLst>
          </p:cNvPr>
          <p:cNvSpPr/>
          <p:nvPr/>
        </p:nvSpPr>
        <p:spPr>
          <a:xfrm rot="10800000">
            <a:off x="12656405" y="10323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E7AB0FAE-B4D2-446D-3142-EDF055F35A7D}"/>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pic>
        <p:nvPicPr>
          <p:cNvPr id="4" name="Image 3">
            <a:extLst>
              <a:ext uri="{FF2B5EF4-FFF2-40B4-BE49-F238E27FC236}">
                <a16:creationId xmlns:a16="http://schemas.microsoft.com/office/drawing/2014/main" id="{3650FCBD-B35D-18D0-5334-D4E4A229B3DB}"/>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CBA00F41-C5C0-D515-171B-521A077C6C1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A86CDBD5-69AB-7D8C-A12F-AF48ECA6473E}"/>
              </a:ext>
            </a:extLst>
          </p:cNvPr>
          <p:cNvSpPr txBox="1"/>
          <p:nvPr/>
        </p:nvSpPr>
        <p:spPr>
          <a:xfrm>
            <a:off x="4495800" y="4788061"/>
            <a:ext cx="3886200" cy="1323439"/>
          </a:xfrm>
          <a:prstGeom prst="rect">
            <a:avLst/>
          </a:prstGeom>
          <a:noFill/>
        </p:spPr>
        <p:txBody>
          <a:bodyPr wrap="square" rtlCol="0">
            <a:spAutoFit/>
          </a:bodyPr>
          <a:lstStyle/>
          <a:p>
            <a:r>
              <a:rPr lang="ar-MA" sz="8000" dirty="0">
                <a:solidFill>
                  <a:schemeClr val="bg1"/>
                </a:solidFill>
              </a:rPr>
              <a:t>7</a:t>
            </a:r>
            <a:r>
              <a:rPr lang="fr-FR" sz="8000" dirty="0">
                <a:solidFill>
                  <a:schemeClr val="bg1"/>
                </a:solidFill>
              </a:rPr>
              <a:t>+</a:t>
            </a:r>
            <a:r>
              <a:rPr lang="ar-MA" sz="8000" dirty="0">
                <a:solidFill>
                  <a:srgbClr val="FFFF00"/>
                </a:solidFill>
              </a:rPr>
              <a:t>7</a:t>
            </a:r>
            <a:r>
              <a:rPr lang="fr-MA" sz="8000" dirty="0">
                <a:solidFill>
                  <a:srgbClr val="FFFF00"/>
                </a:solidFill>
              </a:rPr>
              <a:t> </a:t>
            </a:r>
            <a:r>
              <a:rPr lang="fr-FR" sz="8000" dirty="0">
                <a:solidFill>
                  <a:schemeClr val="bg1"/>
                </a:solidFill>
              </a:rPr>
              <a:t>=</a:t>
            </a:r>
            <a:r>
              <a:rPr lang="ar-MA" sz="8000" dirty="0">
                <a:solidFill>
                  <a:schemeClr val="bg1"/>
                </a:solidFill>
              </a:rPr>
              <a:t>14</a:t>
            </a:r>
            <a:endParaRPr lang="fr-FR" sz="8000" dirty="0">
              <a:solidFill>
                <a:schemeClr val="bg1"/>
              </a:solidFill>
            </a:endParaRPr>
          </a:p>
        </p:txBody>
      </p:sp>
    </p:spTree>
    <p:extLst>
      <p:ext uri="{BB962C8B-B14F-4D97-AF65-F5344CB8AC3E}">
        <p14:creationId xmlns:p14="http://schemas.microsoft.com/office/powerpoint/2010/main" val="1053831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EF80F-9459-D073-20E5-861E815E8E0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0E841D9-2623-D410-45FA-C21B5CE117B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3636CA-11F5-113E-3D91-3E16D3FB13C8}"/>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A04CB2D-DC45-C4AA-1F87-638C23788152}"/>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DDBFAFC-1830-CFF0-AA76-FF270C08F2B2}"/>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D456B6ED-6338-5901-1CD3-FBEE9FDDCA55}"/>
              </a:ext>
            </a:extLst>
          </p:cNvPr>
          <p:cNvSpPr/>
          <p:nvPr/>
        </p:nvSpPr>
        <p:spPr>
          <a:xfrm rot="10800000">
            <a:off x="12656405" y="10323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A61ABDDA-B6E5-8A59-8703-216841F2D59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D6A99901-4DBF-B78A-CA8B-04208C6D2233}"/>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4-7</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F55A9C6E-EEA4-B89E-0A64-D6E5FE661A04}"/>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02F3466A-068C-058A-D269-C89992FFB5C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183224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r>
              <a:rPr lang="ar-MA" sz="3200" b="1" dirty="0">
                <a:solidFill>
                  <a:srgbClr val="106585"/>
                </a:solidFill>
                <a:latin typeface="Microsoft Uighur" panose="02000000000000000000" pitchFamily="2" charset="-78"/>
                <a:cs typeface="Microsoft Uighur" panose="02000000000000000000" pitchFamily="2" charset="-78"/>
              </a:rPr>
              <a:t>(ة)</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على الأستاذ</a:t>
            </a:r>
            <a:r>
              <a:rPr lang="ar-MA" sz="3200" b="1" dirty="0">
                <a:solidFill>
                  <a:srgbClr val="106585"/>
                </a:solidFill>
                <a:latin typeface="Microsoft Uighur" panose="02000000000000000000" pitchFamily="2" charset="-78"/>
                <a:cs typeface="Microsoft Uighur" panose="02000000000000000000" pitchFamily="2" charset="-78"/>
              </a:rPr>
              <a:t>(ة)</a:t>
            </a:r>
            <a:r>
              <a:rPr lang="ar-SA" sz="3200" b="1" dirty="0">
                <a:solidFill>
                  <a:srgbClr val="106585"/>
                </a:solidFill>
                <a:latin typeface="Microsoft Uighur" panose="02000000000000000000" pitchFamily="2" charset="-78"/>
                <a:cs typeface="Microsoft Uighur" panose="02000000000000000000" pitchFamily="2" charset="-78"/>
              </a:rPr>
              <a:t>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A4874-6C00-5139-5ADA-8D5AD6B217E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96A6CD-9A1D-E05B-F778-9179215D3A32}"/>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7A18C2C-D854-73F8-9D4C-BBBC2258CF4C}"/>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2FFD9A8-8FDF-FBF6-0D16-765854C588C8}"/>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9B180DD-8E1B-FD95-4ECB-28FA0414258D}"/>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3DF5AC3-2975-9C3A-688E-65222785B765}"/>
              </a:ext>
            </a:extLst>
          </p:cNvPr>
          <p:cNvSpPr/>
          <p:nvPr/>
        </p:nvSpPr>
        <p:spPr>
          <a:xfrm rot="10800000">
            <a:off x="12656405" y="10323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3F103878-C8AC-CCD8-C2B9-40D07D5972F1}"/>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6717C8B5-5065-9513-1450-F883C00F0E60}"/>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4-7</a:t>
            </a:r>
            <a:r>
              <a:rPr lang="fr-FR" sz="8000" dirty="0">
                <a:solidFill>
                  <a:schemeClr val="bg1"/>
                </a:solidFill>
              </a:rPr>
              <a:t>=</a:t>
            </a:r>
            <a:r>
              <a:rPr lang="ar-MA" sz="8000" dirty="0">
                <a:solidFill>
                  <a:srgbClr val="FFFF00"/>
                </a:solidFill>
              </a:rPr>
              <a:t>3</a:t>
            </a:r>
            <a:endParaRPr lang="fr-FR" sz="8000" dirty="0">
              <a:solidFill>
                <a:srgbClr val="FFFF00"/>
              </a:solidFill>
            </a:endParaRPr>
          </a:p>
        </p:txBody>
      </p:sp>
      <p:pic>
        <p:nvPicPr>
          <p:cNvPr id="4" name="Image 3">
            <a:extLst>
              <a:ext uri="{FF2B5EF4-FFF2-40B4-BE49-F238E27FC236}">
                <a16:creationId xmlns:a16="http://schemas.microsoft.com/office/drawing/2014/main" id="{F2CE5E7F-3F19-3168-D76B-7D54BD3A1FCB}"/>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4DD8502D-8ECB-224C-A06F-9F4A0C08861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83948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661993"/>
          </a:xfrm>
          <a:prstGeom prst="rect">
            <a:avLst/>
          </a:prstGeom>
        </p:spPr>
        <p:txBody>
          <a:bodyPr wrap="square" lIns="0" tIns="0" rIns="0" bIns="0" rtlCol="0" anchor="t">
            <a:spAutoFit/>
          </a:bodyPr>
          <a:lstStyle/>
          <a:p>
            <a:pPr algn="ctr" defTabSz="685834" rtl="1"/>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r>
              <a:rPr lang="ar-MA" sz="5400" dirty="0">
                <a:solidFill>
                  <a:srgbClr val="01070A"/>
                </a:solidFill>
                <a:latin typeface="Microsoft Uighur" panose="02000000000000000000" pitchFamily="2" charset="-78"/>
                <a:cs typeface="Microsoft Uighur" panose="02000000000000000000" pitchFamily="2" charset="-78"/>
              </a:rPr>
              <a:t> من 0 إلى </a:t>
            </a:r>
            <a:r>
              <a:rPr lang="fr-FR" sz="5400" dirty="0">
                <a:solidFill>
                  <a:srgbClr val="01070A"/>
                </a:solidFill>
                <a:latin typeface="Microsoft Uighur" panose="02000000000000000000" pitchFamily="2" charset="-78"/>
                <a:cs typeface="Microsoft Uighur" panose="02000000000000000000" pitchFamily="2" charset="-78"/>
              </a:rPr>
              <a:t>99</a:t>
            </a:r>
            <a:r>
              <a:rPr lang="ar-SA" sz="5400" dirty="0">
                <a:solidFill>
                  <a:srgbClr val="01070A"/>
                </a:solidFill>
                <a:latin typeface="Microsoft Uighur" panose="02000000000000000000" pitchFamily="2" charset="-78"/>
                <a:cs typeface="Microsoft Uighur" panose="02000000000000000000" pitchFamily="2" charset="-78"/>
              </a:rPr>
              <a:t>.</a:t>
            </a:r>
            <a:endParaRPr lang="ar-MA"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1132665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60911-F77C-430D-7C59-A96EB334218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3C38FD0-53C2-855C-32AF-F04819D20BE5}"/>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89622CC-E892-5F3F-9328-B7AE50A0AFFC}"/>
              </a:ext>
            </a:extLst>
          </p:cNvPr>
          <p:cNvSpPr/>
          <p:nvPr/>
        </p:nvSpPr>
        <p:spPr>
          <a:xfrm>
            <a:off x="275853" y="3797950"/>
            <a:ext cx="13164293" cy="608515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CD61628-163D-0234-238C-79BDAFDEF820}"/>
              </a:ext>
            </a:extLst>
          </p:cNvPr>
          <p:cNvSpPr/>
          <p:nvPr/>
        </p:nvSpPr>
        <p:spPr>
          <a:xfrm>
            <a:off x="-1" y="752745"/>
            <a:ext cx="13716001" cy="2846981"/>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04A6CB7-C77B-8E4E-963A-B532CF667EE3}"/>
              </a:ext>
            </a:extLst>
          </p:cNvPr>
          <p:cNvSpPr txBox="1"/>
          <p:nvPr/>
        </p:nvSpPr>
        <p:spPr>
          <a:xfrm>
            <a:off x="381000" y="863026"/>
            <a:ext cx="12058617" cy="2785378"/>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نعود من جديد لتمثيل الأعداد من 0 إلى 99 باستخدام لعبة النقود.  بنفس الطريقة التي رأيناها ستعملون في مجموعات. ستأخدون أوراقكم النقدية. وستمثلون الأعداد التي سأمليها عليكم.</a:t>
            </a: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يملي الأستاذ(ة) الأعداد 78-46-61-97-85  واحدا تلو الآخر.</a:t>
            </a: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يطلب الأستاذ(ة) البحث عن العدد على جدول الأعداد.  </a:t>
            </a: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يطلب الأستاذ(ة) تمثيل العدد باستخدام لعبة النقود.</a:t>
            </a: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يطلب الأستاذ(ة) كتابة العدد بالحروف على الألواح.</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يقدم  الأستاذ(ة) التغذية الراجعة بعد كل تمثيل. </a:t>
            </a:r>
          </a:p>
        </p:txBody>
      </p:sp>
      <p:graphicFrame>
        <p:nvGraphicFramePr>
          <p:cNvPr id="13" name="Tableau 12">
            <a:extLst>
              <a:ext uri="{FF2B5EF4-FFF2-40B4-BE49-F238E27FC236}">
                <a16:creationId xmlns:a16="http://schemas.microsoft.com/office/drawing/2014/main" id="{3B998849-B6ED-B7AC-D953-252311A66DC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8E60FE0A-DE66-F89B-9A29-23B5A732CD15}"/>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Image 4" descr="Une image contenant garçon, habits, Visage humain, Dessin d’enfant&#10;&#10;Le contenu généré par l’IA peut être incorrect.">
            <a:extLst>
              <a:ext uri="{FF2B5EF4-FFF2-40B4-BE49-F238E27FC236}">
                <a16:creationId xmlns:a16="http://schemas.microsoft.com/office/drawing/2014/main" id="{B9AC369D-112A-2446-58CE-16F1A4367F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8728" y="3867979"/>
            <a:ext cx="6705600" cy="3790121"/>
          </a:xfrm>
          <a:prstGeom prst="rect">
            <a:avLst/>
          </a:prstGeom>
        </p:spPr>
      </p:pic>
      <p:grpSp>
        <p:nvGrpSpPr>
          <p:cNvPr id="6" name="Groupe 5">
            <a:extLst>
              <a:ext uri="{FF2B5EF4-FFF2-40B4-BE49-F238E27FC236}">
                <a16:creationId xmlns:a16="http://schemas.microsoft.com/office/drawing/2014/main" id="{6F01D461-42C4-6216-7079-99B49D53B057}"/>
              </a:ext>
            </a:extLst>
          </p:cNvPr>
          <p:cNvGrpSpPr/>
          <p:nvPr/>
        </p:nvGrpSpPr>
        <p:grpSpPr>
          <a:xfrm>
            <a:off x="4059069" y="7999310"/>
            <a:ext cx="5313531" cy="1182790"/>
            <a:chOff x="594659" y="4051407"/>
            <a:chExt cx="11035085" cy="1894199"/>
          </a:xfrm>
        </p:grpSpPr>
        <p:grpSp>
          <p:nvGrpSpPr>
            <p:cNvPr id="7" name="Groupe 6">
              <a:extLst>
                <a:ext uri="{FF2B5EF4-FFF2-40B4-BE49-F238E27FC236}">
                  <a16:creationId xmlns:a16="http://schemas.microsoft.com/office/drawing/2014/main" id="{6304E0FA-3311-8E4E-667F-64BC39ED464C}"/>
                </a:ext>
              </a:extLst>
            </p:cNvPr>
            <p:cNvGrpSpPr/>
            <p:nvPr/>
          </p:nvGrpSpPr>
          <p:grpSpPr>
            <a:xfrm rot="20676485">
              <a:off x="594659" y="4059946"/>
              <a:ext cx="2434668" cy="1865110"/>
              <a:chOff x="452972" y="4108124"/>
              <a:chExt cx="2927425" cy="1772599"/>
            </a:xfrm>
          </p:grpSpPr>
          <p:pic>
            <p:nvPicPr>
              <p:cNvPr id="28" name="Image 27">
                <a:extLst>
                  <a:ext uri="{FF2B5EF4-FFF2-40B4-BE49-F238E27FC236}">
                    <a16:creationId xmlns:a16="http://schemas.microsoft.com/office/drawing/2014/main" id="{15235A38-75F6-4BD9-F88D-A491A69FA639}"/>
                  </a:ext>
                </a:extLst>
              </p:cNvPr>
              <p:cNvPicPr>
                <a:picLocks noChangeAspect="1"/>
              </p:cNvPicPr>
              <p:nvPr/>
            </p:nvPicPr>
            <p:blipFill>
              <a:blip r:embed="rId5"/>
              <a:stretch>
                <a:fillRect/>
              </a:stretch>
            </p:blipFill>
            <p:spPr>
              <a:xfrm>
                <a:off x="452972" y="4108124"/>
                <a:ext cx="2286571" cy="1015663"/>
              </a:xfrm>
              <a:prstGeom prst="rect">
                <a:avLst/>
              </a:prstGeom>
            </p:spPr>
          </p:pic>
          <p:pic>
            <p:nvPicPr>
              <p:cNvPr id="29" name="Image 28">
                <a:extLst>
                  <a:ext uri="{FF2B5EF4-FFF2-40B4-BE49-F238E27FC236}">
                    <a16:creationId xmlns:a16="http://schemas.microsoft.com/office/drawing/2014/main" id="{85F8B43D-8B07-7739-287D-5C8AC020E2DB}"/>
                  </a:ext>
                </a:extLst>
              </p:cNvPr>
              <p:cNvPicPr>
                <a:picLocks noChangeAspect="1"/>
              </p:cNvPicPr>
              <p:nvPr/>
            </p:nvPicPr>
            <p:blipFill>
              <a:blip r:embed="rId5"/>
              <a:stretch>
                <a:fillRect/>
              </a:stretch>
            </p:blipFill>
            <p:spPr>
              <a:xfrm>
                <a:off x="649524" y="4357229"/>
                <a:ext cx="2286571" cy="1015663"/>
              </a:xfrm>
              <a:prstGeom prst="rect">
                <a:avLst/>
              </a:prstGeom>
            </p:spPr>
          </p:pic>
          <p:pic>
            <p:nvPicPr>
              <p:cNvPr id="30" name="Image 29">
                <a:extLst>
                  <a:ext uri="{FF2B5EF4-FFF2-40B4-BE49-F238E27FC236}">
                    <a16:creationId xmlns:a16="http://schemas.microsoft.com/office/drawing/2014/main" id="{93A38705-708F-2276-133D-9380715352F3}"/>
                  </a:ext>
                </a:extLst>
              </p:cNvPr>
              <p:cNvPicPr>
                <a:picLocks noChangeAspect="1"/>
              </p:cNvPicPr>
              <p:nvPr/>
            </p:nvPicPr>
            <p:blipFill>
              <a:blip r:embed="rId5"/>
              <a:stretch>
                <a:fillRect/>
              </a:stretch>
            </p:blipFill>
            <p:spPr>
              <a:xfrm>
                <a:off x="871675" y="4606334"/>
                <a:ext cx="2286571" cy="1015663"/>
              </a:xfrm>
              <a:prstGeom prst="rect">
                <a:avLst/>
              </a:prstGeom>
            </p:spPr>
          </p:pic>
          <p:pic>
            <p:nvPicPr>
              <p:cNvPr id="32" name="Image 31">
                <a:extLst>
                  <a:ext uri="{FF2B5EF4-FFF2-40B4-BE49-F238E27FC236}">
                    <a16:creationId xmlns:a16="http://schemas.microsoft.com/office/drawing/2014/main" id="{C81B62FD-0A19-E01A-4D20-4D6BEFBCF156}"/>
                  </a:ext>
                </a:extLst>
              </p:cNvPr>
              <p:cNvPicPr>
                <a:picLocks noChangeAspect="1"/>
              </p:cNvPicPr>
              <p:nvPr/>
            </p:nvPicPr>
            <p:blipFill>
              <a:blip r:embed="rId5"/>
              <a:stretch>
                <a:fillRect/>
              </a:stretch>
            </p:blipFill>
            <p:spPr>
              <a:xfrm>
                <a:off x="1093826" y="4865060"/>
                <a:ext cx="2286571" cy="1015663"/>
              </a:xfrm>
              <a:prstGeom prst="rect">
                <a:avLst/>
              </a:prstGeom>
            </p:spPr>
          </p:pic>
        </p:grpSp>
        <p:grpSp>
          <p:nvGrpSpPr>
            <p:cNvPr id="9" name="Groupe 8">
              <a:extLst>
                <a:ext uri="{FF2B5EF4-FFF2-40B4-BE49-F238E27FC236}">
                  <a16:creationId xmlns:a16="http://schemas.microsoft.com/office/drawing/2014/main" id="{85E4971D-BB79-CB21-A7D1-21CE0B89F5BD}"/>
                </a:ext>
              </a:extLst>
            </p:cNvPr>
            <p:cNvGrpSpPr/>
            <p:nvPr/>
          </p:nvGrpSpPr>
          <p:grpSpPr>
            <a:xfrm rot="841706">
              <a:off x="3430056" y="4051407"/>
              <a:ext cx="2471807" cy="1882188"/>
              <a:chOff x="3730573" y="3849397"/>
              <a:chExt cx="2972081" cy="1788830"/>
            </a:xfrm>
          </p:grpSpPr>
          <p:pic>
            <p:nvPicPr>
              <p:cNvPr id="22" name="Image 21" descr="Une image contenant Graphique, graphisme, Police, vert&#10;&#10;Description générée automatiquement">
                <a:extLst>
                  <a:ext uri="{FF2B5EF4-FFF2-40B4-BE49-F238E27FC236}">
                    <a16:creationId xmlns:a16="http://schemas.microsoft.com/office/drawing/2014/main" id="{6888FCDE-FB9F-B6F4-C824-D9C01A646B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0573" y="3849397"/>
                <a:ext cx="2295241" cy="1015664"/>
              </a:xfrm>
              <a:prstGeom prst="rect">
                <a:avLst/>
              </a:prstGeom>
            </p:spPr>
          </p:pic>
          <p:pic>
            <p:nvPicPr>
              <p:cNvPr id="24" name="Image 23" descr="Une image contenant Graphique, graphisme, Police, vert&#10;&#10;Description générée automatiquement">
                <a:extLst>
                  <a:ext uri="{FF2B5EF4-FFF2-40B4-BE49-F238E27FC236}">
                    <a16:creationId xmlns:a16="http://schemas.microsoft.com/office/drawing/2014/main" id="{45FC2FC7-B504-D791-9276-DA3490F7A99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63111" y="4104185"/>
                <a:ext cx="2295241" cy="1015664"/>
              </a:xfrm>
              <a:prstGeom prst="rect">
                <a:avLst/>
              </a:prstGeom>
            </p:spPr>
          </p:pic>
          <p:pic>
            <p:nvPicPr>
              <p:cNvPr id="25" name="Image 24" descr="Une image contenant Graphique, graphisme, Police, vert&#10;&#10;Description générée automatiquement">
                <a:extLst>
                  <a:ext uri="{FF2B5EF4-FFF2-40B4-BE49-F238E27FC236}">
                    <a16:creationId xmlns:a16="http://schemas.microsoft.com/office/drawing/2014/main" id="{8FA2A715-8F8C-DF01-12EE-A6FBA4CF63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95649" y="4369519"/>
                <a:ext cx="2295241" cy="1015664"/>
              </a:xfrm>
              <a:prstGeom prst="rect">
                <a:avLst/>
              </a:prstGeom>
            </p:spPr>
          </p:pic>
          <p:pic>
            <p:nvPicPr>
              <p:cNvPr id="26" name="Image 25" descr="Une image contenant Graphique, graphisme, Police, vert&#10;&#10;Description générée automatiquement">
                <a:extLst>
                  <a:ext uri="{FF2B5EF4-FFF2-40B4-BE49-F238E27FC236}">
                    <a16:creationId xmlns:a16="http://schemas.microsoft.com/office/drawing/2014/main" id="{420E337B-ECF7-61CE-8F4F-55B111EBDCE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07413" y="4622563"/>
                <a:ext cx="2295241" cy="1015664"/>
              </a:xfrm>
              <a:prstGeom prst="rect">
                <a:avLst/>
              </a:prstGeom>
            </p:spPr>
          </p:pic>
        </p:grpSp>
        <p:grpSp>
          <p:nvGrpSpPr>
            <p:cNvPr id="10" name="Groupe 9">
              <a:extLst>
                <a:ext uri="{FF2B5EF4-FFF2-40B4-BE49-F238E27FC236}">
                  <a16:creationId xmlns:a16="http://schemas.microsoft.com/office/drawing/2014/main" id="{3B75F543-5D43-8F17-0C23-D26768DA4C95}"/>
                </a:ext>
              </a:extLst>
            </p:cNvPr>
            <p:cNvGrpSpPr/>
            <p:nvPr/>
          </p:nvGrpSpPr>
          <p:grpSpPr>
            <a:xfrm rot="20432948">
              <a:off x="6302592" y="4051407"/>
              <a:ext cx="2454168" cy="1882188"/>
              <a:chOff x="3741177" y="3849397"/>
              <a:chExt cx="2950872" cy="1788830"/>
            </a:xfrm>
          </p:grpSpPr>
          <p:pic>
            <p:nvPicPr>
              <p:cNvPr id="18" name="Image 17">
                <a:extLst>
                  <a:ext uri="{FF2B5EF4-FFF2-40B4-BE49-F238E27FC236}">
                    <a16:creationId xmlns:a16="http://schemas.microsoft.com/office/drawing/2014/main" id="{0187747E-F088-F78D-0BBF-C8A4FDB0BA9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3741177" y="3849397"/>
                <a:ext cx="2274032" cy="1015664"/>
              </a:xfrm>
              <a:prstGeom prst="rect">
                <a:avLst/>
              </a:prstGeom>
            </p:spPr>
          </p:pic>
          <p:pic>
            <p:nvPicPr>
              <p:cNvPr id="19" name="Image 18">
                <a:extLst>
                  <a:ext uri="{FF2B5EF4-FFF2-40B4-BE49-F238E27FC236}">
                    <a16:creationId xmlns:a16="http://schemas.microsoft.com/office/drawing/2014/main" id="{FA7B444D-2CBC-5EF7-99CC-59B235D3311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3973715" y="4104185"/>
                <a:ext cx="2274032" cy="1015664"/>
              </a:xfrm>
              <a:prstGeom prst="rect">
                <a:avLst/>
              </a:prstGeom>
            </p:spPr>
          </p:pic>
          <p:pic>
            <p:nvPicPr>
              <p:cNvPr id="20" name="Image 19">
                <a:extLst>
                  <a:ext uri="{FF2B5EF4-FFF2-40B4-BE49-F238E27FC236}">
                    <a16:creationId xmlns:a16="http://schemas.microsoft.com/office/drawing/2014/main" id="{45F5B2DA-7469-3C3F-0387-21669C90579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206253" y="4369519"/>
                <a:ext cx="2274032" cy="1015664"/>
              </a:xfrm>
              <a:prstGeom prst="rect">
                <a:avLst/>
              </a:prstGeom>
            </p:spPr>
          </p:pic>
          <p:pic>
            <p:nvPicPr>
              <p:cNvPr id="21" name="Image 20">
                <a:extLst>
                  <a:ext uri="{FF2B5EF4-FFF2-40B4-BE49-F238E27FC236}">
                    <a16:creationId xmlns:a16="http://schemas.microsoft.com/office/drawing/2014/main" id="{EC4FB5CB-1A08-4F7B-5890-551C664C989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418017" y="4622563"/>
                <a:ext cx="2274032" cy="1015664"/>
              </a:xfrm>
              <a:prstGeom prst="rect">
                <a:avLst/>
              </a:prstGeom>
            </p:spPr>
          </p:pic>
        </p:grpSp>
        <p:grpSp>
          <p:nvGrpSpPr>
            <p:cNvPr id="11" name="Groupe 10">
              <a:extLst>
                <a:ext uri="{FF2B5EF4-FFF2-40B4-BE49-F238E27FC236}">
                  <a16:creationId xmlns:a16="http://schemas.microsoft.com/office/drawing/2014/main" id="{AE224EA1-7D6A-C2E3-65E5-BBB37B922C05}"/>
                </a:ext>
              </a:extLst>
            </p:cNvPr>
            <p:cNvGrpSpPr/>
            <p:nvPr/>
          </p:nvGrpSpPr>
          <p:grpSpPr>
            <a:xfrm rot="1306084">
              <a:off x="9154615" y="4057817"/>
              <a:ext cx="2475129" cy="1887789"/>
              <a:chOff x="3741177" y="3852182"/>
              <a:chExt cx="2976075" cy="1794153"/>
            </a:xfrm>
          </p:grpSpPr>
          <p:pic>
            <p:nvPicPr>
              <p:cNvPr id="12" name="Image 11">
                <a:extLst>
                  <a:ext uri="{FF2B5EF4-FFF2-40B4-BE49-F238E27FC236}">
                    <a16:creationId xmlns:a16="http://schemas.microsoft.com/office/drawing/2014/main" id="{03064BA8-B7E0-1E02-F6BC-E97CEB4DF142}"/>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741177" y="3852182"/>
                <a:ext cx="2274032" cy="1010093"/>
              </a:xfrm>
              <a:prstGeom prst="rect">
                <a:avLst/>
              </a:prstGeom>
            </p:spPr>
          </p:pic>
          <p:pic>
            <p:nvPicPr>
              <p:cNvPr id="14" name="Image 13">
                <a:extLst>
                  <a:ext uri="{FF2B5EF4-FFF2-40B4-BE49-F238E27FC236}">
                    <a16:creationId xmlns:a16="http://schemas.microsoft.com/office/drawing/2014/main" id="{195106C4-8E5A-54CA-7F15-3EC54193FFAF}"/>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973715" y="4106970"/>
                <a:ext cx="2274032" cy="1010093"/>
              </a:xfrm>
              <a:prstGeom prst="rect">
                <a:avLst/>
              </a:prstGeom>
            </p:spPr>
          </p:pic>
          <p:pic>
            <p:nvPicPr>
              <p:cNvPr id="16" name="Image 15">
                <a:extLst>
                  <a:ext uri="{FF2B5EF4-FFF2-40B4-BE49-F238E27FC236}">
                    <a16:creationId xmlns:a16="http://schemas.microsoft.com/office/drawing/2014/main" id="{70729703-2BD6-87AF-B101-BED7EDAF71CC}"/>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206253" y="4372304"/>
                <a:ext cx="2274032" cy="1010093"/>
              </a:xfrm>
              <a:prstGeom prst="rect">
                <a:avLst/>
              </a:prstGeom>
            </p:spPr>
          </p:pic>
          <p:pic>
            <p:nvPicPr>
              <p:cNvPr id="17" name="Image 16">
                <a:extLst>
                  <a:ext uri="{FF2B5EF4-FFF2-40B4-BE49-F238E27FC236}">
                    <a16:creationId xmlns:a16="http://schemas.microsoft.com/office/drawing/2014/main" id="{D84D0F44-6227-6E63-5EE2-2E4A0BADF35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443220" y="4636242"/>
                <a:ext cx="2274032" cy="1010093"/>
              </a:xfrm>
              <a:prstGeom prst="rect">
                <a:avLst/>
              </a:prstGeom>
            </p:spPr>
          </p:pic>
        </p:grpSp>
      </p:grpSp>
    </p:spTree>
    <p:extLst>
      <p:ext uri="{BB962C8B-B14F-4D97-AF65-F5344CB8AC3E}">
        <p14:creationId xmlns:p14="http://schemas.microsoft.com/office/powerpoint/2010/main" val="4961040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1"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609600" y="863026"/>
            <a:ext cx="11887201" cy="519373"/>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الآن خذوا الألواح.</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2" name="Picture 9">
            <a:extLst>
              <a:ext uri="{FF2B5EF4-FFF2-40B4-BE49-F238E27FC236}">
                <a16:creationId xmlns:a16="http://schemas.microsoft.com/office/drawing/2014/main" id="{CBFFB19E-4EB5-86B6-C0F2-24B5AA101482}"/>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4114800" y="4305300"/>
            <a:ext cx="4913527" cy="3344842"/>
          </a:xfrm>
          <a:prstGeom prst="roundRect">
            <a:avLst/>
          </a:prstGeom>
        </p:spPr>
      </p:pic>
      <p:graphicFrame>
        <p:nvGraphicFramePr>
          <p:cNvPr id="4" name="Tableau 3">
            <a:extLst>
              <a:ext uri="{FF2B5EF4-FFF2-40B4-BE49-F238E27FC236}">
                <a16:creationId xmlns:a16="http://schemas.microsoft.com/office/drawing/2014/main" id="{8A1E572E-9144-1279-B841-8054DB26D2D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967622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E1CF2-1168-DE5D-79CF-F9CFABFC539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DE96938-CB86-4117-1D6C-139504FE222D}"/>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BEFB76-91DF-AA3E-2ED9-213B4C73CA10}"/>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399DF22-A8E0-C648-52E6-6E80D9E04BCF}"/>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D6AB321-0896-437A-C839-FE02D9C26929}"/>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أكتبوا العدد 74 بالحروف. </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BEDC6CC-61F6-39E0-ADAC-0E641B0DD97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DBBCD80A-288B-0EB0-4750-63D1EB366293}"/>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69000" y="818076"/>
            <a:ext cx="1081199" cy="736017"/>
          </a:xfrm>
          <a:prstGeom prst="roundRect">
            <a:avLst/>
          </a:prstGeom>
        </p:spPr>
      </p:pic>
      <p:sp>
        <p:nvSpPr>
          <p:cNvPr id="9" name="ZoneTexte 8">
            <a:extLst>
              <a:ext uri="{FF2B5EF4-FFF2-40B4-BE49-F238E27FC236}">
                <a16:creationId xmlns:a16="http://schemas.microsoft.com/office/drawing/2014/main" id="{ADC19A87-75CD-2359-C4F7-7999A61B18E3}"/>
              </a:ext>
            </a:extLst>
          </p:cNvPr>
          <p:cNvSpPr txBox="1"/>
          <p:nvPr/>
        </p:nvSpPr>
        <p:spPr>
          <a:xfrm>
            <a:off x="4000500" y="5953661"/>
            <a:ext cx="5410200" cy="1323439"/>
          </a:xfrm>
          <a:prstGeom prst="rect">
            <a:avLst/>
          </a:prstGeom>
          <a:noFill/>
        </p:spPr>
        <p:txBody>
          <a:bodyPr wrap="square" rtlCol="0">
            <a:spAutoFit/>
          </a:bodyPr>
          <a:lstStyle/>
          <a:p>
            <a:pPr algn="ctr"/>
            <a:r>
              <a:rPr lang="ar-MA" sz="2800" dirty="0"/>
              <a:t>................</a:t>
            </a:r>
            <a:r>
              <a:rPr lang="ar-MA" sz="8000" dirty="0">
                <a:solidFill>
                  <a:srgbClr val="FF0000"/>
                </a:solidFill>
              </a:rPr>
              <a:t>؟</a:t>
            </a:r>
            <a:r>
              <a:rPr lang="ar-MA" sz="2800" dirty="0"/>
              <a:t>..............</a:t>
            </a:r>
            <a:endParaRPr lang="fr-FR" sz="8000" dirty="0"/>
          </a:p>
        </p:txBody>
      </p:sp>
      <p:sp>
        <p:nvSpPr>
          <p:cNvPr id="2" name="ZoneTexte 1">
            <a:extLst>
              <a:ext uri="{FF2B5EF4-FFF2-40B4-BE49-F238E27FC236}">
                <a16:creationId xmlns:a16="http://schemas.microsoft.com/office/drawing/2014/main" id="{44FA6181-0873-7920-FEFE-3EF66CD8243B}"/>
              </a:ext>
            </a:extLst>
          </p:cNvPr>
          <p:cNvSpPr txBox="1"/>
          <p:nvPr/>
        </p:nvSpPr>
        <p:spPr>
          <a:xfrm>
            <a:off x="5410200" y="4430867"/>
            <a:ext cx="2590800" cy="1015663"/>
          </a:xfrm>
          <a:prstGeom prst="rect">
            <a:avLst/>
          </a:prstGeom>
          <a:noFill/>
        </p:spPr>
        <p:txBody>
          <a:bodyPr wrap="square" rtlCol="0">
            <a:spAutoFit/>
          </a:bodyPr>
          <a:lstStyle/>
          <a:p>
            <a:pPr algn="ctr"/>
            <a:r>
              <a:rPr lang="ar-MA" sz="6000" b="1" dirty="0"/>
              <a:t>74</a:t>
            </a:r>
            <a:endParaRPr lang="fr-FR" sz="8000" b="1" dirty="0"/>
          </a:p>
        </p:txBody>
      </p:sp>
      <p:graphicFrame>
        <p:nvGraphicFramePr>
          <p:cNvPr id="4" name="Tableau 3">
            <a:extLst>
              <a:ext uri="{FF2B5EF4-FFF2-40B4-BE49-F238E27FC236}">
                <a16:creationId xmlns:a16="http://schemas.microsoft.com/office/drawing/2014/main" id="{5E05D9C2-6263-3C5D-FB5D-159505C9A58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694480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03F5F-EEE6-B3E6-CC26-DD911BF7A6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D3A5F9E-7810-8696-BA65-36431D30383C}"/>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9D7440-3FD7-2A0C-F214-D6F60C7B6449}"/>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AAE522F-6250-0B37-C9F0-556B1A5B065C}"/>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1ECD3A6-0BC0-E3B4-4FE3-934F421A0CA0}"/>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07BCE32-6E23-3A1C-21E0-3515750F5B3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FAD56648-5CE8-8E8B-8476-A446613FB7A9}"/>
              </a:ext>
            </a:extLst>
          </p:cNvPr>
          <p:cNvPicPr>
            <a:picLocks noChangeAspect="1"/>
          </p:cNvPicPr>
          <p:nvPr/>
        </p:nvPicPr>
        <p:blipFill>
          <a:blip r:embed="rId4"/>
          <a:stretch>
            <a:fillRect/>
          </a:stretch>
        </p:blipFill>
        <p:spPr>
          <a:xfrm>
            <a:off x="152400" y="857043"/>
            <a:ext cx="1143000" cy="819073"/>
          </a:xfrm>
          <a:prstGeom prst="rect">
            <a:avLst/>
          </a:prstGeom>
        </p:spPr>
      </p:pic>
      <p:sp>
        <p:nvSpPr>
          <p:cNvPr id="5" name="ZoneTexte 4">
            <a:extLst>
              <a:ext uri="{FF2B5EF4-FFF2-40B4-BE49-F238E27FC236}">
                <a16:creationId xmlns:a16="http://schemas.microsoft.com/office/drawing/2014/main" id="{94478194-8B50-4FDF-DA74-3C463881F2F3}"/>
              </a:ext>
            </a:extLst>
          </p:cNvPr>
          <p:cNvSpPr txBox="1"/>
          <p:nvPr/>
        </p:nvSpPr>
        <p:spPr>
          <a:xfrm>
            <a:off x="4343400" y="6000527"/>
            <a:ext cx="4343400" cy="1107996"/>
          </a:xfrm>
          <a:prstGeom prst="rect">
            <a:avLst/>
          </a:prstGeom>
          <a:noFill/>
        </p:spPr>
        <p:txBody>
          <a:bodyPr wrap="square" rtlCol="0">
            <a:spAutoFit/>
          </a:bodyPr>
          <a:lstStyle/>
          <a:p>
            <a:pPr algn="ctr" rtl="1"/>
            <a:r>
              <a:rPr lang="ar-MA" sz="6600" b="1" dirty="0">
                <a:solidFill>
                  <a:srgbClr val="FF0000"/>
                </a:solidFill>
                <a:latin typeface="Arial Rounded MT Bold" panose="020F0704030504030204" pitchFamily="34" charset="0"/>
              </a:rPr>
              <a:t>أَرْبَعَةٌ وَسَبْعونَ</a:t>
            </a:r>
            <a:endParaRPr lang="fr-FR" sz="6600" b="1" dirty="0">
              <a:solidFill>
                <a:srgbClr val="FF0000"/>
              </a:solidFill>
              <a:latin typeface="Arial Rounded MT Bold" panose="020F0704030504030204" pitchFamily="34" charset="0"/>
            </a:endParaRPr>
          </a:p>
        </p:txBody>
      </p:sp>
      <p:sp>
        <p:nvSpPr>
          <p:cNvPr id="4" name="ZoneTexte 3">
            <a:extLst>
              <a:ext uri="{FF2B5EF4-FFF2-40B4-BE49-F238E27FC236}">
                <a16:creationId xmlns:a16="http://schemas.microsoft.com/office/drawing/2014/main" id="{B0D60F6F-F96C-18A4-B95C-AC52791242B9}"/>
              </a:ext>
            </a:extLst>
          </p:cNvPr>
          <p:cNvSpPr txBox="1"/>
          <p:nvPr/>
        </p:nvSpPr>
        <p:spPr>
          <a:xfrm>
            <a:off x="5410200" y="4430867"/>
            <a:ext cx="2590800" cy="1015663"/>
          </a:xfrm>
          <a:prstGeom prst="rect">
            <a:avLst/>
          </a:prstGeom>
          <a:noFill/>
        </p:spPr>
        <p:txBody>
          <a:bodyPr wrap="square" rtlCol="0">
            <a:spAutoFit/>
          </a:bodyPr>
          <a:lstStyle/>
          <a:p>
            <a:pPr algn="ctr"/>
            <a:r>
              <a:rPr lang="ar-MA" sz="6000" b="1" dirty="0"/>
              <a:t>74</a:t>
            </a:r>
            <a:endParaRPr lang="fr-FR" sz="8000" b="1" dirty="0"/>
          </a:p>
        </p:txBody>
      </p:sp>
      <p:graphicFrame>
        <p:nvGraphicFramePr>
          <p:cNvPr id="2" name="Tableau 1">
            <a:extLst>
              <a:ext uri="{FF2B5EF4-FFF2-40B4-BE49-F238E27FC236}">
                <a16:creationId xmlns:a16="http://schemas.microsoft.com/office/drawing/2014/main" id="{6950BFA5-2A24-C0CB-A073-A0B55AD9B2A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5955966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11576-19FB-53F2-ACD3-9EF67923750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972B4E0-A483-16FC-711A-B62D36BB8EC2}"/>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2500490-6907-7076-DB55-788F13CD6840}"/>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689426C-D92E-121B-F815-74B411B93237}"/>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E4FC685-4E5D-1DC1-C0A6-B2F641CCD03B}"/>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أكتبوا تفكيك العدد 57.</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E381043-FEED-76DD-688D-A5817E4C298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975D07B9-D8F6-3E36-85BD-04D00EC22528}"/>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69000" y="818076"/>
            <a:ext cx="1081199" cy="736017"/>
          </a:xfrm>
          <a:prstGeom prst="roundRect">
            <a:avLst/>
          </a:prstGeom>
        </p:spPr>
      </p:pic>
      <p:sp>
        <p:nvSpPr>
          <p:cNvPr id="2" name="ZoneTexte 1">
            <a:extLst>
              <a:ext uri="{FF2B5EF4-FFF2-40B4-BE49-F238E27FC236}">
                <a16:creationId xmlns:a16="http://schemas.microsoft.com/office/drawing/2014/main" id="{0195EC76-42B2-282F-F5F5-9714E9188E29}"/>
              </a:ext>
            </a:extLst>
          </p:cNvPr>
          <p:cNvSpPr txBox="1"/>
          <p:nvPr/>
        </p:nvSpPr>
        <p:spPr>
          <a:xfrm>
            <a:off x="4000500" y="5953661"/>
            <a:ext cx="5410200" cy="1323439"/>
          </a:xfrm>
          <a:prstGeom prst="rect">
            <a:avLst/>
          </a:prstGeom>
          <a:noFill/>
        </p:spPr>
        <p:txBody>
          <a:bodyPr wrap="square" rtlCol="0">
            <a:spAutoFit/>
          </a:bodyPr>
          <a:lstStyle/>
          <a:p>
            <a:pPr algn="ctr"/>
            <a:r>
              <a:rPr lang="ar-MA" sz="2800" dirty="0"/>
              <a:t>................</a:t>
            </a:r>
            <a:r>
              <a:rPr lang="ar-MA" sz="8000" dirty="0">
                <a:solidFill>
                  <a:srgbClr val="FF0000"/>
                </a:solidFill>
              </a:rPr>
              <a:t>؟</a:t>
            </a:r>
            <a:r>
              <a:rPr lang="ar-MA" sz="2800" dirty="0"/>
              <a:t>..............</a:t>
            </a:r>
            <a:endParaRPr lang="fr-FR" sz="8000" dirty="0"/>
          </a:p>
        </p:txBody>
      </p:sp>
      <p:sp>
        <p:nvSpPr>
          <p:cNvPr id="4" name="ZoneTexte 3">
            <a:extLst>
              <a:ext uri="{FF2B5EF4-FFF2-40B4-BE49-F238E27FC236}">
                <a16:creationId xmlns:a16="http://schemas.microsoft.com/office/drawing/2014/main" id="{08011C09-0373-4FE6-788D-4411EB1AD3D1}"/>
              </a:ext>
            </a:extLst>
          </p:cNvPr>
          <p:cNvSpPr txBox="1"/>
          <p:nvPr/>
        </p:nvSpPr>
        <p:spPr>
          <a:xfrm>
            <a:off x="5410200" y="4430867"/>
            <a:ext cx="2590800" cy="1015663"/>
          </a:xfrm>
          <a:prstGeom prst="rect">
            <a:avLst/>
          </a:prstGeom>
          <a:noFill/>
        </p:spPr>
        <p:txBody>
          <a:bodyPr wrap="square" rtlCol="0">
            <a:spAutoFit/>
          </a:bodyPr>
          <a:lstStyle/>
          <a:p>
            <a:pPr algn="ctr"/>
            <a:r>
              <a:rPr lang="ar-MA" sz="6000" b="1" dirty="0"/>
              <a:t>57</a:t>
            </a:r>
            <a:endParaRPr lang="fr-FR" sz="8000" b="1" dirty="0"/>
          </a:p>
        </p:txBody>
      </p:sp>
      <p:graphicFrame>
        <p:nvGraphicFramePr>
          <p:cNvPr id="6" name="Tableau 5">
            <a:extLst>
              <a:ext uri="{FF2B5EF4-FFF2-40B4-BE49-F238E27FC236}">
                <a16:creationId xmlns:a16="http://schemas.microsoft.com/office/drawing/2014/main" id="{6D78FFE9-01C1-80F3-A20F-1066916D10D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2325767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C0860-6F79-36B3-B7F9-374B6FE228C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3066555-2993-FF22-10A7-AC47E674DFA0}"/>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4A58174-2F71-1D60-610C-8FDBF536314E}"/>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E6836A9-23B8-3F37-A5FC-3943D7B334BB}"/>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01BE4BA-6A03-35C2-A9CF-D3D52E2C4DCA}"/>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5CE4282-02C0-68ED-7BF1-41C59916492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2CEB10F5-AFE6-AFC6-225A-39B58C8606E0}"/>
              </a:ext>
            </a:extLst>
          </p:cNvPr>
          <p:cNvPicPr>
            <a:picLocks noChangeAspect="1"/>
          </p:cNvPicPr>
          <p:nvPr/>
        </p:nvPicPr>
        <p:blipFill>
          <a:blip r:embed="rId4"/>
          <a:stretch>
            <a:fillRect/>
          </a:stretch>
        </p:blipFill>
        <p:spPr>
          <a:xfrm>
            <a:off x="152400" y="857043"/>
            <a:ext cx="1143000" cy="819073"/>
          </a:xfrm>
          <a:prstGeom prst="rect">
            <a:avLst/>
          </a:prstGeom>
        </p:spPr>
      </p:pic>
      <p:sp>
        <p:nvSpPr>
          <p:cNvPr id="5" name="ZoneTexte 4">
            <a:extLst>
              <a:ext uri="{FF2B5EF4-FFF2-40B4-BE49-F238E27FC236}">
                <a16:creationId xmlns:a16="http://schemas.microsoft.com/office/drawing/2014/main" id="{DBF89621-FBB0-BEC5-5126-324EAB89FC14}"/>
              </a:ext>
            </a:extLst>
          </p:cNvPr>
          <p:cNvSpPr txBox="1"/>
          <p:nvPr/>
        </p:nvSpPr>
        <p:spPr>
          <a:xfrm>
            <a:off x="4038600" y="6268766"/>
            <a:ext cx="5334000" cy="1015663"/>
          </a:xfrm>
          <a:prstGeom prst="rect">
            <a:avLst/>
          </a:prstGeom>
          <a:noFill/>
        </p:spPr>
        <p:txBody>
          <a:bodyPr wrap="square" rtlCol="0">
            <a:spAutoFit/>
          </a:bodyPr>
          <a:lstStyle/>
          <a:p>
            <a:pPr algn="ctr" rtl="1"/>
            <a:r>
              <a:rPr lang="ar-MA" sz="6000" b="1" dirty="0">
                <a:solidFill>
                  <a:srgbClr val="FF0000"/>
                </a:solidFill>
                <a:latin typeface="Arial Rounded MT Bold" panose="020F0704030504030204" pitchFamily="34" charset="0"/>
              </a:rPr>
              <a:t>7+50</a:t>
            </a:r>
            <a:endParaRPr lang="fr-FR" sz="6000" b="1" dirty="0">
              <a:solidFill>
                <a:srgbClr val="FF0000"/>
              </a:solidFill>
              <a:latin typeface="Arial Rounded MT Bold" panose="020F0704030504030204" pitchFamily="34" charset="0"/>
            </a:endParaRPr>
          </a:p>
        </p:txBody>
      </p:sp>
      <p:sp>
        <p:nvSpPr>
          <p:cNvPr id="4" name="ZoneTexte 3">
            <a:extLst>
              <a:ext uri="{FF2B5EF4-FFF2-40B4-BE49-F238E27FC236}">
                <a16:creationId xmlns:a16="http://schemas.microsoft.com/office/drawing/2014/main" id="{4361AD24-301C-8044-0B74-C99CFCB06368}"/>
              </a:ext>
            </a:extLst>
          </p:cNvPr>
          <p:cNvSpPr txBox="1"/>
          <p:nvPr/>
        </p:nvSpPr>
        <p:spPr>
          <a:xfrm>
            <a:off x="5410200" y="4430867"/>
            <a:ext cx="2590800" cy="1015663"/>
          </a:xfrm>
          <a:prstGeom prst="rect">
            <a:avLst/>
          </a:prstGeom>
          <a:noFill/>
        </p:spPr>
        <p:txBody>
          <a:bodyPr wrap="square" rtlCol="0">
            <a:spAutoFit/>
          </a:bodyPr>
          <a:lstStyle/>
          <a:p>
            <a:pPr algn="ctr"/>
            <a:r>
              <a:rPr lang="ar-MA" sz="6000" b="1" dirty="0"/>
              <a:t>57</a:t>
            </a:r>
            <a:endParaRPr lang="fr-FR" sz="8000" b="1" dirty="0"/>
          </a:p>
        </p:txBody>
      </p:sp>
      <p:graphicFrame>
        <p:nvGraphicFramePr>
          <p:cNvPr id="2" name="Tableau 1">
            <a:extLst>
              <a:ext uri="{FF2B5EF4-FFF2-40B4-BE49-F238E27FC236}">
                <a16:creationId xmlns:a16="http://schemas.microsoft.com/office/drawing/2014/main" id="{FB6B17AD-EB94-93D5-88D9-1E92D0B8FB4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2257759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C1FF8-4789-90BE-4804-A49DAFEE1BC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BCAF4C7-13D4-DC47-E0DC-E52D29E02F4B}"/>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7C373F-F4A8-BFB5-B911-D4FD59A1A9A8}"/>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70D1CB5-4D37-1591-45CE-89CF8A894830}"/>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C4BE33E-982E-64E3-B4F5-2F5213051266}"/>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أكتبوا العدد 4 وحدات و 9 عشرات  بالأرقام. </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DE5A593-F4EB-CE37-DF2E-EF50DD912C6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226B6E1E-EF11-8EBC-8B5C-84DF3148C1D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69000" y="818076"/>
            <a:ext cx="1081199" cy="736017"/>
          </a:xfrm>
          <a:prstGeom prst="roundRect">
            <a:avLst/>
          </a:prstGeom>
        </p:spPr>
      </p:pic>
      <p:sp>
        <p:nvSpPr>
          <p:cNvPr id="2" name="ZoneTexte 1">
            <a:extLst>
              <a:ext uri="{FF2B5EF4-FFF2-40B4-BE49-F238E27FC236}">
                <a16:creationId xmlns:a16="http://schemas.microsoft.com/office/drawing/2014/main" id="{6EF7E0AF-B3F2-23AC-EADD-6E5F90C5BA44}"/>
              </a:ext>
            </a:extLst>
          </p:cNvPr>
          <p:cNvSpPr txBox="1"/>
          <p:nvPr/>
        </p:nvSpPr>
        <p:spPr>
          <a:xfrm>
            <a:off x="4000500" y="5861920"/>
            <a:ext cx="5410200" cy="1323439"/>
          </a:xfrm>
          <a:prstGeom prst="rect">
            <a:avLst/>
          </a:prstGeom>
          <a:noFill/>
        </p:spPr>
        <p:txBody>
          <a:bodyPr wrap="square" rtlCol="0">
            <a:spAutoFit/>
          </a:bodyPr>
          <a:lstStyle/>
          <a:p>
            <a:pPr algn="ctr"/>
            <a:r>
              <a:rPr lang="ar-MA" sz="2800" dirty="0"/>
              <a:t>................</a:t>
            </a:r>
            <a:r>
              <a:rPr lang="ar-MA" sz="8000" dirty="0">
                <a:solidFill>
                  <a:srgbClr val="FF0000"/>
                </a:solidFill>
              </a:rPr>
              <a:t>؟</a:t>
            </a:r>
            <a:r>
              <a:rPr lang="ar-MA" sz="2800" dirty="0"/>
              <a:t>..............</a:t>
            </a:r>
            <a:endParaRPr lang="fr-FR" sz="8000" dirty="0"/>
          </a:p>
        </p:txBody>
      </p:sp>
      <p:sp>
        <p:nvSpPr>
          <p:cNvPr id="4" name="ZoneTexte 3">
            <a:extLst>
              <a:ext uri="{FF2B5EF4-FFF2-40B4-BE49-F238E27FC236}">
                <a16:creationId xmlns:a16="http://schemas.microsoft.com/office/drawing/2014/main" id="{13D8CE04-2821-12C9-E9DB-51CB1563DDCE}"/>
              </a:ext>
            </a:extLst>
          </p:cNvPr>
          <p:cNvSpPr txBox="1"/>
          <p:nvPr/>
        </p:nvSpPr>
        <p:spPr>
          <a:xfrm>
            <a:off x="3534697" y="4753727"/>
            <a:ext cx="5905500" cy="1015663"/>
          </a:xfrm>
          <a:prstGeom prst="rect">
            <a:avLst/>
          </a:prstGeom>
          <a:noFill/>
        </p:spPr>
        <p:txBody>
          <a:bodyPr wrap="square" rtlCol="0">
            <a:spAutoFit/>
          </a:bodyPr>
          <a:lstStyle/>
          <a:p>
            <a:pPr algn="ctr" rtl="1"/>
            <a:r>
              <a:rPr lang="ar-MA" sz="6000" dirty="0">
                <a:latin typeface="Microsoft Uighur" panose="02000000000000000000" pitchFamily="2" charset="-78"/>
              </a:rPr>
              <a:t> 4 وَحَداتٍ وَ 9عَشَراتٍ </a:t>
            </a:r>
          </a:p>
        </p:txBody>
      </p:sp>
      <p:graphicFrame>
        <p:nvGraphicFramePr>
          <p:cNvPr id="6" name="Tableau 5">
            <a:extLst>
              <a:ext uri="{FF2B5EF4-FFF2-40B4-BE49-F238E27FC236}">
                <a16:creationId xmlns:a16="http://schemas.microsoft.com/office/drawing/2014/main" id="{BFBD58F1-1DB6-58AC-10E4-6C9191BEEAD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7624830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F43F6-8F3F-D173-0BD6-08A4D7F5A56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805A79E-5D38-0226-B2DA-B307D2F90F50}"/>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2B37ADB-E64B-4810-F95F-D932811FD17A}"/>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C6883CF-EFA3-96FC-EA5E-759D6C0A8113}"/>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CEAA6EC-5550-8B6A-8B70-FA2D79D44FF2}"/>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E0F3576-5EC1-0B8F-4975-3C870077FD9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C52868F3-6685-CA90-27BD-B3792E583700}"/>
              </a:ext>
            </a:extLst>
          </p:cNvPr>
          <p:cNvPicPr>
            <a:picLocks noChangeAspect="1"/>
          </p:cNvPicPr>
          <p:nvPr/>
        </p:nvPicPr>
        <p:blipFill>
          <a:blip r:embed="rId4"/>
          <a:stretch>
            <a:fillRect/>
          </a:stretch>
        </p:blipFill>
        <p:spPr>
          <a:xfrm>
            <a:off x="152400" y="857043"/>
            <a:ext cx="1143000" cy="819073"/>
          </a:xfrm>
          <a:prstGeom prst="rect">
            <a:avLst/>
          </a:prstGeom>
        </p:spPr>
      </p:pic>
      <p:sp>
        <p:nvSpPr>
          <p:cNvPr id="2" name="ZoneTexte 1">
            <a:extLst>
              <a:ext uri="{FF2B5EF4-FFF2-40B4-BE49-F238E27FC236}">
                <a16:creationId xmlns:a16="http://schemas.microsoft.com/office/drawing/2014/main" id="{FF81CC40-AFDD-A9B2-6376-F3A6954364B7}"/>
              </a:ext>
            </a:extLst>
          </p:cNvPr>
          <p:cNvSpPr txBox="1"/>
          <p:nvPr/>
        </p:nvSpPr>
        <p:spPr>
          <a:xfrm>
            <a:off x="3848100" y="5954450"/>
            <a:ext cx="5410200" cy="1015663"/>
          </a:xfrm>
          <a:prstGeom prst="rect">
            <a:avLst/>
          </a:prstGeom>
          <a:noFill/>
        </p:spPr>
        <p:txBody>
          <a:bodyPr wrap="square" rtlCol="0">
            <a:spAutoFit/>
          </a:bodyPr>
          <a:lstStyle/>
          <a:p>
            <a:pPr algn="ctr"/>
            <a:r>
              <a:rPr lang="ar-MA" sz="6000" b="1" dirty="0">
                <a:solidFill>
                  <a:srgbClr val="FF0000"/>
                </a:solidFill>
              </a:rPr>
              <a:t>94</a:t>
            </a:r>
            <a:endParaRPr lang="fr-FR" sz="8000" b="1" dirty="0">
              <a:solidFill>
                <a:srgbClr val="FF0000"/>
              </a:solidFill>
            </a:endParaRPr>
          </a:p>
        </p:txBody>
      </p:sp>
      <p:sp>
        <p:nvSpPr>
          <p:cNvPr id="4" name="ZoneTexte 3">
            <a:extLst>
              <a:ext uri="{FF2B5EF4-FFF2-40B4-BE49-F238E27FC236}">
                <a16:creationId xmlns:a16="http://schemas.microsoft.com/office/drawing/2014/main" id="{3682B31D-CEF2-53BA-93B2-325FF0974365}"/>
              </a:ext>
            </a:extLst>
          </p:cNvPr>
          <p:cNvSpPr txBox="1"/>
          <p:nvPr/>
        </p:nvSpPr>
        <p:spPr>
          <a:xfrm>
            <a:off x="3534697" y="4753727"/>
            <a:ext cx="5905500" cy="1015663"/>
          </a:xfrm>
          <a:prstGeom prst="rect">
            <a:avLst/>
          </a:prstGeom>
          <a:noFill/>
        </p:spPr>
        <p:txBody>
          <a:bodyPr wrap="square" rtlCol="0">
            <a:spAutoFit/>
          </a:bodyPr>
          <a:lstStyle/>
          <a:p>
            <a:pPr algn="ctr" rtl="1"/>
            <a:r>
              <a:rPr lang="ar-MA" sz="6000" dirty="0">
                <a:latin typeface="Microsoft Uighur" panose="02000000000000000000" pitchFamily="2" charset="-78"/>
              </a:rPr>
              <a:t> 4 وَحَداتٍ وَ 9عَشَراتٍ </a:t>
            </a:r>
          </a:p>
        </p:txBody>
      </p:sp>
      <p:graphicFrame>
        <p:nvGraphicFramePr>
          <p:cNvPr id="5" name="Tableau 4">
            <a:extLst>
              <a:ext uri="{FF2B5EF4-FFF2-40B4-BE49-F238E27FC236}">
                <a16:creationId xmlns:a16="http://schemas.microsoft.com/office/drawing/2014/main" id="{C17BC7F4-ADED-507A-6613-57D0AB5F9BF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049042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just" defTabSz="514402" rtl="1" eaLnBrk="1" latinLnBrk="0" hangingPunct="1">
              <a:defRPr/>
            </a:pPr>
            <a:endParaRPr lang="fr-MA" sz="1013" dirty="0">
              <a:solidFill>
                <a:prstClr val="black"/>
              </a:solidFill>
              <a:latin typeface="Dosis" pitchFamily="2" charset="0"/>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10649828" y="6820671"/>
            <a:ext cx="1230172" cy="837429"/>
          </a:xfrm>
          <a:prstGeom prst="round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21818" y="6332930"/>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7465" y="303242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3697297" y="4294573"/>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10085721" y="7946371"/>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64817" y="431533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782098" y="4315339"/>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400" dirty="0">
                <a:solidFill>
                  <a:schemeClr val="tx1"/>
                </a:solidFill>
                <a:latin typeface="Microsoft Uighur" panose="02000000000000000000" pitchFamily="2" charset="-78"/>
                <a:cs typeface="Microsoft Uighur" panose="02000000000000000000" pitchFamily="2" charset="-78"/>
              </a:rPr>
              <a:t>.</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7001683" y="7946372"/>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3854973" y="795678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6892405" y="4280351"/>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782098" y="7946373"/>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37745" y="2753811"/>
            <a:ext cx="1950937" cy="1300625"/>
          </a:xfrm>
          <a:prstGeom prst="rect">
            <a:avLst/>
          </a:prstGeom>
        </p:spPr>
      </p:pic>
      <p:pic>
        <p:nvPicPr>
          <p:cNvPr id="10" name="Image 9" descr="Une image contenant garçon, habits, Visage humain, Dessin d’enfant&#10;&#10;Le contenu généré par l’IA peut être incorrect.">
            <a:extLst>
              <a:ext uri="{FF2B5EF4-FFF2-40B4-BE49-F238E27FC236}">
                <a16:creationId xmlns:a16="http://schemas.microsoft.com/office/drawing/2014/main" id="{3C9C4A9E-02BC-45F4-AE6C-01FC41AC20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6747" y="6425659"/>
            <a:ext cx="2216668" cy="1252899"/>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0">
            <a:extLst>
              <a:ext uri="{28A0092B-C50C-407E-A947-70E740481C1C}">
                <a14:useLocalDpi xmlns:a14="http://schemas.microsoft.com/office/drawing/2010/main" val="0"/>
              </a:ext>
            </a:extLst>
          </a:blip>
          <a:srcRect l="33959" t="9359" r="34313" b="53393"/>
          <a:stretch>
            <a:fillRect/>
          </a:stretch>
        </p:blipFill>
        <p:spPr>
          <a:xfrm>
            <a:off x="3943975" y="6205895"/>
            <a:ext cx="2219288" cy="1472663"/>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77813" y="2686605"/>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B2928161-4BFB-8DF9-C834-2247B212DAAA}"/>
              </a:ext>
            </a:extLst>
          </p:cNvPr>
          <p:cNvPicPr>
            <a:picLocks noChangeAspect="1"/>
          </p:cNvPicPr>
          <p:nvPr/>
        </p:nvPicPr>
        <p:blipFill>
          <a:blip r:embed="rId12" cstate="print">
            <a:extLst>
              <a:ext uri="{28A0092B-C50C-407E-A947-70E740481C1C}">
                <a14:useLocalDpi xmlns:a14="http://schemas.microsoft.com/office/drawing/2010/main" val="0"/>
              </a:ext>
            </a:extLst>
          </a:blip>
          <a:srcRect l="61185" t="-3582" r="15285" b="53507"/>
          <a:stretch>
            <a:fillRect/>
          </a:stretch>
        </p:blipFill>
        <p:spPr>
          <a:xfrm>
            <a:off x="1272486" y="2753811"/>
            <a:ext cx="1215210" cy="14617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057401" y="3941147"/>
            <a:ext cx="8915400" cy="1661993"/>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وضع وإنجاز عمليات جمع عددين باحتفاظ باستخدام لعبة النقود.</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855295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52400" y="863026"/>
            <a:ext cx="12287217" cy="1258037"/>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الآن </a:t>
            </a:r>
            <a:r>
              <a:rPr lang="ar-SA" sz="3200" dirty="0">
                <a:solidFill>
                  <a:prstClr val="white">
                    <a:lumMod val="65000"/>
                  </a:prstClr>
                </a:solidFill>
                <a:latin typeface="Microsoft Uighur" panose="02000000000000000000" pitchFamily="2" charset="-78"/>
                <a:cs typeface="Microsoft Uighur" panose="02000000000000000000" pitchFamily="2" charset="-78"/>
              </a:rPr>
              <a:t>س</a:t>
            </a:r>
            <a:r>
              <a:rPr lang="ar-MA" sz="3200" dirty="0">
                <a:solidFill>
                  <a:prstClr val="white">
                    <a:lumMod val="65000"/>
                  </a:prstClr>
                </a:solidFill>
                <a:latin typeface="Microsoft Uighur" panose="02000000000000000000" pitchFamily="2" charset="-78"/>
                <a:cs typeface="Microsoft Uighur" panose="02000000000000000000" pitchFamily="2" charset="-78"/>
              </a:rPr>
              <a:t>ت</a:t>
            </a:r>
            <a:r>
              <a:rPr lang="ar-SA" sz="3200" dirty="0">
                <a:solidFill>
                  <a:prstClr val="white">
                    <a:lumMod val="65000"/>
                  </a:prstClr>
                </a:solidFill>
                <a:latin typeface="Microsoft Uighur" panose="02000000000000000000" pitchFamily="2" charset="-78"/>
                <a:cs typeface="Microsoft Uighur" panose="02000000000000000000" pitchFamily="2" charset="-78"/>
              </a:rPr>
              <a:t>تدرب</a:t>
            </a:r>
            <a:r>
              <a:rPr lang="ar-MA" sz="3200" dirty="0" err="1">
                <a:solidFill>
                  <a:prstClr val="white">
                    <a:lumMod val="65000"/>
                  </a:prstClr>
                </a:solidFill>
                <a:latin typeface="Microsoft Uighur" panose="02000000000000000000" pitchFamily="2" charset="-78"/>
                <a:cs typeface="Microsoft Uighur" panose="02000000000000000000" pitchFamily="2" charset="-78"/>
              </a:rPr>
              <a:t>ون</a:t>
            </a:r>
            <a:r>
              <a:rPr lang="ar-SA" sz="3200" dirty="0">
                <a:solidFill>
                  <a:prstClr val="white">
                    <a:lumMod val="65000"/>
                  </a:prstClr>
                </a:solidFill>
                <a:latin typeface="Microsoft Uighur" panose="02000000000000000000" pitchFamily="2" charset="-78"/>
                <a:cs typeface="Microsoft Uighur" panose="02000000000000000000" pitchFamily="2" charset="-78"/>
              </a:rPr>
              <a:t> على </a:t>
            </a:r>
            <a:r>
              <a:rPr lang="ar-MA" sz="3200" dirty="0">
                <a:solidFill>
                  <a:prstClr val="white">
                    <a:lumMod val="65000"/>
                  </a:prstClr>
                </a:solidFill>
                <a:latin typeface="Microsoft Uighur" panose="02000000000000000000" pitchFamily="2" charset="-78"/>
                <a:cs typeface="Microsoft Uighur" panose="02000000000000000000" pitchFamily="2" charset="-78"/>
              </a:rPr>
              <a:t>وضع </a:t>
            </a:r>
            <a:r>
              <a:rPr lang="ar-MA" sz="3200" dirty="0" err="1">
                <a:solidFill>
                  <a:prstClr val="white">
                    <a:lumMod val="65000"/>
                  </a:prstClr>
                </a:solidFill>
                <a:latin typeface="Microsoft Uighur" panose="02000000000000000000" pitchFamily="2" charset="-78"/>
                <a:cs typeface="Microsoft Uighur" panose="02000000000000000000" pitchFamily="2" charset="-78"/>
              </a:rPr>
              <a:t>وإ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جمع باحتفاظ باستخدام </a:t>
            </a:r>
            <a:r>
              <a:rPr lang="ar-MA" sz="3200" dirty="0">
                <a:solidFill>
                  <a:prstClr val="white">
                    <a:lumMod val="65000"/>
                  </a:prstClr>
                </a:solidFill>
                <a:latin typeface="Microsoft Uighur" panose="02000000000000000000" pitchFamily="2" charset="-78"/>
                <a:cs typeface="Microsoft Uighur" panose="02000000000000000000" pitchFamily="2" charset="-78"/>
              </a:rPr>
              <a:t>لعبة النقود كما رأينا ذلك بالأمس. </a:t>
            </a:r>
            <a:endParaRPr lang="ar-MA" sz="2800" dirty="0">
              <a:solidFill>
                <a:schemeClr val="bg1">
                  <a:lumMod val="65000"/>
                </a:scheme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MA" sz="2800" dirty="0">
                <a:solidFill>
                  <a:schemeClr val="bg1">
                    <a:lumMod val="65000"/>
                  </a:schemeClr>
                </a:solidFill>
                <a:latin typeface="Microsoft Uighur" panose="02000000000000000000" pitchFamily="2" charset="-78"/>
                <a:cs typeface="Microsoft Uighur" panose="02000000000000000000" pitchFamily="2" charset="-78"/>
              </a:rPr>
              <a:t>يذكر الأستاذ(ة) بما تم رؤيته بالأمس وبدعامة التذكر.</a:t>
            </a:r>
          </a:p>
          <a:p>
            <a:pPr lvl="1" indent="-457200" algn="r" defTabSz="685834" rtl="1">
              <a:lnSpc>
                <a:spcPts val="3017"/>
              </a:lnSpc>
              <a:spcBef>
                <a:spcPct val="0"/>
              </a:spcBef>
              <a:buFont typeface="Arial" panose="020B0604020202020204" pitchFamily="34" charset="0"/>
              <a:buChar char="•"/>
            </a:pPr>
            <a:r>
              <a:rPr lang="ar-SA" sz="2800" dirty="0">
                <a:solidFill>
                  <a:schemeClr val="bg1">
                    <a:lumMod val="65000"/>
                  </a:schemeClr>
                </a:solidFill>
                <a:latin typeface="Microsoft Uighur" panose="02000000000000000000" pitchFamily="2" charset="-78"/>
                <a:cs typeface="Microsoft Uighur" panose="02000000000000000000" pitchFamily="2" charset="-78"/>
              </a:rPr>
              <a:t>يستعين الأستاذ</a:t>
            </a:r>
            <a:r>
              <a:rPr lang="ar-MA" sz="2800" dirty="0">
                <a:solidFill>
                  <a:schemeClr val="bg1">
                    <a:lumMod val="65000"/>
                  </a:schemeClr>
                </a:solidFill>
                <a:latin typeface="Microsoft Uighur" panose="02000000000000000000" pitchFamily="2" charset="-78"/>
                <a:cs typeface="Microsoft Uighur" panose="02000000000000000000" pitchFamily="2" charset="-78"/>
              </a:rPr>
              <a:t>(ة)</a:t>
            </a:r>
            <a:r>
              <a:rPr lang="ar-SA" sz="2800" dirty="0">
                <a:solidFill>
                  <a:schemeClr val="bg1">
                    <a:lumMod val="65000"/>
                  </a:schemeClr>
                </a:solidFill>
                <a:latin typeface="Microsoft Uighur" panose="02000000000000000000" pitchFamily="2" charset="-78"/>
                <a:cs typeface="Microsoft Uighur" panose="02000000000000000000" pitchFamily="2" charset="-78"/>
              </a:rPr>
              <a:t> ببطاقة النشاط</a:t>
            </a:r>
            <a:r>
              <a:rPr lang="ar-MA" sz="2800" dirty="0">
                <a:solidFill>
                  <a:schemeClr val="bg1">
                    <a:lumMod val="65000"/>
                  </a:schemeClr>
                </a:solidFill>
                <a:latin typeface="Microsoft Uighur" panose="02000000000000000000" pitchFamily="2" charset="-78"/>
                <a:cs typeface="Microsoft Uighur" panose="02000000000000000000" pitchFamily="2" charset="-78"/>
              </a:rPr>
              <a:t> - مرحلة الممارسة الموجهة</a:t>
            </a:r>
            <a:r>
              <a:rPr lang="ar-SA" sz="2800" dirty="0">
                <a:solidFill>
                  <a:schemeClr val="bg1">
                    <a:lumMod val="65000"/>
                  </a:schemeClr>
                </a:solidFill>
                <a:latin typeface="Microsoft Uighur" panose="02000000000000000000" pitchFamily="2" charset="-78"/>
                <a:cs typeface="Microsoft Uighur" panose="02000000000000000000" pitchFamily="2" charset="-78"/>
              </a:rPr>
              <a:t> </a:t>
            </a:r>
            <a:r>
              <a:rPr lang="ar-MA" sz="2800" dirty="0">
                <a:solidFill>
                  <a:schemeClr val="bg1">
                    <a:lumMod val="65000"/>
                  </a:schemeClr>
                </a:solidFill>
                <a:latin typeface="Microsoft Uighur" panose="02000000000000000000" pitchFamily="2" charset="-78"/>
                <a:cs typeface="Microsoft Uighur" panose="02000000000000000000" pitchFamily="2" charset="-78"/>
              </a:rPr>
              <a:t>(الملحق 2).</a:t>
            </a:r>
            <a:endParaRPr lang="fr-FR" sz="2000"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3">
            <a:extLst>
              <a:ext uri="{28A0092B-C50C-407E-A947-70E740481C1C}">
                <a14:useLocalDpi xmlns:a14="http://schemas.microsoft.com/office/drawing/2010/main" val="0"/>
              </a:ext>
            </a:extLst>
          </a:blip>
          <a:srcRect t="17138" b="30357"/>
          <a:stretch>
            <a:fillRect/>
          </a:stretch>
        </p:blipFill>
        <p:spPr>
          <a:xfrm>
            <a:off x="6510168" y="3233445"/>
            <a:ext cx="5239166" cy="2750873"/>
          </a:xfrm>
          <a:prstGeom prst="rect">
            <a:avLst/>
          </a:prstGeom>
        </p:spPr>
      </p:pic>
      <p:graphicFrame>
        <p:nvGraphicFramePr>
          <p:cNvPr id="7" name="Tableau 6">
            <a:extLst>
              <a:ext uri="{FF2B5EF4-FFF2-40B4-BE49-F238E27FC236}">
                <a16:creationId xmlns:a16="http://schemas.microsoft.com/office/drawing/2014/main" id="{8685BA77-3C49-EDBE-3750-1CBF5EBECCC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descr="Une image contenant Dessin animé, sourire, habits, clipart&#10;&#10;Le contenu généré par l’IA peut être incorrect.">
            <a:extLst>
              <a:ext uri="{FF2B5EF4-FFF2-40B4-BE49-F238E27FC236}">
                <a16:creationId xmlns:a16="http://schemas.microsoft.com/office/drawing/2014/main" id="{87A52C19-F4E9-E756-C87F-DB500FEBF6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46114" y="5726347"/>
            <a:ext cx="6045886" cy="4030592"/>
          </a:xfrm>
          <a:prstGeom prst="rect">
            <a:avLst/>
          </a:prstGeom>
        </p:spPr>
      </p:pic>
      <p:pic>
        <p:nvPicPr>
          <p:cNvPr id="6" name="Image 5">
            <a:extLst>
              <a:ext uri="{FF2B5EF4-FFF2-40B4-BE49-F238E27FC236}">
                <a16:creationId xmlns:a16="http://schemas.microsoft.com/office/drawing/2014/main" id="{93C1CA68-748F-9093-3278-E08F3269D0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7334" y="4608881"/>
            <a:ext cx="4999153" cy="2865368"/>
          </a:xfrm>
          <a:prstGeom prst="rect">
            <a:avLst/>
          </a:prstGeom>
        </p:spPr>
      </p:pic>
      <p:pic>
        <p:nvPicPr>
          <p:cNvPr id="10" name="Image 9">
            <a:extLst>
              <a:ext uri="{FF2B5EF4-FFF2-40B4-BE49-F238E27FC236}">
                <a16:creationId xmlns:a16="http://schemas.microsoft.com/office/drawing/2014/main" id="{88851F5F-12D1-308B-847E-0B56781D34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72400" y="3728834"/>
            <a:ext cx="2819400" cy="1616513"/>
          </a:xfrm>
          <a:prstGeom prst="rect">
            <a:avLst/>
          </a:prstGeom>
        </p:spPr>
      </p:pic>
      <p:sp>
        <p:nvSpPr>
          <p:cNvPr id="2" name="Freeform 8">
            <a:extLst>
              <a:ext uri="{FF2B5EF4-FFF2-40B4-BE49-F238E27FC236}">
                <a16:creationId xmlns:a16="http://schemas.microsoft.com/office/drawing/2014/main" id="{D08D69C7-8A94-62E8-519F-0D4EBB10C585}"/>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1999522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schemeClr val="bg1">
                    <a:lumMod val="65000"/>
                  </a:schemeClr>
                </a:solidFill>
                <a:latin typeface="Microsoft Uighur" panose="02000000000000000000" pitchFamily="2" charset="-78"/>
                <a:cs typeface="Microsoft Uighur" panose="02000000000000000000" pitchFamily="2" charset="-78"/>
              </a:rPr>
              <a:t>لنتذكر.</a:t>
            </a:r>
            <a:endParaRPr lang="ar-SA" sz="32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400" dirty="0">
                <a:solidFill>
                  <a:schemeClr val="tx1"/>
                </a:solidFill>
                <a:latin typeface="Microsoft Uighur" panose="02000000000000000000" pitchFamily="2" charset="-78"/>
                <a:cs typeface="Microsoft Uighur" panose="02000000000000000000" pitchFamily="2" charset="-78"/>
              </a:rPr>
              <a:t>ل</a:t>
            </a:r>
            <a:r>
              <a:rPr lang="ar-SA" sz="4400" dirty="0" err="1">
                <a:solidFill>
                  <a:schemeClr val="tx1"/>
                </a:solidFill>
                <a:latin typeface="Microsoft Uighur" panose="02000000000000000000" pitchFamily="2" charset="-78"/>
                <a:cs typeface="Microsoft Uighur" panose="02000000000000000000" pitchFamily="2" charset="-78"/>
              </a:rPr>
              <a:t>إ</a:t>
            </a:r>
            <a:r>
              <a:rPr lang="ar-MA" sz="4400" dirty="0">
                <a:solidFill>
                  <a:schemeClr val="tx1"/>
                </a:solidFill>
                <a:latin typeface="Microsoft Uighur" panose="02000000000000000000" pitchFamily="2" charset="-78"/>
                <a:cs typeface="Microsoft Uighur" panose="02000000000000000000" pitchFamily="2" charset="-78"/>
              </a:rPr>
              <a:t>نجاز عملية جمع باحتفاظ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2">
            <a:extLst>
              <a:ext uri="{28A0092B-C50C-407E-A947-70E740481C1C}">
                <a14:useLocalDpi xmlns:a14="http://schemas.microsoft.com/office/drawing/2010/main" val="0"/>
              </a:ext>
            </a:extLst>
          </a:blip>
          <a:srcRect l="10111" t="39972" r="9538" b="42755"/>
          <a:stretch>
            <a:fillRect/>
          </a:stretch>
        </p:blipFill>
        <p:spPr>
          <a:xfrm rot="10800000">
            <a:off x="764166" y="4969214"/>
            <a:ext cx="12236292"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2">
            <a:extLst>
              <a:ext uri="{28A0092B-C50C-407E-A947-70E740481C1C}">
                <a14:useLocalDpi xmlns:a14="http://schemas.microsoft.com/office/drawing/2010/main" val="0"/>
              </a:ext>
            </a:extLst>
          </a:blip>
          <a:srcRect l="9825" t="70666" r="9825" b="12632"/>
          <a:stretch>
            <a:fillRect/>
          </a:stretch>
        </p:blipFill>
        <p:spPr>
          <a:xfrm rot="10800000">
            <a:off x="764166" y="5998069"/>
            <a:ext cx="12191088" cy="1547744"/>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2">
            <a:extLst>
              <a:ext uri="{28A0092B-C50C-407E-A947-70E740481C1C}">
                <a14:useLocalDpi xmlns:a14="http://schemas.microsoft.com/office/drawing/2010/main" val="0"/>
              </a:ext>
            </a:extLst>
          </a:blip>
          <a:srcRect l="9093" t="9429" r="9255" b="73298"/>
          <a:stretch>
            <a:fillRect/>
          </a:stretch>
        </p:blipFill>
        <p:spPr>
          <a:xfrm rot="10800000">
            <a:off x="764166" y="7838670"/>
            <a:ext cx="12266999"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الأولى</a:t>
            </a:r>
            <a:endParaRPr lang="fr-FR" sz="3200" b="1" dirty="0">
              <a:latin typeface="Microsoft Uighur" panose="02000000000000000000" pitchFamily="2" charset="-78"/>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0921212" y="6210300"/>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الثانية</a:t>
            </a:r>
            <a:endParaRPr lang="fr-FR" sz="3200" b="1"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7742618"/>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الثالثة</a:t>
            </a:r>
            <a:endParaRPr lang="fr-FR" sz="3200" b="1" dirty="0">
              <a:latin typeface="Microsoft Uighur" panose="02000000000000000000" pitchFamily="2" charset="-78"/>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823684" y="4881214"/>
            <a:ext cx="9889191" cy="769441"/>
          </a:xfrm>
          <a:prstGeom prst="rect">
            <a:avLst/>
          </a:prstGeom>
          <a:noFill/>
        </p:spPr>
        <p:txBody>
          <a:bodyPr wrap="square" rtlCol="0">
            <a:spAutoFit/>
          </a:bodyPr>
          <a:lstStyle/>
          <a:p>
            <a:pPr algn="r" rtl="1">
              <a:lnSpc>
                <a:spcPct val="150000"/>
              </a:lnSpc>
            </a:pPr>
            <a:r>
              <a:rPr lang="ar-SA" sz="3200" dirty="0">
                <a:latin typeface="Microsoft Uighur" panose="02000000000000000000" pitchFamily="2" charset="-78"/>
                <a:cs typeface="Microsoft Uighur" panose="02000000000000000000" pitchFamily="2" charset="-78"/>
              </a:rPr>
              <a:t> أضع العملية عموديا وأبدأ بالعدد الأكبر (الوحدات تحت الوحدات والعشرات تحت العشرات)؛</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760746" y="6035976"/>
            <a:ext cx="9889191" cy="1331134"/>
          </a:xfrm>
          <a:prstGeom prst="rect">
            <a:avLst/>
          </a:prstGeom>
          <a:noFill/>
        </p:spPr>
        <p:txBody>
          <a:bodyPr wrap="square" rtlCol="0">
            <a:spAutoFit/>
          </a:bodyPr>
          <a:lstStyle/>
          <a:p>
            <a:pPr algn="r" rtl="1">
              <a:lnSpc>
                <a:spcPct val="150000"/>
              </a:lnSpc>
            </a:pPr>
            <a:r>
              <a:rPr lang="ar-SA" sz="2800" b="1" dirty="0">
                <a:latin typeface="Microsoft Uighur" panose="02000000000000000000" pitchFamily="2" charset="-78"/>
                <a:cs typeface="Microsoft Uighur" panose="02000000000000000000" pitchFamily="2" charset="-78"/>
              </a:rPr>
              <a:t> </a:t>
            </a:r>
            <a:r>
              <a:rPr lang="ar-SA" sz="2800" dirty="0">
                <a:latin typeface="Microsoft Uighur" panose="02000000000000000000" pitchFamily="2" charset="-78"/>
                <a:cs typeface="Microsoft Uighur" panose="02000000000000000000" pitchFamily="2" charset="-78"/>
              </a:rPr>
              <a:t>أجمع الوحدات مع الوحدا</a:t>
            </a:r>
            <a:r>
              <a:rPr lang="ar-MA" sz="2800" dirty="0">
                <a:latin typeface="Microsoft Uighur" panose="02000000000000000000" pitchFamily="2" charset="-78"/>
                <a:cs typeface="Microsoft Uighur" panose="02000000000000000000" pitchFamily="2" charset="-78"/>
              </a:rPr>
              <a:t>ت. بعد أن </a:t>
            </a:r>
            <a:r>
              <a:rPr lang="ar-SA" sz="2800" dirty="0">
                <a:latin typeface="Microsoft Uighur" panose="02000000000000000000" pitchFamily="2" charset="-78"/>
                <a:cs typeface="Microsoft Uighur" panose="02000000000000000000" pitchFamily="2" charset="-78"/>
              </a:rPr>
              <a:t> </a:t>
            </a:r>
            <a:r>
              <a:rPr lang="ar-MA" sz="2800">
                <a:latin typeface="Microsoft Uighur" panose="02000000000000000000" pitchFamily="2" charset="-78"/>
                <a:cs typeface="Microsoft Uighur" panose="02000000000000000000" pitchFamily="2" charset="-78"/>
              </a:rPr>
              <a:t>أُبادِل عشر </a:t>
            </a:r>
            <a:r>
              <a:rPr lang="ar-MA" sz="2800" dirty="0">
                <a:latin typeface="Microsoft Uighur" panose="02000000000000000000" pitchFamily="2" charset="-78"/>
                <a:cs typeface="Microsoft Uighur" panose="02000000000000000000" pitchFamily="2" charset="-78"/>
              </a:rPr>
              <a:t>أوراق من فئة درهم واحد بورقة واحدة من فئة 10 دراهم أكتب ما تبقى من الوحدات</a:t>
            </a:r>
            <a:r>
              <a:rPr lang="ar-SA" sz="2800" dirty="0">
                <a:latin typeface="Microsoft Uighur" panose="02000000000000000000" pitchFamily="2" charset="-78"/>
                <a:cs typeface="Microsoft Uighur" panose="02000000000000000000" pitchFamily="2" charset="-78"/>
              </a:rPr>
              <a:t> أسفل الوحدات</a:t>
            </a:r>
            <a:r>
              <a:rPr lang="ar-MA" sz="2800" dirty="0">
                <a:latin typeface="Microsoft Uighur" panose="02000000000000000000" pitchFamily="2" charset="-78"/>
                <a:cs typeface="Microsoft Uighur" panose="02000000000000000000" pitchFamily="2" charset="-78"/>
              </a:rPr>
              <a:t> وأضع الاحتفاظ في خانة الاحتفاظ</a:t>
            </a:r>
            <a:r>
              <a:rPr lang="ar-SA" sz="2800" dirty="0">
                <a:latin typeface="Microsoft Uighur" panose="02000000000000000000" pitchFamily="2" charset="-78"/>
                <a:cs typeface="Microsoft Uighur" panose="02000000000000000000" pitchFamily="2" charset="-78"/>
              </a:rPr>
              <a:t>؛</a:t>
            </a:r>
            <a:endParaRPr lang="ar-SA" sz="32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823685" y="7750636"/>
            <a:ext cx="9920516" cy="769441"/>
          </a:xfrm>
          <a:prstGeom prst="rect">
            <a:avLst/>
          </a:prstGeom>
          <a:noFill/>
        </p:spPr>
        <p:txBody>
          <a:bodyPr wrap="square" rtlCol="0">
            <a:spAutoFit/>
          </a:bodyPr>
          <a:lstStyle/>
          <a:p>
            <a:pPr algn="r" rtl="1">
              <a:lnSpc>
                <a:spcPct val="150000"/>
              </a:lnSpc>
            </a:pPr>
            <a:r>
              <a:rPr lang="ar-SA" sz="3200" dirty="0">
                <a:latin typeface="Microsoft Uighur" panose="02000000000000000000" pitchFamily="2" charset="-78"/>
                <a:cs typeface="Microsoft Uighur" panose="02000000000000000000" pitchFamily="2" charset="-78"/>
              </a:rPr>
              <a:t> </a:t>
            </a:r>
            <a:r>
              <a:rPr lang="ar-MA" sz="3200" dirty="0">
                <a:latin typeface="Microsoft Uighur" panose="02000000000000000000" pitchFamily="2" charset="-78"/>
                <a:cs typeface="Microsoft Uighur" panose="02000000000000000000" pitchFamily="2" charset="-78"/>
              </a:rPr>
              <a:t>أجمع العشرات مع بعضها البعض </a:t>
            </a:r>
            <a:r>
              <a:rPr lang="ar-SA" sz="3200" dirty="0">
                <a:latin typeface="Microsoft Uighur" panose="02000000000000000000" pitchFamily="2" charset="-78"/>
                <a:cs typeface="Microsoft Uighur" panose="02000000000000000000" pitchFamily="2" charset="-78"/>
              </a:rPr>
              <a:t>و</a:t>
            </a:r>
            <a:r>
              <a:rPr lang="ar-MA" sz="3200" dirty="0">
                <a:latin typeface="Microsoft Uighur" panose="02000000000000000000" pitchFamily="2" charset="-78"/>
                <a:cs typeface="Microsoft Uighur" panose="02000000000000000000" pitchFamily="2" charset="-78"/>
              </a:rPr>
              <a:t>أ</a:t>
            </a:r>
            <a:r>
              <a:rPr lang="ar-SA" sz="3200" dirty="0">
                <a:latin typeface="Microsoft Uighur" panose="02000000000000000000" pitchFamily="2" charset="-78"/>
                <a:cs typeface="Microsoft Uighur" panose="02000000000000000000" pitchFamily="2" charset="-78"/>
              </a:rPr>
              <a:t>كتب </a:t>
            </a:r>
            <a:r>
              <a:rPr lang="ar-MA" sz="3200" dirty="0">
                <a:latin typeface="Microsoft Uighur" panose="02000000000000000000" pitchFamily="2" charset="-78"/>
                <a:cs typeface="Microsoft Uighur" panose="02000000000000000000" pitchFamily="2" charset="-78"/>
              </a:rPr>
              <a:t>ال</a:t>
            </a:r>
            <a:r>
              <a:rPr lang="ar-SA" sz="3200" dirty="0">
                <a:latin typeface="Microsoft Uighur" panose="02000000000000000000" pitchFamily="2" charset="-78"/>
                <a:cs typeface="Microsoft Uighur" panose="02000000000000000000" pitchFamily="2" charset="-78"/>
              </a:rPr>
              <a:t>مجموع في الخانة أسفل العشرات</a:t>
            </a:r>
            <a:r>
              <a:rPr lang="ar-MA" sz="3200" dirty="0">
                <a:latin typeface="Microsoft Uighur" panose="02000000000000000000" pitchFamily="2" charset="-78"/>
                <a:cs typeface="Microsoft Uighur" panose="02000000000000000000" pitchFamily="2" charset="-78"/>
              </a:rPr>
              <a:t> دون أن أنسى الاحتفاظ.</a:t>
            </a:r>
            <a:endParaRPr lang="ar-SA" sz="3200" dirty="0">
              <a:latin typeface="Microsoft Uighur" panose="02000000000000000000" pitchFamily="2" charset="-78"/>
              <a:cs typeface="Microsoft Uighur" panose="02000000000000000000" pitchFamily="2" charset="-78"/>
            </a:endParaRPr>
          </a:p>
        </p:txBody>
      </p:sp>
      <p:graphicFrame>
        <p:nvGraphicFramePr>
          <p:cNvPr id="5" name="Tableau 4">
            <a:extLst>
              <a:ext uri="{FF2B5EF4-FFF2-40B4-BE49-F238E27FC236}">
                <a16:creationId xmlns:a16="http://schemas.microsoft.com/office/drawing/2014/main" id="{515A6D30-4932-885B-D204-1A1B21BC38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Freeform 8">
            <a:extLst>
              <a:ext uri="{FF2B5EF4-FFF2-40B4-BE49-F238E27FC236}">
                <a16:creationId xmlns:a16="http://schemas.microsoft.com/office/drawing/2014/main" id="{D9629BFA-5E83-303A-8EE5-3F9AEDFB03F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460115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362201" y="4160103"/>
            <a:ext cx="8610600" cy="1661993"/>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استراتيجية الأسئلة الأربعة لحل مسائل:</a:t>
            </a:r>
          </a:p>
          <a:p>
            <a:pPr algn="ctr" defTabSz="685834" rtl="1"/>
            <a:r>
              <a:rPr lang="ar-MA" sz="5400" dirty="0">
                <a:solidFill>
                  <a:srgbClr val="01070A"/>
                </a:solidFill>
                <a:latin typeface="Microsoft Uighur" panose="02000000000000000000" pitchFamily="2" charset="-78"/>
                <a:cs typeface="Microsoft Uighur" panose="02000000000000000000" pitchFamily="2" charset="-78"/>
              </a:rPr>
              <a:t> استخراج معطيات مسألة.</a:t>
            </a: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790640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B33E0-D541-9D34-20D9-A0A14BEBF79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86F05A-9019-30FC-8DFA-56551EDCAB8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8F24A59-960E-517E-D8DE-FB35F2EA4FFF}"/>
              </a:ext>
            </a:extLst>
          </p:cNvPr>
          <p:cNvSpPr/>
          <p:nvPr/>
        </p:nvSpPr>
        <p:spPr>
          <a:xfrm>
            <a:off x="275853" y="2615103"/>
            <a:ext cx="13164293" cy="72680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E0552FC-45A8-59D9-F447-6F66F0DE5EC8}"/>
              </a:ext>
            </a:extLst>
          </p:cNvPr>
          <p:cNvSpPr/>
          <p:nvPr/>
        </p:nvSpPr>
        <p:spPr>
          <a:xfrm>
            <a:off x="-3" y="690541"/>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E19EF56-806F-A03C-86EB-36F5DFC2D7B8}"/>
              </a:ext>
            </a:extLst>
          </p:cNvPr>
          <p:cNvSpPr txBox="1"/>
          <p:nvPr/>
        </p:nvSpPr>
        <p:spPr>
          <a:xfrm>
            <a:off x="152400" y="891689"/>
            <a:ext cx="12353907" cy="1273426"/>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a:t>
            </a:r>
            <a:r>
              <a:rPr lang="ar-MA" sz="3200" dirty="0">
                <a:solidFill>
                  <a:prstClr val="white">
                    <a:lumMod val="65000"/>
                  </a:prstClr>
                </a:solidFill>
                <a:latin typeface="Microsoft Uighur" panose="02000000000000000000" pitchFamily="2" charset="-78"/>
                <a:cs typeface="Microsoft Uighur" panose="02000000000000000000" pitchFamily="2" charset="-78"/>
              </a:rPr>
              <a:t>سنستمر في إطار مجموعات في التدرب</a:t>
            </a:r>
            <a:r>
              <a:rPr lang="ar-SA" sz="3200" dirty="0">
                <a:solidFill>
                  <a:prstClr val="white">
                    <a:lumMod val="65000"/>
                  </a:prstClr>
                </a:solidFill>
                <a:latin typeface="Microsoft Uighur" panose="02000000000000000000" pitchFamily="2" charset="-78"/>
                <a:cs typeface="Microsoft Uighur" panose="02000000000000000000" pitchFamily="2" charset="-78"/>
              </a:rPr>
              <a:t>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حل مسألة باستخدام استراتيجية الأسئلة الأربعة. وستعملون على دفاتر بحثكم على استخراج معطيات المسألة بنفس الطريقة التي رأيناها بالأمس من خلال الجواب على السؤال الأول من أسئلة استراتيجية الأسئلة الأربعة.</a:t>
            </a:r>
          </a:p>
        </p:txBody>
      </p:sp>
      <p:sp>
        <p:nvSpPr>
          <p:cNvPr id="50" name="Freeform 8">
            <a:extLst>
              <a:ext uri="{FF2B5EF4-FFF2-40B4-BE49-F238E27FC236}">
                <a16:creationId xmlns:a16="http://schemas.microsoft.com/office/drawing/2014/main" id="{33B7DCE3-A992-F870-559F-69BCCF37B310}"/>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3" name="Image 2">
            <a:extLst>
              <a:ext uri="{FF2B5EF4-FFF2-40B4-BE49-F238E27FC236}">
                <a16:creationId xmlns:a16="http://schemas.microsoft.com/office/drawing/2014/main" id="{42EB075B-0D5E-7F7D-7778-F60717FA8C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0850" y="3578382"/>
            <a:ext cx="7734300" cy="5156200"/>
          </a:xfrm>
          <a:prstGeom prst="rect">
            <a:avLst/>
          </a:prstGeom>
        </p:spPr>
      </p:pic>
      <p:graphicFrame>
        <p:nvGraphicFramePr>
          <p:cNvPr id="2" name="Tableau 1">
            <a:extLst>
              <a:ext uri="{FF2B5EF4-FFF2-40B4-BE49-F238E27FC236}">
                <a16:creationId xmlns:a16="http://schemas.microsoft.com/office/drawing/2014/main" id="{2482C1BC-FCDE-272E-7B99-87FA2DBA137F}"/>
              </a:ext>
            </a:extLst>
          </p:cNvPr>
          <p:cNvGraphicFramePr>
            <a:graphicFrameLocks noGrp="1"/>
          </p:cNvGraphicFramePr>
          <p:nvPr/>
        </p:nvGraphicFramePr>
        <p:xfrm>
          <a:off x="0" y="0"/>
          <a:ext cx="13715999" cy="712299"/>
        </p:xfrm>
        <a:graphic>
          <a:graphicData uri="http://schemas.openxmlformats.org/drawingml/2006/table">
            <a:tbl>
              <a:tblPr firstRow="1" bandRow="1">
                <a:tableStyleId>{5C22544A-7EE6-4342-B048-85BDC9FD1C3A}</a:tableStyleId>
              </a:tblPr>
              <a:tblGrid>
                <a:gridCol w="2443468">
                  <a:extLst>
                    <a:ext uri="{9D8B030D-6E8A-4147-A177-3AD203B41FA5}">
                      <a16:colId xmlns:a16="http://schemas.microsoft.com/office/drawing/2014/main" val="1291277174"/>
                    </a:ext>
                  </a:extLst>
                </a:gridCol>
                <a:gridCol w="4316793">
                  <a:extLst>
                    <a:ext uri="{9D8B030D-6E8A-4147-A177-3AD203B41FA5}">
                      <a16:colId xmlns:a16="http://schemas.microsoft.com/office/drawing/2014/main" val="2564387403"/>
                    </a:ext>
                  </a:extLst>
                </a:gridCol>
                <a:gridCol w="2383739">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209799">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4772318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0A11C-065C-A605-3DA5-9F91890A01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AA407C9-124D-752F-48CC-1CE0822A6FAB}"/>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C0FC10-BA4D-DA83-05F1-8D3FAF119E2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744CAB6-7FD6-73F2-7BAB-CFC06C6CCED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B877E07-5947-976E-50DA-2C3F5A8799D0}"/>
              </a:ext>
            </a:extLst>
          </p:cNvPr>
          <p:cNvSpPr txBox="1"/>
          <p:nvPr/>
        </p:nvSpPr>
        <p:spPr>
          <a:xfrm>
            <a:off x="426372" y="863026"/>
            <a:ext cx="12013246"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رأينا أنه لحل مسألة فإننا نستخدم استراتيجية الأسئلة الأربعة من خلال طرح والإجابة على الأسئلة التالية: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B7BAFCFC-D25C-0B6F-4D02-165A7C4A88B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9" name="Rectangle : coins arrondis 8">
            <a:extLst>
              <a:ext uri="{FF2B5EF4-FFF2-40B4-BE49-F238E27FC236}">
                <a16:creationId xmlns:a16="http://schemas.microsoft.com/office/drawing/2014/main" id="{AC626823-FB8A-B9DD-8249-4999188C2316}"/>
              </a:ext>
            </a:extLst>
          </p:cNvPr>
          <p:cNvSpPr/>
          <p:nvPr/>
        </p:nvSpPr>
        <p:spPr>
          <a:xfrm>
            <a:off x="275852" y="2288736"/>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A7E6D0D9-9BCC-93ED-7A37-C5510A79912C}"/>
              </a:ext>
            </a:extLst>
          </p:cNvPr>
          <p:cNvSpPr/>
          <p:nvPr/>
        </p:nvSpPr>
        <p:spPr>
          <a:xfrm>
            <a:off x="1553813" y="3790013"/>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2" name="ZoneTexte 11">
            <a:extLst>
              <a:ext uri="{FF2B5EF4-FFF2-40B4-BE49-F238E27FC236}">
                <a16:creationId xmlns:a16="http://schemas.microsoft.com/office/drawing/2014/main" id="{D5339C80-6512-AE24-4864-B0D14A9487CA}"/>
              </a:ext>
            </a:extLst>
          </p:cNvPr>
          <p:cNvSpPr txBox="1"/>
          <p:nvPr/>
        </p:nvSpPr>
        <p:spPr>
          <a:xfrm>
            <a:off x="2667000" y="3682203"/>
            <a:ext cx="86106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ما الْمَعْلوماتُ الَّتي تُقَدِّمُها الْمَسْأَلَةُ؟</a:t>
            </a:r>
          </a:p>
        </p:txBody>
      </p:sp>
      <p:sp>
        <p:nvSpPr>
          <p:cNvPr id="13" name="Rectangle : coins arrondis 4">
            <a:extLst>
              <a:ext uri="{FF2B5EF4-FFF2-40B4-BE49-F238E27FC236}">
                <a16:creationId xmlns:a16="http://schemas.microsoft.com/office/drawing/2014/main" id="{7A2E37F5-C520-D573-0335-81ADE222489C}"/>
              </a:ext>
            </a:extLst>
          </p:cNvPr>
          <p:cNvSpPr/>
          <p:nvPr/>
        </p:nvSpPr>
        <p:spPr>
          <a:xfrm>
            <a:off x="1571253" y="8039018"/>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4" name="ZoneTexte 13">
            <a:extLst>
              <a:ext uri="{FF2B5EF4-FFF2-40B4-BE49-F238E27FC236}">
                <a16:creationId xmlns:a16="http://schemas.microsoft.com/office/drawing/2014/main" id="{6A047B6F-E624-7FEA-287E-CF15363378D7}"/>
              </a:ext>
            </a:extLst>
          </p:cNvPr>
          <p:cNvSpPr txBox="1"/>
          <p:nvPr/>
        </p:nvSpPr>
        <p:spPr>
          <a:xfrm>
            <a:off x="2438400" y="7926042"/>
            <a:ext cx="86106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لِماذا؟</a:t>
            </a:r>
          </a:p>
        </p:txBody>
      </p:sp>
      <p:sp>
        <p:nvSpPr>
          <p:cNvPr id="16" name="Rectangle : coins arrondis 4">
            <a:extLst>
              <a:ext uri="{FF2B5EF4-FFF2-40B4-BE49-F238E27FC236}">
                <a16:creationId xmlns:a16="http://schemas.microsoft.com/office/drawing/2014/main" id="{AA475084-4250-5978-B1A4-FADE1BA1A6A7}"/>
              </a:ext>
            </a:extLst>
          </p:cNvPr>
          <p:cNvSpPr/>
          <p:nvPr/>
        </p:nvSpPr>
        <p:spPr>
          <a:xfrm>
            <a:off x="1553813" y="6471039"/>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EB5B6539-E459-F196-9E7F-951DDDFF238A}"/>
              </a:ext>
            </a:extLst>
          </p:cNvPr>
          <p:cNvSpPr txBox="1"/>
          <p:nvPr/>
        </p:nvSpPr>
        <p:spPr>
          <a:xfrm>
            <a:off x="2438400" y="6695209"/>
            <a:ext cx="8763000" cy="565539"/>
          </a:xfrm>
          <a:prstGeom prst="rect">
            <a:avLst/>
          </a:prstGeom>
          <a:noFill/>
        </p:spPr>
        <p:txBody>
          <a:bodyPr wrap="square" rtlCol="0">
            <a:spAutoFit/>
          </a:bodyPr>
          <a:lstStyle/>
          <a:p>
            <a:pPr marL="0" lvl="1" algn="ctr" defTabSz="685834" rtl="1">
              <a:lnSpc>
                <a:spcPts val="3017"/>
              </a:lnSpc>
              <a:spcBef>
                <a:spcPct val="0"/>
              </a:spcBef>
            </a:pPr>
            <a:r>
              <a:rPr lang="ar-SA" sz="4800" dirty="0">
                <a:latin typeface="Microsoft Uighur" panose="02000000000000000000" pitchFamily="2" charset="-78"/>
                <a:cs typeface="Microsoft Uighur" panose="02000000000000000000" pitchFamily="2" charset="-78"/>
              </a:rPr>
              <a:t>ماذا ع</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ل</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يّ</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 أ</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ن</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 </a:t>
            </a:r>
            <a:r>
              <a:rPr lang="ar-MA" sz="4800" dirty="0">
                <a:latin typeface="Microsoft Uighur" panose="02000000000000000000" pitchFamily="2" charset="-78"/>
                <a:cs typeface="Microsoft Uighur" panose="02000000000000000000" pitchFamily="2" charset="-78"/>
              </a:rPr>
              <a:t>أَ</a:t>
            </a:r>
            <a:r>
              <a:rPr lang="ar-SA" sz="4800" dirty="0">
                <a:latin typeface="Microsoft Uighur" panose="02000000000000000000" pitchFamily="2" charset="-78"/>
                <a:cs typeface="Microsoft Uighur" panose="02000000000000000000" pitchFamily="2" charset="-78"/>
              </a:rPr>
              <a:t>ف</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ع</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ل</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a:t>
            </a:r>
            <a:r>
              <a:rPr lang="ar-MA" sz="4800" dirty="0">
                <a:latin typeface="Microsoft Uighur" panose="02000000000000000000" pitchFamily="2" charset="-78"/>
                <a:cs typeface="Microsoft Uighur" panose="02000000000000000000" pitchFamily="2" charset="-78"/>
              </a:rPr>
              <a:t> </a:t>
            </a:r>
            <a:endParaRPr lang="fr-FR" sz="4800" dirty="0">
              <a:latin typeface="Microsoft Uighur" panose="02000000000000000000" pitchFamily="2" charset="-78"/>
              <a:cs typeface="Microsoft Uighur" panose="02000000000000000000" pitchFamily="2" charset="-78"/>
            </a:endParaRPr>
          </a:p>
        </p:txBody>
      </p:sp>
      <p:sp>
        <p:nvSpPr>
          <p:cNvPr id="18" name="Rectangle : coins arrondis 4">
            <a:extLst>
              <a:ext uri="{FF2B5EF4-FFF2-40B4-BE49-F238E27FC236}">
                <a16:creationId xmlns:a16="http://schemas.microsoft.com/office/drawing/2014/main" id="{B6688452-3D16-4183-6592-AAB2A8749F47}"/>
              </a:ext>
            </a:extLst>
          </p:cNvPr>
          <p:cNvSpPr/>
          <p:nvPr/>
        </p:nvSpPr>
        <p:spPr>
          <a:xfrm>
            <a:off x="1553813" y="5111079"/>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9" name="ZoneTexte 18">
            <a:extLst>
              <a:ext uri="{FF2B5EF4-FFF2-40B4-BE49-F238E27FC236}">
                <a16:creationId xmlns:a16="http://schemas.microsoft.com/office/drawing/2014/main" id="{D57F4F2E-08C3-744E-71A6-20B24D614825}"/>
              </a:ext>
            </a:extLst>
          </p:cNvPr>
          <p:cNvSpPr txBox="1"/>
          <p:nvPr/>
        </p:nvSpPr>
        <p:spPr>
          <a:xfrm>
            <a:off x="2514600" y="5046600"/>
            <a:ext cx="85344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ما الْمَطْلوبُ مِنّي؟</a:t>
            </a:r>
          </a:p>
        </p:txBody>
      </p:sp>
      <p:sp>
        <p:nvSpPr>
          <p:cNvPr id="4" name="Freeform 8">
            <a:extLst>
              <a:ext uri="{FF2B5EF4-FFF2-40B4-BE49-F238E27FC236}">
                <a16:creationId xmlns:a16="http://schemas.microsoft.com/office/drawing/2014/main" id="{543035BC-939D-D851-012A-2AAE387E8667}"/>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550837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p:bldP spid="16" grpId="0" animBg="1"/>
      <p:bldP spid="17" grpId="0"/>
      <p:bldP spid="18" grpId="0" animBg="1"/>
      <p:bldP spid="1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933698"/>
            <a:ext cx="13164293" cy="6934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82446"/>
            <a:ext cx="13716001" cy="20226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163121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انتبهوا، هذه مسألة اليوم:</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يعرض الأستاذ(ة)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يقرأ المسألة</a:t>
            </a:r>
            <a:r>
              <a:rPr lang="ar-MA" sz="2400" dirty="0">
                <a:solidFill>
                  <a:prstClr val="white">
                    <a:lumMod val="65000"/>
                  </a:prstClr>
                </a:solidFill>
                <a:latin typeface="Microsoft Uighur" panose="02000000000000000000" pitchFamily="2" charset="-78"/>
                <a:cs typeface="Microsoft Uighur" panose="02000000000000000000" pitchFamily="2" charset="-78"/>
              </a:rPr>
              <a:t>.</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ينتدب أحد المتعلمين لقراءتها</a:t>
            </a:r>
            <a:r>
              <a:rPr lang="ar-MA" sz="2400" dirty="0">
                <a:solidFill>
                  <a:prstClr val="white">
                    <a:lumMod val="65000"/>
                  </a:prstClr>
                </a:solidFill>
                <a:latin typeface="Microsoft Uighur" panose="02000000000000000000" pitchFamily="2" charset="-78"/>
                <a:cs typeface="Microsoft Uighur" panose="02000000000000000000" pitchFamily="2" charset="-78"/>
              </a:rPr>
              <a:t>.</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nvGraphicFramePr>
        <p:xfrm>
          <a:off x="0" y="0"/>
          <a:ext cx="13715999" cy="712299"/>
        </p:xfrm>
        <a:graphic>
          <a:graphicData uri="http://schemas.openxmlformats.org/drawingml/2006/table">
            <a:tbl>
              <a:tblPr firstRow="1" bandRow="1">
                <a:tableStyleId>{5C22544A-7EE6-4342-B048-85BDC9FD1C3A}</a:tableStyleId>
              </a:tblPr>
              <a:tblGrid>
                <a:gridCol w="2443468">
                  <a:extLst>
                    <a:ext uri="{9D8B030D-6E8A-4147-A177-3AD203B41FA5}">
                      <a16:colId xmlns:a16="http://schemas.microsoft.com/office/drawing/2014/main" val="1291277174"/>
                    </a:ext>
                  </a:extLst>
                </a:gridCol>
                <a:gridCol w="4316793">
                  <a:extLst>
                    <a:ext uri="{9D8B030D-6E8A-4147-A177-3AD203B41FA5}">
                      <a16:colId xmlns:a16="http://schemas.microsoft.com/office/drawing/2014/main" val="2564387403"/>
                    </a:ext>
                  </a:extLst>
                </a:gridCol>
                <a:gridCol w="2383739">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209799">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980173" y="3948132"/>
            <a:ext cx="11755650" cy="4674527"/>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7200" dirty="0">
                <a:solidFill>
                  <a:schemeClr val="tx1"/>
                </a:solidFill>
                <a:latin typeface="Microsoft Uighur" panose="02000000000000000000" pitchFamily="2" charset="-78"/>
                <a:cs typeface="Microsoft Uighur" panose="02000000000000000000" pitchFamily="2" charset="-78"/>
              </a:rPr>
              <a:t>غَرَسَ فَلّاحٌ 46 شَتْلَةً في الْيَوْمِ الْأَوَّلِ وَ38 شَتْلَةً في الْيَوْمِ الثّاني.</a:t>
            </a:r>
          </a:p>
          <a:p>
            <a:pPr algn="r" rtl="1"/>
            <a:r>
              <a:rPr lang="ar-MA" sz="7200" dirty="0">
                <a:solidFill>
                  <a:schemeClr val="tx1"/>
                </a:solidFill>
                <a:latin typeface="Microsoft Uighur" panose="02000000000000000000" pitchFamily="2" charset="-78"/>
                <a:cs typeface="Microsoft Uighur" panose="02000000000000000000" pitchFamily="2" charset="-78"/>
              </a:rPr>
              <a:t>كَمْ عَدَدُ الشَّتْلاتِ الَّتي غَرَسَها الْفَلّاحُ في الْيَوْمَيْنِ مَعاً؟</a:t>
            </a:r>
          </a:p>
        </p:txBody>
      </p:sp>
      <p:sp>
        <p:nvSpPr>
          <p:cNvPr id="4" name="Freeform 8">
            <a:extLst>
              <a:ext uri="{FF2B5EF4-FFF2-40B4-BE49-F238E27FC236}">
                <a16:creationId xmlns:a16="http://schemas.microsoft.com/office/drawing/2014/main" id="{8618A2D9-3A2C-A6C7-D774-6F6300002FE0}"/>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6079817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تخيلوا المسألة.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2">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
        <p:nvSpPr>
          <p:cNvPr id="4" name="Freeform 8">
            <a:extLst>
              <a:ext uri="{FF2B5EF4-FFF2-40B4-BE49-F238E27FC236}">
                <a16:creationId xmlns:a16="http://schemas.microsoft.com/office/drawing/2014/main" id="{BD8B28D2-6EA2-088A-84D1-C3A49650CDD5}"/>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4713641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302178" y="881933"/>
            <a:ext cx="12163763"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بعد المناقشة أجيبوا على دفاتر بحثكم على السؤال الأول</a:t>
            </a:r>
            <a:r>
              <a:rPr lang="ar-SA" sz="3200" dirty="0">
                <a:solidFill>
                  <a:prstClr val="white">
                    <a:lumMod val="65000"/>
                  </a:prstClr>
                </a:solidFill>
                <a:latin typeface="Microsoft Uighur" panose="02000000000000000000" pitchFamily="2" charset="-78"/>
                <a:cs typeface="Microsoft Uighur" panose="02000000000000000000" pitchFamily="2" charset="-78"/>
              </a:rPr>
              <a:t>: ما المعلومات الواردة في المسألة؟</a:t>
            </a:r>
            <a:r>
              <a:rPr lang="ar-MA" sz="3200" dirty="0">
                <a:solidFill>
                  <a:prstClr val="white">
                    <a:lumMod val="65000"/>
                  </a:prstClr>
                </a:solidFill>
                <a:latin typeface="Microsoft Uighur" panose="02000000000000000000" pitchFamily="2" charset="-78"/>
                <a:cs typeface="Microsoft Uighur" panose="02000000000000000000" pitchFamily="2" charset="-78"/>
              </a:rPr>
              <a:t> من خلال وضع سطر تحت معطيات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المعلومات الواردة في المسألة؟</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Rectangle : coins arrondis 4">
            <a:extLst>
              <a:ext uri="{FF2B5EF4-FFF2-40B4-BE49-F238E27FC236}">
                <a16:creationId xmlns:a16="http://schemas.microsoft.com/office/drawing/2014/main" id="{F5523461-5815-ED4F-E8F6-CCFF205646EC}"/>
              </a:ext>
            </a:extLst>
          </p:cNvPr>
          <p:cNvSpPr/>
          <p:nvPr/>
        </p:nvSpPr>
        <p:spPr>
          <a:xfrm>
            <a:off x="7569643" y="309449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فَلّاحٌ 46 شَتْلَةً في الْيَوْمِ الْأَوَّلِ وَ38 شَتْلَةً في الْيَوْمِ الثّاني.</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الشَّتْلاتِ الَّتي غَرَسَها الْفَلّاحُ في الْيَوْمَيْنِ مَعاً؟</a:t>
            </a:r>
          </a:p>
        </p:txBody>
      </p:sp>
      <p:sp>
        <p:nvSpPr>
          <p:cNvPr id="6" name="Freeform 8">
            <a:extLst>
              <a:ext uri="{FF2B5EF4-FFF2-40B4-BE49-F238E27FC236}">
                <a16:creationId xmlns:a16="http://schemas.microsoft.com/office/drawing/2014/main" id="{194C6660-F591-4D92-43F3-C67C9190053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1282302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7019C-31E7-EDE1-8A17-1E55BD75F1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2EC6F02-C20F-0AA0-F238-BADE43111FE8}"/>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A447414-1433-7CF4-E859-CA43D6DA2CC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231C9D5-D011-F8DE-1721-309B5E405B20}"/>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987DC83-0508-C486-D830-5CAAEBF2DA97}"/>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لنصحح جماعة. المعطى الأول:</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ختار الأستاذ(ة) </a:t>
            </a:r>
            <a:r>
              <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أحد </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ممثلي المجموعات للتمرير بالمؤشر أو أداة أخرى تحت المعطى الأول.</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E2694B83-E597-3FDF-2ABE-3E07AF36944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6368160-E00F-BD86-C909-BD58C7B28DD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المعلومات الواردة في المسألة؟</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FDC3CD8D-EEFE-083B-31D1-717B12D6CD87}"/>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Rectangle : coins arrondis 4">
            <a:extLst>
              <a:ext uri="{FF2B5EF4-FFF2-40B4-BE49-F238E27FC236}">
                <a16:creationId xmlns:a16="http://schemas.microsoft.com/office/drawing/2014/main" id="{F44C2E58-B749-2E6F-B26C-A14A04E2D33E}"/>
              </a:ext>
            </a:extLst>
          </p:cNvPr>
          <p:cNvSpPr/>
          <p:nvPr/>
        </p:nvSpPr>
        <p:spPr>
          <a:xfrm>
            <a:off x="7569643" y="3211656"/>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فَلّاحٌ 46 شَتْلَةً في الْيَوْمِ الْأَوَّلِ وَ38 شَتْلَةً في الْيَوْمِ الثّاني.</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الشَّتْلاتِ الَّتي غَرَسَها الْفَلّاحُ في الْيَوْمَيْنِ مَعاً؟</a:t>
            </a:r>
          </a:p>
        </p:txBody>
      </p:sp>
      <p:cxnSp>
        <p:nvCxnSpPr>
          <p:cNvPr id="7" name="Connecteur droit 6">
            <a:extLst>
              <a:ext uri="{FF2B5EF4-FFF2-40B4-BE49-F238E27FC236}">
                <a16:creationId xmlns:a16="http://schemas.microsoft.com/office/drawing/2014/main" id="{4BF3CD9F-FBE2-74D3-A463-9BCFA55EF772}"/>
              </a:ext>
            </a:extLst>
          </p:cNvPr>
          <p:cNvCxnSpPr>
            <a:cxnSpLocks/>
          </p:cNvCxnSpPr>
          <p:nvPr/>
        </p:nvCxnSpPr>
        <p:spPr>
          <a:xfrm>
            <a:off x="7924800" y="4381500"/>
            <a:ext cx="4953000" cy="0"/>
          </a:xfrm>
          <a:prstGeom prst="line">
            <a:avLst/>
          </a:prstGeom>
          <a:ln w="38100">
            <a:solidFill>
              <a:srgbClr val="FF0000"/>
            </a:solidFill>
          </a:ln>
        </p:spPr>
        <p:style>
          <a:lnRef idx="2">
            <a:schemeClr val="accent6"/>
          </a:lnRef>
          <a:fillRef idx="0">
            <a:schemeClr val="accent6"/>
          </a:fillRef>
          <a:effectRef idx="1">
            <a:schemeClr val="accent6"/>
          </a:effectRef>
          <a:fontRef idx="minor">
            <a:schemeClr val="tx1"/>
          </a:fontRef>
        </p:style>
      </p:cxnSp>
      <p:sp>
        <p:nvSpPr>
          <p:cNvPr id="24" name="ZoneTexte 23">
            <a:extLst>
              <a:ext uri="{FF2B5EF4-FFF2-40B4-BE49-F238E27FC236}">
                <a16:creationId xmlns:a16="http://schemas.microsoft.com/office/drawing/2014/main" id="{3C6EF9BE-C628-0906-8DF5-F45FFC01A5C2}"/>
              </a:ext>
            </a:extLst>
          </p:cNvPr>
          <p:cNvSpPr txBox="1"/>
          <p:nvPr/>
        </p:nvSpPr>
        <p:spPr>
          <a:xfrm>
            <a:off x="707984" y="4914900"/>
            <a:ext cx="6195449" cy="1569660"/>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غَرَسَ فَلّاحٌ 46 شَتْلَةً في الْيَوْمِ الْأَوَّل.</a:t>
            </a:r>
          </a:p>
        </p:txBody>
      </p:sp>
      <p:cxnSp>
        <p:nvCxnSpPr>
          <p:cNvPr id="9" name="Connecteur droit 8">
            <a:extLst>
              <a:ext uri="{FF2B5EF4-FFF2-40B4-BE49-F238E27FC236}">
                <a16:creationId xmlns:a16="http://schemas.microsoft.com/office/drawing/2014/main" id="{E5A5DF13-A51E-4D33-1035-187BE6B84020}"/>
              </a:ext>
            </a:extLst>
          </p:cNvPr>
          <p:cNvCxnSpPr>
            <a:cxnSpLocks/>
          </p:cNvCxnSpPr>
          <p:nvPr/>
        </p:nvCxnSpPr>
        <p:spPr>
          <a:xfrm>
            <a:off x="10744200" y="5295900"/>
            <a:ext cx="2209800" cy="0"/>
          </a:xfrm>
          <a:prstGeom prst="line">
            <a:avLst/>
          </a:prstGeom>
          <a:ln w="38100">
            <a:solidFill>
              <a:srgbClr val="FF0000"/>
            </a:solidFill>
          </a:ln>
        </p:spPr>
        <p:style>
          <a:lnRef idx="2">
            <a:schemeClr val="accent6"/>
          </a:lnRef>
          <a:fillRef idx="0">
            <a:schemeClr val="accent6"/>
          </a:fillRef>
          <a:effectRef idx="1">
            <a:schemeClr val="accent6"/>
          </a:effectRef>
          <a:fontRef idx="minor">
            <a:schemeClr val="tx1"/>
          </a:fontRef>
        </p:style>
      </p:cxnSp>
      <p:sp>
        <p:nvSpPr>
          <p:cNvPr id="12" name="Freeform 8">
            <a:extLst>
              <a:ext uri="{FF2B5EF4-FFF2-40B4-BE49-F238E27FC236}">
                <a16:creationId xmlns:a16="http://schemas.microsoft.com/office/drawing/2014/main" id="{1D69EEC3-126A-3FCE-3D7C-BB65D3E889AA}"/>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155062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9E02DDEF-92EA-3EB6-B883-F7B366CCDD7F}"/>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0"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E8758458-6976-1709-75BC-156EE4B11AAE}"/>
              </a:ext>
            </a:extLst>
          </p:cNvPr>
          <p:cNvGrpSpPr/>
          <p:nvPr/>
        </p:nvGrpSpPr>
        <p:grpSpPr>
          <a:xfrm>
            <a:off x="2188844" y="4860444"/>
            <a:ext cx="9396747" cy="2852111"/>
            <a:chOff x="3302073" y="4600550"/>
            <a:chExt cx="9396747" cy="2104846"/>
          </a:xfrm>
        </p:grpSpPr>
        <p:sp>
          <p:nvSpPr>
            <p:cNvPr id="13" name="Freeform 17">
              <a:extLst>
                <a:ext uri="{FF2B5EF4-FFF2-40B4-BE49-F238E27FC236}">
                  <a16:creationId xmlns:a16="http://schemas.microsoft.com/office/drawing/2014/main" id="{299349E6-BB93-3D6A-BD1D-086E144091DA}"/>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FAD0D184-C7B1-752C-0E06-294D94BDF0E1}"/>
                </a:ext>
              </a:extLst>
            </p:cNvPr>
            <p:cNvSpPr/>
            <p:nvPr/>
          </p:nvSpPr>
          <p:spPr>
            <a:xfrm>
              <a:off x="3445932" y="4638574"/>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grpSp>
      <p:sp>
        <p:nvSpPr>
          <p:cNvPr id="18" name="ZoneTexte 17">
            <a:extLst>
              <a:ext uri="{FF2B5EF4-FFF2-40B4-BE49-F238E27FC236}">
                <a16:creationId xmlns:a16="http://schemas.microsoft.com/office/drawing/2014/main" id="{7FC140B0-A510-47F2-BC6D-D36DDFB03C6A}"/>
              </a:ext>
            </a:extLst>
          </p:cNvPr>
          <p:cNvSpPr txBox="1"/>
          <p:nvPr/>
        </p:nvSpPr>
        <p:spPr>
          <a:xfrm>
            <a:off x="2927158" y="4985274"/>
            <a:ext cx="79201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وتمثيل الأعداد من 0 إلى  99</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3DADF401-07D0-0D5D-65C5-0523F82BFD59}"/>
              </a:ext>
            </a:extLst>
          </p:cNvPr>
          <p:cNvPicPr>
            <a:picLocks noChangeAspect="1"/>
          </p:cNvPicPr>
          <p:nvPr/>
        </p:nvPicPr>
        <p:blipFill>
          <a:blip r:embed="rId7"/>
          <a:stretch>
            <a:fillRect/>
          </a:stretch>
        </p:blipFill>
        <p:spPr>
          <a:xfrm>
            <a:off x="10898790" y="5067300"/>
            <a:ext cx="455010" cy="466386"/>
          </a:xfrm>
          <a:prstGeom prst="rect">
            <a:avLst/>
          </a:prstGeom>
        </p:spPr>
      </p:pic>
      <p:pic>
        <p:nvPicPr>
          <p:cNvPr id="20" name="Image 19">
            <a:extLst>
              <a:ext uri="{FF2B5EF4-FFF2-40B4-BE49-F238E27FC236}">
                <a16:creationId xmlns:a16="http://schemas.microsoft.com/office/drawing/2014/main" id="{123F85ED-2E7F-8C9E-C5F7-EFFC568D7398}"/>
              </a:ext>
            </a:extLst>
          </p:cNvPr>
          <p:cNvPicPr>
            <a:picLocks noChangeAspect="1"/>
          </p:cNvPicPr>
          <p:nvPr/>
        </p:nvPicPr>
        <p:blipFill>
          <a:blip r:embed="rId7"/>
          <a:stretch>
            <a:fillRect/>
          </a:stretch>
        </p:blipFill>
        <p:spPr>
          <a:xfrm>
            <a:off x="10898790" y="6515100"/>
            <a:ext cx="455010" cy="466386"/>
          </a:xfrm>
          <a:prstGeom prst="rect">
            <a:avLst/>
          </a:prstGeom>
        </p:spPr>
      </p:pic>
      <p:sp>
        <p:nvSpPr>
          <p:cNvPr id="21" name="ZoneTexte 20">
            <a:extLst>
              <a:ext uri="{FF2B5EF4-FFF2-40B4-BE49-F238E27FC236}">
                <a16:creationId xmlns:a16="http://schemas.microsoft.com/office/drawing/2014/main" id="{A0C832B1-E72F-7424-8F03-4BAEF9BA5FDD}"/>
              </a:ext>
            </a:extLst>
          </p:cNvPr>
          <p:cNvSpPr txBox="1"/>
          <p:nvPr/>
        </p:nvSpPr>
        <p:spPr>
          <a:xfrm>
            <a:off x="2514600" y="5654814"/>
            <a:ext cx="8359609"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وضع وإنجاز</a:t>
            </a:r>
            <a:r>
              <a:rPr lang="ar-SA" sz="4000" dirty="0">
                <a:latin typeface="Microsoft Uighur" panose="02000000000000000000" pitchFamily="2" charset="-78"/>
                <a:cs typeface="Microsoft Uighur" panose="02000000000000000000" pitchFamily="2" charset="-78"/>
              </a:rPr>
              <a:t> عمليات </a:t>
            </a:r>
            <a:r>
              <a:rPr lang="ar-MA" sz="4000" dirty="0">
                <a:latin typeface="Microsoft Uighur" panose="02000000000000000000" pitchFamily="2" charset="-78"/>
                <a:cs typeface="Microsoft Uighur" panose="02000000000000000000" pitchFamily="2" charset="-78"/>
              </a:rPr>
              <a:t>جمع</a:t>
            </a:r>
            <a:r>
              <a:rPr lang="ar-SA" sz="4000" dirty="0">
                <a:latin typeface="Microsoft Uighur" panose="02000000000000000000" pitchFamily="2" charset="-78"/>
                <a:cs typeface="Microsoft Uighur" panose="02000000000000000000" pitchFamily="2" charset="-78"/>
              </a:rPr>
              <a:t>  </a:t>
            </a:r>
            <a:r>
              <a:rPr lang="ar-MA" sz="4000" dirty="0">
                <a:latin typeface="Microsoft Uighur" panose="02000000000000000000" pitchFamily="2" charset="-78"/>
                <a:cs typeface="Microsoft Uighur" panose="02000000000000000000" pitchFamily="2" charset="-78"/>
              </a:rPr>
              <a:t>ب</a:t>
            </a:r>
            <a:r>
              <a:rPr lang="ar-SA" sz="4000" dirty="0">
                <a:latin typeface="Microsoft Uighur" panose="02000000000000000000" pitchFamily="2" charset="-78"/>
                <a:cs typeface="Microsoft Uighur" panose="02000000000000000000" pitchFamily="2" charset="-78"/>
              </a:rPr>
              <a:t>احتفاظ</a:t>
            </a:r>
            <a:r>
              <a:rPr lang="ar-MA" sz="4000" dirty="0">
                <a:latin typeface="Microsoft Uighur" panose="02000000000000000000" pitchFamily="2" charset="-78"/>
                <a:cs typeface="Microsoft Uighur" panose="02000000000000000000" pitchFamily="2" charset="-78"/>
              </a:rPr>
              <a:t> باستخدام لعبة النقود</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4E6DFCC9-176C-BB5D-7D22-BE2260C2A92A}"/>
              </a:ext>
            </a:extLst>
          </p:cNvPr>
          <p:cNvSpPr txBox="1"/>
          <p:nvPr/>
        </p:nvSpPr>
        <p:spPr>
          <a:xfrm>
            <a:off x="2667000" y="6410861"/>
            <a:ext cx="8209667" cy="1323439"/>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التدرب على استراتيجية الأسئلة الأربعة لحل مسائل:</a:t>
            </a:r>
          </a:p>
          <a:p>
            <a:pPr marL="0" algn="r" defTabSz="914400" rtl="1" eaLnBrk="1" latinLnBrk="0" hangingPunct="1"/>
            <a:r>
              <a:rPr lang="ar-MA" sz="4000" dirty="0">
                <a:latin typeface="Microsoft Uighur" panose="02000000000000000000" pitchFamily="2" charset="-78"/>
                <a:cs typeface="Microsoft Uighur" panose="02000000000000000000" pitchFamily="2" charset="-78"/>
              </a:rPr>
              <a:t> استخراج معطيات مسألة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8DC4C7D2-BEB1-18BD-7CF9-CD205E171E41}"/>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pic>
        <p:nvPicPr>
          <p:cNvPr id="8" name="Image 7">
            <a:extLst>
              <a:ext uri="{FF2B5EF4-FFF2-40B4-BE49-F238E27FC236}">
                <a16:creationId xmlns:a16="http://schemas.microsoft.com/office/drawing/2014/main" id="{189CED70-A40C-48A9-E352-0B90A257C802}"/>
              </a:ext>
            </a:extLst>
          </p:cNvPr>
          <p:cNvPicPr>
            <a:picLocks noChangeAspect="1"/>
          </p:cNvPicPr>
          <p:nvPr/>
        </p:nvPicPr>
        <p:blipFill>
          <a:blip r:embed="rId7"/>
          <a:stretch>
            <a:fillRect/>
          </a:stretch>
        </p:blipFill>
        <p:spPr>
          <a:xfrm>
            <a:off x="10898790" y="5820114"/>
            <a:ext cx="455010" cy="466386"/>
          </a:xfrm>
          <a:prstGeom prst="rect">
            <a:avLst/>
          </a:prstGeom>
        </p:spPr>
      </p:pic>
    </p:spTree>
    <p:extLst>
      <p:ext uri="{BB962C8B-B14F-4D97-AF65-F5344CB8AC3E}">
        <p14:creationId xmlns:p14="http://schemas.microsoft.com/office/powerpoint/2010/main" val="11139295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4B135-6E8F-DA1A-7EB9-E7E8D483135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656533F-6F9D-5E85-B2E2-87D845AD7C2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DC0E091-1163-BB67-A38E-72A954090936}"/>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13CE08D-1694-68E8-8A5C-A94F2A3C1B20}"/>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38817C2-55FE-CC96-6EE3-D9055082030A}"/>
              </a:ext>
            </a:extLst>
          </p:cNvPr>
          <p:cNvSpPr txBox="1"/>
          <p:nvPr/>
        </p:nvSpPr>
        <p:spPr>
          <a:xfrm>
            <a:off x="1905000" y="863026"/>
            <a:ext cx="10534617" cy="1246495"/>
          </a:xfrm>
          <a:prstGeom prst="rect">
            <a:avLst/>
          </a:prstGeom>
          <a:noFill/>
        </p:spPr>
        <p:txBody>
          <a:bodyPr wrap="square" rtlCol="0">
            <a:spAutoFit/>
          </a:bodyPr>
          <a:lstStyle/>
          <a:p>
            <a:pPr marL="0" lvl="1" algn="r" defTabSz="685834" rtl="1">
              <a:lnSpc>
                <a:spcPts val="3017"/>
              </a:lnSpc>
              <a:spcBef>
                <a:spcPct val="0"/>
              </a:spcBef>
            </a:pPr>
            <a:r>
              <a:rPr lang="ar-MA" sz="4000" dirty="0">
                <a:solidFill>
                  <a:prstClr val="white">
                    <a:lumMod val="65000"/>
                  </a:prstClr>
                </a:solidFill>
                <a:latin typeface="Microsoft Uighur" panose="02000000000000000000" pitchFamily="2" charset="-78"/>
                <a:cs typeface="Microsoft Uighur" panose="02000000000000000000" pitchFamily="2" charset="-78"/>
              </a:rPr>
              <a:t>لنصحح جماعة. المعطى الثاني:</a:t>
            </a:r>
          </a:p>
          <a:p>
            <a:pPr marL="342900" lvl="1" indent="-342900" algn="r" defTabSz="685834" rtl="1">
              <a:lnSpc>
                <a:spcPts val="3017"/>
              </a:lnSpc>
              <a:spcBef>
                <a:spcPct val="0"/>
              </a:spcBef>
              <a:buFont typeface="Arial" panose="020B0604020202020204" pitchFamily="34" charset="0"/>
              <a:buChar char="•"/>
              <a:defRPr/>
            </a:pPr>
            <a:r>
              <a:rPr lang="ar-SA" sz="2400" dirty="0">
                <a:solidFill>
                  <a:prstClr val="white">
                    <a:lumMod val="65000"/>
                  </a:prstClr>
                </a:solidFill>
                <a:latin typeface="Microsoft Uighur" panose="02000000000000000000" pitchFamily="2" charset="-78"/>
                <a:cs typeface="Microsoft Uighur" panose="02000000000000000000" pitchFamily="2" charset="-78"/>
              </a:rPr>
              <a:t>ي</a:t>
            </a:r>
            <a:r>
              <a:rPr lang="ar-MA" sz="2400" dirty="0">
                <a:solidFill>
                  <a:prstClr val="white">
                    <a:lumMod val="65000"/>
                  </a:prstClr>
                </a:solidFill>
                <a:latin typeface="Microsoft Uighur" panose="02000000000000000000" pitchFamily="2" charset="-78"/>
                <a:cs typeface="Microsoft Uighur" panose="02000000000000000000" pitchFamily="2" charset="-78"/>
              </a:rPr>
              <a:t>ختار الأستاذ(ة) </a:t>
            </a:r>
            <a:r>
              <a:rPr lang="ar-SA" sz="2400" dirty="0">
                <a:solidFill>
                  <a:prstClr val="white">
                    <a:lumMod val="65000"/>
                  </a:prstClr>
                </a:solidFill>
                <a:latin typeface="Microsoft Uighur" panose="02000000000000000000" pitchFamily="2" charset="-78"/>
                <a:cs typeface="Microsoft Uighur" panose="02000000000000000000" pitchFamily="2" charset="-78"/>
              </a:rPr>
              <a:t>أحد </a:t>
            </a:r>
            <a:r>
              <a:rPr lang="ar-MA" sz="2400" dirty="0">
                <a:solidFill>
                  <a:prstClr val="white">
                    <a:lumMod val="65000"/>
                  </a:prstClr>
                </a:solidFill>
                <a:latin typeface="Microsoft Uighur" panose="02000000000000000000" pitchFamily="2" charset="-78"/>
                <a:cs typeface="Microsoft Uighur" panose="02000000000000000000" pitchFamily="2" charset="-78"/>
              </a:rPr>
              <a:t>ممثلي المجموعات للتمرير بالمؤشر أو أداة أخرى تحت المعطى الثاني.</a:t>
            </a:r>
          </a:p>
          <a:p>
            <a:pPr marL="0" lvl="1" algn="r" defTabSz="685834" rtl="1">
              <a:lnSpc>
                <a:spcPts val="3017"/>
              </a:lnSpc>
              <a:spcBef>
                <a:spcPct val="0"/>
              </a:spcBef>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057BC861-E418-560E-BE8A-AEF59FEE772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CBEFB50-FD8B-F284-A099-F680F93A96F1}"/>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المعلومات الواردة في المسألة؟</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5F9CB9F3-2392-D048-464F-554CB1C398BD}"/>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Rectangle : coins arrondis 4">
            <a:extLst>
              <a:ext uri="{FF2B5EF4-FFF2-40B4-BE49-F238E27FC236}">
                <a16:creationId xmlns:a16="http://schemas.microsoft.com/office/drawing/2014/main" id="{3BD7B5F8-2F4A-F5ED-AA4F-42B4725AF7DA}"/>
              </a:ext>
            </a:extLst>
          </p:cNvPr>
          <p:cNvSpPr/>
          <p:nvPr/>
        </p:nvSpPr>
        <p:spPr>
          <a:xfrm>
            <a:off x="7569643" y="301829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فَلّاحٌ 46 شَتْلَةً في الْيَوْمِ الْأَوَّلِ وَ38 شَتْلَةً في الْيَوْمِ الثّاني.</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الشَّتْلاتِ الَّتي غَرَسَها الْفَلّاحُ في الْيَوْمَيْنِ مَعاً؟</a:t>
            </a:r>
          </a:p>
        </p:txBody>
      </p:sp>
      <p:cxnSp>
        <p:nvCxnSpPr>
          <p:cNvPr id="11" name="Connecteur droit 10">
            <a:extLst>
              <a:ext uri="{FF2B5EF4-FFF2-40B4-BE49-F238E27FC236}">
                <a16:creationId xmlns:a16="http://schemas.microsoft.com/office/drawing/2014/main" id="{E3B6EFCD-3E12-6FCE-47EE-A1D4B2E63806}"/>
              </a:ext>
            </a:extLst>
          </p:cNvPr>
          <p:cNvCxnSpPr>
            <a:cxnSpLocks/>
          </p:cNvCxnSpPr>
          <p:nvPr/>
        </p:nvCxnSpPr>
        <p:spPr>
          <a:xfrm>
            <a:off x="7772400" y="5166852"/>
            <a:ext cx="2743200" cy="0"/>
          </a:xfrm>
          <a:prstGeom prst="line">
            <a:avLst/>
          </a:prstGeom>
          <a:ln w="38100">
            <a:solidFill>
              <a:srgbClr val="FFFF00"/>
            </a:solidFill>
          </a:ln>
        </p:spPr>
        <p:style>
          <a:lnRef idx="2">
            <a:schemeClr val="accent6"/>
          </a:lnRef>
          <a:fillRef idx="0">
            <a:schemeClr val="accent6"/>
          </a:fillRef>
          <a:effectRef idx="1">
            <a:schemeClr val="accent6"/>
          </a:effectRef>
          <a:fontRef idx="minor">
            <a:schemeClr val="tx1"/>
          </a:fontRef>
        </p:style>
      </p:cxnSp>
      <p:sp>
        <p:nvSpPr>
          <p:cNvPr id="6" name="ZoneTexte 5">
            <a:extLst>
              <a:ext uri="{FF2B5EF4-FFF2-40B4-BE49-F238E27FC236}">
                <a16:creationId xmlns:a16="http://schemas.microsoft.com/office/drawing/2014/main" id="{0B9B348E-349D-4A5D-B7F4-B1B7CBCC7C0C}"/>
              </a:ext>
            </a:extLst>
          </p:cNvPr>
          <p:cNvSpPr txBox="1"/>
          <p:nvPr/>
        </p:nvSpPr>
        <p:spPr>
          <a:xfrm>
            <a:off x="707984" y="4914900"/>
            <a:ext cx="6195449" cy="830997"/>
          </a:xfrm>
          <a:prstGeom prst="rect">
            <a:avLst/>
          </a:prstGeom>
          <a:noFill/>
        </p:spPr>
        <p:txBody>
          <a:bodyPr wrap="square" rtlCol="0">
            <a:spAutoFit/>
          </a:bodyPr>
          <a:lstStyle/>
          <a:p>
            <a:pPr algn="r" rtl="1"/>
            <a:r>
              <a:rPr lang="ar-MA" sz="4800" b="1" dirty="0">
                <a:latin typeface="Microsoft Uighur" panose="02000000000000000000" pitchFamily="2" charset="-78"/>
                <a:cs typeface="Microsoft Uighur" panose="02000000000000000000" pitchFamily="2" charset="-78"/>
              </a:rPr>
              <a:t>2.     و38 شَتْلَةً في الْيَوْمِ الثّاني.</a:t>
            </a:r>
          </a:p>
        </p:txBody>
      </p:sp>
      <p:cxnSp>
        <p:nvCxnSpPr>
          <p:cNvPr id="7" name="Connecteur droit 6">
            <a:extLst>
              <a:ext uri="{FF2B5EF4-FFF2-40B4-BE49-F238E27FC236}">
                <a16:creationId xmlns:a16="http://schemas.microsoft.com/office/drawing/2014/main" id="{2B8C42DA-9169-EAF1-8920-2434976DB775}"/>
              </a:ext>
            </a:extLst>
          </p:cNvPr>
          <p:cNvCxnSpPr>
            <a:cxnSpLocks/>
          </p:cNvCxnSpPr>
          <p:nvPr/>
        </p:nvCxnSpPr>
        <p:spPr>
          <a:xfrm>
            <a:off x="10744200" y="5981700"/>
            <a:ext cx="2209800" cy="0"/>
          </a:xfrm>
          <a:prstGeom prst="line">
            <a:avLst/>
          </a:prstGeom>
          <a:ln w="38100">
            <a:solidFill>
              <a:srgbClr val="FFFF00"/>
            </a:solidFill>
          </a:ln>
        </p:spPr>
        <p:style>
          <a:lnRef idx="2">
            <a:schemeClr val="accent6"/>
          </a:lnRef>
          <a:fillRef idx="0">
            <a:schemeClr val="accent6"/>
          </a:fillRef>
          <a:effectRef idx="1">
            <a:schemeClr val="accent6"/>
          </a:effectRef>
          <a:fontRef idx="minor">
            <a:schemeClr val="tx1"/>
          </a:fontRef>
        </p:style>
      </p:cxnSp>
      <p:sp>
        <p:nvSpPr>
          <p:cNvPr id="9" name="Freeform 8">
            <a:extLst>
              <a:ext uri="{FF2B5EF4-FFF2-40B4-BE49-F238E27FC236}">
                <a16:creationId xmlns:a16="http://schemas.microsoft.com/office/drawing/2014/main" id="{31346BCE-C944-9A2A-A8D0-34FB622A0979}"/>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018257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A1322-A243-E325-9393-6C0499C2741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4523A16-54FE-370C-6568-59AB600C2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B32E33E-6F66-6B0B-4365-94A42C568EF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BE92AC6-065F-758B-5DE5-B7DE19AD7E4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06CEC45-8DC0-805E-2697-416D50DD8DA8}"/>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إذن بهذه الطريقة نكون قد استخرجنا معطيات هذه المسألة  وهي:</a:t>
            </a:r>
          </a:p>
          <a:p>
            <a:pPr marL="0" lvl="1" algn="r" defTabSz="685834" rtl="1">
              <a:lnSpc>
                <a:spcPts val="3017"/>
              </a:lnSpc>
              <a:spcBef>
                <a:spcPct val="0"/>
              </a:spcBef>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22524A53-85D6-C49E-546A-F686FAE161C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4083184-6B90-6565-7282-02CB66516231}"/>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MA" sz="4000" dirty="0">
                <a:solidFill>
                  <a:schemeClr val="tx1"/>
                </a:solidFill>
                <a:latin typeface="Microsoft Uighur" panose="02000000000000000000" pitchFamily="2" charset="-78"/>
                <a:cs typeface="Microsoft Uighur" panose="02000000000000000000" pitchFamily="2" charset="-78"/>
              </a:rPr>
              <a:t>معطيات هذه المسألة هي:</a:t>
            </a:r>
          </a:p>
        </p:txBody>
      </p:sp>
      <p:pic>
        <p:nvPicPr>
          <p:cNvPr id="5" name="Image 4" descr="Une image contenant texte&#10;&#10;Le contenu généré par l’IA peut être incorrect.">
            <a:extLst>
              <a:ext uri="{FF2B5EF4-FFF2-40B4-BE49-F238E27FC236}">
                <a16:creationId xmlns:a16="http://schemas.microsoft.com/office/drawing/2014/main" id="{7979C96B-693B-D325-7DFE-FF214CA00DB1}"/>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Rectangle : coins arrondis 4">
            <a:extLst>
              <a:ext uri="{FF2B5EF4-FFF2-40B4-BE49-F238E27FC236}">
                <a16:creationId xmlns:a16="http://schemas.microsoft.com/office/drawing/2014/main" id="{AB507AA2-C5F9-15E8-9BD9-0BE0736957F8}"/>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فَلّاحٌ 46 شَتْلَةً في الْيَوْمِ الْأَوَّلِ وَ38 شَتْلَةً في الْيَوْمِ الثّاني.</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الشَّتْلاتِ الَّتي غَرَسَها الْفَلّاحُ في الْيَوْمَيْنِ مَعاً؟</a:t>
            </a:r>
          </a:p>
        </p:txBody>
      </p:sp>
      <p:cxnSp>
        <p:nvCxnSpPr>
          <p:cNvPr id="11" name="Connecteur droit 10">
            <a:extLst>
              <a:ext uri="{FF2B5EF4-FFF2-40B4-BE49-F238E27FC236}">
                <a16:creationId xmlns:a16="http://schemas.microsoft.com/office/drawing/2014/main" id="{AFA072BB-DDF0-60FC-1E60-222B82FC3F03}"/>
              </a:ext>
            </a:extLst>
          </p:cNvPr>
          <p:cNvCxnSpPr>
            <a:cxnSpLocks/>
          </p:cNvCxnSpPr>
          <p:nvPr/>
        </p:nvCxnSpPr>
        <p:spPr>
          <a:xfrm>
            <a:off x="7848600" y="5067300"/>
            <a:ext cx="2743200" cy="0"/>
          </a:xfrm>
          <a:prstGeom prst="line">
            <a:avLst/>
          </a:prstGeom>
          <a:ln w="38100">
            <a:solidFill>
              <a:srgbClr val="FFFF00"/>
            </a:solidFill>
          </a:ln>
        </p:spPr>
        <p:style>
          <a:lnRef idx="2">
            <a:schemeClr val="accent6"/>
          </a:lnRef>
          <a:fillRef idx="0">
            <a:schemeClr val="accent6"/>
          </a:fillRef>
          <a:effectRef idx="1">
            <a:schemeClr val="accent6"/>
          </a:effectRef>
          <a:fontRef idx="minor">
            <a:schemeClr val="tx1"/>
          </a:fontRef>
        </p:style>
      </p:cxnSp>
      <p:sp>
        <p:nvSpPr>
          <p:cNvPr id="6" name="ZoneTexte 5">
            <a:extLst>
              <a:ext uri="{FF2B5EF4-FFF2-40B4-BE49-F238E27FC236}">
                <a16:creationId xmlns:a16="http://schemas.microsoft.com/office/drawing/2014/main" id="{E5531500-C7E5-0B1A-DC3B-7BE749830380}"/>
              </a:ext>
            </a:extLst>
          </p:cNvPr>
          <p:cNvSpPr txBox="1"/>
          <p:nvPr/>
        </p:nvSpPr>
        <p:spPr>
          <a:xfrm>
            <a:off x="513902" y="5143500"/>
            <a:ext cx="6195449" cy="1569660"/>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غَرَسَ فَلّاحٌ 46 شَتْلَةً. </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وَ38 شَتْلَةً في الْيَوْمِ الثّاني.</a:t>
            </a:r>
          </a:p>
        </p:txBody>
      </p:sp>
      <p:cxnSp>
        <p:nvCxnSpPr>
          <p:cNvPr id="7" name="Connecteur droit 6">
            <a:extLst>
              <a:ext uri="{FF2B5EF4-FFF2-40B4-BE49-F238E27FC236}">
                <a16:creationId xmlns:a16="http://schemas.microsoft.com/office/drawing/2014/main" id="{E48FEFDC-1E8E-872C-0291-20A355D7604A}"/>
              </a:ext>
            </a:extLst>
          </p:cNvPr>
          <p:cNvCxnSpPr>
            <a:cxnSpLocks/>
          </p:cNvCxnSpPr>
          <p:nvPr/>
        </p:nvCxnSpPr>
        <p:spPr>
          <a:xfrm>
            <a:off x="8001000" y="4023686"/>
            <a:ext cx="4800600" cy="0"/>
          </a:xfrm>
          <a:prstGeom prst="line">
            <a:avLst/>
          </a:prstGeom>
          <a:ln w="38100">
            <a:solidFill>
              <a:srgbClr val="FF0000"/>
            </a:solidFill>
          </a:ln>
        </p:spPr>
        <p:style>
          <a:lnRef idx="2">
            <a:schemeClr val="accent6"/>
          </a:lnRef>
          <a:fillRef idx="0">
            <a:schemeClr val="accent6"/>
          </a:fillRef>
          <a:effectRef idx="1">
            <a:schemeClr val="accent6"/>
          </a:effectRef>
          <a:fontRef idx="minor">
            <a:schemeClr val="tx1"/>
          </a:fontRef>
        </p:style>
      </p:cxnSp>
      <p:sp>
        <p:nvSpPr>
          <p:cNvPr id="9" name="Freeform 8">
            <a:extLst>
              <a:ext uri="{FF2B5EF4-FFF2-40B4-BE49-F238E27FC236}">
                <a16:creationId xmlns:a16="http://schemas.microsoft.com/office/drawing/2014/main" id="{065E45BD-3873-F019-B74B-4D40DF41736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cxnSp>
        <p:nvCxnSpPr>
          <p:cNvPr id="12" name="Connecteur droit 11">
            <a:extLst>
              <a:ext uri="{FF2B5EF4-FFF2-40B4-BE49-F238E27FC236}">
                <a16:creationId xmlns:a16="http://schemas.microsoft.com/office/drawing/2014/main" id="{0D882457-468B-4E64-9ADF-6F16A1110548}"/>
              </a:ext>
            </a:extLst>
          </p:cNvPr>
          <p:cNvCxnSpPr>
            <a:cxnSpLocks/>
          </p:cNvCxnSpPr>
          <p:nvPr/>
        </p:nvCxnSpPr>
        <p:spPr>
          <a:xfrm>
            <a:off x="10813195" y="5905500"/>
            <a:ext cx="2064605" cy="0"/>
          </a:xfrm>
          <a:prstGeom prst="line">
            <a:avLst/>
          </a:prstGeom>
          <a:ln w="38100">
            <a:solidFill>
              <a:srgbClr val="FFFF00"/>
            </a:solidFill>
          </a:ln>
        </p:spPr>
        <p:style>
          <a:lnRef idx="2">
            <a:schemeClr val="accent6"/>
          </a:lnRef>
          <a:fillRef idx="0">
            <a:schemeClr val="accent6"/>
          </a:fillRef>
          <a:effectRef idx="1">
            <a:schemeClr val="accent6"/>
          </a:effectRef>
          <a:fontRef idx="minor">
            <a:schemeClr val="tx1"/>
          </a:fontRef>
        </p:style>
      </p:cxnSp>
      <p:cxnSp>
        <p:nvCxnSpPr>
          <p:cNvPr id="16" name="Connecteur droit 15">
            <a:extLst>
              <a:ext uri="{FF2B5EF4-FFF2-40B4-BE49-F238E27FC236}">
                <a16:creationId xmlns:a16="http://schemas.microsoft.com/office/drawing/2014/main" id="{8DD82755-53CA-D45D-090C-9D72509C0161}"/>
              </a:ext>
            </a:extLst>
          </p:cNvPr>
          <p:cNvCxnSpPr>
            <a:cxnSpLocks/>
          </p:cNvCxnSpPr>
          <p:nvPr/>
        </p:nvCxnSpPr>
        <p:spPr>
          <a:xfrm>
            <a:off x="10744200" y="5067300"/>
            <a:ext cx="2064605" cy="0"/>
          </a:xfrm>
          <a:prstGeom prst="line">
            <a:avLst/>
          </a:prstGeom>
          <a:ln w="38100">
            <a:solidFill>
              <a:srgbClr val="FF0000"/>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8965431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 </a:t>
            </a:r>
            <a:r>
              <a:rPr lang="ar-SA" sz="3200" dirty="0">
                <a:solidFill>
                  <a:prstClr val="white">
                    <a:lumMod val="65000"/>
                  </a:prstClr>
                </a:solidFill>
                <a:latin typeface="Microsoft Uighur" panose="02000000000000000000" pitchFamily="2" charset="-78"/>
                <a:cs typeface="Microsoft Uighur" panose="02000000000000000000" pitchFamily="2" charset="-78"/>
              </a:rPr>
              <a:t> الثاني: ما المطلوب</a:t>
            </a:r>
            <a:r>
              <a:rPr lang="ar-MA" sz="3200" dirty="0">
                <a:solidFill>
                  <a:prstClr val="white">
                    <a:lumMod val="65000"/>
                  </a:prstClr>
                </a:solidFill>
                <a:latin typeface="Microsoft Uighur" panose="02000000000000000000" pitchFamily="2" charset="-78"/>
                <a:cs typeface="Microsoft Uighur" panose="02000000000000000000" pitchFamily="2" charset="-78"/>
              </a:rPr>
              <a:t> مني</a:t>
            </a:r>
            <a:r>
              <a:rPr lang="ar-SA" sz="3200" dirty="0">
                <a:solidFill>
                  <a:prstClr val="white">
                    <a:lumMod val="65000"/>
                  </a:prstClr>
                </a:solidFill>
                <a:latin typeface="Microsoft Uighur" panose="02000000000000000000" pitchFamily="2" charset="-78"/>
                <a:cs typeface="Microsoft Uighur" panose="02000000000000000000" pitchFamily="2" charset="-78"/>
              </a:rPr>
              <a:t>؟</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extLst>
              <p:ext uri="{D42A27DB-BD31-4B8C-83A1-F6EECF244321}">
                <p14:modId xmlns:p14="http://schemas.microsoft.com/office/powerpoint/2010/main" val="299950557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المطلوب مني؟</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5" name="Rectangle : coins arrondis 4">
            <a:extLst>
              <a:ext uri="{FF2B5EF4-FFF2-40B4-BE49-F238E27FC236}">
                <a16:creationId xmlns:a16="http://schemas.microsoft.com/office/drawing/2014/main" id="{B942C272-A457-C417-FEF8-A474DB43F9A4}"/>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فَلّاحٌ 46 شَتْلَةً في الْيَوْمِ الْأَوَّلِ وَ38 شَتْلَةً في الْيَوْمِ الثّاني.</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الشَّتْلاتِ الَّتي غَرَسَها الْفَلّاحُ في الْيَوْمَيْنِ مَعاً؟</a:t>
            </a:r>
          </a:p>
        </p:txBody>
      </p:sp>
      <p:sp>
        <p:nvSpPr>
          <p:cNvPr id="4" name="Freeform 8">
            <a:extLst>
              <a:ext uri="{FF2B5EF4-FFF2-40B4-BE49-F238E27FC236}">
                <a16:creationId xmlns:a16="http://schemas.microsoft.com/office/drawing/2014/main" id="{F9496EC8-983F-ADFE-5422-8EDE6FA55B0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1263235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0" y="2174437"/>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ما المطلوب مني؟</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extLst>
              <p:ext uri="{D42A27DB-BD31-4B8C-83A1-F6EECF244321}">
                <p14:modId xmlns:p14="http://schemas.microsoft.com/office/powerpoint/2010/main" val="348011809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المطلوب مني؟</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576617" y="4019999"/>
            <a:ext cx="6421214"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576616" y="5161935"/>
            <a:ext cx="6186141" cy="1569660"/>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كَمْ عَدَدُ الشَّتْلاتِ الَّتي غَرَسَها الْفَلّاحُ في الْيَوْمَيْنِ مَعاً؟</a:t>
            </a:r>
          </a:p>
        </p:txBody>
      </p:sp>
      <p:sp>
        <p:nvSpPr>
          <p:cNvPr id="7" name="Rectangle : coins arrondis 4">
            <a:extLst>
              <a:ext uri="{FF2B5EF4-FFF2-40B4-BE49-F238E27FC236}">
                <a16:creationId xmlns:a16="http://schemas.microsoft.com/office/drawing/2014/main" id="{9B1C1867-ECE5-C524-2132-43C8BD89DAEB}"/>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فَلّاحٌ 46 شَتْلَةً في الْيَوْمِ الْأَوَّلِ وَ38 شَتْلَةً في الْيَوْمِ الثّاني.</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الشَّتْلاتِ الَّتي غَرَسَها الْفَلّاحُ في الْيَوْمَيْنِ مَعاً؟</a:t>
            </a:r>
          </a:p>
        </p:txBody>
      </p:sp>
      <p:sp>
        <p:nvSpPr>
          <p:cNvPr id="4" name="Freeform 8">
            <a:extLst>
              <a:ext uri="{FF2B5EF4-FFF2-40B4-BE49-F238E27FC236}">
                <a16:creationId xmlns:a16="http://schemas.microsoft.com/office/drawing/2014/main" id="{24FE8840-71AC-2BE3-EA5F-2692AE921F1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5691110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 </a:t>
            </a:r>
            <a:r>
              <a:rPr lang="ar-SA" sz="3200" dirty="0">
                <a:solidFill>
                  <a:prstClr val="white">
                    <a:lumMod val="65000"/>
                  </a:prstClr>
                </a:solidFill>
                <a:latin typeface="Microsoft Uighur" panose="02000000000000000000" pitchFamily="2" charset="-78"/>
                <a:cs typeface="Microsoft Uighur" panose="02000000000000000000" pitchFamily="2" charset="-78"/>
              </a:rPr>
              <a:t>الثالث: ماذا علي أن أفعل؟ ولماذا</a:t>
            </a:r>
            <a:r>
              <a:rPr lang="ar-MA" sz="3200" dirty="0">
                <a:solidFill>
                  <a:prstClr val="white">
                    <a:lumMod val="65000"/>
                  </a:prstClr>
                </a:solidFill>
                <a:latin typeface="Microsoft Uighur" panose="02000000000000000000" pitchFamily="2" charset="-78"/>
                <a:cs typeface="Microsoft Uighur" panose="02000000000000000000" pitchFamily="2" charset="-78"/>
              </a:rPr>
              <a:t>؟</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extLst>
              <p:ext uri="{D42A27DB-BD31-4B8C-83A1-F6EECF244321}">
                <p14:modId xmlns:p14="http://schemas.microsoft.com/office/powerpoint/2010/main" val="57343530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ماذا عليّ أن أفعل؟ ولماذا؟</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3D761F0A-DA5D-CCA2-694A-BDCD31294CEF}"/>
              </a:ext>
            </a:extLst>
          </p:cNvPr>
          <p:cNvSpPr/>
          <p:nvPr/>
        </p:nvSpPr>
        <p:spPr>
          <a:xfrm>
            <a:off x="7617327" y="3162300"/>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فَلّاحٌ 46 شَتْلَةً في الْيَوْمِ الْأَوَّلِ وَ38 شَتْلَةً في الْيَوْمِ الثّاني.</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الشَّتْلاتِ الَّتي غَرَسَها الْفَلّاحُ في الْيَوْمَيْنِ مَعاً؟</a:t>
            </a:r>
          </a:p>
        </p:txBody>
      </p:sp>
      <p:sp>
        <p:nvSpPr>
          <p:cNvPr id="4" name="Freeform 8">
            <a:extLst>
              <a:ext uri="{FF2B5EF4-FFF2-40B4-BE49-F238E27FC236}">
                <a16:creationId xmlns:a16="http://schemas.microsoft.com/office/drawing/2014/main" id="{7EF293D3-D67B-0A66-6268-91B4C0E9C25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7224277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a:solidFill>
                  <a:prstClr val="white">
                    <a:lumMod val="65000"/>
                  </a:prstClr>
                </a:solidFill>
                <a:latin typeface="Microsoft Uighur" panose="02000000000000000000" pitchFamily="2" charset="-78"/>
                <a:cs typeface="Microsoft Uighur" panose="02000000000000000000" pitchFamily="2" charset="-78"/>
              </a:rPr>
              <a:t> ماذا </a:t>
            </a:r>
            <a:r>
              <a:rPr lang="ar-SA" sz="3200" dirty="0">
                <a:solidFill>
                  <a:prstClr val="white">
                    <a:lumMod val="65000"/>
                  </a:prstClr>
                </a:solidFill>
                <a:latin typeface="Microsoft Uighur" panose="02000000000000000000" pitchFamily="2" charset="-78"/>
                <a:cs typeface="Microsoft Uighur" panose="02000000000000000000" pitchFamily="2" charset="-78"/>
              </a:rPr>
              <a:t>علي أن أفعل؟ </a:t>
            </a:r>
            <a:r>
              <a:rPr lang="ar-MA" sz="3200" dirty="0">
                <a:solidFill>
                  <a:prstClr val="white">
                    <a:lumMod val="65000"/>
                  </a:prstClr>
                </a:solidFill>
                <a:latin typeface="Microsoft Uighur" panose="02000000000000000000" pitchFamily="2" charset="-78"/>
                <a:cs typeface="Microsoft Uighur" panose="02000000000000000000" pitchFamily="2" charset="-78"/>
              </a:rPr>
              <a:t>ولماذا؟</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extLst>
              <p:ext uri="{D42A27DB-BD31-4B8C-83A1-F6EECF244321}">
                <p14:modId xmlns:p14="http://schemas.microsoft.com/office/powerpoint/2010/main" val="4014860341"/>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ماذا عليّ أن أفعل؟ ولماذا؟</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429187" y="4205028"/>
            <a:ext cx="6942254" cy="5156370"/>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230985" y="4521770"/>
            <a:ext cx="7140455" cy="3046988"/>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غَرَسَ فَلّاحٌ 46 شَتْلَةً. </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وَ38 شَتْلَةً في الْيَوْمِ الثّاني.</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كَمْ عَدَدُ الشَّتْلاتِ الَّتي غَرَسَها الْفَلّاحُ في الْيَوْمَيْنِ مَعاً؟</a:t>
            </a:r>
          </a:p>
        </p:txBody>
      </p:sp>
      <p:sp>
        <p:nvSpPr>
          <p:cNvPr id="4" name="ZoneTexte 3">
            <a:extLst>
              <a:ext uri="{FF2B5EF4-FFF2-40B4-BE49-F238E27FC236}">
                <a16:creationId xmlns:a16="http://schemas.microsoft.com/office/drawing/2014/main" id="{B297B74F-1BDB-AC11-DF49-E566B62321DD}"/>
              </a:ext>
            </a:extLst>
          </p:cNvPr>
          <p:cNvSpPr txBox="1"/>
          <p:nvPr/>
        </p:nvSpPr>
        <p:spPr>
          <a:xfrm>
            <a:off x="2057400" y="7471201"/>
            <a:ext cx="4190999" cy="830997"/>
          </a:xfrm>
          <a:prstGeom prst="rect">
            <a:avLst/>
          </a:prstGeom>
          <a:noFill/>
        </p:spPr>
        <p:txBody>
          <a:bodyPr wrap="square" rtlCol="0">
            <a:spAutoFit/>
          </a:bodyPr>
          <a:lstStyle/>
          <a:p>
            <a:pPr algn="ctr" rtl="1"/>
            <a:r>
              <a:rPr lang="ar-SA" sz="4800" b="1" dirty="0">
                <a:solidFill>
                  <a:srgbClr val="C00000"/>
                </a:solidFill>
                <a:latin typeface="Microsoft Uighur" panose="02000000000000000000" pitchFamily="2" charset="-78"/>
                <a:cs typeface="Microsoft Uighur" panose="02000000000000000000" pitchFamily="2" charset="-78"/>
              </a:rPr>
              <a:t>س</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ن</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قوم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 ب</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ع</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ل</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ي</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ة</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 ال</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ج</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ع</a:t>
            </a:r>
            <a:r>
              <a:rPr lang="ar-MA" sz="4800" b="1" dirty="0">
                <a:solidFill>
                  <a:srgbClr val="C00000"/>
                </a:solidFill>
                <a:latin typeface="Microsoft Uighur" panose="02000000000000000000" pitchFamily="2" charset="-78"/>
                <a:cs typeface="Microsoft Uighur" panose="02000000000000000000" pitchFamily="2" charset="-78"/>
              </a:rPr>
              <a:t>ِ</a:t>
            </a:r>
            <a:endParaRPr lang="fr-FR" sz="4800" b="1" dirty="0">
              <a:solidFill>
                <a:srgbClr val="C00000"/>
              </a:solidFill>
              <a:latin typeface="Microsoft Uighur" panose="02000000000000000000" pitchFamily="2" charset="-78"/>
              <a:cs typeface="Microsoft Uighur" panose="02000000000000000000" pitchFamily="2" charset="-78"/>
            </a:endParaRPr>
          </a:p>
        </p:txBody>
      </p:sp>
      <p:sp>
        <p:nvSpPr>
          <p:cNvPr id="7" name="Rectangle : coins arrondis 4">
            <a:extLst>
              <a:ext uri="{FF2B5EF4-FFF2-40B4-BE49-F238E27FC236}">
                <a16:creationId xmlns:a16="http://schemas.microsoft.com/office/drawing/2014/main" id="{21BD651E-88EA-AA11-E45F-DA4F68EFA259}"/>
              </a:ext>
            </a:extLst>
          </p:cNvPr>
          <p:cNvSpPr/>
          <p:nvPr/>
        </p:nvSpPr>
        <p:spPr>
          <a:xfrm>
            <a:off x="7569643" y="301829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فَلّاحٌ 46 شَتْلَةً في الْيَوْمِ الْأَوَّلِ وَ38 شَتْلَةً في الْيَوْمِ الثّاني.</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الشَّتْلاتِ الَّتي غَرَسَها الْفَلّاحُ في الْيَوْمَيْنِ مَعاً؟</a:t>
            </a:r>
          </a:p>
        </p:txBody>
      </p:sp>
      <p:sp>
        <p:nvSpPr>
          <p:cNvPr id="6" name="Freeform 8">
            <a:extLst>
              <a:ext uri="{FF2B5EF4-FFF2-40B4-BE49-F238E27FC236}">
                <a16:creationId xmlns:a16="http://schemas.microsoft.com/office/drawing/2014/main" id="{A180D680-21A2-FB01-9353-5F043232F9B5}"/>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184221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a:t>
            </a:r>
            <a:r>
              <a:rPr lang="ar-MA" sz="3200" dirty="0" err="1">
                <a:solidFill>
                  <a:prstClr val="white">
                    <a:lumMod val="65000"/>
                  </a:prstClr>
                </a:solidFill>
                <a:latin typeface="Microsoft Uighur" panose="02000000000000000000" pitchFamily="2" charset="-78"/>
                <a:cs typeface="Microsoft Uighur" panose="02000000000000000000" pitchFamily="2" charset="-78"/>
              </a:rPr>
              <a:t>مث</a:t>
            </a:r>
            <a:r>
              <a:rPr lang="ar-SA" sz="3200" dirty="0">
                <a:solidFill>
                  <a:prstClr val="white">
                    <a:lumMod val="65000"/>
                  </a:prstClr>
                </a:solidFill>
                <a:latin typeface="Microsoft Uighur" panose="02000000000000000000" pitchFamily="2" charset="-78"/>
                <a:cs typeface="Microsoft Uighur" panose="02000000000000000000" pitchFamily="2" charset="-78"/>
              </a:rPr>
              <a:t>يل العملية</a:t>
            </a:r>
            <a:r>
              <a:rPr lang="ar-MA" sz="3200" dirty="0">
                <a:solidFill>
                  <a:prstClr val="white">
                    <a:lumMod val="65000"/>
                  </a:prstClr>
                </a:solidFill>
                <a:latin typeface="Microsoft Uighur" panose="02000000000000000000" pitchFamily="2" charset="-78"/>
                <a:cs typeface="Microsoft Uighur" panose="02000000000000000000" pitchFamily="2" charset="-78"/>
              </a:rPr>
              <a:t>.</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extLst>
              <p:ext uri="{D42A27DB-BD31-4B8C-83A1-F6EECF244321}">
                <p14:modId xmlns:p14="http://schemas.microsoft.com/office/powerpoint/2010/main" val="290213393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132967" y="4838700"/>
            <a:ext cx="3068644"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SA" sz="4800" dirty="0">
                <a:solidFill>
                  <a:schemeClr val="tx1"/>
                </a:solidFill>
                <a:latin typeface="Microsoft Uighur" panose="02000000000000000000" pitchFamily="2" charset="-78"/>
                <a:cs typeface="Microsoft Uighur" panose="02000000000000000000" pitchFamily="2" charset="-78"/>
              </a:rPr>
              <a:t>كَمْ شَتْلَةً غَرَسَ الْفَلّاحُ في الْيَوْمِ </a:t>
            </a:r>
            <a:r>
              <a:rPr lang="ar-MA" sz="4800" dirty="0">
                <a:solidFill>
                  <a:schemeClr val="tx1"/>
                </a:solidFill>
                <a:latin typeface="Microsoft Uighur" panose="02000000000000000000" pitchFamily="2" charset="-78"/>
                <a:cs typeface="Microsoft Uighur" panose="02000000000000000000" pitchFamily="2" charset="-78"/>
              </a:rPr>
              <a:t>الثّاني</a:t>
            </a:r>
            <a:r>
              <a:rPr lang="ar-SA" sz="4800" dirty="0">
                <a:solidFill>
                  <a:schemeClr val="tx1"/>
                </a:solidFill>
                <a:latin typeface="Microsoft Uighur" panose="02000000000000000000" pitchFamily="2" charset="-78"/>
                <a:cs typeface="Microsoft Uighur" panose="02000000000000000000" pitchFamily="2" charset="-78"/>
              </a:rPr>
              <a:t>؟</a:t>
            </a:r>
            <a:endParaRPr lang="ar-MA" sz="5400" dirty="0">
              <a:solidFill>
                <a:schemeClr val="tx1"/>
              </a:solidFill>
              <a:latin typeface="Microsoft Uighur" panose="02000000000000000000" pitchFamily="2" charset="-78"/>
              <a:cs typeface="Microsoft Uighur" panose="02000000000000000000" pitchFamily="2" charset="-78"/>
            </a:endParaRP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SA" sz="4800" dirty="0">
                <a:solidFill>
                  <a:schemeClr val="tx1"/>
                </a:solidFill>
                <a:latin typeface="Microsoft Uighur" panose="02000000000000000000" pitchFamily="2" charset="-78"/>
                <a:cs typeface="Microsoft Uighur" panose="02000000000000000000" pitchFamily="2" charset="-78"/>
              </a:rPr>
              <a:t>كَمْ </a:t>
            </a:r>
            <a:r>
              <a:rPr lang="ar-MA" sz="4800" dirty="0">
                <a:solidFill>
                  <a:schemeClr val="tx1"/>
                </a:solidFill>
                <a:latin typeface="Microsoft Uighur" panose="02000000000000000000" pitchFamily="2" charset="-78"/>
                <a:cs typeface="Microsoft Uighur" panose="02000000000000000000" pitchFamily="2" charset="-78"/>
              </a:rPr>
              <a:t>شَتْلَةً غَرَسَ الْفَلّاحُ في الْيَوْمِ الْأَوَّل؟</a:t>
            </a:r>
            <a:endParaRPr lang="ar-MA" sz="5400" dirty="0">
              <a:solidFill>
                <a:schemeClr val="tx1"/>
              </a:solidFill>
              <a:latin typeface="Microsoft Uighur" panose="02000000000000000000" pitchFamily="2" charset="-78"/>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334C26C0-57D3-000A-567C-30084EA5E54F}"/>
              </a:ext>
            </a:extLst>
          </p:cNvPr>
          <p:cNvSpPr/>
          <p:nvPr/>
        </p:nvSpPr>
        <p:spPr>
          <a:xfrm>
            <a:off x="9864314" y="4838700"/>
            <a:ext cx="3165885"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rtl="1"/>
            <a:r>
              <a:rPr lang="ar-SA" sz="4800" dirty="0">
                <a:solidFill>
                  <a:schemeClr val="tx1"/>
                </a:solidFill>
                <a:latin typeface="Microsoft Uighur" panose="02000000000000000000" pitchFamily="2" charset="-78"/>
                <a:cs typeface="Microsoft Uighur" panose="02000000000000000000" pitchFamily="2" charset="-78"/>
              </a:rPr>
              <a:t>كَمْ </a:t>
            </a:r>
            <a:r>
              <a:rPr lang="ar-MA" sz="4800" dirty="0">
                <a:solidFill>
                  <a:schemeClr val="tx1"/>
                </a:solidFill>
                <a:latin typeface="Microsoft Uighur" panose="02000000000000000000" pitchFamily="2" charset="-78"/>
                <a:cs typeface="Microsoft Uighur" panose="02000000000000000000" pitchFamily="2" charset="-78"/>
              </a:rPr>
              <a:t>عَدَدُ الشَّتْلاتِ الّتي غَرَسَها الْفَلّاحُ في الْيَوْمَيْنِ مَعاً</a:t>
            </a:r>
            <a:r>
              <a:rPr lang="ar-SA" sz="4800" dirty="0">
                <a:solidFill>
                  <a:schemeClr val="tx1"/>
                </a:solidFill>
                <a:latin typeface="Microsoft Uighur" panose="02000000000000000000" pitchFamily="2" charset="-78"/>
                <a:cs typeface="Microsoft Uighur" panose="02000000000000000000" pitchFamily="2" charset="-78"/>
              </a:rPr>
              <a:t>؟</a:t>
            </a:r>
            <a:endParaRPr lang="ar-MA" sz="4800" dirty="0">
              <a:solidFill>
                <a:schemeClr val="tx1"/>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398B1E6E-7A25-E02A-D06E-BCFE88245077}"/>
              </a:ext>
            </a:extLst>
          </p:cNvPr>
          <p:cNvSpPr txBox="1"/>
          <p:nvPr/>
        </p:nvSpPr>
        <p:spPr>
          <a:xfrm>
            <a:off x="3808620" y="4960832"/>
            <a:ext cx="1324347" cy="2646878"/>
          </a:xfrm>
          <a:prstGeom prst="rect">
            <a:avLst/>
          </a:prstGeom>
          <a:noFill/>
        </p:spPr>
        <p:txBody>
          <a:bodyPr wrap="square" rtlCol="0">
            <a:spAutoFit/>
          </a:bodyPr>
          <a:lstStyle/>
          <a:p>
            <a:r>
              <a:rPr lang="ar-SA" sz="16600" dirty="0"/>
              <a:t>+</a:t>
            </a:r>
            <a:endParaRPr lang="fr-FR" sz="16600" dirty="0"/>
          </a:p>
        </p:txBody>
      </p:sp>
      <p:sp>
        <p:nvSpPr>
          <p:cNvPr id="11" name="ZoneTexte 10">
            <a:extLst>
              <a:ext uri="{FF2B5EF4-FFF2-40B4-BE49-F238E27FC236}">
                <a16:creationId xmlns:a16="http://schemas.microsoft.com/office/drawing/2014/main" id="{D0246FD8-E232-D8DA-BA82-80D8C32BCB37}"/>
              </a:ext>
            </a:extLst>
          </p:cNvPr>
          <p:cNvSpPr txBox="1"/>
          <p:nvPr/>
        </p:nvSpPr>
        <p:spPr>
          <a:xfrm>
            <a:off x="8201611" y="4906910"/>
            <a:ext cx="1324347" cy="2646878"/>
          </a:xfrm>
          <a:prstGeom prst="rect">
            <a:avLst/>
          </a:prstGeom>
          <a:noFill/>
        </p:spPr>
        <p:txBody>
          <a:bodyPr wrap="square" rtlCol="0">
            <a:spAutoFit/>
          </a:bodyPr>
          <a:lstStyle/>
          <a:p>
            <a:r>
              <a:rPr lang="ar-SA" sz="16600" dirty="0"/>
              <a:t>=</a:t>
            </a:r>
            <a:endParaRPr lang="fr-FR" sz="16600" dirty="0"/>
          </a:p>
        </p:txBody>
      </p:sp>
      <p:sp>
        <p:nvSpPr>
          <p:cNvPr id="4" name="Freeform 8">
            <a:extLst>
              <a:ext uri="{FF2B5EF4-FFF2-40B4-BE49-F238E27FC236}">
                <a16:creationId xmlns:a16="http://schemas.microsoft.com/office/drawing/2014/main" id="{20A968C8-A543-40A7-B582-2718A600E7A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14024114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قوم</a:t>
            </a:r>
            <a:r>
              <a:rPr lang="ar-MA" sz="3200" dirty="0" err="1">
                <a:solidFill>
                  <a:prstClr val="white">
                    <a:lumMod val="65000"/>
                  </a:prstClr>
                </a:solidFill>
                <a:latin typeface="Microsoft Uighur" panose="02000000000000000000" pitchFamily="2" charset="-78"/>
                <a:cs typeface="Microsoft Uighur" panose="02000000000000000000" pitchFamily="2" charset="-78"/>
              </a:rPr>
              <a:t>وا</a:t>
            </a:r>
            <a:r>
              <a:rPr lang="ar-SA" sz="3200" dirty="0">
                <a:solidFill>
                  <a:prstClr val="white">
                    <a:lumMod val="65000"/>
                  </a:prstClr>
                </a:solidFill>
                <a:latin typeface="Microsoft Uighur" panose="02000000000000000000" pitchFamily="2" charset="-78"/>
                <a:cs typeface="Microsoft Uighur" panose="02000000000000000000" pitchFamily="2" charset="-78"/>
              </a:rPr>
              <a:t> ب</a:t>
            </a:r>
            <a:r>
              <a:rPr lang="ar-MA" sz="3200" dirty="0">
                <a:solidFill>
                  <a:prstClr val="white">
                    <a:lumMod val="65000"/>
                  </a:prstClr>
                </a:solidFill>
                <a:latin typeface="Microsoft Uighur" panose="02000000000000000000" pitchFamily="2" charset="-78"/>
                <a:cs typeface="Microsoft Uighur" panose="02000000000000000000" pitchFamily="2" charset="-78"/>
              </a:rPr>
              <a:t>إجراء العملية المطلوبة.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extLst>
              <p:ext uri="{D42A27DB-BD31-4B8C-83A1-F6EECF244321}">
                <p14:modId xmlns:p14="http://schemas.microsoft.com/office/powerpoint/2010/main" val="31557858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275852" y="3252381"/>
            <a:ext cx="6897385"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000" dirty="0">
                <a:solidFill>
                  <a:schemeClr val="tx1"/>
                </a:solidFill>
                <a:latin typeface="Microsoft Uighur" panose="02000000000000000000" pitchFamily="2" charset="-78"/>
                <a:cs typeface="Microsoft Uighur" panose="02000000000000000000" pitchFamily="2" charset="-78"/>
              </a:rPr>
              <a:t>ما هُوَ عَدَدُ الشَّتْلاتِ الَّتي غَرَسَها الْفَلّاحُ في الْيَوْمَيْنِ مَعاً؟</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474054" y="4019999"/>
            <a:ext cx="6531165" cy="4940715"/>
          </a:xfrm>
          <a:prstGeom prst="rect">
            <a:avLst/>
          </a:prstGeom>
          <a:effectLst>
            <a:outerShdw blurRad="50800" dist="38100" dir="2700000" algn="tl" rotWithShape="0">
              <a:prstClr val="black">
                <a:alpha val="40000"/>
              </a:prstClr>
            </a:outerShdw>
          </a:effectLst>
        </p:spPr>
      </p:pic>
      <p:sp>
        <p:nvSpPr>
          <p:cNvPr id="4" name="Rectangle : coins arrondis 4">
            <a:extLst>
              <a:ext uri="{FF2B5EF4-FFF2-40B4-BE49-F238E27FC236}">
                <a16:creationId xmlns:a16="http://schemas.microsoft.com/office/drawing/2014/main" id="{FB1D1944-526A-960E-8D2B-998852D983A9}"/>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فَلّاحٌ 46 شَتْلَةً في الْيَوْمِ الْأَوَّلِ وَ38 شَتْلَةً في الْيَوْمِ الثّاني.</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الشَّتْلاتِ الَّتي غَرَسَها الْفَلّاحُ في الْيَوْمَيْنِ مَعاً؟</a:t>
            </a:r>
          </a:p>
        </p:txBody>
      </p:sp>
      <p:sp>
        <p:nvSpPr>
          <p:cNvPr id="7" name="ZoneTexte 6">
            <a:extLst>
              <a:ext uri="{FF2B5EF4-FFF2-40B4-BE49-F238E27FC236}">
                <a16:creationId xmlns:a16="http://schemas.microsoft.com/office/drawing/2014/main" id="{77BD099E-F413-2FB6-9731-0761577FCFDA}"/>
              </a:ext>
            </a:extLst>
          </p:cNvPr>
          <p:cNvSpPr txBox="1"/>
          <p:nvPr/>
        </p:nvSpPr>
        <p:spPr>
          <a:xfrm>
            <a:off x="3124200" y="4353461"/>
            <a:ext cx="762000" cy="1323439"/>
          </a:xfrm>
          <a:prstGeom prst="rect">
            <a:avLst/>
          </a:prstGeom>
          <a:noFill/>
        </p:spPr>
        <p:txBody>
          <a:bodyPr wrap="square" rtlCol="0">
            <a:spAutoFit/>
          </a:bodyPr>
          <a:lstStyle/>
          <a:p>
            <a:r>
              <a:rPr lang="ar-MA" sz="80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409A329D-5C3F-DAD4-9AC4-10781B11741D}"/>
              </a:ext>
            </a:extLst>
          </p:cNvPr>
          <p:cNvSpPr txBox="1"/>
          <p:nvPr/>
        </p:nvSpPr>
        <p:spPr>
          <a:xfrm>
            <a:off x="3733800" y="4353461"/>
            <a:ext cx="762000" cy="1323439"/>
          </a:xfrm>
          <a:prstGeom prst="rect">
            <a:avLst/>
          </a:prstGeom>
          <a:noFill/>
        </p:spPr>
        <p:txBody>
          <a:bodyPr wrap="square" rtlCol="0">
            <a:spAutoFit/>
          </a:bodyPr>
          <a:lstStyle/>
          <a:p>
            <a:r>
              <a:rPr lang="ar-MA" sz="80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5FBBE952-7503-7F50-5E76-9078F7E45EA5}"/>
              </a:ext>
            </a:extLst>
          </p:cNvPr>
          <p:cNvSpPr txBox="1"/>
          <p:nvPr/>
        </p:nvSpPr>
        <p:spPr>
          <a:xfrm>
            <a:off x="2263100" y="4686300"/>
            <a:ext cx="762000" cy="1862048"/>
          </a:xfrm>
          <a:prstGeom prst="rect">
            <a:avLst/>
          </a:prstGeom>
          <a:noFill/>
        </p:spPr>
        <p:txBody>
          <a:bodyPr wrap="square" rtlCol="0">
            <a:spAutoFit/>
          </a:bodyPr>
          <a:lstStyle/>
          <a:p>
            <a:r>
              <a:rPr lang="ar-MA" sz="115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2CE66A75-6E5C-3FF0-FE0A-5373F8D950C4}"/>
              </a:ext>
            </a:extLst>
          </p:cNvPr>
          <p:cNvSpPr txBox="1"/>
          <p:nvPr/>
        </p:nvSpPr>
        <p:spPr>
          <a:xfrm>
            <a:off x="3074806" y="5496461"/>
            <a:ext cx="762000" cy="1323439"/>
          </a:xfrm>
          <a:prstGeom prst="rect">
            <a:avLst/>
          </a:prstGeom>
          <a:noFill/>
        </p:spPr>
        <p:txBody>
          <a:bodyPr wrap="square" rtlCol="0">
            <a:spAutoFit/>
          </a:bodyPr>
          <a:lstStyle/>
          <a:p>
            <a:r>
              <a:rPr lang="ar-MA" sz="80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2" name="ZoneTexte 11">
            <a:extLst>
              <a:ext uri="{FF2B5EF4-FFF2-40B4-BE49-F238E27FC236}">
                <a16:creationId xmlns:a16="http://schemas.microsoft.com/office/drawing/2014/main" id="{3E4C10C2-D59A-3226-7255-2FA1E3C3B4C2}"/>
              </a:ext>
            </a:extLst>
          </p:cNvPr>
          <p:cNvSpPr txBox="1"/>
          <p:nvPr/>
        </p:nvSpPr>
        <p:spPr>
          <a:xfrm>
            <a:off x="3738018" y="5384953"/>
            <a:ext cx="762000" cy="1446550"/>
          </a:xfrm>
          <a:prstGeom prst="rect">
            <a:avLst/>
          </a:prstGeom>
          <a:noFill/>
        </p:spPr>
        <p:txBody>
          <a:bodyPr wrap="square" rtlCol="0">
            <a:spAutoFit/>
          </a:bodyPr>
          <a:lstStyle/>
          <a:p>
            <a:r>
              <a:rPr lang="ar-MA" sz="88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cxnSp>
        <p:nvCxnSpPr>
          <p:cNvPr id="14" name="Connecteur droit 13">
            <a:extLst>
              <a:ext uri="{FF2B5EF4-FFF2-40B4-BE49-F238E27FC236}">
                <a16:creationId xmlns:a16="http://schemas.microsoft.com/office/drawing/2014/main" id="{63DF8559-B506-BB7D-2BB6-033C31366850}"/>
              </a:ext>
            </a:extLst>
          </p:cNvPr>
          <p:cNvCxnSpPr/>
          <p:nvPr/>
        </p:nvCxnSpPr>
        <p:spPr>
          <a:xfrm>
            <a:off x="2514600" y="6896100"/>
            <a:ext cx="2080300" cy="0"/>
          </a:xfrm>
          <a:prstGeom prst="line">
            <a:avLst/>
          </a:prstGeom>
        </p:spPr>
        <p:style>
          <a:lnRef idx="3">
            <a:schemeClr val="accent2"/>
          </a:lnRef>
          <a:fillRef idx="0">
            <a:schemeClr val="accent2"/>
          </a:fillRef>
          <a:effectRef idx="2">
            <a:schemeClr val="accent2"/>
          </a:effectRef>
          <a:fontRef idx="minor">
            <a:schemeClr val="tx1"/>
          </a:fontRef>
        </p:style>
      </p:cxnSp>
      <p:sp>
        <p:nvSpPr>
          <p:cNvPr id="16" name="ZoneTexte 15">
            <a:extLst>
              <a:ext uri="{FF2B5EF4-FFF2-40B4-BE49-F238E27FC236}">
                <a16:creationId xmlns:a16="http://schemas.microsoft.com/office/drawing/2014/main" id="{A52E6123-10B6-EF92-426E-0386739D73F0}"/>
              </a:ext>
            </a:extLst>
          </p:cNvPr>
          <p:cNvSpPr txBox="1"/>
          <p:nvPr/>
        </p:nvSpPr>
        <p:spPr>
          <a:xfrm>
            <a:off x="3738018" y="6659335"/>
            <a:ext cx="762000" cy="1446550"/>
          </a:xfrm>
          <a:prstGeom prst="rect">
            <a:avLst/>
          </a:prstGeom>
          <a:noFill/>
        </p:spPr>
        <p:txBody>
          <a:bodyPr wrap="square" rtlCol="0">
            <a:spAutoFit/>
          </a:bodyPr>
          <a:lstStyle/>
          <a:p>
            <a:r>
              <a:rPr lang="ar-MA" sz="88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D4995ED2-C390-DCA2-785C-D08214645137}"/>
              </a:ext>
            </a:extLst>
          </p:cNvPr>
          <p:cNvSpPr txBox="1"/>
          <p:nvPr/>
        </p:nvSpPr>
        <p:spPr>
          <a:xfrm>
            <a:off x="3074806" y="6667500"/>
            <a:ext cx="762000" cy="1446550"/>
          </a:xfrm>
          <a:prstGeom prst="rect">
            <a:avLst/>
          </a:prstGeom>
          <a:noFill/>
        </p:spPr>
        <p:txBody>
          <a:bodyPr wrap="square" rtlCol="0">
            <a:spAutoFit/>
          </a:bodyPr>
          <a:lstStyle/>
          <a:p>
            <a:r>
              <a:rPr lang="ar-MA" sz="88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6" name="Freeform 8">
            <a:extLst>
              <a:ext uri="{FF2B5EF4-FFF2-40B4-BE49-F238E27FC236}">
                <a16:creationId xmlns:a16="http://schemas.microsoft.com/office/drawing/2014/main" id="{A087C383-85B9-AFB9-23EA-BAC8AF64AA8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13" name="ZoneTexte 12">
            <a:extLst>
              <a:ext uri="{FF2B5EF4-FFF2-40B4-BE49-F238E27FC236}">
                <a16:creationId xmlns:a16="http://schemas.microsoft.com/office/drawing/2014/main" id="{A082B868-6211-3AF6-6542-6D40D40054B7}"/>
              </a:ext>
            </a:extLst>
          </p:cNvPr>
          <p:cNvSpPr txBox="1"/>
          <p:nvPr/>
        </p:nvSpPr>
        <p:spPr>
          <a:xfrm>
            <a:off x="2237004" y="6172200"/>
            <a:ext cx="762000" cy="1862048"/>
          </a:xfrm>
          <a:prstGeom prst="rect">
            <a:avLst/>
          </a:prstGeom>
          <a:noFill/>
        </p:spPr>
        <p:txBody>
          <a:bodyPr wrap="square" rtlCol="0">
            <a:spAutoFit/>
          </a:bodyPr>
          <a:lstStyle/>
          <a:p>
            <a:r>
              <a:rPr lang="ar-MA" sz="115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7713457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834F6-01A6-AF34-44DC-E4AEFC0286E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1E670F-0418-988D-2076-77664D0FD024}"/>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611F55-7652-0329-673A-9BCA2E1BE30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C3048F8-E9C3-BDE8-12CF-D4D24BFAE4A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1C925A5-3CF8-B976-9293-5DC26C9BC4B0}"/>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لنصحح.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CF771CB7-D947-94B5-E6EF-E8552E10335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F99C31A-C90D-C86F-3010-F5798C9645A1}"/>
              </a:ext>
            </a:extLst>
          </p:cNvPr>
          <p:cNvSpPr/>
          <p:nvPr/>
        </p:nvSpPr>
        <p:spPr>
          <a:xfrm>
            <a:off x="275852" y="3252381"/>
            <a:ext cx="6897385"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000" dirty="0">
                <a:solidFill>
                  <a:schemeClr val="tx1"/>
                </a:solidFill>
                <a:latin typeface="Microsoft Uighur" panose="02000000000000000000" pitchFamily="2" charset="-78"/>
                <a:cs typeface="Microsoft Uighur" panose="02000000000000000000" pitchFamily="2" charset="-78"/>
              </a:rPr>
              <a:t>ما هُوَ عَدَدُ الشَّتْلاتِ الَّتي غَرَسَها الْفَلّاحُ في الْيَوْمَيْنِ مَعاً؟</a:t>
            </a:r>
          </a:p>
        </p:txBody>
      </p:sp>
      <p:pic>
        <p:nvPicPr>
          <p:cNvPr id="5" name="Image 4" descr="Une image contenant texte&#10;&#10;Le contenu généré par l’IA peut être incorrect.">
            <a:extLst>
              <a:ext uri="{FF2B5EF4-FFF2-40B4-BE49-F238E27FC236}">
                <a16:creationId xmlns:a16="http://schemas.microsoft.com/office/drawing/2014/main" id="{3FFE9AFC-0F9C-318C-D136-D1501F38566E}"/>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474054" y="4019999"/>
            <a:ext cx="6531165" cy="4940715"/>
          </a:xfrm>
          <a:prstGeom prst="rect">
            <a:avLst/>
          </a:prstGeom>
          <a:effectLst>
            <a:outerShdw blurRad="50800" dist="38100" dir="2700000" algn="tl" rotWithShape="0">
              <a:prstClr val="black">
                <a:alpha val="40000"/>
              </a:prstClr>
            </a:outerShdw>
          </a:effectLst>
        </p:spPr>
      </p:pic>
      <p:sp>
        <p:nvSpPr>
          <p:cNvPr id="4" name="Rectangle : coins arrondis 4">
            <a:extLst>
              <a:ext uri="{FF2B5EF4-FFF2-40B4-BE49-F238E27FC236}">
                <a16:creationId xmlns:a16="http://schemas.microsoft.com/office/drawing/2014/main" id="{D64D9790-F66F-C5BC-E8A7-BDF82AF8BBD6}"/>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فَلّاحٌ 46 شَتْلَةً في الْيَوْمِ الْأَوَّلِ وَ38 شَتْلَةً في الْيَوْمِ الثّاني.</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الشَّتْلاتِ الَّتي غَرَسَها الْفَلّاحُ في الْيَوْمَيْنِ مَعاً؟</a:t>
            </a:r>
          </a:p>
        </p:txBody>
      </p:sp>
      <p:sp>
        <p:nvSpPr>
          <p:cNvPr id="7" name="ZoneTexte 6">
            <a:extLst>
              <a:ext uri="{FF2B5EF4-FFF2-40B4-BE49-F238E27FC236}">
                <a16:creationId xmlns:a16="http://schemas.microsoft.com/office/drawing/2014/main" id="{0E11C74B-BA7A-EEB4-86E7-A0FF4ADE5AC8}"/>
              </a:ext>
            </a:extLst>
          </p:cNvPr>
          <p:cNvSpPr txBox="1"/>
          <p:nvPr/>
        </p:nvSpPr>
        <p:spPr>
          <a:xfrm>
            <a:off x="3124200" y="4381500"/>
            <a:ext cx="762000" cy="1323439"/>
          </a:xfrm>
          <a:prstGeom prst="rect">
            <a:avLst/>
          </a:prstGeom>
          <a:noFill/>
        </p:spPr>
        <p:txBody>
          <a:bodyPr wrap="square" rtlCol="0">
            <a:spAutoFit/>
          </a:bodyPr>
          <a:lstStyle/>
          <a:p>
            <a:r>
              <a:rPr lang="ar-MA" sz="8000" b="1" dirty="0">
                <a:solidFill>
                  <a:srgbClr val="C00000"/>
                </a:solidFill>
                <a:latin typeface="Microsoft Uighur" panose="02000000000000000000" pitchFamily="2" charset="-78"/>
                <a:cs typeface="Microsoft Uighur" panose="02000000000000000000" pitchFamily="2" charset="-78"/>
              </a:rPr>
              <a:t>4</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F6E374F7-90FE-11D9-9751-701C8FBB0D8B}"/>
              </a:ext>
            </a:extLst>
          </p:cNvPr>
          <p:cNvSpPr txBox="1"/>
          <p:nvPr/>
        </p:nvSpPr>
        <p:spPr>
          <a:xfrm>
            <a:off x="3733800" y="4353461"/>
            <a:ext cx="762000" cy="1323439"/>
          </a:xfrm>
          <a:prstGeom prst="rect">
            <a:avLst/>
          </a:prstGeom>
          <a:noFill/>
        </p:spPr>
        <p:txBody>
          <a:bodyPr wrap="square" rtlCol="0">
            <a:spAutoFit/>
          </a:bodyPr>
          <a:lstStyle/>
          <a:p>
            <a:r>
              <a:rPr lang="ar-MA" sz="8000" b="1" dirty="0">
                <a:solidFill>
                  <a:srgbClr val="C00000"/>
                </a:solidFill>
                <a:latin typeface="Microsoft Uighur" panose="02000000000000000000" pitchFamily="2" charset="-78"/>
                <a:cs typeface="Microsoft Uighur" panose="02000000000000000000" pitchFamily="2" charset="-78"/>
              </a:rPr>
              <a:t>6</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4489610-2C34-A1E8-2305-0C11D17FF3E8}"/>
              </a:ext>
            </a:extLst>
          </p:cNvPr>
          <p:cNvSpPr txBox="1"/>
          <p:nvPr/>
        </p:nvSpPr>
        <p:spPr>
          <a:xfrm>
            <a:off x="2263100" y="4576852"/>
            <a:ext cx="762000" cy="1862048"/>
          </a:xfrm>
          <a:prstGeom prst="rect">
            <a:avLst/>
          </a:prstGeom>
          <a:noFill/>
        </p:spPr>
        <p:txBody>
          <a:bodyPr wrap="square" rtlCol="0">
            <a:spAutoFit/>
          </a:bodyPr>
          <a:lstStyle/>
          <a:p>
            <a:r>
              <a:rPr lang="ar-MA" sz="115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E89DB613-FF73-FCFE-6127-DA1F3F03391A}"/>
              </a:ext>
            </a:extLst>
          </p:cNvPr>
          <p:cNvSpPr txBox="1"/>
          <p:nvPr/>
        </p:nvSpPr>
        <p:spPr>
          <a:xfrm>
            <a:off x="3074806" y="5384953"/>
            <a:ext cx="762000" cy="1323439"/>
          </a:xfrm>
          <a:prstGeom prst="rect">
            <a:avLst/>
          </a:prstGeom>
          <a:noFill/>
        </p:spPr>
        <p:txBody>
          <a:bodyPr wrap="square" rtlCol="0">
            <a:spAutoFit/>
          </a:bodyPr>
          <a:lstStyle/>
          <a:p>
            <a:r>
              <a:rPr lang="ar-MA" sz="8000" b="1" dirty="0">
                <a:solidFill>
                  <a:srgbClr val="C00000"/>
                </a:solidFill>
                <a:latin typeface="Microsoft Uighur" panose="02000000000000000000" pitchFamily="2" charset="-78"/>
                <a:cs typeface="Microsoft Uighur" panose="02000000000000000000" pitchFamily="2" charset="-78"/>
              </a:rPr>
              <a:t>3</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2" name="ZoneTexte 11">
            <a:extLst>
              <a:ext uri="{FF2B5EF4-FFF2-40B4-BE49-F238E27FC236}">
                <a16:creationId xmlns:a16="http://schemas.microsoft.com/office/drawing/2014/main" id="{7D4F84C4-BC67-4DAA-0FE3-A2B3E5F9ECE5}"/>
              </a:ext>
            </a:extLst>
          </p:cNvPr>
          <p:cNvSpPr txBox="1"/>
          <p:nvPr/>
        </p:nvSpPr>
        <p:spPr>
          <a:xfrm>
            <a:off x="3738018" y="5384953"/>
            <a:ext cx="762000" cy="1446550"/>
          </a:xfrm>
          <a:prstGeom prst="rect">
            <a:avLst/>
          </a:prstGeom>
          <a:noFill/>
        </p:spPr>
        <p:txBody>
          <a:bodyPr wrap="square" rtlCol="0">
            <a:spAutoFit/>
          </a:bodyPr>
          <a:lstStyle/>
          <a:p>
            <a:r>
              <a:rPr lang="ar-MA" sz="8800" b="1" dirty="0">
                <a:solidFill>
                  <a:srgbClr val="C00000"/>
                </a:solidFill>
                <a:latin typeface="Microsoft Uighur" panose="02000000000000000000" pitchFamily="2" charset="-78"/>
                <a:cs typeface="Microsoft Uighur" panose="02000000000000000000" pitchFamily="2" charset="-78"/>
              </a:rPr>
              <a:t>8</a:t>
            </a:r>
            <a:endParaRPr lang="fr-FR" sz="11500" b="1" dirty="0">
              <a:solidFill>
                <a:srgbClr val="C00000"/>
              </a:solidFill>
              <a:latin typeface="Microsoft Uighur" panose="02000000000000000000" pitchFamily="2" charset="-78"/>
              <a:cs typeface="Microsoft Uighur" panose="02000000000000000000" pitchFamily="2" charset="-78"/>
            </a:endParaRPr>
          </a:p>
        </p:txBody>
      </p:sp>
      <p:cxnSp>
        <p:nvCxnSpPr>
          <p:cNvPr id="14" name="Connecteur droit 13">
            <a:extLst>
              <a:ext uri="{FF2B5EF4-FFF2-40B4-BE49-F238E27FC236}">
                <a16:creationId xmlns:a16="http://schemas.microsoft.com/office/drawing/2014/main" id="{EBCF0248-5581-2F1B-7B4F-49C869131A32}"/>
              </a:ext>
            </a:extLst>
          </p:cNvPr>
          <p:cNvCxnSpPr/>
          <p:nvPr/>
        </p:nvCxnSpPr>
        <p:spPr>
          <a:xfrm>
            <a:off x="2644100" y="6896100"/>
            <a:ext cx="2080300" cy="0"/>
          </a:xfrm>
          <a:prstGeom prst="line">
            <a:avLst/>
          </a:prstGeom>
        </p:spPr>
        <p:style>
          <a:lnRef idx="3">
            <a:schemeClr val="accent2"/>
          </a:lnRef>
          <a:fillRef idx="0">
            <a:schemeClr val="accent2"/>
          </a:fillRef>
          <a:effectRef idx="2">
            <a:schemeClr val="accent2"/>
          </a:effectRef>
          <a:fontRef idx="minor">
            <a:schemeClr val="tx1"/>
          </a:fontRef>
        </p:style>
      </p:cxnSp>
      <p:sp>
        <p:nvSpPr>
          <p:cNvPr id="16" name="ZoneTexte 15">
            <a:extLst>
              <a:ext uri="{FF2B5EF4-FFF2-40B4-BE49-F238E27FC236}">
                <a16:creationId xmlns:a16="http://schemas.microsoft.com/office/drawing/2014/main" id="{CB2BA604-300B-A7A4-7073-A0F940972822}"/>
              </a:ext>
            </a:extLst>
          </p:cNvPr>
          <p:cNvSpPr txBox="1"/>
          <p:nvPr/>
        </p:nvSpPr>
        <p:spPr>
          <a:xfrm>
            <a:off x="3738018" y="6659335"/>
            <a:ext cx="762000" cy="1446550"/>
          </a:xfrm>
          <a:prstGeom prst="rect">
            <a:avLst/>
          </a:prstGeom>
          <a:noFill/>
        </p:spPr>
        <p:txBody>
          <a:bodyPr wrap="square" rtlCol="0">
            <a:spAutoFit/>
          </a:bodyPr>
          <a:lstStyle/>
          <a:p>
            <a:r>
              <a:rPr lang="ar-MA" sz="8800" b="1" dirty="0">
                <a:solidFill>
                  <a:srgbClr val="C00000"/>
                </a:solidFill>
                <a:latin typeface="Microsoft Uighur" panose="02000000000000000000" pitchFamily="2" charset="-78"/>
                <a:cs typeface="Microsoft Uighur" panose="02000000000000000000" pitchFamily="2" charset="-78"/>
              </a:rPr>
              <a:t>4</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2A15BDD2-A156-D5B6-6AE3-B1732E2BA110}"/>
              </a:ext>
            </a:extLst>
          </p:cNvPr>
          <p:cNvSpPr txBox="1"/>
          <p:nvPr/>
        </p:nvSpPr>
        <p:spPr>
          <a:xfrm>
            <a:off x="3074806" y="6667500"/>
            <a:ext cx="762000" cy="1446550"/>
          </a:xfrm>
          <a:prstGeom prst="rect">
            <a:avLst/>
          </a:prstGeom>
          <a:noFill/>
        </p:spPr>
        <p:txBody>
          <a:bodyPr wrap="square" rtlCol="0">
            <a:spAutoFit/>
          </a:bodyPr>
          <a:lstStyle/>
          <a:p>
            <a:r>
              <a:rPr lang="ar-MA" sz="8800" b="1" dirty="0">
                <a:solidFill>
                  <a:srgbClr val="C00000"/>
                </a:solidFill>
                <a:latin typeface="Microsoft Uighur" panose="02000000000000000000" pitchFamily="2" charset="-78"/>
                <a:cs typeface="Microsoft Uighur" panose="02000000000000000000" pitchFamily="2" charset="-78"/>
              </a:rPr>
              <a:t>8</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8" name="ZoneTexte 17">
            <a:extLst>
              <a:ext uri="{FF2B5EF4-FFF2-40B4-BE49-F238E27FC236}">
                <a16:creationId xmlns:a16="http://schemas.microsoft.com/office/drawing/2014/main" id="{359C743A-DEE5-1EF1-6865-DDDE6BB592D5}"/>
              </a:ext>
            </a:extLst>
          </p:cNvPr>
          <p:cNvSpPr txBox="1"/>
          <p:nvPr/>
        </p:nvSpPr>
        <p:spPr>
          <a:xfrm>
            <a:off x="3276600" y="4229100"/>
            <a:ext cx="762000" cy="646331"/>
          </a:xfrm>
          <a:prstGeom prst="rect">
            <a:avLst/>
          </a:prstGeom>
          <a:noFill/>
        </p:spPr>
        <p:txBody>
          <a:bodyPr wrap="square" rtlCol="0">
            <a:spAutoFit/>
          </a:bodyPr>
          <a:lstStyle/>
          <a:p>
            <a:r>
              <a:rPr lang="ar-MA" sz="3600" b="1" dirty="0">
                <a:solidFill>
                  <a:srgbClr val="C00000"/>
                </a:solidFill>
                <a:latin typeface="Microsoft Uighur" panose="02000000000000000000" pitchFamily="2" charset="-78"/>
                <a:cs typeface="Microsoft Uighur" panose="02000000000000000000" pitchFamily="2" charset="-78"/>
              </a:rPr>
              <a:t>1</a:t>
            </a:r>
            <a:endParaRPr lang="fr-FR" sz="3600" b="1" dirty="0">
              <a:solidFill>
                <a:srgbClr val="C00000"/>
              </a:solidFill>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62D58FC2-778B-75C2-9E77-DB2A0A67561E}"/>
              </a:ext>
            </a:extLst>
          </p:cNvPr>
          <p:cNvSpPr txBox="1"/>
          <p:nvPr/>
        </p:nvSpPr>
        <p:spPr>
          <a:xfrm>
            <a:off x="2237004" y="6172200"/>
            <a:ext cx="762000" cy="1862048"/>
          </a:xfrm>
          <a:prstGeom prst="rect">
            <a:avLst/>
          </a:prstGeom>
          <a:noFill/>
        </p:spPr>
        <p:txBody>
          <a:bodyPr wrap="square" rtlCol="0">
            <a:spAutoFit/>
          </a:bodyPr>
          <a:lstStyle/>
          <a:p>
            <a:r>
              <a:rPr lang="ar-MA" sz="115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3" name="Freeform 8">
            <a:extLst>
              <a:ext uri="{FF2B5EF4-FFF2-40B4-BE49-F238E27FC236}">
                <a16:creationId xmlns:a16="http://schemas.microsoft.com/office/drawing/2014/main" id="{0125E63F-A5DD-A73B-755D-EC69EEA510F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22313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36DFB-2F37-1399-8154-EA48C19C029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3B1F54F-223F-9135-F6ED-FC46B4C61DF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6E3BD0-9E36-0672-A818-5EB5873249A5}"/>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455DE2-57E0-AA4D-E5B0-DC1D1E4FC4E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4CA8FC1-F4DF-0AC6-13FD-CEC5B61E1608}"/>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إذن عدد الشتلات التي غرسها الفلاح في اليومين معا هو:</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B7998752-9887-B35E-EC53-4EEA06E8E86F}"/>
              </a:ext>
            </a:extLst>
          </p:cNvPr>
          <p:cNvGraphicFramePr>
            <a:graphicFrameLocks noGrp="1"/>
          </p:cNvGraphicFramePr>
          <p:nvPr>
            <p:extLst>
              <p:ext uri="{D42A27DB-BD31-4B8C-83A1-F6EECF244321}">
                <p14:modId xmlns:p14="http://schemas.microsoft.com/office/powerpoint/2010/main" val="24849771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6E5360C-029D-C95B-A45C-B5BA70A955DD}"/>
              </a:ext>
            </a:extLst>
          </p:cNvPr>
          <p:cNvSpPr/>
          <p:nvPr/>
        </p:nvSpPr>
        <p:spPr>
          <a:xfrm>
            <a:off x="423301" y="3157930"/>
            <a:ext cx="6870489"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000" dirty="0">
                <a:solidFill>
                  <a:schemeClr val="tx1"/>
                </a:solidFill>
                <a:latin typeface="Microsoft Uighur" panose="02000000000000000000" pitchFamily="2" charset="-78"/>
                <a:cs typeface="Microsoft Uighur" panose="02000000000000000000" pitchFamily="2" charset="-78"/>
              </a:rPr>
              <a:t>ما هُوَ عَدَدُ الشَّتْلاتِ الَّتي غَرَسَها الْفَلّاحُ في الْيَوْمَيْنِ مَعاً؟</a:t>
            </a:r>
          </a:p>
        </p:txBody>
      </p:sp>
      <p:pic>
        <p:nvPicPr>
          <p:cNvPr id="5" name="Image 4" descr="Une image contenant texte&#10;&#10;Le contenu généré par l’IA peut être incorrect.">
            <a:extLst>
              <a:ext uri="{FF2B5EF4-FFF2-40B4-BE49-F238E27FC236}">
                <a16:creationId xmlns:a16="http://schemas.microsoft.com/office/drawing/2014/main" id="{BD974F0C-213A-4127-0D76-C397EEA10AC7}"/>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A7F9DB9A-D3B9-6D1F-82CF-7BD379E180D9}"/>
              </a:ext>
            </a:extLst>
          </p:cNvPr>
          <p:cNvSpPr txBox="1"/>
          <p:nvPr/>
        </p:nvSpPr>
        <p:spPr>
          <a:xfrm>
            <a:off x="651902" y="4833997"/>
            <a:ext cx="6206098" cy="2800767"/>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عَدَدُ الشَّتْلاتِ الَّتي غَرَسَها الْفَلّاحُ في الْيَوْمَيْنِ مَعاً</a:t>
            </a:r>
            <a:r>
              <a:rPr lang="ar-MA" sz="4800" b="1" dirty="0">
                <a:latin typeface="Microsoft Uighur" panose="02000000000000000000" pitchFamily="2" charset="-78"/>
                <a:cs typeface="Microsoft Uighur" panose="02000000000000000000" pitchFamily="2" charset="-78"/>
              </a:rPr>
              <a:t> هُوَ:</a:t>
            </a:r>
          </a:p>
          <a:p>
            <a:pPr algn="ctr" rtl="1"/>
            <a:r>
              <a:rPr lang="ar-MA" sz="8000" b="1" dirty="0">
                <a:solidFill>
                  <a:srgbClr val="C00000"/>
                </a:solidFill>
                <a:latin typeface="Microsoft Uighur" panose="02000000000000000000" pitchFamily="2" charset="-78"/>
                <a:cs typeface="Microsoft Uighur" panose="02000000000000000000" pitchFamily="2" charset="-78"/>
              </a:rPr>
              <a:t>84 </a:t>
            </a:r>
            <a:r>
              <a:rPr lang="ar-MA" sz="6600" b="1" dirty="0">
                <a:solidFill>
                  <a:srgbClr val="C00000"/>
                </a:solidFill>
                <a:latin typeface="Microsoft Uighur" panose="02000000000000000000" pitchFamily="2" charset="-78"/>
                <a:cs typeface="Microsoft Uighur" panose="02000000000000000000" pitchFamily="2" charset="-78"/>
              </a:rPr>
              <a:t>شَتْلَةً.</a:t>
            </a:r>
            <a:endParaRPr lang="ar-SA" sz="9600" b="1" dirty="0">
              <a:solidFill>
                <a:srgbClr val="C00000"/>
              </a:solidFill>
              <a:latin typeface="Microsoft Uighur" panose="02000000000000000000" pitchFamily="2" charset="-78"/>
              <a:cs typeface="Microsoft Uighur" panose="02000000000000000000" pitchFamily="2" charset="-78"/>
            </a:endParaRPr>
          </a:p>
        </p:txBody>
      </p:sp>
      <p:sp>
        <p:nvSpPr>
          <p:cNvPr id="4" name="Rectangle : coins arrondis 4">
            <a:extLst>
              <a:ext uri="{FF2B5EF4-FFF2-40B4-BE49-F238E27FC236}">
                <a16:creationId xmlns:a16="http://schemas.microsoft.com/office/drawing/2014/main" id="{59AA0304-8059-E1D9-383F-0DEC27CE4727}"/>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فَلّاحٌ 46 شَتْلَةً في الْيَوْمِ الْأَوَّلِ وَ38 شَتْلَةً في الْيَوْمِ الثّاني.</a:t>
            </a:r>
          </a:p>
          <a:p>
            <a:pPr algn="just" rtl="1"/>
            <a:r>
              <a:rPr lang="ar-MA" sz="6000" dirty="0">
                <a:solidFill>
                  <a:schemeClr val="bg1"/>
                </a:solidFill>
                <a:latin typeface="Microsoft Uighur" panose="02000000000000000000" pitchFamily="2" charset="-78"/>
                <a:cs typeface="Microsoft Uighur" panose="02000000000000000000" pitchFamily="2" charset="-78"/>
              </a:rPr>
              <a:t>كَمْ عَدَدُ الشَّتْلاتِ الَّتي غَرَسَها الْفَلّاحُ في الْيَوْمَيْنِ مَعاً؟</a:t>
            </a:r>
          </a:p>
        </p:txBody>
      </p:sp>
      <p:sp>
        <p:nvSpPr>
          <p:cNvPr id="6" name="Freeform 8">
            <a:extLst>
              <a:ext uri="{FF2B5EF4-FFF2-40B4-BE49-F238E27FC236}">
                <a16:creationId xmlns:a16="http://schemas.microsoft.com/office/drawing/2014/main" id="{01A75A93-DD74-A177-C300-0584D15ECAC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757611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10207283" y="403996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6379273" y="3893334"/>
            <a:ext cx="1918006" cy="1384995"/>
          </a:xfrm>
          <a:prstGeom prst="rect">
            <a:avLst/>
          </a:prstGeom>
          <a:noFill/>
        </p:spPr>
        <p:txBody>
          <a:bodyPr wrap="square" rtlCol="0">
            <a:spAutoFit/>
          </a:bodyPr>
          <a:lstStyle/>
          <a:p>
            <a:pPr algn="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التعرف على الأعداد من 0 إلى 99</a:t>
            </a:r>
            <a:endParaRPr lang="fr-FR" sz="28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37160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للأستاذ(ة)</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5"/>
          <a:stretch>
            <a:fillRect/>
          </a:stretch>
        </p:blipFill>
        <p:spPr>
          <a:xfrm>
            <a:off x="1524000" y="4506048"/>
            <a:ext cx="2126957" cy="2852433"/>
          </a:xfrm>
          <a:prstGeom prst="rect">
            <a:avLst/>
          </a:prstGeom>
        </p:spPr>
      </p:pic>
      <p:pic>
        <p:nvPicPr>
          <p:cNvPr id="16" name="Image 15">
            <a:extLst>
              <a:ext uri="{FF2B5EF4-FFF2-40B4-BE49-F238E27FC236}">
                <a16:creationId xmlns:a16="http://schemas.microsoft.com/office/drawing/2014/main" id="{841FE0FF-D56F-78FB-BD19-1F3DC2E753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92960" y="5446814"/>
            <a:ext cx="2265709" cy="1677886"/>
          </a:xfrm>
          <a:prstGeom prst="rect">
            <a:avLst/>
          </a:prstGeom>
        </p:spPr>
      </p:pic>
      <p:pic>
        <p:nvPicPr>
          <p:cNvPr id="14" name="Image 13">
            <a:extLst>
              <a:ext uri="{FF2B5EF4-FFF2-40B4-BE49-F238E27FC236}">
                <a16:creationId xmlns:a16="http://schemas.microsoft.com/office/drawing/2014/main" id="{51EEB38D-F8E4-162C-043A-510004EBB0C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00393" y="5226007"/>
            <a:ext cx="1314758" cy="1509070"/>
          </a:xfrm>
          <a:prstGeom prst="rect">
            <a:avLst/>
          </a:prstGeom>
        </p:spPr>
      </p:pic>
      <p:sp>
        <p:nvSpPr>
          <p:cNvPr id="17" name="ZoneTexte 16">
            <a:extLst>
              <a:ext uri="{FF2B5EF4-FFF2-40B4-BE49-F238E27FC236}">
                <a16:creationId xmlns:a16="http://schemas.microsoft.com/office/drawing/2014/main" id="{606A474A-4A3C-2EAA-2302-40BB87702D96}"/>
              </a:ext>
            </a:extLst>
          </p:cNvPr>
          <p:cNvSpPr txBox="1"/>
          <p:nvPr/>
        </p:nvSpPr>
        <p:spPr>
          <a:xfrm>
            <a:off x="4267200" y="3893334"/>
            <a:ext cx="1878600" cy="1384995"/>
          </a:xfrm>
          <a:prstGeom prst="rect">
            <a:avLst/>
          </a:prstGeom>
          <a:noFill/>
        </p:spPr>
        <p:txBody>
          <a:bodyPr wrap="square" rtlCol="0">
            <a:spAutoFit/>
          </a:bodyPr>
          <a:lstStyle/>
          <a:p>
            <a:pPr algn="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وضع وإنجاز عمليات جمع باحتفاظ</a:t>
            </a:r>
            <a:endParaRPr lang="fr-FR" sz="2800" dirty="0">
              <a:latin typeface="Microsoft Uighur" panose="02000000000000000000" pitchFamily="2" charset="-78"/>
              <a:cs typeface="Microsoft Uighur" panose="02000000000000000000" pitchFamily="2" charset="-78"/>
            </a:endParaRPr>
          </a:p>
        </p:txBody>
      </p:sp>
      <p:grpSp>
        <p:nvGrpSpPr>
          <p:cNvPr id="10" name="Groupe 9">
            <a:extLst>
              <a:ext uri="{FF2B5EF4-FFF2-40B4-BE49-F238E27FC236}">
                <a16:creationId xmlns:a16="http://schemas.microsoft.com/office/drawing/2014/main" id="{511AE4C2-2085-2C77-F1BD-BD1317519A5E}"/>
              </a:ext>
            </a:extLst>
          </p:cNvPr>
          <p:cNvGrpSpPr/>
          <p:nvPr/>
        </p:nvGrpSpPr>
        <p:grpSpPr>
          <a:xfrm>
            <a:off x="4267199" y="5640630"/>
            <a:ext cx="1878601" cy="929431"/>
            <a:chOff x="594659" y="4051407"/>
            <a:chExt cx="11035085" cy="1894199"/>
          </a:xfrm>
        </p:grpSpPr>
        <p:grpSp>
          <p:nvGrpSpPr>
            <p:cNvPr id="12" name="Groupe 11">
              <a:extLst>
                <a:ext uri="{FF2B5EF4-FFF2-40B4-BE49-F238E27FC236}">
                  <a16:creationId xmlns:a16="http://schemas.microsoft.com/office/drawing/2014/main" id="{076796E7-7EDE-67A6-349E-6A2D118424FE}"/>
                </a:ext>
              </a:extLst>
            </p:cNvPr>
            <p:cNvGrpSpPr/>
            <p:nvPr/>
          </p:nvGrpSpPr>
          <p:grpSpPr>
            <a:xfrm rot="20676485">
              <a:off x="594659" y="4059946"/>
              <a:ext cx="2434668" cy="1865110"/>
              <a:chOff x="452972" y="4108124"/>
              <a:chExt cx="2927425" cy="1772599"/>
            </a:xfrm>
          </p:grpSpPr>
          <p:pic>
            <p:nvPicPr>
              <p:cNvPr id="34" name="Image 33">
                <a:extLst>
                  <a:ext uri="{FF2B5EF4-FFF2-40B4-BE49-F238E27FC236}">
                    <a16:creationId xmlns:a16="http://schemas.microsoft.com/office/drawing/2014/main" id="{0950A810-0163-9A64-0E31-BB4A1CFBC6EC}"/>
                  </a:ext>
                </a:extLst>
              </p:cNvPr>
              <p:cNvPicPr>
                <a:picLocks noChangeAspect="1"/>
              </p:cNvPicPr>
              <p:nvPr/>
            </p:nvPicPr>
            <p:blipFill>
              <a:blip r:embed="rId8"/>
              <a:stretch>
                <a:fillRect/>
              </a:stretch>
            </p:blipFill>
            <p:spPr>
              <a:xfrm>
                <a:off x="452972" y="4108124"/>
                <a:ext cx="2286571" cy="1015663"/>
              </a:xfrm>
              <a:prstGeom prst="rect">
                <a:avLst/>
              </a:prstGeom>
            </p:spPr>
          </p:pic>
          <p:pic>
            <p:nvPicPr>
              <p:cNvPr id="35" name="Image 34">
                <a:extLst>
                  <a:ext uri="{FF2B5EF4-FFF2-40B4-BE49-F238E27FC236}">
                    <a16:creationId xmlns:a16="http://schemas.microsoft.com/office/drawing/2014/main" id="{CDC116EC-FB8B-4AA9-E357-95DB4FC904ED}"/>
                  </a:ext>
                </a:extLst>
              </p:cNvPr>
              <p:cNvPicPr>
                <a:picLocks noChangeAspect="1"/>
              </p:cNvPicPr>
              <p:nvPr/>
            </p:nvPicPr>
            <p:blipFill>
              <a:blip r:embed="rId8"/>
              <a:stretch>
                <a:fillRect/>
              </a:stretch>
            </p:blipFill>
            <p:spPr>
              <a:xfrm>
                <a:off x="649524" y="4357229"/>
                <a:ext cx="2286571" cy="1015663"/>
              </a:xfrm>
              <a:prstGeom prst="rect">
                <a:avLst/>
              </a:prstGeom>
            </p:spPr>
          </p:pic>
          <p:pic>
            <p:nvPicPr>
              <p:cNvPr id="36" name="Image 35">
                <a:extLst>
                  <a:ext uri="{FF2B5EF4-FFF2-40B4-BE49-F238E27FC236}">
                    <a16:creationId xmlns:a16="http://schemas.microsoft.com/office/drawing/2014/main" id="{BB181B8E-1108-3E80-93E9-5D0E99C0C25F}"/>
                  </a:ext>
                </a:extLst>
              </p:cNvPr>
              <p:cNvPicPr>
                <a:picLocks noChangeAspect="1"/>
              </p:cNvPicPr>
              <p:nvPr/>
            </p:nvPicPr>
            <p:blipFill>
              <a:blip r:embed="rId8"/>
              <a:stretch>
                <a:fillRect/>
              </a:stretch>
            </p:blipFill>
            <p:spPr>
              <a:xfrm>
                <a:off x="871675" y="4606334"/>
                <a:ext cx="2286571" cy="1015663"/>
              </a:xfrm>
              <a:prstGeom prst="rect">
                <a:avLst/>
              </a:prstGeom>
            </p:spPr>
          </p:pic>
          <p:pic>
            <p:nvPicPr>
              <p:cNvPr id="37" name="Image 36">
                <a:extLst>
                  <a:ext uri="{FF2B5EF4-FFF2-40B4-BE49-F238E27FC236}">
                    <a16:creationId xmlns:a16="http://schemas.microsoft.com/office/drawing/2014/main" id="{A9A46E0A-E0B0-E714-4F5B-DBAD3605A036}"/>
                  </a:ext>
                </a:extLst>
              </p:cNvPr>
              <p:cNvPicPr>
                <a:picLocks noChangeAspect="1"/>
              </p:cNvPicPr>
              <p:nvPr/>
            </p:nvPicPr>
            <p:blipFill>
              <a:blip r:embed="rId8"/>
              <a:stretch>
                <a:fillRect/>
              </a:stretch>
            </p:blipFill>
            <p:spPr>
              <a:xfrm>
                <a:off x="1093826" y="4865060"/>
                <a:ext cx="2286571" cy="1015663"/>
              </a:xfrm>
              <a:prstGeom prst="rect">
                <a:avLst/>
              </a:prstGeom>
            </p:spPr>
          </p:pic>
        </p:grpSp>
        <p:grpSp>
          <p:nvGrpSpPr>
            <p:cNvPr id="18" name="Groupe 17">
              <a:extLst>
                <a:ext uri="{FF2B5EF4-FFF2-40B4-BE49-F238E27FC236}">
                  <a16:creationId xmlns:a16="http://schemas.microsoft.com/office/drawing/2014/main" id="{F19A6147-513B-02DB-4A17-504E64841A23}"/>
                </a:ext>
              </a:extLst>
            </p:cNvPr>
            <p:cNvGrpSpPr/>
            <p:nvPr/>
          </p:nvGrpSpPr>
          <p:grpSpPr>
            <a:xfrm rot="841706">
              <a:off x="3430056" y="4051407"/>
              <a:ext cx="2471807" cy="1882188"/>
              <a:chOff x="3730573" y="3849397"/>
              <a:chExt cx="2972081" cy="1788830"/>
            </a:xfrm>
          </p:grpSpPr>
          <p:pic>
            <p:nvPicPr>
              <p:cNvPr id="30" name="Image 29" descr="Une image contenant Graphique, graphisme, Police, vert&#10;&#10;Description générée automatiquement">
                <a:extLst>
                  <a:ext uri="{FF2B5EF4-FFF2-40B4-BE49-F238E27FC236}">
                    <a16:creationId xmlns:a16="http://schemas.microsoft.com/office/drawing/2014/main" id="{26896E4C-0DD8-A7CA-C8E3-0D3BA287930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730573" y="3849397"/>
                <a:ext cx="2295241" cy="1015664"/>
              </a:xfrm>
              <a:prstGeom prst="rect">
                <a:avLst/>
              </a:prstGeom>
            </p:spPr>
          </p:pic>
          <p:pic>
            <p:nvPicPr>
              <p:cNvPr id="31" name="Image 30" descr="Une image contenant Graphique, graphisme, Police, vert&#10;&#10;Description générée automatiquement">
                <a:extLst>
                  <a:ext uri="{FF2B5EF4-FFF2-40B4-BE49-F238E27FC236}">
                    <a16:creationId xmlns:a16="http://schemas.microsoft.com/office/drawing/2014/main" id="{5F4CFA22-B7FD-238D-F630-6CA2DA9F5FD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63111" y="4104185"/>
                <a:ext cx="2295241" cy="1015664"/>
              </a:xfrm>
              <a:prstGeom prst="rect">
                <a:avLst/>
              </a:prstGeom>
            </p:spPr>
          </p:pic>
          <p:pic>
            <p:nvPicPr>
              <p:cNvPr id="32" name="Image 31" descr="Une image contenant Graphique, graphisme, Police, vert&#10;&#10;Description générée automatiquement">
                <a:extLst>
                  <a:ext uri="{FF2B5EF4-FFF2-40B4-BE49-F238E27FC236}">
                    <a16:creationId xmlns:a16="http://schemas.microsoft.com/office/drawing/2014/main" id="{63AEC393-80B2-F703-1D1A-1070EA65C9D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95649" y="4369519"/>
                <a:ext cx="2295241" cy="1015664"/>
              </a:xfrm>
              <a:prstGeom prst="rect">
                <a:avLst/>
              </a:prstGeom>
            </p:spPr>
          </p:pic>
          <p:pic>
            <p:nvPicPr>
              <p:cNvPr id="33" name="Image 32" descr="Une image contenant Graphique, graphisme, Police, vert&#10;&#10;Description générée automatiquement">
                <a:extLst>
                  <a:ext uri="{FF2B5EF4-FFF2-40B4-BE49-F238E27FC236}">
                    <a16:creationId xmlns:a16="http://schemas.microsoft.com/office/drawing/2014/main" id="{653EE162-FAF6-0C30-1747-E95B52DDD24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07413" y="4622563"/>
                <a:ext cx="2295241" cy="1015664"/>
              </a:xfrm>
              <a:prstGeom prst="rect">
                <a:avLst/>
              </a:prstGeom>
            </p:spPr>
          </p:pic>
        </p:grpSp>
        <p:grpSp>
          <p:nvGrpSpPr>
            <p:cNvPr id="20" name="Groupe 19">
              <a:extLst>
                <a:ext uri="{FF2B5EF4-FFF2-40B4-BE49-F238E27FC236}">
                  <a16:creationId xmlns:a16="http://schemas.microsoft.com/office/drawing/2014/main" id="{3D02B9FA-529D-0361-5A18-FF90E470D374}"/>
                </a:ext>
              </a:extLst>
            </p:cNvPr>
            <p:cNvGrpSpPr/>
            <p:nvPr/>
          </p:nvGrpSpPr>
          <p:grpSpPr>
            <a:xfrm rot="20432948">
              <a:off x="6302592" y="4051407"/>
              <a:ext cx="2454168" cy="1882188"/>
              <a:chOff x="3741177" y="3849397"/>
              <a:chExt cx="2950872" cy="1788830"/>
            </a:xfrm>
          </p:grpSpPr>
          <p:pic>
            <p:nvPicPr>
              <p:cNvPr id="26" name="Image 25">
                <a:extLst>
                  <a:ext uri="{FF2B5EF4-FFF2-40B4-BE49-F238E27FC236}">
                    <a16:creationId xmlns:a16="http://schemas.microsoft.com/office/drawing/2014/main" id="{D7DA26B7-95B2-DABA-83AE-C813A86092C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3741177" y="3849397"/>
                <a:ext cx="2274032" cy="1015664"/>
              </a:xfrm>
              <a:prstGeom prst="rect">
                <a:avLst/>
              </a:prstGeom>
            </p:spPr>
          </p:pic>
          <p:pic>
            <p:nvPicPr>
              <p:cNvPr id="27" name="Image 26">
                <a:extLst>
                  <a:ext uri="{FF2B5EF4-FFF2-40B4-BE49-F238E27FC236}">
                    <a16:creationId xmlns:a16="http://schemas.microsoft.com/office/drawing/2014/main" id="{0649401B-5C59-5E56-4CB1-4D450D9B041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3973715" y="4104185"/>
                <a:ext cx="2274032" cy="1015664"/>
              </a:xfrm>
              <a:prstGeom prst="rect">
                <a:avLst/>
              </a:prstGeom>
            </p:spPr>
          </p:pic>
          <p:pic>
            <p:nvPicPr>
              <p:cNvPr id="28" name="Image 27">
                <a:extLst>
                  <a:ext uri="{FF2B5EF4-FFF2-40B4-BE49-F238E27FC236}">
                    <a16:creationId xmlns:a16="http://schemas.microsoft.com/office/drawing/2014/main" id="{F69AB8E3-F877-73FB-9D40-1938983DAAD5}"/>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206253" y="4369519"/>
                <a:ext cx="2274032" cy="1015664"/>
              </a:xfrm>
              <a:prstGeom prst="rect">
                <a:avLst/>
              </a:prstGeom>
            </p:spPr>
          </p:pic>
          <p:pic>
            <p:nvPicPr>
              <p:cNvPr id="29" name="Image 28">
                <a:extLst>
                  <a:ext uri="{FF2B5EF4-FFF2-40B4-BE49-F238E27FC236}">
                    <a16:creationId xmlns:a16="http://schemas.microsoft.com/office/drawing/2014/main" id="{DC871763-BB34-2F33-04E2-B242C5379BF9}"/>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418017" y="4622563"/>
                <a:ext cx="2274032" cy="1015664"/>
              </a:xfrm>
              <a:prstGeom prst="rect">
                <a:avLst/>
              </a:prstGeom>
            </p:spPr>
          </p:pic>
        </p:grpSp>
        <p:grpSp>
          <p:nvGrpSpPr>
            <p:cNvPr id="21" name="Groupe 20">
              <a:extLst>
                <a:ext uri="{FF2B5EF4-FFF2-40B4-BE49-F238E27FC236}">
                  <a16:creationId xmlns:a16="http://schemas.microsoft.com/office/drawing/2014/main" id="{68A00E34-4E22-288E-AFDF-1F8FB3A4F4AA}"/>
                </a:ext>
              </a:extLst>
            </p:cNvPr>
            <p:cNvGrpSpPr/>
            <p:nvPr/>
          </p:nvGrpSpPr>
          <p:grpSpPr>
            <a:xfrm rot="1306084">
              <a:off x="9154615" y="4057817"/>
              <a:ext cx="2475129" cy="1887789"/>
              <a:chOff x="3741177" y="3852182"/>
              <a:chExt cx="2976075" cy="1794153"/>
            </a:xfrm>
          </p:grpSpPr>
          <p:pic>
            <p:nvPicPr>
              <p:cNvPr id="22" name="Image 21">
                <a:extLst>
                  <a:ext uri="{FF2B5EF4-FFF2-40B4-BE49-F238E27FC236}">
                    <a16:creationId xmlns:a16="http://schemas.microsoft.com/office/drawing/2014/main" id="{440992E4-B902-EF98-5747-207F7208A63E}"/>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3741177" y="3852182"/>
                <a:ext cx="2274032" cy="1010093"/>
              </a:xfrm>
              <a:prstGeom prst="rect">
                <a:avLst/>
              </a:prstGeom>
            </p:spPr>
          </p:pic>
          <p:pic>
            <p:nvPicPr>
              <p:cNvPr id="23" name="Image 22">
                <a:extLst>
                  <a:ext uri="{FF2B5EF4-FFF2-40B4-BE49-F238E27FC236}">
                    <a16:creationId xmlns:a16="http://schemas.microsoft.com/office/drawing/2014/main" id="{2ED3C140-C6AB-CBC3-5278-AE0796C41F13}"/>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3973715" y="4106970"/>
                <a:ext cx="2274032" cy="1010093"/>
              </a:xfrm>
              <a:prstGeom prst="rect">
                <a:avLst/>
              </a:prstGeom>
            </p:spPr>
          </p:pic>
          <p:pic>
            <p:nvPicPr>
              <p:cNvPr id="24" name="Image 23">
                <a:extLst>
                  <a:ext uri="{FF2B5EF4-FFF2-40B4-BE49-F238E27FC236}">
                    <a16:creationId xmlns:a16="http://schemas.microsoft.com/office/drawing/2014/main" id="{EB41802F-C38A-739B-2B1F-2768FFB05821}"/>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4206253" y="4372304"/>
                <a:ext cx="2274032" cy="1010093"/>
              </a:xfrm>
              <a:prstGeom prst="rect">
                <a:avLst/>
              </a:prstGeom>
            </p:spPr>
          </p:pic>
          <p:pic>
            <p:nvPicPr>
              <p:cNvPr id="25" name="Image 24">
                <a:extLst>
                  <a:ext uri="{FF2B5EF4-FFF2-40B4-BE49-F238E27FC236}">
                    <a16:creationId xmlns:a16="http://schemas.microsoft.com/office/drawing/2014/main" id="{EB817539-D46A-F07C-EEBE-35A59612A161}"/>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4443220" y="4636242"/>
                <a:ext cx="2274032" cy="1010093"/>
              </a:xfrm>
              <a:prstGeom prst="rect">
                <a:avLst/>
              </a:prstGeom>
            </p:spPr>
          </p:pic>
        </p:grpSp>
      </p:grpSp>
      <p:sp>
        <p:nvSpPr>
          <p:cNvPr id="38" name="ZoneTexte 37">
            <a:extLst>
              <a:ext uri="{FF2B5EF4-FFF2-40B4-BE49-F238E27FC236}">
                <a16:creationId xmlns:a16="http://schemas.microsoft.com/office/drawing/2014/main" id="{D0E88805-C2B5-C6E3-5F03-A806EB727764}"/>
              </a:ext>
            </a:extLst>
          </p:cNvPr>
          <p:cNvSpPr txBox="1"/>
          <p:nvPr/>
        </p:nvSpPr>
        <p:spPr>
          <a:xfrm>
            <a:off x="8686800" y="3813550"/>
            <a:ext cx="1828800" cy="1384995"/>
          </a:xfrm>
          <a:prstGeom prst="rect">
            <a:avLst/>
          </a:prstGeom>
          <a:noFill/>
        </p:spPr>
        <p:txBody>
          <a:bodyPr wrap="square" rtlCol="0">
            <a:spAutoFit/>
          </a:bodyPr>
          <a:lstStyle/>
          <a:p>
            <a:pPr algn="ct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الجمع والطرح شفهيا</a:t>
            </a:r>
            <a:endParaRPr lang="fr-FR" sz="2800" dirty="0">
              <a:latin typeface="Microsoft Uighur" panose="02000000000000000000" pitchFamily="2" charset="-78"/>
              <a:cs typeface="Microsoft Uighur" panose="02000000000000000000" pitchFamily="2" charset="-78"/>
            </a:endParaRPr>
          </a:p>
        </p:txBody>
      </p:sp>
      <p:pic>
        <p:nvPicPr>
          <p:cNvPr id="39" name="Image 2">
            <a:extLst>
              <a:ext uri="{FF2B5EF4-FFF2-40B4-BE49-F238E27FC236}">
                <a16:creationId xmlns:a16="http://schemas.microsoft.com/office/drawing/2014/main" id="{B2DB04F6-18F9-D23E-8604-7AC6E577D89D}"/>
              </a:ext>
            </a:extLst>
          </p:cNvPr>
          <p:cNvPicPr>
            <a:picLocks noChangeAspect="1"/>
          </p:cNvPicPr>
          <p:nvPr/>
        </p:nvPicPr>
        <p:blipFill>
          <a:blip r:embed="rId12"/>
          <a:stretch>
            <a:fillRect/>
          </a:stretch>
        </p:blipFill>
        <p:spPr>
          <a:xfrm>
            <a:off x="9086150" y="6653080"/>
            <a:ext cx="1017142" cy="1454565"/>
          </a:xfrm>
          <a:prstGeom prst="rect">
            <a:avLst/>
          </a:prstGeom>
        </p:spPr>
      </p:pic>
      <p:pic>
        <p:nvPicPr>
          <p:cNvPr id="43" name="Image 42">
            <a:extLst>
              <a:ext uri="{FF2B5EF4-FFF2-40B4-BE49-F238E27FC236}">
                <a16:creationId xmlns:a16="http://schemas.microsoft.com/office/drawing/2014/main" id="{F9B7297C-FE9C-F0AA-48A8-B0D2EBF3B1D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093355" y="5267780"/>
            <a:ext cx="1017142" cy="1302281"/>
          </a:xfrm>
          <a:prstGeom prst="rect">
            <a:avLst/>
          </a:prstGeom>
        </p:spPr>
      </p:pic>
      <p:grpSp>
        <p:nvGrpSpPr>
          <p:cNvPr id="44" name="Groupe 43">
            <a:extLst>
              <a:ext uri="{FF2B5EF4-FFF2-40B4-BE49-F238E27FC236}">
                <a16:creationId xmlns:a16="http://schemas.microsoft.com/office/drawing/2014/main" id="{320A055D-8149-8DAA-106B-CECD5E813CD6}"/>
              </a:ext>
            </a:extLst>
          </p:cNvPr>
          <p:cNvGrpSpPr/>
          <p:nvPr/>
        </p:nvGrpSpPr>
        <p:grpSpPr>
          <a:xfrm>
            <a:off x="6594993" y="6937381"/>
            <a:ext cx="1702286" cy="842199"/>
            <a:chOff x="594659" y="4051407"/>
            <a:chExt cx="11035085" cy="1894199"/>
          </a:xfrm>
        </p:grpSpPr>
        <p:grpSp>
          <p:nvGrpSpPr>
            <p:cNvPr id="45" name="Groupe 44">
              <a:extLst>
                <a:ext uri="{FF2B5EF4-FFF2-40B4-BE49-F238E27FC236}">
                  <a16:creationId xmlns:a16="http://schemas.microsoft.com/office/drawing/2014/main" id="{56841CBF-E096-834F-1A9E-1B3D7EC3123C}"/>
                </a:ext>
              </a:extLst>
            </p:cNvPr>
            <p:cNvGrpSpPr/>
            <p:nvPr/>
          </p:nvGrpSpPr>
          <p:grpSpPr>
            <a:xfrm rot="20676485">
              <a:off x="594659" y="4059946"/>
              <a:ext cx="2434668" cy="1865110"/>
              <a:chOff x="452972" y="4108124"/>
              <a:chExt cx="2927425" cy="1772599"/>
            </a:xfrm>
          </p:grpSpPr>
          <p:pic>
            <p:nvPicPr>
              <p:cNvPr id="61" name="Image 60">
                <a:extLst>
                  <a:ext uri="{FF2B5EF4-FFF2-40B4-BE49-F238E27FC236}">
                    <a16:creationId xmlns:a16="http://schemas.microsoft.com/office/drawing/2014/main" id="{348DF2E5-982D-B908-09F6-3609ED481AB3}"/>
                  </a:ext>
                </a:extLst>
              </p:cNvPr>
              <p:cNvPicPr>
                <a:picLocks noChangeAspect="1"/>
              </p:cNvPicPr>
              <p:nvPr/>
            </p:nvPicPr>
            <p:blipFill>
              <a:blip r:embed="rId8"/>
              <a:stretch>
                <a:fillRect/>
              </a:stretch>
            </p:blipFill>
            <p:spPr>
              <a:xfrm>
                <a:off x="452972" y="4108124"/>
                <a:ext cx="2286571" cy="1015663"/>
              </a:xfrm>
              <a:prstGeom prst="rect">
                <a:avLst/>
              </a:prstGeom>
            </p:spPr>
          </p:pic>
          <p:pic>
            <p:nvPicPr>
              <p:cNvPr id="62" name="Image 61">
                <a:extLst>
                  <a:ext uri="{FF2B5EF4-FFF2-40B4-BE49-F238E27FC236}">
                    <a16:creationId xmlns:a16="http://schemas.microsoft.com/office/drawing/2014/main" id="{5A88C10E-65FE-D2E1-9F2F-0F7B5245EE5D}"/>
                  </a:ext>
                </a:extLst>
              </p:cNvPr>
              <p:cNvPicPr>
                <a:picLocks noChangeAspect="1"/>
              </p:cNvPicPr>
              <p:nvPr/>
            </p:nvPicPr>
            <p:blipFill>
              <a:blip r:embed="rId8"/>
              <a:stretch>
                <a:fillRect/>
              </a:stretch>
            </p:blipFill>
            <p:spPr>
              <a:xfrm>
                <a:off x="649524" y="4357229"/>
                <a:ext cx="2286571" cy="1015663"/>
              </a:xfrm>
              <a:prstGeom prst="rect">
                <a:avLst/>
              </a:prstGeom>
            </p:spPr>
          </p:pic>
          <p:pic>
            <p:nvPicPr>
              <p:cNvPr id="63" name="Image 62">
                <a:extLst>
                  <a:ext uri="{FF2B5EF4-FFF2-40B4-BE49-F238E27FC236}">
                    <a16:creationId xmlns:a16="http://schemas.microsoft.com/office/drawing/2014/main" id="{A4897BAC-01E5-3C5F-C2E2-0FFCFA61CA99}"/>
                  </a:ext>
                </a:extLst>
              </p:cNvPr>
              <p:cNvPicPr>
                <a:picLocks noChangeAspect="1"/>
              </p:cNvPicPr>
              <p:nvPr/>
            </p:nvPicPr>
            <p:blipFill>
              <a:blip r:embed="rId8"/>
              <a:stretch>
                <a:fillRect/>
              </a:stretch>
            </p:blipFill>
            <p:spPr>
              <a:xfrm>
                <a:off x="871675" y="4606334"/>
                <a:ext cx="2286571" cy="1015663"/>
              </a:xfrm>
              <a:prstGeom prst="rect">
                <a:avLst/>
              </a:prstGeom>
            </p:spPr>
          </p:pic>
          <p:pic>
            <p:nvPicPr>
              <p:cNvPr id="64" name="Image 63">
                <a:extLst>
                  <a:ext uri="{FF2B5EF4-FFF2-40B4-BE49-F238E27FC236}">
                    <a16:creationId xmlns:a16="http://schemas.microsoft.com/office/drawing/2014/main" id="{43777E72-7928-6C23-6CAB-0E5065919742}"/>
                  </a:ext>
                </a:extLst>
              </p:cNvPr>
              <p:cNvPicPr>
                <a:picLocks noChangeAspect="1"/>
              </p:cNvPicPr>
              <p:nvPr/>
            </p:nvPicPr>
            <p:blipFill>
              <a:blip r:embed="rId8"/>
              <a:stretch>
                <a:fillRect/>
              </a:stretch>
            </p:blipFill>
            <p:spPr>
              <a:xfrm>
                <a:off x="1093826" y="4865060"/>
                <a:ext cx="2286571" cy="1015663"/>
              </a:xfrm>
              <a:prstGeom prst="rect">
                <a:avLst/>
              </a:prstGeom>
            </p:spPr>
          </p:pic>
        </p:grpSp>
        <p:grpSp>
          <p:nvGrpSpPr>
            <p:cNvPr id="46" name="Groupe 45">
              <a:extLst>
                <a:ext uri="{FF2B5EF4-FFF2-40B4-BE49-F238E27FC236}">
                  <a16:creationId xmlns:a16="http://schemas.microsoft.com/office/drawing/2014/main" id="{D8C94293-1F37-70E1-A029-B844E7F20F15}"/>
                </a:ext>
              </a:extLst>
            </p:cNvPr>
            <p:cNvGrpSpPr/>
            <p:nvPr/>
          </p:nvGrpSpPr>
          <p:grpSpPr>
            <a:xfrm rot="841706">
              <a:off x="3430056" y="4051407"/>
              <a:ext cx="2471807" cy="1882188"/>
              <a:chOff x="3730573" y="3849397"/>
              <a:chExt cx="2972081" cy="1788830"/>
            </a:xfrm>
          </p:grpSpPr>
          <p:pic>
            <p:nvPicPr>
              <p:cNvPr id="57" name="Image 56" descr="Une image contenant Graphique, graphisme, Police, vert&#10;&#10;Description générée automatiquement">
                <a:extLst>
                  <a:ext uri="{FF2B5EF4-FFF2-40B4-BE49-F238E27FC236}">
                    <a16:creationId xmlns:a16="http://schemas.microsoft.com/office/drawing/2014/main" id="{0B448B80-D126-607D-B92F-B490351276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730573" y="3849397"/>
                <a:ext cx="2295241" cy="1015664"/>
              </a:xfrm>
              <a:prstGeom prst="rect">
                <a:avLst/>
              </a:prstGeom>
            </p:spPr>
          </p:pic>
          <p:pic>
            <p:nvPicPr>
              <p:cNvPr id="58" name="Image 57" descr="Une image contenant Graphique, graphisme, Police, vert&#10;&#10;Description générée automatiquement">
                <a:extLst>
                  <a:ext uri="{FF2B5EF4-FFF2-40B4-BE49-F238E27FC236}">
                    <a16:creationId xmlns:a16="http://schemas.microsoft.com/office/drawing/2014/main" id="{4C2F51F8-6DAC-5AB1-BFD7-96BB3E32EBF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63111" y="4104185"/>
                <a:ext cx="2295241" cy="1015664"/>
              </a:xfrm>
              <a:prstGeom prst="rect">
                <a:avLst/>
              </a:prstGeom>
            </p:spPr>
          </p:pic>
          <p:pic>
            <p:nvPicPr>
              <p:cNvPr id="59" name="Image 58" descr="Une image contenant Graphique, graphisme, Police, vert&#10;&#10;Description générée automatiquement">
                <a:extLst>
                  <a:ext uri="{FF2B5EF4-FFF2-40B4-BE49-F238E27FC236}">
                    <a16:creationId xmlns:a16="http://schemas.microsoft.com/office/drawing/2014/main" id="{B6A1018F-8320-E161-FDB4-FEB117E2233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95649" y="4369519"/>
                <a:ext cx="2295241" cy="1015664"/>
              </a:xfrm>
              <a:prstGeom prst="rect">
                <a:avLst/>
              </a:prstGeom>
            </p:spPr>
          </p:pic>
          <p:pic>
            <p:nvPicPr>
              <p:cNvPr id="60" name="Image 59" descr="Une image contenant Graphique, graphisme, Police, vert&#10;&#10;Description générée automatiquement">
                <a:extLst>
                  <a:ext uri="{FF2B5EF4-FFF2-40B4-BE49-F238E27FC236}">
                    <a16:creationId xmlns:a16="http://schemas.microsoft.com/office/drawing/2014/main" id="{CC2A0011-9D5F-FD1E-9BB7-285C9D5A003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07413" y="4622563"/>
                <a:ext cx="2295241" cy="1015664"/>
              </a:xfrm>
              <a:prstGeom prst="rect">
                <a:avLst/>
              </a:prstGeom>
            </p:spPr>
          </p:pic>
        </p:grpSp>
        <p:grpSp>
          <p:nvGrpSpPr>
            <p:cNvPr id="47" name="Groupe 46">
              <a:extLst>
                <a:ext uri="{FF2B5EF4-FFF2-40B4-BE49-F238E27FC236}">
                  <a16:creationId xmlns:a16="http://schemas.microsoft.com/office/drawing/2014/main" id="{5F6EAB54-55C4-A5C9-ED26-CC336FF3CA50}"/>
                </a:ext>
              </a:extLst>
            </p:cNvPr>
            <p:cNvGrpSpPr/>
            <p:nvPr/>
          </p:nvGrpSpPr>
          <p:grpSpPr>
            <a:xfrm rot="20432948">
              <a:off x="6302592" y="4051407"/>
              <a:ext cx="2454168" cy="1882188"/>
              <a:chOff x="3741177" y="3849397"/>
              <a:chExt cx="2950872" cy="1788830"/>
            </a:xfrm>
          </p:grpSpPr>
          <p:pic>
            <p:nvPicPr>
              <p:cNvPr id="53" name="Image 52">
                <a:extLst>
                  <a:ext uri="{FF2B5EF4-FFF2-40B4-BE49-F238E27FC236}">
                    <a16:creationId xmlns:a16="http://schemas.microsoft.com/office/drawing/2014/main" id="{679DCFBA-8982-2BF3-5E9A-B361A4D2963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3741177" y="3849397"/>
                <a:ext cx="2274032" cy="1015664"/>
              </a:xfrm>
              <a:prstGeom prst="rect">
                <a:avLst/>
              </a:prstGeom>
            </p:spPr>
          </p:pic>
          <p:pic>
            <p:nvPicPr>
              <p:cNvPr id="54" name="Image 53">
                <a:extLst>
                  <a:ext uri="{FF2B5EF4-FFF2-40B4-BE49-F238E27FC236}">
                    <a16:creationId xmlns:a16="http://schemas.microsoft.com/office/drawing/2014/main" id="{203A39DE-93A2-42C4-2457-162A09FD3D64}"/>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3973715" y="4104185"/>
                <a:ext cx="2274032" cy="1015664"/>
              </a:xfrm>
              <a:prstGeom prst="rect">
                <a:avLst/>
              </a:prstGeom>
            </p:spPr>
          </p:pic>
          <p:pic>
            <p:nvPicPr>
              <p:cNvPr id="55" name="Image 54">
                <a:extLst>
                  <a:ext uri="{FF2B5EF4-FFF2-40B4-BE49-F238E27FC236}">
                    <a16:creationId xmlns:a16="http://schemas.microsoft.com/office/drawing/2014/main" id="{74EF9932-2AFB-0F28-4B08-E61C32CACD65}"/>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206253" y="4369519"/>
                <a:ext cx="2274032" cy="1015664"/>
              </a:xfrm>
              <a:prstGeom prst="rect">
                <a:avLst/>
              </a:prstGeom>
            </p:spPr>
          </p:pic>
          <p:pic>
            <p:nvPicPr>
              <p:cNvPr id="56" name="Image 55">
                <a:extLst>
                  <a:ext uri="{FF2B5EF4-FFF2-40B4-BE49-F238E27FC236}">
                    <a16:creationId xmlns:a16="http://schemas.microsoft.com/office/drawing/2014/main" id="{58D527DF-C3C7-011F-50DE-B6EC5D5805A3}"/>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418017" y="4622563"/>
                <a:ext cx="2274032" cy="1015664"/>
              </a:xfrm>
              <a:prstGeom prst="rect">
                <a:avLst/>
              </a:prstGeom>
            </p:spPr>
          </p:pic>
        </p:grpSp>
        <p:grpSp>
          <p:nvGrpSpPr>
            <p:cNvPr id="48" name="Groupe 47">
              <a:extLst>
                <a:ext uri="{FF2B5EF4-FFF2-40B4-BE49-F238E27FC236}">
                  <a16:creationId xmlns:a16="http://schemas.microsoft.com/office/drawing/2014/main" id="{366A6083-B447-2BF2-F6AD-22BB480CF40A}"/>
                </a:ext>
              </a:extLst>
            </p:cNvPr>
            <p:cNvGrpSpPr/>
            <p:nvPr/>
          </p:nvGrpSpPr>
          <p:grpSpPr>
            <a:xfrm rot="1306084">
              <a:off x="9154615" y="4057817"/>
              <a:ext cx="2475129" cy="1887789"/>
              <a:chOff x="3741177" y="3852182"/>
              <a:chExt cx="2976075" cy="1794153"/>
            </a:xfrm>
          </p:grpSpPr>
          <p:pic>
            <p:nvPicPr>
              <p:cNvPr id="49" name="Image 48">
                <a:extLst>
                  <a:ext uri="{FF2B5EF4-FFF2-40B4-BE49-F238E27FC236}">
                    <a16:creationId xmlns:a16="http://schemas.microsoft.com/office/drawing/2014/main" id="{E36B7CE2-38EF-4E03-6D36-8D3A135493EE}"/>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3741177" y="3852182"/>
                <a:ext cx="2274032" cy="1010093"/>
              </a:xfrm>
              <a:prstGeom prst="rect">
                <a:avLst/>
              </a:prstGeom>
            </p:spPr>
          </p:pic>
          <p:pic>
            <p:nvPicPr>
              <p:cNvPr id="50" name="Image 49">
                <a:extLst>
                  <a:ext uri="{FF2B5EF4-FFF2-40B4-BE49-F238E27FC236}">
                    <a16:creationId xmlns:a16="http://schemas.microsoft.com/office/drawing/2014/main" id="{BA57D099-5BDC-F38B-9103-46C5FFF1BF8F}"/>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3973715" y="4106970"/>
                <a:ext cx="2274032" cy="1010093"/>
              </a:xfrm>
              <a:prstGeom prst="rect">
                <a:avLst/>
              </a:prstGeom>
            </p:spPr>
          </p:pic>
          <p:pic>
            <p:nvPicPr>
              <p:cNvPr id="51" name="Image 50">
                <a:extLst>
                  <a:ext uri="{FF2B5EF4-FFF2-40B4-BE49-F238E27FC236}">
                    <a16:creationId xmlns:a16="http://schemas.microsoft.com/office/drawing/2014/main" id="{FED4A2B1-93D4-7B40-8A92-2EECA19B993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4206253" y="4372304"/>
                <a:ext cx="2274032" cy="1010093"/>
              </a:xfrm>
              <a:prstGeom prst="rect">
                <a:avLst/>
              </a:prstGeom>
            </p:spPr>
          </p:pic>
          <p:pic>
            <p:nvPicPr>
              <p:cNvPr id="52" name="Image 51">
                <a:extLst>
                  <a:ext uri="{FF2B5EF4-FFF2-40B4-BE49-F238E27FC236}">
                    <a16:creationId xmlns:a16="http://schemas.microsoft.com/office/drawing/2014/main" id="{2842F888-B2C5-C0B2-0238-6E388E19EB3B}"/>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4443220" y="4636242"/>
                <a:ext cx="2274032" cy="1010093"/>
              </a:xfrm>
              <a:prstGeom prst="rect">
                <a:avLst/>
              </a:prstGeom>
            </p:spPr>
          </p:pic>
        </p:grpSp>
      </p:grpSp>
    </p:spTree>
    <p:extLst>
      <p:ext uri="{BB962C8B-B14F-4D97-AF65-F5344CB8AC3E}">
        <p14:creationId xmlns:p14="http://schemas.microsoft.com/office/powerpoint/2010/main" val="42546496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2375868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16235-62CC-8356-5047-8D3EDD3813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22271D-CA23-C6A2-BAB2-A2F91D0E327C}"/>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E6DA83-84A4-FA92-26EE-8A97B53ACCC7}"/>
              </a:ext>
            </a:extLst>
          </p:cNvPr>
          <p:cNvSpPr/>
          <p:nvPr/>
        </p:nvSpPr>
        <p:spPr>
          <a:xfrm>
            <a:off x="275852" y="2301693"/>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A42B843-A752-D53F-3A44-B3131144FD5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7397A43-1438-7CA3-BB9E-9C1267C52C58}"/>
              </a:ext>
            </a:extLst>
          </p:cNvPr>
          <p:cNvSpPr txBox="1"/>
          <p:nvPr/>
        </p:nvSpPr>
        <p:spPr>
          <a:xfrm>
            <a:off x="4724400" y="976263"/>
            <a:ext cx="7791417"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a:t>
            </a:r>
            <a:r>
              <a:rPr lang="ar-MA" sz="3200" dirty="0">
                <a:solidFill>
                  <a:prstClr val="white">
                    <a:lumMod val="65000"/>
                  </a:prstClr>
                </a:solidFill>
                <a:latin typeface="Microsoft Uighur" panose="02000000000000000000" pitchFamily="2" charset="-78"/>
                <a:cs typeface="Microsoft Uighur" panose="02000000000000000000" pitchFamily="2" charset="-78"/>
              </a:rPr>
              <a:t>ذ</a:t>
            </a:r>
            <a:r>
              <a:rPr lang="ar-SA" sz="3200" dirty="0" err="1">
                <a:solidFill>
                  <a:prstClr val="white">
                    <a:lumMod val="65000"/>
                  </a:prstClr>
                </a:solidFill>
                <a:latin typeface="Microsoft Uighur" panose="02000000000000000000" pitchFamily="2" charset="-78"/>
                <a:cs typeface="Microsoft Uighur" panose="02000000000000000000" pitchFamily="2" charset="-78"/>
              </a:rPr>
              <a:t>وا</a:t>
            </a:r>
            <a:r>
              <a:rPr lang="ar-SA" sz="3200" dirty="0">
                <a:solidFill>
                  <a:prstClr val="white">
                    <a:lumMod val="65000"/>
                  </a:prstClr>
                </a:solidFill>
                <a:latin typeface="Microsoft Uighur" panose="02000000000000000000" pitchFamily="2" charset="-78"/>
                <a:cs typeface="Microsoft Uighur" panose="02000000000000000000" pitchFamily="2" charset="-78"/>
              </a:rPr>
              <a:t> كراساتكم سننجز التمارين الصفحة</a:t>
            </a:r>
            <a:r>
              <a:rPr lang="ar-MA" sz="3200" dirty="0">
                <a:solidFill>
                  <a:prstClr val="white">
                    <a:lumMod val="65000"/>
                  </a:prstClr>
                </a:solidFill>
                <a:latin typeface="Microsoft Uighur" panose="02000000000000000000" pitchFamily="2" charset="-78"/>
                <a:cs typeface="Microsoft Uighur" panose="02000000000000000000" pitchFamily="2" charset="-78"/>
              </a:rPr>
              <a:t> 20.</a:t>
            </a:r>
            <a:r>
              <a:rPr lang="ar-SA" sz="3200" dirty="0">
                <a:solidFill>
                  <a:prstClr val="white">
                    <a:lumMod val="65000"/>
                  </a:prstClr>
                </a:solidFill>
                <a:latin typeface="Microsoft Uighur" panose="02000000000000000000" pitchFamily="2" charset="-78"/>
                <a:cs typeface="Microsoft Uighur" panose="02000000000000000000" pitchFamily="2" charset="-78"/>
              </a:rPr>
              <a:t> </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1</a:t>
            </a:r>
            <a:r>
              <a:rPr lang="ar-MA" sz="3200" dirty="0">
                <a:solidFill>
                  <a:prstClr val="white">
                    <a:lumMod val="65000"/>
                  </a:prstClr>
                </a:solidFill>
                <a:latin typeface="Microsoft Uighur" panose="02000000000000000000" pitchFamily="2" charset="-78"/>
                <a:cs typeface="Microsoft Uighur" panose="02000000000000000000" pitchFamily="2" charset="-78"/>
              </a:rPr>
              <a:t> (دقيقة واحدة).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99E854BC-7434-D784-1DE6-17D6DCA26FA6}"/>
              </a:ext>
            </a:extLst>
          </p:cNvPr>
          <p:cNvGraphicFramePr>
            <a:graphicFrameLocks noGrp="1"/>
          </p:cNvGraphicFramePr>
          <p:nvPr>
            <p:extLst>
              <p:ext uri="{D42A27DB-BD31-4B8C-83A1-F6EECF244321}">
                <p14:modId xmlns:p14="http://schemas.microsoft.com/office/powerpoint/2010/main" val="317607142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A876A3B5-D535-07C9-03EA-12676E0DA9E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6" name="Image 5">
            <a:extLst>
              <a:ext uri="{FF2B5EF4-FFF2-40B4-BE49-F238E27FC236}">
                <a16:creationId xmlns:a16="http://schemas.microsoft.com/office/drawing/2014/main" id="{9BD5C33B-E05A-FA17-87B7-41B41FCD1D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479" y="4264506"/>
            <a:ext cx="12236640" cy="2731842"/>
          </a:xfrm>
          <a:prstGeom prst="rect">
            <a:avLst/>
          </a:prstGeom>
        </p:spPr>
      </p:pic>
      <p:sp>
        <p:nvSpPr>
          <p:cNvPr id="9" name="Rectangle 8">
            <a:extLst>
              <a:ext uri="{FF2B5EF4-FFF2-40B4-BE49-F238E27FC236}">
                <a16:creationId xmlns:a16="http://schemas.microsoft.com/office/drawing/2014/main" id="{031EF7EE-CF94-2E0B-134E-2905661EC69C}"/>
              </a:ext>
            </a:extLst>
          </p:cNvPr>
          <p:cNvSpPr/>
          <p:nvPr/>
        </p:nvSpPr>
        <p:spPr>
          <a:xfrm>
            <a:off x="652479" y="5143500"/>
            <a:ext cx="7315200" cy="19812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Freeform 8">
            <a:extLst>
              <a:ext uri="{FF2B5EF4-FFF2-40B4-BE49-F238E27FC236}">
                <a16:creationId xmlns:a16="http://schemas.microsoft.com/office/drawing/2014/main" id="{72B380C9-64D1-C02D-A7B0-9A6869C9EE48}"/>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42902114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120A0-F59A-A0BB-D31B-EE6EDCF1E6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47FC5A4-5B2B-C396-542E-27ECEC20E234}"/>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6489FC-678B-80AB-C913-40DA5BD8AA43}"/>
              </a:ext>
            </a:extLst>
          </p:cNvPr>
          <p:cNvSpPr/>
          <p:nvPr/>
        </p:nvSpPr>
        <p:spPr>
          <a:xfrm>
            <a:off x="275852" y="2357825"/>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D4CB38F-47AC-4A06-9A23-6A8C76C55C1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11E6947-2B29-C7FE-7C2C-73F9BBF94C62}"/>
              </a:ext>
            </a:extLst>
          </p:cNvPr>
          <p:cNvSpPr txBox="1"/>
          <p:nvPr/>
        </p:nvSpPr>
        <p:spPr>
          <a:xfrm>
            <a:off x="4724400" y="976263"/>
            <a:ext cx="779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35C7F1B1-F58E-CBE6-E45A-48939AE6D79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E47E7FD8-097E-F139-46AF-33756F82D47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11" name="Image 10">
            <a:extLst>
              <a:ext uri="{FF2B5EF4-FFF2-40B4-BE49-F238E27FC236}">
                <a16:creationId xmlns:a16="http://schemas.microsoft.com/office/drawing/2014/main" id="{545FF5A8-FD98-D929-39E6-7493A254E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479" y="4264506"/>
            <a:ext cx="12236640" cy="2731842"/>
          </a:xfrm>
          <a:prstGeom prst="rect">
            <a:avLst/>
          </a:prstGeom>
        </p:spPr>
      </p:pic>
      <p:sp>
        <p:nvSpPr>
          <p:cNvPr id="12" name="Rectangle 11">
            <a:extLst>
              <a:ext uri="{FF2B5EF4-FFF2-40B4-BE49-F238E27FC236}">
                <a16:creationId xmlns:a16="http://schemas.microsoft.com/office/drawing/2014/main" id="{405409F0-83AD-FB51-316B-4A9EBC22264B}"/>
              </a:ext>
            </a:extLst>
          </p:cNvPr>
          <p:cNvSpPr/>
          <p:nvPr/>
        </p:nvSpPr>
        <p:spPr>
          <a:xfrm>
            <a:off x="652479" y="5143500"/>
            <a:ext cx="7315200" cy="19812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ZoneTexte 12">
            <a:extLst>
              <a:ext uri="{FF2B5EF4-FFF2-40B4-BE49-F238E27FC236}">
                <a16:creationId xmlns:a16="http://schemas.microsoft.com/office/drawing/2014/main" id="{B3A12F7C-7DAA-1093-757B-996402C2A936}"/>
              </a:ext>
            </a:extLst>
          </p:cNvPr>
          <p:cNvSpPr txBox="1"/>
          <p:nvPr/>
        </p:nvSpPr>
        <p:spPr>
          <a:xfrm>
            <a:off x="4800600" y="5596235"/>
            <a:ext cx="685800" cy="461665"/>
          </a:xfrm>
          <a:prstGeom prst="rect">
            <a:avLst/>
          </a:prstGeom>
          <a:noFill/>
        </p:spPr>
        <p:txBody>
          <a:bodyPr wrap="square" rtlCol="0">
            <a:spAutoFit/>
          </a:bodyPr>
          <a:lstStyle/>
          <a:p>
            <a:r>
              <a:rPr lang="ar-MA" sz="2400" b="1" dirty="0">
                <a:solidFill>
                  <a:srgbClr val="FF0000"/>
                </a:solidFill>
              </a:rPr>
              <a:t>3</a:t>
            </a:r>
            <a:endParaRPr lang="fr-FR" sz="2800" b="1" dirty="0">
              <a:solidFill>
                <a:srgbClr val="FF0000"/>
              </a:solidFill>
            </a:endParaRPr>
          </a:p>
        </p:txBody>
      </p:sp>
      <p:sp>
        <p:nvSpPr>
          <p:cNvPr id="14" name="ZoneTexte 13">
            <a:extLst>
              <a:ext uri="{FF2B5EF4-FFF2-40B4-BE49-F238E27FC236}">
                <a16:creationId xmlns:a16="http://schemas.microsoft.com/office/drawing/2014/main" id="{34031B2F-AC5E-D4AA-20A9-E9076E93833D}"/>
              </a:ext>
            </a:extLst>
          </p:cNvPr>
          <p:cNvSpPr txBox="1"/>
          <p:nvPr/>
        </p:nvSpPr>
        <p:spPr>
          <a:xfrm>
            <a:off x="4800600" y="6302436"/>
            <a:ext cx="685800" cy="461665"/>
          </a:xfrm>
          <a:prstGeom prst="rect">
            <a:avLst/>
          </a:prstGeom>
          <a:noFill/>
        </p:spPr>
        <p:txBody>
          <a:bodyPr wrap="square" rtlCol="0">
            <a:spAutoFit/>
          </a:bodyPr>
          <a:lstStyle/>
          <a:p>
            <a:r>
              <a:rPr lang="ar-MA" sz="2400" b="1" dirty="0">
                <a:solidFill>
                  <a:srgbClr val="FF0000"/>
                </a:solidFill>
              </a:rPr>
              <a:t>13</a:t>
            </a:r>
            <a:endParaRPr lang="fr-FR" sz="2800" b="1" dirty="0">
              <a:solidFill>
                <a:srgbClr val="FF0000"/>
              </a:solidFill>
            </a:endParaRPr>
          </a:p>
        </p:txBody>
      </p:sp>
      <p:sp>
        <p:nvSpPr>
          <p:cNvPr id="16" name="ZoneTexte 15">
            <a:extLst>
              <a:ext uri="{FF2B5EF4-FFF2-40B4-BE49-F238E27FC236}">
                <a16:creationId xmlns:a16="http://schemas.microsoft.com/office/drawing/2014/main" id="{77A8C5AD-26F9-F720-9931-5ABAE3ED2D0D}"/>
              </a:ext>
            </a:extLst>
          </p:cNvPr>
          <p:cNvSpPr txBox="1"/>
          <p:nvPr/>
        </p:nvSpPr>
        <p:spPr>
          <a:xfrm>
            <a:off x="2438400" y="6293833"/>
            <a:ext cx="685800" cy="461665"/>
          </a:xfrm>
          <a:prstGeom prst="rect">
            <a:avLst/>
          </a:prstGeom>
          <a:noFill/>
        </p:spPr>
        <p:txBody>
          <a:bodyPr wrap="square" rtlCol="0">
            <a:spAutoFit/>
          </a:bodyPr>
          <a:lstStyle/>
          <a:p>
            <a:r>
              <a:rPr lang="ar-MA" sz="2400" b="1" dirty="0">
                <a:solidFill>
                  <a:srgbClr val="FF0000"/>
                </a:solidFill>
              </a:rPr>
              <a:t>9</a:t>
            </a:r>
            <a:endParaRPr lang="fr-FR" sz="2800" b="1" dirty="0">
              <a:solidFill>
                <a:srgbClr val="FF0000"/>
              </a:solidFill>
            </a:endParaRPr>
          </a:p>
        </p:txBody>
      </p:sp>
      <p:sp>
        <p:nvSpPr>
          <p:cNvPr id="17" name="ZoneTexte 16">
            <a:extLst>
              <a:ext uri="{FF2B5EF4-FFF2-40B4-BE49-F238E27FC236}">
                <a16:creationId xmlns:a16="http://schemas.microsoft.com/office/drawing/2014/main" id="{28F5043B-477E-4429-EF55-13D682D7C2A1}"/>
              </a:ext>
            </a:extLst>
          </p:cNvPr>
          <p:cNvSpPr txBox="1"/>
          <p:nvPr/>
        </p:nvSpPr>
        <p:spPr>
          <a:xfrm>
            <a:off x="7166894" y="5572883"/>
            <a:ext cx="685800" cy="461665"/>
          </a:xfrm>
          <a:prstGeom prst="rect">
            <a:avLst/>
          </a:prstGeom>
          <a:noFill/>
        </p:spPr>
        <p:txBody>
          <a:bodyPr wrap="square" rtlCol="0">
            <a:spAutoFit/>
          </a:bodyPr>
          <a:lstStyle/>
          <a:p>
            <a:r>
              <a:rPr lang="ar-MA" sz="2400" b="1" dirty="0">
                <a:solidFill>
                  <a:srgbClr val="FF0000"/>
                </a:solidFill>
              </a:rPr>
              <a:t>15</a:t>
            </a:r>
            <a:endParaRPr lang="fr-FR" sz="2800" b="1" dirty="0">
              <a:solidFill>
                <a:srgbClr val="FF0000"/>
              </a:solidFill>
            </a:endParaRPr>
          </a:p>
        </p:txBody>
      </p:sp>
      <p:sp>
        <p:nvSpPr>
          <p:cNvPr id="18" name="ZoneTexte 17">
            <a:extLst>
              <a:ext uri="{FF2B5EF4-FFF2-40B4-BE49-F238E27FC236}">
                <a16:creationId xmlns:a16="http://schemas.microsoft.com/office/drawing/2014/main" id="{2FA34372-F215-6D20-ADFB-CA9420CFA479}"/>
              </a:ext>
            </a:extLst>
          </p:cNvPr>
          <p:cNvSpPr txBox="1"/>
          <p:nvPr/>
        </p:nvSpPr>
        <p:spPr>
          <a:xfrm>
            <a:off x="7162800" y="6302436"/>
            <a:ext cx="685800" cy="461665"/>
          </a:xfrm>
          <a:prstGeom prst="rect">
            <a:avLst/>
          </a:prstGeom>
          <a:noFill/>
        </p:spPr>
        <p:txBody>
          <a:bodyPr wrap="square" rtlCol="0">
            <a:spAutoFit/>
          </a:bodyPr>
          <a:lstStyle/>
          <a:p>
            <a:r>
              <a:rPr lang="ar-MA" sz="2400" b="1" dirty="0">
                <a:solidFill>
                  <a:srgbClr val="FF0000"/>
                </a:solidFill>
              </a:rPr>
              <a:t>16</a:t>
            </a:r>
            <a:endParaRPr lang="fr-FR" sz="2800" b="1" dirty="0">
              <a:solidFill>
                <a:srgbClr val="FF0000"/>
              </a:solidFill>
            </a:endParaRPr>
          </a:p>
        </p:txBody>
      </p:sp>
      <p:sp>
        <p:nvSpPr>
          <p:cNvPr id="5" name="Freeform 8">
            <a:extLst>
              <a:ext uri="{FF2B5EF4-FFF2-40B4-BE49-F238E27FC236}">
                <a16:creationId xmlns:a16="http://schemas.microsoft.com/office/drawing/2014/main" id="{F6EE1998-F79D-046C-1A00-195B0ADFCF5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0842146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88F77-5DBD-43CD-B5B3-6C0DB5B4571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489466-7C2C-F10F-359B-A4CD0254D87A}"/>
              </a:ext>
            </a:extLst>
          </p:cNvPr>
          <p:cNvSpPr/>
          <p:nvPr/>
        </p:nvSpPr>
        <p:spPr>
          <a:xfrm>
            <a:off x="-1" y="2174437"/>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010874A-2B17-7F98-549D-A3016C1FF28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D8A2517-DA8F-2E37-49F3-E084817519DF}"/>
              </a:ext>
            </a:extLst>
          </p:cNvPr>
          <p:cNvSpPr/>
          <p:nvPr/>
        </p:nvSpPr>
        <p:spPr>
          <a:xfrm>
            <a:off x="0" y="751628"/>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0DE0EB3-037D-28E2-C9C4-76306F3CFB48}"/>
              </a:ext>
            </a:extLst>
          </p:cNvPr>
          <p:cNvSpPr txBox="1"/>
          <p:nvPr/>
        </p:nvSpPr>
        <p:spPr>
          <a:xfrm>
            <a:off x="4724400" y="952500"/>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a:t>
            </a:r>
            <a:r>
              <a:rPr lang="ar-MA" sz="3200" dirty="0">
                <a:solidFill>
                  <a:prstClr val="white">
                    <a:lumMod val="65000"/>
                  </a:prstClr>
                </a:solidFill>
                <a:latin typeface="Microsoft Uighur" panose="02000000000000000000" pitchFamily="2" charset="-78"/>
                <a:cs typeface="Microsoft Uighur" panose="02000000000000000000" pitchFamily="2" charset="-78"/>
              </a:rPr>
              <a:t>2 (دقيقة واحدة).</a:t>
            </a:r>
          </a:p>
        </p:txBody>
      </p:sp>
      <p:graphicFrame>
        <p:nvGraphicFramePr>
          <p:cNvPr id="2" name="Tableau 1">
            <a:extLst>
              <a:ext uri="{FF2B5EF4-FFF2-40B4-BE49-F238E27FC236}">
                <a16:creationId xmlns:a16="http://schemas.microsoft.com/office/drawing/2014/main" id="{FE08AB70-0031-2D83-1D0C-32F476A47A58}"/>
              </a:ext>
            </a:extLst>
          </p:cNvPr>
          <p:cNvGraphicFramePr>
            <a:graphicFrameLocks noGrp="1"/>
          </p:cNvGraphicFramePr>
          <p:nvPr>
            <p:extLst>
              <p:ext uri="{D42A27DB-BD31-4B8C-83A1-F6EECF244321}">
                <p14:modId xmlns:p14="http://schemas.microsoft.com/office/powerpoint/2010/main" val="284240757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1078729C-E951-38CB-13CF-0341640E15B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7" name="Image 6">
            <a:extLst>
              <a:ext uri="{FF2B5EF4-FFF2-40B4-BE49-F238E27FC236}">
                <a16:creationId xmlns:a16="http://schemas.microsoft.com/office/drawing/2014/main" id="{9EDB456F-8589-B6DD-B889-86BA8A45CF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650" y="4092717"/>
            <a:ext cx="12280263" cy="3903414"/>
          </a:xfrm>
          <a:prstGeom prst="rect">
            <a:avLst/>
          </a:prstGeom>
        </p:spPr>
      </p:pic>
      <p:sp>
        <p:nvSpPr>
          <p:cNvPr id="10" name="Rectangle 9">
            <a:extLst>
              <a:ext uri="{FF2B5EF4-FFF2-40B4-BE49-F238E27FC236}">
                <a16:creationId xmlns:a16="http://schemas.microsoft.com/office/drawing/2014/main" id="{C1431324-5032-AD1C-1B20-B1D2CEDA0645}"/>
              </a:ext>
            </a:extLst>
          </p:cNvPr>
          <p:cNvSpPr/>
          <p:nvPr/>
        </p:nvSpPr>
        <p:spPr>
          <a:xfrm>
            <a:off x="963087" y="5753101"/>
            <a:ext cx="11789826" cy="10668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Freeform 8">
            <a:extLst>
              <a:ext uri="{FF2B5EF4-FFF2-40B4-BE49-F238E27FC236}">
                <a16:creationId xmlns:a16="http://schemas.microsoft.com/office/drawing/2014/main" id="{938451D8-BA5E-04C7-7F58-55C587F5AB6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211137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EBFDC-B8C5-9B6E-353F-4D8C02D8F00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FCADED3-B174-02EA-8735-38ED0BFCE26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3E853F0-6565-5CD3-B3B2-C7DCC729204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ADCF3AF-480E-BC6E-A05B-94B4F5971A93}"/>
              </a:ext>
            </a:extLst>
          </p:cNvPr>
          <p:cNvSpPr/>
          <p:nvPr/>
        </p:nvSpPr>
        <p:spPr>
          <a:xfrm>
            <a:off x="-1" y="723900"/>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A0E0D13-C3A3-4DE2-5399-0A392EBA480D}"/>
              </a:ext>
            </a:extLst>
          </p:cNvPr>
          <p:cNvSpPr txBox="1"/>
          <p:nvPr/>
        </p:nvSpPr>
        <p:spPr>
          <a:xfrm>
            <a:off x="4724400" y="876300"/>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A05BCD97-E08E-C417-54D7-80CBF4481ED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22B21938-334F-0AA1-B119-9BAA80629C4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5" name="Image 4">
            <a:extLst>
              <a:ext uri="{FF2B5EF4-FFF2-40B4-BE49-F238E27FC236}">
                <a16:creationId xmlns:a16="http://schemas.microsoft.com/office/drawing/2014/main" id="{8833870B-6A57-5AF4-13FD-D2AEEB75EA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650" y="4092717"/>
            <a:ext cx="12280263" cy="3903414"/>
          </a:xfrm>
          <a:prstGeom prst="rect">
            <a:avLst/>
          </a:prstGeom>
        </p:spPr>
      </p:pic>
      <p:sp>
        <p:nvSpPr>
          <p:cNvPr id="10" name="Rectangle 9">
            <a:extLst>
              <a:ext uri="{FF2B5EF4-FFF2-40B4-BE49-F238E27FC236}">
                <a16:creationId xmlns:a16="http://schemas.microsoft.com/office/drawing/2014/main" id="{0678066C-0133-8DCD-4681-D045B1F7D447}"/>
              </a:ext>
            </a:extLst>
          </p:cNvPr>
          <p:cNvSpPr/>
          <p:nvPr/>
        </p:nvSpPr>
        <p:spPr>
          <a:xfrm>
            <a:off x="963087" y="5753101"/>
            <a:ext cx="11789826" cy="10668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2" name="ZoneTexte 11">
            <a:extLst>
              <a:ext uri="{FF2B5EF4-FFF2-40B4-BE49-F238E27FC236}">
                <a16:creationId xmlns:a16="http://schemas.microsoft.com/office/drawing/2014/main" id="{4B7BA2BF-8D04-2785-EA94-D2DA68FDB694}"/>
              </a:ext>
            </a:extLst>
          </p:cNvPr>
          <p:cNvSpPr txBox="1"/>
          <p:nvPr/>
        </p:nvSpPr>
        <p:spPr>
          <a:xfrm>
            <a:off x="2057400" y="5793159"/>
            <a:ext cx="1981200" cy="461665"/>
          </a:xfrm>
          <a:prstGeom prst="rect">
            <a:avLst/>
          </a:prstGeom>
          <a:noFill/>
        </p:spPr>
        <p:txBody>
          <a:bodyPr wrap="square" rtlCol="0">
            <a:spAutoFit/>
          </a:bodyPr>
          <a:lstStyle/>
          <a:p>
            <a:pPr algn="ctr" rtl="1"/>
            <a:r>
              <a:rPr lang="ar-MA" sz="2400" b="1" dirty="0">
                <a:solidFill>
                  <a:srgbClr val="FF0000"/>
                </a:solidFill>
              </a:rPr>
              <a:t>أَرْبَعَةٌ وَسَبْعونَ</a:t>
            </a:r>
            <a:endParaRPr lang="fr-FR" sz="2800" b="1" dirty="0">
              <a:solidFill>
                <a:srgbClr val="FF0000"/>
              </a:solidFill>
            </a:endParaRPr>
          </a:p>
        </p:txBody>
      </p:sp>
      <p:sp>
        <p:nvSpPr>
          <p:cNvPr id="14" name="ZoneTexte 13">
            <a:extLst>
              <a:ext uri="{FF2B5EF4-FFF2-40B4-BE49-F238E27FC236}">
                <a16:creationId xmlns:a16="http://schemas.microsoft.com/office/drawing/2014/main" id="{8C1B1498-AD2E-DE47-0785-5464086C1625}"/>
              </a:ext>
            </a:extLst>
          </p:cNvPr>
          <p:cNvSpPr txBox="1"/>
          <p:nvPr/>
        </p:nvSpPr>
        <p:spPr>
          <a:xfrm>
            <a:off x="2066003" y="6260105"/>
            <a:ext cx="1981200" cy="461665"/>
          </a:xfrm>
          <a:prstGeom prst="rect">
            <a:avLst/>
          </a:prstGeom>
          <a:noFill/>
        </p:spPr>
        <p:txBody>
          <a:bodyPr wrap="square" rtlCol="0">
            <a:spAutoFit/>
          </a:bodyPr>
          <a:lstStyle/>
          <a:p>
            <a:pPr algn="ctr" rtl="1"/>
            <a:r>
              <a:rPr lang="ar-MA" sz="2400" b="1" dirty="0">
                <a:solidFill>
                  <a:srgbClr val="FF0000"/>
                </a:solidFill>
              </a:rPr>
              <a:t>أَرْبَعَةٌ وَعِشْرونَ</a:t>
            </a:r>
            <a:endParaRPr lang="fr-FR" sz="2800" b="1" dirty="0">
              <a:solidFill>
                <a:srgbClr val="FF0000"/>
              </a:solidFill>
            </a:endParaRPr>
          </a:p>
        </p:txBody>
      </p:sp>
      <p:sp>
        <p:nvSpPr>
          <p:cNvPr id="16" name="ZoneTexte 15">
            <a:extLst>
              <a:ext uri="{FF2B5EF4-FFF2-40B4-BE49-F238E27FC236}">
                <a16:creationId xmlns:a16="http://schemas.microsoft.com/office/drawing/2014/main" id="{D921BBAA-78DD-1E00-0A69-3E391A4742EA}"/>
              </a:ext>
            </a:extLst>
          </p:cNvPr>
          <p:cNvSpPr txBox="1"/>
          <p:nvPr/>
        </p:nvSpPr>
        <p:spPr>
          <a:xfrm>
            <a:off x="4724400" y="5790979"/>
            <a:ext cx="1981200" cy="461665"/>
          </a:xfrm>
          <a:prstGeom prst="rect">
            <a:avLst/>
          </a:prstGeom>
          <a:noFill/>
        </p:spPr>
        <p:txBody>
          <a:bodyPr wrap="square" rtlCol="0">
            <a:spAutoFit/>
          </a:bodyPr>
          <a:lstStyle/>
          <a:p>
            <a:pPr algn="ctr" rtl="1"/>
            <a:r>
              <a:rPr lang="ar-MA" sz="2400" b="1" dirty="0">
                <a:solidFill>
                  <a:srgbClr val="FF0000"/>
                </a:solidFill>
              </a:rPr>
              <a:t>4+70</a:t>
            </a:r>
            <a:endParaRPr lang="fr-FR" sz="2800" b="1" dirty="0">
              <a:solidFill>
                <a:srgbClr val="FF0000"/>
              </a:solidFill>
            </a:endParaRPr>
          </a:p>
        </p:txBody>
      </p:sp>
      <p:sp>
        <p:nvSpPr>
          <p:cNvPr id="17" name="ZoneTexte 16">
            <a:extLst>
              <a:ext uri="{FF2B5EF4-FFF2-40B4-BE49-F238E27FC236}">
                <a16:creationId xmlns:a16="http://schemas.microsoft.com/office/drawing/2014/main" id="{4EC70C1A-8877-D592-3798-F2A0644E0124}"/>
              </a:ext>
            </a:extLst>
          </p:cNvPr>
          <p:cNvSpPr txBox="1"/>
          <p:nvPr/>
        </p:nvSpPr>
        <p:spPr>
          <a:xfrm>
            <a:off x="4724400" y="6305440"/>
            <a:ext cx="1981200" cy="461665"/>
          </a:xfrm>
          <a:prstGeom prst="rect">
            <a:avLst/>
          </a:prstGeom>
          <a:noFill/>
        </p:spPr>
        <p:txBody>
          <a:bodyPr wrap="square" rtlCol="0">
            <a:spAutoFit/>
          </a:bodyPr>
          <a:lstStyle/>
          <a:p>
            <a:pPr algn="ctr" rtl="1"/>
            <a:r>
              <a:rPr lang="ar-MA" sz="2400" b="1" dirty="0">
                <a:solidFill>
                  <a:srgbClr val="FF0000"/>
                </a:solidFill>
              </a:rPr>
              <a:t>4+90</a:t>
            </a:r>
            <a:endParaRPr lang="fr-FR" sz="2800" b="1" dirty="0">
              <a:solidFill>
                <a:srgbClr val="FF0000"/>
              </a:solidFill>
            </a:endParaRPr>
          </a:p>
        </p:txBody>
      </p:sp>
      <p:sp>
        <p:nvSpPr>
          <p:cNvPr id="19" name="ZoneTexte 18">
            <a:extLst>
              <a:ext uri="{FF2B5EF4-FFF2-40B4-BE49-F238E27FC236}">
                <a16:creationId xmlns:a16="http://schemas.microsoft.com/office/drawing/2014/main" id="{9F270E8B-3A28-8E25-8E92-0F7153CD809D}"/>
              </a:ext>
            </a:extLst>
          </p:cNvPr>
          <p:cNvSpPr txBox="1"/>
          <p:nvPr/>
        </p:nvSpPr>
        <p:spPr>
          <a:xfrm>
            <a:off x="7039897" y="6252644"/>
            <a:ext cx="685800" cy="461665"/>
          </a:xfrm>
          <a:prstGeom prst="rect">
            <a:avLst/>
          </a:prstGeom>
          <a:noFill/>
        </p:spPr>
        <p:txBody>
          <a:bodyPr wrap="square" rtlCol="0">
            <a:spAutoFit/>
          </a:bodyPr>
          <a:lstStyle/>
          <a:p>
            <a:r>
              <a:rPr lang="ar-MA" sz="2400" b="1" dirty="0">
                <a:solidFill>
                  <a:srgbClr val="FF0000"/>
                </a:solidFill>
              </a:rPr>
              <a:t>94</a:t>
            </a:r>
            <a:endParaRPr lang="fr-FR" sz="2800" b="1" dirty="0">
              <a:solidFill>
                <a:srgbClr val="FF0000"/>
              </a:solidFill>
            </a:endParaRPr>
          </a:p>
        </p:txBody>
      </p:sp>
      <p:sp>
        <p:nvSpPr>
          <p:cNvPr id="20" name="ZoneTexte 19">
            <a:extLst>
              <a:ext uri="{FF2B5EF4-FFF2-40B4-BE49-F238E27FC236}">
                <a16:creationId xmlns:a16="http://schemas.microsoft.com/office/drawing/2014/main" id="{CF91DE5E-35D2-6B62-2BEC-B53707F844BD}"/>
              </a:ext>
            </a:extLst>
          </p:cNvPr>
          <p:cNvSpPr txBox="1"/>
          <p:nvPr/>
        </p:nvSpPr>
        <p:spPr>
          <a:xfrm>
            <a:off x="11201400" y="5790979"/>
            <a:ext cx="457200" cy="461665"/>
          </a:xfrm>
          <a:prstGeom prst="rect">
            <a:avLst/>
          </a:prstGeom>
          <a:noFill/>
        </p:spPr>
        <p:txBody>
          <a:bodyPr wrap="square" rtlCol="0">
            <a:spAutoFit/>
          </a:bodyPr>
          <a:lstStyle/>
          <a:p>
            <a:r>
              <a:rPr lang="ar-MA" sz="2400" b="1" dirty="0">
                <a:solidFill>
                  <a:srgbClr val="FF0000"/>
                </a:solidFill>
              </a:rPr>
              <a:t>4</a:t>
            </a:r>
            <a:endParaRPr lang="fr-FR" sz="2800" b="1" dirty="0">
              <a:solidFill>
                <a:srgbClr val="FF0000"/>
              </a:solidFill>
            </a:endParaRPr>
          </a:p>
        </p:txBody>
      </p:sp>
      <p:sp>
        <p:nvSpPr>
          <p:cNvPr id="21" name="ZoneTexte 20">
            <a:extLst>
              <a:ext uri="{FF2B5EF4-FFF2-40B4-BE49-F238E27FC236}">
                <a16:creationId xmlns:a16="http://schemas.microsoft.com/office/drawing/2014/main" id="{8A1DE3BA-CC1A-E09D-62FF-A76446DA9973}"/>
              </a:ext>
            </a:extLst>
          </p:cNvPr>
          <p:cNvSpPr txBox="1"/>
          <p:nvPr/>
        </p:nvSpPr>
        <p:spPr>
          <a:xfrm>
            <a:off x="9753600" y="5824835"/>
            <a:ext cx="457200" cy="461665"/>
          </a:xfrm>
          <a:prstGeom prst="rect">
            <a:avLst/>
          </a:prstGeom>
          <a:noFill/>
        </p:spPr>
        <p:txBody>
          <a:bodyPr wrap="square" rtlCol="0">
            <a:spAutoFit/>
          </a:bodyPr>
          <a:lstStyle/>
          <a:p>
            <a:r>
              <a:rPr lang="ar-MA" sz="2400" b="1" dirty="0">
                <a:solidFill>
                  <a:srgbClr val="FF0000"/>
                </a:solidFill>
              </a:rPr>
              <a:t>7</a:t>
            </a:r>
            <a:endParaRPr lang="fr-FR" sz="2800" b="1" dirty="0">
              <a:solidFill>
                <a:srgbClr val="FF0000"/>
              </a:solidFill>
            </a:endParaRPr>
          </a:p>
        </p:txBody>
      </p:sp>
      <p:sp>
        <p:nvSpPr>
          <p:cNvPr id="6" name="Freeform 8">
            <a:extLst>
              <a:ext uri="{FF2B5EF4-FFF2-40B4-BE49-F238E27FC236}">
                <a16:creationId xmlns:a16="http://schemas.microsoft.com/office/drawing/2014/main" id="{844A1EBB-64E7-23FC-39EA-F6C40730D39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1670325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A1BD8-4240-737B-6EE2-9AE3C63CDA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AEF51E2-1E3F-B9DB-9432-78D62A0F43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CA8DAEC-B73C-387B-8E27-8FB92F6AE26E}"/>
              </a:ext>
            </a:extLst>
          </p:cNvPr>
          <p:cNvSpPr/>
          <p:nvPr/>
        </p:nvSpPr>
        <p:spPr>
          <a:xfrm>
            <a:off x="275852" y="2357825"/>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D35D2B-A913-7D44-D2F7-A4CBA5708319}"/>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4A63366-4AC5-BDD7-0130-DCA8E72C7EB3}"/>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a:t>
            </a:r>
            <a:r>
              <a:rPr lang="ar-MA" sz="3200" dirty="0">
                <a:solidFill>
                  <a:prstClr val="white">
                    <a:lumMod val="65000"/>
                  </a:prstClr>
                </a:solidFill>
                <a:latin typeface="Microsoft Uighur" panose="02000000000000000000" pitchFamily="2" charset="-78"/>
                <a:cs typeface="Microsoft Uighur" panose="02000000000000000000" pitchFamily="2" charset="-78"/>
              </a:rPr>
              <a:t>3 (دقيقة ونصف).</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F992F3CD-6BA7-FB63-C3EB-442163395EAC}"/>
              </a:ext>
            </a:extLst>
          </p:cNvPr>
          <p:cNvGraphicFramePr>
            <a:graphicFrameLocks noGrp="1"/>
          </p:cNvGraphicFramePr>
          <p:nvPr>
            <p:extLst>
              <p:ext uri="{D42A27DB-BD31-4B8C-83A1-F6EECF244321}">
                <p14:modId xmlns:p14="http://schemas.microsoft.com/office/powerpoint/2010/main" val="254133932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3F118D39-0EFB-230B-9990-00D03A32DC2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sp>
        <p:nvSpPr>
          <p:cNvPr id="14" name="Rectangle 13">
            <a:extLst>
              <a:ext uri="{FF2B5EF4-FFF2-40B4-BE49-F238E27FC236}">
                <a16:creationId xmlns:a16="http://schemas.microsoft.com/office/drawing/2014/main" id="{BFEAAE73-9B5D-3704-F6B6-D636E1A4BDBC}"/>
              </a:ext>
            </a:extLst>
          </p:cNvPr>
          <p:cNvSpPr/>
          <p:nvPr/>
        </p:nvSpPr>
        <p:spPr>
          <a:xfrm>
            <a:off x="4200832" y="6819900"/>
            <a:ext cx="381000" cy="2923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3D54C296-34A2-EE38-661D-D05C0184EC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967" y="3958031"/>
            <a:ext cx="12301778" cy="3971144"/>
          </a:xfrm>
          <a:prstGeom prst="rect">
            <a:avLst/>
          </a:prstGeom>
        </p:spPr>
      </p:pic>
      <p:sp>
        <p:nvSpPr>
          <p:cNvPr id="7" name="Rectangle 6">
            <a:extLst>
              <a:ext uri="{FF2B5EF4-FFF2-40B4-BE49-F238E27FC236}">
                <a16:creationId xmlns:a16="http://schemas.microsoft.com/office/drawing/2014/main" id="{C972AF0F-42A2-75DB-B75F-93EB7378EE38}"/>
              </a:ext>
            </a:extLst>
          </p:cNvPr>
          <p:cNvSpPr/>
          <p:nvPr/>
        </p:nvSpPr>
        <p:spPr>
          <a:xfrm>
            <a:off x="652479" y="4922011"/>
            <a:ext cx="7162800" cy="300716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1" name="ZoneTexte 10">
            <a:extLst>
              <a:ext uri="{FF2B5EF4-FFF2-40B4-BE49-F238E27FC236}">
                <a16:creationId xmlns:a16="http://schemas.microsoft.com/office/drawing/2014/main" id="{05EBEC8E-26C7-7377-B3B9-19581B296DA0}"/>
              </a:ext>
            </a:extLst>
          </p:cNvPr>
          <p:cNvSpPr txBox="1"/>
          <p:nvPr/>
        </p:nvSpPr>
        <p:spPr>
          <a:xfrm>
            <a:off x="6648842" y="6558290"/>
            <a:ext cx="418315" cy="523220"/>
          </a:xfrm>
          <a:prstGeom prst="rect">
            <a:avLst/>
          </a:prstGeom>
          <a:noFill/>
        </p:spPr>
        <p:txBody>
          <a:bodyPr wrap="square" rtlCol="0">
            <a:spAutoFit/>
          </a:bodyPr>
          <a:lstStyle/>
          <a:p>
            <a:r>
              <a:rPr lang="ar-MA" sz="2800" b="1" dirty="0"/>
              <a:t>.</a:t>
            </a:r>
            <a:endParaRPr lang="fr-FR" b="1" dirty="0"/>
          </a:p>
        </p:txBody>
      </p:sp>
      <p:sp>
        <p:nvSpPr>
          <p:cNvPr id="5" name="Freeform 8">
            <a:extLst>
              <a:ext uri="{FF2B5EF4-FFF2-40B4-BE49-F238E27FC236}">
                <a16:creationId xmlns:a16="http://schemas.microsoft.com/office/drawing/2014/main" id="{1B158ED5-5C50-6954-4993-E27B5AB87B4B}"/>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1899656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05A9C-CB26-3AE0-B18F-C99EF9F0616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E81E10-DBAD-E81C-11E9-298C3EF6B4A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356B476-0E22-2E35-04B1-9C64277F3927}"/>
              </a:ext>
            </a:extLst>
          </p:cNvPr>
          <p:cNvSpPr/>
          <p:nvPr/>
        </p:nvSpPr>
        <p:spPr>
          <a:xfrm>
            <a:off x="221844" y="23622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65B7133-8E5F-6887-8B74-F29295F8020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4C8141C-D13A-D022-E744-C9F916A7D658}"/>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6B5004BF-67E9-8360-A8F3-A37D17015BA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BB272F4A-EA29-E253-DB89-4420BF9EEEC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sp>
        <p:nvSpPr>
          <p:cNvPr id="49" name="Rectangle 48">
            <a:extLst>
              <a:ext uri="{FF2B5EF4-FFF2-40B4-BE49-F238E27FC236}">
                <a16:creationId xmlns:a16="http://schemas.microsoft.com/office/drawing/2014/main" id="{F4D0957F-89FC-E25D-2543-054B633D109C}"/>
              </a:ext>
            </a:extLst>
          </p:cNvPr>
          <p:cNvSpPr/>
          <p:nvPr/>
        </p:nvSpPr>
        <p:spPr>
          <a:xfrm>
            <a:off x="4200832" y="6819900"/>
            <a:ext cx="381000" cy="2923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9" name="Image 28">
            <a:extLst>
              <a:ext uri="{FF2B5EF4-FFF2-40B4-BE49-F238E27FC236}">
                <a16:creationId xmlns:a16="http://schemas.microsoft.com/office/drawing/2014/main" id="{85516948-FDF4-00C2-B4E7-B09A8D80E8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822" y="3958031"/>
            <a:ext cx="12301778" cy="3971144"/>
          </a:xfrm>
          <a:prstGeom prst="rect">
            <a:avLst/>
          </a:prstGeom>
        </p:spPr>
      </p:pic>
      <p:sp>
        <p:nvSpPr>
          <p:cNvPr id="30" name="Rectangle 29">
            <a:extLst>
              <a:ext uri="{FF2B5EF4-FFF2-40B4-BE49-F238E27FC236}">
                <a16:creationId xmlns:a16="http://schemas.microsoft.com/office/drawing/2014/main" id="{645C88F4-D3A8-76E9-5469-C9F667E3D773}"/>
              </a:ext>
            </a:extLst>
          </p:cNvPr>
          <p:cNvSpPr/>
          <p:nvPr/>
        </p:nvSpPr>
        <p:spPr>
          <a:xfrm>
            <a:off x="691334" y="4922011"/>
            <a:ext cx="7162800" cy="300716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31" name="ZoneTexte 30">
            <a:extLst>
              <a:ext uri="{FF2B5EF4-FFF2-40B4-BE49-F238E27FC236}">
                <a16:creationId xmlns:a16="http://schemas.microsoft.com/office/drawing/2014/main" id="{1C686CE3-F9F0-F6AC-DF68-C6BF8F07A175}"/>
              </a:ext>
            </a:extLst>
          </p:cNvPr>
          <p:cNvSpPr txBox="1"/>
          <p:nvPr/>
        </p:nvSpPr>
        <p:spPr>
          <a:xfrm>
            <a:off x="4153685" y="6042448"/>
            <a:ext cx="418315" cy="523220"/>
          </a:xfrm>
          <a:prstGeom prst="rect">
            <a:avLst/>
          </a:prstGeom>
          <a:noFill/>
        </p:spPr>
        <p:txBody>
          <a:bodyPr wrap="square" rtlCol="0">
            <a:spAutoFit/>
          </a:bodyPr>
          <a:lstStyle/>
          <a:p>
            <a:r>
              <a:rPr lang="ar-MA" sz="2800" b="1" dirty="0">
                <a:solidFill>
                  <a:srgbClr val="FF0000"/>
                </a:solidFill>
              </a:rPr>
              <a:t>7</a:t>
            </a:r>
            <a:endParaRPr lang="fr-FR" b="1" dirty="0">
              <a:solidFill>
                <a:srgbClr val="FF0000"/>
              </a:solidFill>
            </a:endParaRPr>
          </a:p>
        </p:txBody>
      </p:sp>
      <p:sp>
        <p:nvSpPr>
          <p:cNvPr id="32" name="ZoneTexte 31">
            <a:extLst>
              <a:ext uri="{FF2B5EF4-FFF2-40B4-BE49-F238E27FC236}">
                <a16:creationId xmlns:a16="http://schemas.microsoft.com/office/drawing/2014/main" id="{50C97792-7810-E740-0705-2BA687CDD703}"/>
              </a:ext>
            </a:extLst>
          </p:cNvPr>
          <p:cNvSpPr txBox="1"/>
          <p:nvPr/>
        </p:nvSpPr>
        <p:spPr>
          <a:xfrm>
            <a:off x="4534685" y="6042448"/>
            <a:ext cx="418315" cy="523220"/>
          </a:xfrm>
          <a:prstGeom prst="rect">
            <a:avLst/>
          </a:prstGeom>
          <a:noFill/>
        </p:spPr>
        <p:txBody>
          <a:bodyPr wrap="square" rtlCol="0">
            <a:spAutoFit/>
          </a:bodyPr>
          <a:lstStyle/>
          <a:p>
            <a:r>
              <a:rPr lang="ar-MA" sz="2800" b="1" dirty="0">
                <a:solidFill>
                  <a:srgbClr val="FF0000"/>
                </a:solidFill>
              </a:rPr>
              <a:t>2</a:t>
            </a:r>
            <a:endParaRPr lang="fr-FR" b="1" dirty="0">
              <a:solidFill>
                <a:srgbClr val="FF0000"/>
              </a:solidFill>
            </a:endParaRPr>
          </a:p>
        </p:txBody>
      </p:sp>
      <p:sp>
        <p:nvSpPr>
          <p:cNvPr id="33" name="ZoneTexte 32">
            <a:extLst>
              <a:ext uri="{FF2B5EF4-FFF2-40B4-BE49-F238E27FC236}">
                <a16:creationId xmlns:a16="http://schemas.microsoft.com/office/drawing/2014/main" id="{484EE35B-99D5-3344-12F7-106275E1B779}"/>
              </a:ext>
            </a:extLst>
          </p:cNvPr>
          <p:cNvSpPr txBox="1"/>
          <p:nvPr/>
        </p:nvSpPr>
        <p:spPr>
          <a:xfrm>
            <a:off x="4534685" y="6586028"/>
            <a:ext cx="418315" cy="523220"/>
          </a:xfrm>
          <a:prstGeom prst="rect">
            <a:avLst/>
          </a:prstGeom>
          <a:noFill/>
        </p:spPr>
        <p:txBody>
          <a:bodyPr wrap="square" rtlCol="0">
            <a:spAutoFit/>
          </a:bodyPr>
          <a:lstStyle/>
          <a:p>
            <a:r>
              <a:rPr lang="ar-MA" sz="2800" b="1" dirty="0">
                <a:solidFill>
                  <a:srgbClr val="FF0000"/>
                </a:solidFill>
              </a:rPr>
              <a:t>8</a:t>
            </a:r>
            <a:endParaRPr lang="fr-FR" b="1" dirty="0">
              <a:solidFill>
                <a:srgbClr val="FF0000"/>
              </a:solidFill>
            </a:endParaRPr>
          </a:p>
        </p:txBody>
      </p:sp>
      <p:sp>
        <p:nvSpPr>
          <p:cNvPr id="34" name="ZoneTexte 33">
            <a:extLst>
              <a:ext uri="{FF2B5EF4-FFF2-40B4-BE49-F238E27FC236}">
                <a16:creationId xmlns:a16="http://schemas.microsoft.com/office/drawing/2014/main" id="{BFCEA373-6EE8-F3DB-93CA-EE74652DF589}"/>
              </a:ext>
            </a:extLst>
          </p:cNvPr>
          <p:cNvSpPr txBox="1"/>
          <p:nvPr/>
        </p:nvSpPr>
        <p:spPr>
          <a:xfrm>
            <a:off x="4114800" y="7072074"/>
            <a:ext cx="418315" cy="523220"/>
          </a:xfrm>
          <a:prstGeom prst="rect">
            <a:avLst/>
          </a:prstGeom>
          <a:noFill/>
        </p:spPr>
        <p:txBody>
          <a:bodyPr wrap="square" rtlCol="0">
            <a:spAutoFit/>
          </a:bodyPr>
          <a:lstStyle/>
          <a:p>
            <a:r>
              <a:rPr lang="ar-MA" sz="2800" b="1" dirty="0">
                <a:solidFill>
                  <a:srgbClr val="FF0000"/>
                </a:solidFill>
              </a:rPr>
              <a:t>9</a:t>
            </a:r>
            <a:endParaRPr lang="fr-FR" b="1" dirty="0">
              <a:solidFill>
                <a:srgbClr val="FF0000"/>
              </a:solidFill>
            </a:endParaRPr>
          </a:p>
        </p:txBody>
      </p:sp>
      <p:sp>
        <p:nvSpPr>
          <p:cNvPr id="35" name="ZoneTexte 34">
            <a:extLst>
              <a:ext uri="{FF2B5EF4-FFF2-40B4-BE49-F238E27FC236}">
                <a16:creationId xmlns:a16="http://schemas.microsoft.com/office/drawing/2014/main" id="{94203F8F-34C2-2CA1-B714-6C5BF3867879}"/>
              </a:ext>
            </a:extLst>
          </p:cNvPr>
          <p:cNvSpPr txBox="1"/>
          <p:nvPr/>
        </p:nvSpPr>
        <p:spPr>
          <a:xfrm>
            <a:off x="4534685" y="7082254"/>
            <a:ext cx="418315" cy="523220"/>
          </a:xfrm>
          <a:prstGeom prst="rect">
            <a:avLst/>
          </a:prstGeom>
          <a:noFill/>
        </p:spPr>
        <p:txBody>
          <a:bodyPr wrap="square" rtlCol="0">
            <a:spAutoFit/>
          </a:bodyPr>
          <a:lstStyle/>
          <a:p>
            <a:r>
              <a:rPr lang="ar-MA" sz="2800" b="1" dirty="0">
                <a:solidFill>
                  <a:srgbClr val="FF0000"/>
                </a:solidFill>
              </a:rPr>
              <a:t>0</a:t>
            </a:r>
            <a:endParaRPr lang="fr-FR" b="1" dirty="0">
              <a:solidFill>
                <a:srgbClr val="FF0000"/>
              </a:solidFill>
            </a:endParaRPr>
          </a:p>
        </p:txBody>
      </p:sp>
      <p:sp>
        <p:nvSpPr>
          <p:cNvPr id="36" name="ZoneTexte 35">
            <a:extLst>
              <a:ext uri="{FF2B5EF4-FFF2-40B4-BE49-F238E27FC236}">
                <a16:creationId xmlns:a16="http://schemas.microsoft.com/office/drawing/2014/main" id="{B9EFB669-444A-0388-6F6B-D32E51FCD3CB}"/>
              </a:ext>
            </a:extLst>
          </p:cNvPr>
          <p:cNvSpPr txBox="1"/>
          <p:nvPr/>
        </p:nvSpPr>
        <p:spPr>
          <a:xfrm>
            <a:off x="4196569" y="5829300"/>
            <a:ext cx="418315" cy="338554"/>
          </a:xfrm>
          <a:prstGeom prst="rect">
            <a:avLst/>
          </a:prstGeom>
          <a:noFill/>
        </p:spPr>
        <p:txBody>
          <a:bodyPr wrap="square" rtlCol="0">
            <a:spAutoFit/>
          </a:bodyPr>
          <a:lstStyle/>
          <a:p>
            <a:r>
              <a:rPr lang="ar-MA" sz="1600" b="1" dirty="0">
                <a:solidFill>
                  <a:srgbClr val="FF0000"/>
                </a:solidFill>
              </a:rPr>
              <a:t>1</a:t>
            </a:r>
            <a:endParaRPr lang="fr-FR" b="1" dirty="0">
              <a:solidFill>
                <a:srgbClr val="FF0000"/>
              </a:solidFill>
            </a:endParaRPr>
          </a:p>
        </p:txBody>
      </p:sp>
      <p:sp>
        <p:nvSpPr>
          <p:cNvPr id="37" name="ZoneTexte 36">
            <a:extLst>
              <a:ext uri="{FF2B5EF4-FFF2-40B4-BE49-F238E27FC236}">
                <a16:creationId xmlns:a16="http://schemas.microsoft.com/office/drawing/2014/main" id="{FEF685B0-D231-CBF7-763B-39452BCF9035}"/>
              </a:ext>
            </a:extLst>
          </p:cNvPr>
          <p:cNvSpPr txBox="1"/>
          <p:nvPr/>
        </p:nvSpPr>
        <p:spPr>
          <a:xfrm>
            <a:off x="6668285" y="6042448"/>
            <a:ext cx="418315" cy="523220"/>
          </a:xfrm>
          <a:prstGeom prst="rect">
            <a:avLst/>
          </a:prstGeom>
          <a:noFill/>
        </p:spPr>
        <p:txBody>
          <a:bodyPr wrap="square" rtlCol="0">
            <a:spAutoFit/>
          </a:bodyPr>
          <a:lstStyle/>
          <a:p>
            <a:r>
              <a:rPr lang="ar-MA" sz="2800" b="1" dirty="0">
                <a:solidFill>
                  <a:srgbClr val="FF0000"/>
                </a:solidFill>
              </a:rPr>
              <a:t>5</a:t>
            </a:r>
            <a:endParaRPr lang="fr-FR" b="1" dirty="0">
              <a:solidFill>
                <a:srgbClr val="FF0000"/>
              </a:solidFill>
            </a:endParaRPr>
          </a:p>
        </p:txBody>
      </p:sp>
      <p:sp>
        <p:nvSpPr>
          <p:cNvPr id="38" name="ZoneTexte 37">
            <a:extLst>
              <a:ext uri="{FF2B5EF4-FFF2-40B4-BE49-F238E27FC236}">
                <a16:creationId xmlns:a16="http://schemas.microsoft.com/office/drawing/2014/main" id="{7D3F1E27-263F-DA99-5921-6A6C4A3BE503}"/>
              </a:ext>
            </a:extLst>
          </p:cNvPr>
          <p:cNvSpPr txBox="1"/>
          <p:nvPr/>
        </p:nvSpPr>
        <p:spPr>
          <a:xfrm>
            <a:off x="7049285" y="6042448"/>
            <a:ext cx="418315" cy="523220"/>
          </a:xfrm>
          <a:prstGeom prst="rect">
            <a:avLst/>
          </a:prstGeom>
          <a:noFill/>
        </p:spPr>
        <p:txBody>
          <a:bodyPr wrap="square" rtlCol="0">
            <a:spAutoFit/>
          </a:bodyPr>
          <a:lstStyle/>
          <a:p>
            <a:r>
              <a:rPr lang="ar-MA" sz="2800" b="1" dirty="0">
                <a:solidFill>
                  <a:srgbClr val="FF0000"/>
                </a:solidFill>
              </a:rPr>
              <a:t>7</a:t>
            </a:r>
            <a:endParaRPr lang="fr-FR" b="1" dirty="0">
              <a:solidFill>
                <a:srgbClr val="FF0000"/>
              </a:solidFill>
            </a:endParaRPr>
          </a:p>
        </p:txBody>
      </p:sp>
      <p:sp>
        <p:nvSpPr>
          <p:cNvPr id="39" name="ZoneTexte 38">
            <a:extLst>
              <a:ext uri="{FF2B5EF4-FFF2-40B4-BE49-F238E27FC236}">
                <a16:creationId xmlns:a16="http://schemas.microsoft.com/office/drawing/2014/main" id="{A874203C-029F-C051-D7F4-0C4B4152DB3D}"/>
              </a:ext>
            </a:extLst>
          </p:cNvPr>
          <p:cNvSpPr txBox="1"/>
          <p:nvPr/>
        </p:nvSpPr>
        <p:spPr>
          <a:xfrm>
            <a:off x="7049285" y="6586028"/>
            <a:ext cx="418315" cy="523220"/>
          </a:xfrm>
          <a:prstGeom prst="rect">
            <a:avLst/>
          </a:prstGeom>
          <a:noFill/>
        </p:spPr>
        <p:txBody>
          <a:bodyPr wrap="square" rtlCol="0">
            <a:spAutoFit/>
          </a:bodyPr>
          <a:lstStyle/>
          <a:p>
            <a:r>
              <a:rPr lang="ar-MA" sz="2800" b="1" dirty="0">
                <a:solidFill>
                  <a:srgbClr val="FF0000"/>
                </a:solidFill>
              </a:rPr>
              <a:t>6</a:t>
            </a:r>
            <a:endParaRPr lang="fr-FR" b="1" dirty="0">
              <a:solidFill>
                <a:srgbClr val="FF0000"/>
              </a:solidFill>
            </a:endParaRPr>
          </a:p>
        </p:txBody>
      </p:sp>
      <p:sp>
        <p:nvSpPr>
          <p:cNvPr id="40" name="ZoneTexte 39">
            <a:extLst>
              <a:ext uri="{FF2B5EF4-FFF2-40B4-BE49-F238E27FC236}">
                <a16:creationId xmlns:a16="http://schemas.microsoft.com/office/drawing/2014/main" id="{CF882BC8-1C5F-B3EF-75EF-94193A80DD3C}"/>
              </a:ext>
            </a:extLst>
          </p:cNvPr>
          <p:cNvSpPr txBox="1"/>
          <p:nvPr/>
        </p:nvSpPr>
        <p:spPr>
          <a:xfrm>
            <a:off x="6629400" y="7072074"/>
            <a:ext cx="418315" cy="523220"/>
          </a:xfrm>
          <a:prstGeom prst="rect">
            <a:avLst/>
          </a:prstGeom>
          <a:noFill/>
        </p:spPr>
        <p:txBody>
          <a:bodyPr wrap="square" rtlCol="0">
            <a:spAutoFit/>
          </a:bodyPr>
          <a:lstStyle/>
          <a:p>
            <a:r>
              <a:rPr lang="ar-MA" sz="2800" b="1" dirty="0">
                <a:solidFill>
                  <a:srgbClr val="FF0000"/>
                </a:solidFill>
              </a:rPr>
              <a:t>9</a:t>
            </a:r>
            <a:endParaRPr lang="fr-FR" b="1" dirty="0">
              <a:solidFill>
                <a:srgbClr val="FF0000"/>
              </a:solidFill>
            </a:endParaRPr>
          </a:p>
        </p:txBody>
      </p:sp>
      <p:sp>
        <p:nvSpPr>
          <p:cNvPr id="41" name="ZoneTexte 40">
            <a:extLst>
              <a:ext uri="{FF2B5EF4-FFF2-40B4-BE49-F238E27FC236}">
                <a16:creationId xmlns:a16="http://schemas.microsoft.com/office/drawing/2014/main" id="{16B1C4AD-0D41-4C9C-8806-650D2B22BAF4}"/>
              </a:ext>
            </a:extLst>
          </p:cNvPr>
          <p:cNvSpPr txBox="1"/>
          <p:nvPr/>
        </p:nvSpPr>
        <p:spPr>
          <a:xfrm>
            <a:off x="7049285" y="7082254"/>
            <a:ext cx="418315" cy="523220"/>
          </a:xfrm>
          <a:prstGeom prst="rect">
            <a:avLst/>
          </a:prstGeom>
          <a:noFill/>
        </p:spPr>
        <p:txBody>
          <a:bodyPr wrap="square" rtlCol="0">
            <a:spAutoFit/>
          </a:bodyPr>
          <a:lstStyle/>
          <a:p>
            <a:r>
              <a:rPr lang="ar-MA" sz="2800" b="1" dirty="0">
                <a:solidFill>
                  <a:srgbClr val="FF0000"/>
                </a:solidFill>
              </a:rPr>
              <a:t>3</a:t>
            </a:r>
            <a:endParaRPr lang="fr-FR" b="1" dirty="0">
              <a:solidFill>
                <a:srgbClr val="FF0000"/>
              </a:solidFill>
            </a:endParaRPr>
          </a:p>
        </p:txBody>
      </p:sp>
      <p:sp>
        <p:nvSpPr>
          <p:cNvPr id="42" name="ZoneTexte 41">
            <a:extLst>
              <a:ext uri="{FF2B5EF4-FFF2-40B4-BE49-F238E27FC236}">
                <a16:creationId xmlns:a16="http://schemas.microsoft.com/office/drawing/2014/main" id="{3EAA9CDD-CAB9-3C0C-E29C-143D5DE59AB4}"/>
              </a:ext>
            </a:extLst>
          </p:cNvPr>
          <p:cNvSpPr txBox="1"/>
          <p:nvPr/>
        </p:nvSpPr>
        <p:spPr>
          <a:xfrm>
            <a:off x="6711169" y="5829300"/>
            <a:ext cx="418315" cy="338554"/>
          </a:xfrm>
          <a:prstGeom prst="rect">
            <a:avLst/>
          </a:prstGeom>
          <a:noFill/>
        </p:spPr>
        <p:txBody>
          <a:bodyPr wrap="square" rtlCol="0">
            <a:spAutoFit/>
          </a:bodyPr>
          <a:lstStyle/>
          <a:p>
            <a:r>
              <a:rPr lang="ar-MA" sz="1600" b="1" dirty="0">
                <a:solidFill>
                  <a:srgbClr val="FF0000"/>
                </a:solidFill>
              </a:rPr>
              <a:t>1</a:t>
            </a:r>
            <a:endParaRPr lang="fr-FR" b="1" dirty="0">
              <a:solidFill>
                <a:srgbClr val="FF0000"/>
              </a:solidFill>
            </a:endParaRPr>
          </a:p>
        </p:txBody>
      </p:sp>
      <p:sp>
        <p:nvSpPr>
          <p:cNvPr id="43" name="ZoneTexte 42">
            <a:extLst>
              <a:ext uri="{FF2B5EF4-FFF2-40B4-BE49-F238E27FC236}">
                <a16:creationId xmlns:a16="http://schemas.microsoft.com/office/drawing/2014/main" id="{DA89421E-FCFA-CBE7-DA94-C3B5801AFFF0}"/>
              </a:ext>
            </a:extLst>
          </p:cNvPr>
          <p:cNvSpPr txBox="1"/>
          <p:nvPr/>
        </p:nvSpPr>
        <p:spPr>
          <a:xfrm>
            <a:off x="4114800" y="6591300"/>
            <a:ext cx="418315" cy="523220"/>
          </a:xfrm>
          <a:prstGeom prst="rect">
            <a:avLst/>
          </a:prstGeom>
          <a:noFill/>
        </p:spPr>
        <p:txBody>
          <a:bodyPr wrap="square" rtlCol="0">
            <a:spAutoFit/>
          </a:bodyPr>
          <a:lstStyle/>
          <a:p>
            <a:r>
              <a:rPr lang="ar-MA" sz="2800" b="1" dirty="0">
                <a:solidFill>
                  <a:srgbClr val="FF0000"/>
                </a:solidFill>
              </a:rPr>
              <a:t>1</a:t>
            </a:r>
            <a:endParaRPr lang="fr-FR" b="1" dirty="0">
              <a:solidFill>
                <a:srgbClr val="FF0000"/>
              </a:solidFill>
            </a:endParaRPr>
          </a:p>
        </p:txBody>
      </p:sp>
      <p:sp>
        <p:nvSpPr>
          <p:cNvPr id="44" name="ZoneTexte 43">
            <a:extLst>
              <a:ext uri="{FF2B5EF4-FFF2-40B4-BE49-F238E27FC236}">
                <a16:creationId xmlns:a16="http://schemas.microsoft.com/office/drawing/2014/main" id="{0BAE3DB5-B49D-0BBD-2262-629969C5F454}"/>
              </a:ext>
            </a:extLst>
          </p:cNvPr>
          <p:cNvSpPr txBox="1"/>
          <p:nvPr/>
        </p:nvSpPr>
        <p:spPr>
          <a:xfrm>
            <a:off x="6668285" y="6591300"/>
            <a:ext cx="418315" cy="523220"/>
          </a:xfrm>
          <a:prstGeom prst="rect">
            <a:avLst/>
          </a:prstGeom>
          <a:noFill/>
        </p:spPr>
        <p:txBody>
          <a:bodyPr wrap="square" rtlCol="0">
            <a:spAutoFit/>
          </a:bodyPr>
          <a:lstStyle/>
          <a:p>
            <a:r>
              <a:rPr lang="ar-MA" sz="2800" b="1" dirty="0">
                <a:solidFill>
                  <a:srgbClr val="FF0000"/>
                </a:solidFill>
              </a:rPr>
              <a:t>3</a:t>
            </a:r>
            <a:endParaRPr lang="fr-FR" b="1" dirty="0">
              <a:solidFill>
                <a:srgbClr val="FF0000"/>
              </a:solidFill>
            </a:endParaRPr>
          </a:p>
        </p:txBody>
      </p:sp>
      <p:sp>
        <p:nvSpPr>
          <p:cNvPr id="5" name="Freeform 8">
            <a:extLst>
              <a:ext uri="{FF2B5EF4-FFF2-40B4-BE49-F238E27FC236}">
                <a16:creationId xmlns:a16="http://schemas.microsoft.com/office/drawing/2014/main" id="{D88851A4-A171-459A-5B7C-34CD5DC5D2B9}"/>
              </a:ext>
            </a:extLst>
          </p:cNvPr>
          <p:cNvSpPr/>
          <p:nvPr/>
        </p:nvSpPr>
        <p:spPr>
          <a:xfrm rot="10800000">
            <a:off x="12656405" y="1028701"/>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41071867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19B58-CB30-478B-D6E9-EABFD629172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8BBD0A-88F4-E534-0737-0A8A46761CBB}"/>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11F5265-FF09-0D29-C1C9-1E6A896E234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655BCB8-D4E1-5574-D6D4-4FCFA1E701F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8CCBB19-CDF2-802E-82A2-9D9B154DBD58}"/>
              </a:ext>
            </a:extLst>
          </p:cNvPr>
          <p:cNvSpPr txBox="1"/>
          <p:nvPr/>
        </p:nvSpPr>
        <p:spPr>
          <a:xfrm>
            <a:off x="2514600" y="976263"/>
            <a:ext cx="10001217"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سنمر إلى المسألة.</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انتبهوا سأقرأ المسألة مرتين وستعملون على حلها. </a:t>
            </a: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2B01FBB8-C451-5FDF-E01D-124FF1ECD2E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8E12DAB8-3512-F188-F838-6D77CF5FBA74}"/>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22" name="Image 21">
            <a:extLst>
              <a:ext uri="{FF2B5EF4-FFF2-40B4-BE49-F238E27FC236}">
                <a16:creationId xmlns:a16="http://schemas.microsoft.com/office/drawing/2014/main" id="{F47A042B-FE3C-799D-5D53-971C30867F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563" y="4360557"/>
            <a:ext cx="12372871" cy="3526143"/>
          </a:xfrm>
          <a:prstGeom prst="rect">
            <a:avLst/>
          </a:prstGeom>
        </p:spPr>
      </p:pic>
      <p:sp>
        <p:nvSpPr>
          <p:cNvPr id="5" name="Freeform 8">
            <a:extLst>
              <a:ext uri="{FF2B5EF4-FFF2-40B4-BE49-F238E27FC236}">
                <a16:creationId xmlns:a16="http://schemas.microsoft.com/office/drawing/2014/main" id="{4C52C752-1A08-04B3-D105-507F7B4060FE}"/>
              </a:ext>
            </a:extLst>
          </p:cNvPr>
          <p:cNvSpPr/>
          <p:nvPr/>
        </p:nvSpPr>
        <p:spPr>
          <a:xfrm rot="10800000">
            <a:off x="12656405" y="10271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1347343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CCB23-2C6A-28B2-816C-1948391122C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6B34CD-0761-4F0F-8A13-EFC8DB3E6DA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DC36178-029D-1032-B1A7-9F33AD0DF9D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0DB0E17-4B12-CAC8-AD20-8063B953EB1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3C3A350-2994-0002-814E-A4307F7CE818}"/>
              </a:ext>
            </a:extLst>
          </p:cNvPr>
          <p:cNvSpPr txBox="1"/>
          <p:nvPr/>
        </p:nvSpPr>
        <p:spPr>
          <a:xfrm>
            <a:off x="2514600" y="976263"/>
            <a:ext cx="10001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p>
        </p:txBody>
      </p:sp>
      <p:graphicFrame>
        <p:nvGraphicFramePr>
          <p:cNvPr id="2" name="Tableau 1">
            <a:extLst>
              <a:ext uri="{FF2B5EF4-FFF2-40B4-BE49-F238E27FC236}">
                <a16:creationId xmlns:a16="http://schemas.microsoft.com/office/drawing/2014/main" id="{75946BC5-FAB6-D842-87C3-38FE61F3F50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5E5AEAC7-9917-336E-8AB7-90C40A80348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5" name="Image 4">
            <a:extLst>
              <a:ext uri="{FF2B5EF4-FFF2-40B4-BE49-F238E27FC236}">
                <a16:creationId xmlns:a16="http://schemas.microsoft.com/office/drawing/2014/main" id="{F87F12BE-DC9E-0BDF-07DC-BA11BB8E6D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563" y="4360557"/>
            <a:ext cx="12372871" cy="3526143"/>
          </a:xfrm>
          <a:prstGeom prst="rect">
            <a:avLst/>
          </a:prstGeom>
        </p:spPr>
      </p:pic>
      <p:sp>
        <p:nvSpPr>
          <p:cNvPr id="7" name="ZoneTexte 6">
            <a:extLst>
              <a:ext uri="{FF2B5EF4-FFF2-40B4-BE49-F238E27FC236}">
                <a16:creationId xmlns:a16="http://schemas.microsoft.com/office/drawing/2014/main" id="{237B09BC-91C8-E182-271B-3D733C10596B}"/>
              </a:ext>
            </a:extLst>
          </p:cNvPr>
          <p:cNvSpPr txBox="1"/>
          <p:nvPr/>
        </p:nvSpPr>
        <p:spPr>
          <a:xfrm>
            <a:off x="3733802" y="4850211"/>
            <a:ext cx="418315" cy="523220"/>
          </a:xfrm>
          <a:prstGeom prst="rect">
            <a:avLst/>
          </a:prstGeom>
          <a:noFill/>
        </p:spPr>
        <p:txBody>
          <a:bodyPr wrap="square" rtlCol="0">
            <a:spAutoFit/>
          </a:bodyPr>
          <a:lstStyle/>
          <a:p>
            <a:r>
              <a:rPr lang="ar-MA" sz="2800" b="1" dirty="0">
                <a:solidFill>
                  <a:srgbClr val="FF0000"/>
                </a:solidFill>
              </a:rPr>
              <a:t>8</a:t>
            </a:r>
            <a:endParaRPr lang="fr-FR" b="1" dirty="0">
              <a:solidFill>
                <a:srgbClr val="FF0000"/>
              </a:solidFill>
            </a:endParaRPr>
          </a:p>
        </p:txBody>
      </p:sp>
      <p:sp>
        <p:nvSpPr>
          <p:cNvPr id="17" name="ZoneTexte 16">
            <a:extLst>
              <a:ext uri="{FF2B5EF4-FFF2-40B4-BE49-F238E27FC236}">
                <a16:creationId xmlns:a16="http://schemas.microsoft.com/office/drawing/2014/main" id="{2E56FCB4-CAB3-C332-0B19-7433C3A4E498}"/>
              </a:ext>
            </a:extLst>
          </p:cNvPr>
          <p:cNvSpPr txBox="1"/>
          <p:nvPr/>
        </p:nvSpPr>
        <p:spPr>
          <a:xfrm>
            <a:off x="3309293" y="4850211"/>
            <a:ext cx="418315" cy="523220"/>
          </a:xfrm>
          <a:prstGeom prst="rect">
            <a:avLst/>
          </a:prstGeom>
          <a:noFill/>
        </p:spPr>
        <p:txBody>
          <a:bodyPr wrap="square" rtlCol="0">
            <a:spAutoFit/>
          </a:bodyPr>
          <a:lstStyle/>
          <a:p>
            <a:r>
              <a:rPr lang="ar-MA" sz="2800" b="1" dirty="0">
                <a:solidFill>
                  <a:srgbClr val="FF0000"/>
                </a:solidFill>
              </a:rPr>
              <a:t>5</a:t>
            </a:r>
            <a:endParaRPr lang="fr-FR" b="1" dirty="0">
              <a:solidFill>
                <a:srgbClr val="FF0000"/>
              </a:solidFill>
            </a:endParaRPr>
          </a:p>
        </p:txBody>
      </p:sp>
      <p:sp>
        <p:nvSpPr>
          <p:cNvPr id="18" name="ZoneTexte 17">
            <a:extLst>
              <a:ext uri="{FF2B5EF4-FFF2-40B4-BE49-F238E27FC236}">
                <a16:creationId xmlns:a16="http://schemas.microsoft.com/office/drawing/2014/main" id="{8047BB03-8C29-5F68-2B84-242AC545760F}"/>
              </a:ext>
            </a:extLst>
          </p:cNvPr>
          <p:cNvSpPr txBox="1"/>
          <p:nvPr/>
        </p:nvSpPr>
        <p:spPr>
          <a:xfrm>
            <a:off x="3733801" y="5375785"/>
            <a:ext cx="418315" cy="523220"/>
          </a:xfrm>
          <a:prstGeom prst="rect">
            <a:avLst/>
          </a:prstGeom>
          <a:noFill/>
        </p:spPr>
        <p:txBody>
          <a:bodyPr wrap="square" rtlCol="0">
            <a:spAutoFit/>
          </a:bodyPr>
          <a:lstStyle/>
          <a:p>
            <a:r>
              <a:rPr lang="ar-MA" sz="2800" b="1" dirty="0">
                <a:solidFill>
                  <a:srgbClr val="FF0000"/>
                </a:solidFill>
              </a:rPr>
              <a:t>7</a:t>
            </a:r>
            <a:endParaRPr lang="fr-FR" b="1" dirty="0">
              <a:solidFill>
                <a:srgbClr val="FF0000"/>
              </a:solidFill>
            </a:endParaRPr>
          </a:p>
        </p:txBody>
      </p:sp>
      <p:sp>
        <p:nvSpPr>
          <p:cNvPr id="19" name="ZoneTexte 18">
            <a:extLst>
              <a:ext uri="{FF2B5EF4-FFF2-40B4-BE49-F238E27FC236}">
                <a16:creationId xmlns:a16="http://schemas.microsoft.com/office/drawing/2014/main" id="{82608A69-D3AC-B2BF-463C-68F6329BCDA3}"/>
              </a:ext>
            </a:extLst>
          </p:cNvPr>
          <p:cNvSpPr txBox="1"/>
          <p:nvPr/>
        </p:nvSpPr>
        <p:spPr>
          <a:xfrm>
            <a:off x="3316667" y="5354996"/>
            <a:ext cx="418315" cy="523220"/>
          </a:xfrm>
          <a:prstGeom prst="rect">
            <a:avLst/>
          </a:prstGeom>
          <a:noFill/>
        </p:spPr>
        <p:txBody>
          <a:bodyPr wrap="square" rtlCol="0">
            <a:spAutoFit/>
          </a:bodyPr>
          <a:lstStyle/>
          <a:p>
            <a:r>
              <a:rPr lang="ar-MA" sz="2800" b="1" dirty="0">
                <a:solidFill>
                  <a:srgbClr val="FF0000"/>
                </a:solidFill>
              </a:rPr>
              <a:t>3</a:t>
            </a:r>
            <a:endParaRPr lang="fr-FR" b="1" dirty="0">
              <a:solidFill>
                <a:srgbClr val="FF0000"/>
              </a:solidFill>
            </a:endParaRPr>
          </a:p>
        </p:txBody>
      </p:sp>
      <p:sp>
        <p:nvSpPr>
          <p:cNvPr id="20" name="ZoneTexte 19">
            <a:extLst>
              <a:ext uri="{FF2B5EF4-FFF2-40B4-BE49-F238E27FC236}">
                <a16:creationId xmlns:a16="http://schemas.microsoft.com/office/drawing/2014/main" id="{A4297804-781B-ED51-A45F-C68DE4EEDC75}"/>
              </a:ext>
            </a:extLst>
          </p:cNvPr>
          <p:cNvSpPr txBox="1"/>
          <p:nvPr/>
        </p:nvSpPr>
        <p:spPr>
          <a:xfrm>
            <a:off x="3733800" y="5862377"/>
            <a:ext cx="418315" cy="523220"/>
          </a:xfrm>
          <a:prstGeom prst="rect">
            <a:avLst/>
          </a:prstGeom>
          <a:noFill/>
        </p:spPr>
        <p:txBody>
          <a:bodyPr wrap="square" rtlCol="0">
            <a:spAutoFit/>
          </a:bodyPr>
          <a:lstStyle/>
          <a:p>
            <a:r>
              <a:rPr lang="ar-MA" sz="2800" b="1" dirty="0">
                <a:solidFill>
                  <a:srgbClr val="FF0000"/>
                </a:solidFill>
              </a:rPr>
              <a:t>5</a:t>
            </a:r>
            <a:endParaRPr lang="fr-FR" b="1" dirty="0">
              <a:solidFill>
                <a:srgbClr val="FF0000"/>
              </a:solidFill>
            </a:endParaRPr>
          </a:p>
        </p:txBody>
      </p:sp>
      <p:sp>
        <p:nvSpPr>
          <p:cNvPr id="21" name="ZoneTexte 20">
            <a:extLst>
              <a:ext uri="{FF2B5EF4-FFF2-40B4-BE49-F238E27FC236}">
                <a16:creationId xmlns:a16="http://schemas.microsoft.com/office/drawing/2014/main" id="{3A7E4779-2109-8D9A-0279-43A2279931EF}"/>
              </a:ext>
            </a:extLst>
          </p:cNvPr>
          <p:cNvSpPr txBox="1"/>
          <p:nvPr/>
        </p:nvSpPr>
        <p:spPr>
          <a:xfrm>
            <a:off x="3304377" y="5870297"/>
            <a:ext cx="418315" cy="523220"/>
          </a:xfrm>
          <a:prstGeom prst="rect">
            <a:avLst/>
          </a:prstGeom>
          <a:noFill/>
        </p:spPr>
        <p:txBody>
          <a:bodyPr wrap="square" rtlCol="0">
            <a:spAutoFit/>
          </a:bodyPr>
          <a:lstStyle/>
          <a:p>
            <a:r>
              <a:rPr lang="ar-MA" sz="2800" b="1" dirty="0">
                <a:solidFill>
                  <a:srgbClr val="FF0000"/>
                </a:solidFill>
              </a:rPr>
              <a:t>9</a:t>
            </a:r>
            <a:endParaRPr lang="fr-FR" b="1" dirty="0">
              <a:solidFill>
                <a:srgbClr val="FF0000"/>
              </a:solidFill>
            </a:endParaRPr>
          </a:p>
        </p:txBody>
      </p:sp>
      <p:sp>
        <p:nvSpPr>
          <p:cNvPr id="22" name="ZoneTexte 21">
            <a:extLst>
              <a:ext uri="{FF2B5EF4-FFF2-40B4-BE49-F238E27FC236}">
                <a16:creationId xmlns:a16="http://schemas.microsoft.com/office/drawing/2014/main" id="{AAE0B6B1-4A59-5CB9-DDB8-D786C3352F64}"/>
              </a:ext>
            </a:extLst>
          </p:cNvPr>
          <p:cNvSpPr txBox="1"/>
          <p:nvPr/>
        </p:nvSpPr>
        <p:spPr>
          <a:xfrm>
            <a:off x="3338790" y="4707304"/>
            <a:ext cx="418315" cy="338554"/>
          </a:xfrm>
          <a:prstGeom prst="rect">
            <a:avLst/>
          </a:prstGeom>
          <a:noFill/>
        </p:spPr>
        <p:txBody>
          <a:bodyPr wrap="square" rtlCol="0">
            <a:spAutoFit/>
          </a:bodyPr>
          <a:lstStyle/>
          <a:p>
            <a:r>
              <a:rPr lang="ar-MA" sz="1600" b="1" dirty="0">
                <a:solidFill>
                  <a:srgbClr val="FF0000"/>
                </a:solidFill>
              </a:rPr>
              <a:t>1</a:t>
            </a:r>
            <a:endParaRPr lang="fr-FR" b="1" dirty="0">
              <a:solidFill>
                <a:srgbClr val="FF0000"/>
              </a:solidFill>
            </a:endParaRPr>
          </a:p>
        </p:txBody>
      </p:sp>
      <p:sp>
        <p:nvSpPr>
          <p:cNvPr id="24" name="ZoneTexte 23">
            <a:extLst>
              <a:ext uri="{FF2B5EF4-FFF2-40B4-BE49-F238E27FC236}">
                <a16:creationId xmlns:a16="http://schemas.microsoft.com/office/drawing/2014/main" id="{C7CBE145-5598-F2FE-563D-D70E2715FDBF}"/>
              </a:ext>
            </a:extLst>
          </p:cNvPr>
          <p:cNvSpPr txBox="1"/>
          <p:nvPr/>
        </p:nvSpPr>
        <p:spPr>
          <a:xfrm>
            <a:off x="3052255" y="7102855"/>
            <a:ext cx="1409700" cy="461665"/>
          </a:xfrm>
          <a:prstGeom prst="rect">
            <a:avLst/>
          </a:prstGeom>
          <a:noFill/>
        </p:spPr>
        <p:txBody>
          <a:bodyPr wrap="square" rtlCol="0">
            <a:spAutoFit/>
          </a:bodyPr>
          <a:lstStyle/>
          <a:p>
            <a:pPr algn="ctr" rtl="1"/>
            <a:r>
              <a:rPr lang="ar-MA" sz="2400" b="1" dirty="0">
                <a:solidFill>
                  <a:srgbClr val="FF0000"/>
                </a:solidFill>
              </a:rPr>
              <a:t>95 شَتْلَةً</a:t>
            </a:r>
            <a:endParaRPr lang="fr-FR" sz="2800" b="1" dirty="0">
              <a:solidFill>
                <a:srgbClr val="FF0000"/>
              </a:solidFill>
            </a:endParaRPr>
          </a:p>
        </p:txBody>
      </p:sp>
      <p:sp>
        <p:nvSpPr>
          <p:cNvPr id="9" name="Freeform 8">
            <a:extLst>
              <a:ext uri="{FF2B5EF4-FFF2-40B4-BE49-F238E27FC236}">
                <a16:creationId xmlns:a16="http://schemas.microsoft.com/office/drawing/2014/main" id="{2B61ACEC-C858-BEAC-0597-5012F2956EF0}"/>
              </a:ext>
            </a:extLst>
          </p:cNvPr>
          <p:cNvSpPr/>
          <p:nvPr/>
        </p:nvSpPr>
        <p:spPr>
          <a:xfrm rot="10800000">
            <a:off x="12656405" y="10271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168CFB70-6296-FB21-7067-B517FA0956EE}"/>
              </a:ext>
            </a:extLst>
          </p:cNvPr>
          <p:cNvSpPr txBox="1"/>
          <p:nvPr/>
        </p:nvSpPr>
        <p:spPr>
          <a:xfrm>
            <a:off x="2895600" y="5067300"/>
            <a:ext cx="418315" cy="523220"/>
          </a:xfrm>
          <a:prstGeom prst="rect">
            <a:avLst/>
          </a:prstGeom>
          <a:noFill/>
        </p:spPr>
        <p:txBody>
          <a:bodyPr wrap="square" rtlCol="0">
            <a:spAutoFit/>
          </a:bodyPr>
          <a:lstStyle/>
          <a:p>
            <a:r>
              <a:rPr lang="ar-MA" sz="2800" b="1" dirty="0">
                <a:solidFill>
                  <a:srgbClr val="FF0000"/>
                </a:solidFill>
              </a:rPr>
              <a:t>+</a:t>
            </a:r>
            <a:endParaRPr lang="fr-FR" b="1" dirty="0">
              <a:solidFill>
                <a:srgbClr val="FF0000"/>
              </a:solidFill>
            </a:endParaRPr>
          </a:p>
        </p:txBody>
      </p:sp>
      <p:sp>
        <p:nvSpPr>
          <p:cNvPr id="11" name="ZoneTexte 10">
            <a:extLst>
              <a:ext uri="{FF2B5EF4-FFF2-40B4-BE49-F238E27FC236}">
                <a16:creationId xmlns:a16="http://schemas.microsoft.com/office/drawing/2014/main" id="{9D9F2AFA-09BD-26EA-4FC0-E59A73DBE0F8}"/>
              </a:ext>
            </a:extLst>
          </p:cNvPr>
          <p:cNvSpPr txBox="1"/>
          <p:nvPr/>
        </p:nvSpPr>
        <p:spPr>
          <a:xfrm>
            <a:off x="2895600" y="5676900"/>
            <a:ext cx="418315" cy="523220"/>
          </a:xfrm>
          <a:prstGeom prst="rect">
            <a:avLst/>
          </a:prstGeom>
          <a:noFill/>
        </p:spPr>
        <p:txBody>
          <a:bodyPr wrap="square" rtlCol="0">
            <a:spAutoFit/>
          </a:bodyPr>
          <a:lstStyle/>
          <a:p>
            <a:r>
              <a:rPr lang="ar-MA" sz="2800" b="1" dirty="0">
                <a:solidFill>
                  <a:srgbClr val="FF0000"/>
                </a:solidFill>
              </a:rPr>
              <a:t>=</a:t>
            </a:r>
            <a:endParaRPr lang="fr-FR" b="1" dirty="0">
              <a:solidFill>
                <a:srgbClr val="FF0000"/>
              </a:solidFill>
            </a:endParaRPr>
          </a:p>
        </p:txBody>
      </p:sp>
    </p:spTree>
    <p:extLst>
      <p:ext uri="{BB962C8B-B14F-4D97-AF65-F5344CB8AC3E}">
        <p14:creationId xmlns:p14="http://schemas.microsoft.com/office/powerpoint/2010/main" val="28939175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160885" y="-10391"/>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539F363-66EA-18B4-861A-55EB11320F5D}"/>
              </a:ext>
            </a:extLst>
          </p:cNvPr>
          <p:cNvSpPr txBox="1"/>
          <p:nvPr/>
        </p:nvSpPr>
        <p:spPr>
          <a:xfrm>
            <a:off x="1676400" y="3970418"/>
            <a:ext cx="9220200" cy="677108"/>
          </a:xfrm>
          <a:prstGeom prst="rect">
            <a:avLst/>
          </a:prstGeom>
        </p:spPr>
        <p:txBody>
          <a:bodyPr wrap="square" lIns="0" tIns="0" rIns="0" bIns="0" rtlCol="0" anchor="t">
            <a:spAutoFit/>
          </a:bodyPr>
          <a:lstStyle/>
          <a:p>
            <a:pPr algn="ctr" defTabSz="685834" rtl="1"/>
            <a:r>
              <a:rPr lang="ar-MA" sz="4400" dirty="0">
                <a:solidFill>
                  <a:srgbClr val="01070A"/>
                </a:solidFill>
                <a:latin typeface="Microsoft Uighur" panose="02000000000000000000" pitchFamily="2" charset="-78"/>
                <a:cs typeface="Microsoft Uighur" panose="02000000000000000000" pitchFamily="2" charset="-78"/>
              </a:rPr>
              <a:t>القفز لحساب أو تكوين مجاميع.</a:t>
            </a: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:حجلة 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493823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4185836" y="4883162"/>
            <a:ext cx="6929571"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وضع وإنجاز عمليات جمع باحتفاظ باستخدام لعبة النقود</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التدرب على استراتيجية الخطوات الأربعة لحل مسألة: استخراج معطيات مسألة </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5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لعبة حجلة الأعداد</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الجمع والطرح شفهيا</a:t>
            </a: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1718667" y="2762313"/>
            <a:ext cx="1066274" cy="385540"/>
            <a:chOff x="3663231" y="3540342"/>
            <a:chExt cx="1066274" cy="385540"/>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5257800" y="3724185"/>
            <a:ext cx="5871761"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a:t>
            </a:r>
            <a:r>
              <a:rPr lang="ar-MA" sz="2800" dirty="0">
                <a:latin typeface="Microsoft Uighur" panose="02000000000000000000" pitchFamily="2" charset="-78"/>
                <a:cs typeface="Microsoft Uighur" panose="02000000000000000000" pitchFamily="2" charset="-78"/>
              </a:rPr>
              <a:t>أ</a:t>
            </a:r>
            <a:r>
              <a:rPr lang="ar-SA" sz="2800" dirty="0">
                <a:latin typeface="Microsoft Uighur" panose="02000000000000000000" pitchFamily="2" charset="-78"/>
                <a:cs typeface="Microsoft Uighur" panose="02000000000000000000" pitchFamily="2" charset="-78"/>
              </a:rPr>
              <a:t>عد</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د </a:t>
            </a:r>
            <a:r>
              <a:rPr lang="ar-MA" sz="2800" dirty="0">
                <a:latin typeface="Microsoft Uighur" panose="02000000000000000000" pitchFamily="2" charset="-78"/>
                <a:cs typeface="Microsoft Uighur" panose="02000000000000000000" pitchFamily="2" charset="-78"/>
              </a:rPr>
              <a:t>من 0 إلى  99</a:t>
            </a:r>
            <a:endParaRPr lang="en-US" sz="2800" dirty="0">
              <a:latin typeface="Microsoft Uighur" panose="02000000000000000000" pitchFamily="2" charset="-78"/>
              <a:cs typeface="Microsoft Uighur" panose="02000000000000000000" pitchFamily="2" charset="-78"/>
            </a:endParaRP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1646204" y="4101054"/>
            <a:ext cx="1066274" cy="385540"/>
            <a:chOff x="3663231" y="3540342"/>
            <a:chExt cx="1066274" cy="38554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1672770" y="5393432"/>
            <a:ext cx="1066274" cy="385540"/>
            <a:chOff x="3663231" y="3540342"/>
            <a:chExt cx="1066274" cy="385540"/>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20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1652518" y="8053861"/>
            <a:ext cx="1066274" cy="385540"/>
            <a:chOff x="3663231" y="3540342"/>
            <a:chExt cx="1066274" cy="385540"/>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 - التصحيح</a:t>
            </a:r>
            <a:endParaRPr lang="en-US" sz="2800" dirty="0">
              <a:latin typeface="Microsoft Uighur" panose="02000000000000000000" pitchFamily="2" charset="-78"/>
              <a:cs typeface="Microsoft Uighur" panose="02000000000000000000" pitchFamily="2" charset="-78"/>
            </a:endParaRPr>
          </a:p>
        </p:txBody>
      </p:sp>
      <p:grpSp>
        <p:nvGrpSpPr>
          <p:cNvPr id="4" name="Groupe 3">
            <a:extLst>
              <a:ext uri="{FF2B5EF4-FFF2-40B4-BE49-F238E27FC236}">
                <a16:creationId xmlns:a16="http://schemas.microsoft.com/office/drawing/2014/main" id="{12516948-91BA-1BB3-053F-D53DB5044059}"/>
              </a:ext>
            </a:extLst>
          </p:cNvPr>
          <p:cNvGrpSpPr/>
          <p:nvPr/>
        </p:nvGrpSpPr>
        <p:grpSpPr>
          <a:xfrm>
            <a:off x="1718667" y="6849784"/>
            <a:ext cx="1066274" cy="385540"/>
            <a:chOff x="3663231" y="3540342"/>
            <a:chExt cx="1066274" cy="385540"/>
          </a:xfrm>
        </p:grpSpPr>
        <p:sp>
          <p:nvSpPr>
            <p:cNvPr id="5" name="Rectangle : coins arrondis 4">
              <a:extLst>
                <a:ext uri="{FF2B5EF4-FFF2-40B4-BE49-F238E27FC236}">
                  <a16:creationId xmlns:a16="http://schemas.microsoft.com/office/drawing/2014/main" id="{BDDB88E0-DF0F-62F3-E6AE-6CD5E4162D65}"/>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6" name="Picture 2">
              <a:extLst>
                <a:ext uri="{FF2B5EF4-FFF2-40B4-BE49-F238E27FC236}">
                  <a16:creationId xmlns:a16="http://schemas.microsoft.com/office/drawing/2014/main" id="{26C5DF46-F72C-CAAC-27DB-AD2CBF6A2BD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37D5DEC2-0C8B-107B-6041-E058BE77FC68}"/>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6402C-1BE5-467D-8794-6EA5F35030F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E893D3E-45E6-1020-754B-40A7395E61F7}"/>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A67DD8-46CC-A1E7-FE5D-C024D3809222}"/>
              </a:ext>
            </a:extLst>
          </p:cNvPr>
          <p:cNvSpPr/>
          <p:nvPr/>
        </p:nvSpPr>
        <p:spPr>
          <a:xfrm>
            <a:off x="275852" y="2779283"/>
            <a:ext cx="13164293" cy="7061888"/>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F46C197-B21A-751C-5451-7C019FDD918F}"/>
              </a:ext>
            </a:extLst>
          </p:cNvPr>
          <p:cNvSpPr/>
          <p:nvPr/>
        </p:nvSpPr>
        <p:spPr>
          <a:xfrm>
            <a:off x="-1" y="644346"/>
            <a:ext cx="13716001" cy="204286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E88DAFA-BBD6-3E59-6BA9-6B98B6ACCE1D}"/>
              </a:ext>
            </a:extLst>
          </p:cNvPr>
          <p:cNvSpPr txBox="1"/>
          <p:nvPr/>
        </p:nvSpPr>
        <p:spPr>
          <a:xfrm>
            <a:off x="152400" y="736416"/>
            <a:ext cx="12504004" cy="201593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سنلعب لعبة حجلة الأعداد. لاحظوا معي كيف سألعبها. انتبهوا جيدا لأنكم ستفعلون مثلي.</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يتنافس الأستاذ مع أحد المتعلمين.</a:t>
            </a:r>
          </a:p>
          <a:p>
            <a:pPr marL="342900" lvl="1" indent="-342900" algn="r" defTabSz="685834" rtl="1">
              <a:lnSpc>
                <a:spcPts val="3017"/>
              </a:lnSpc>
              <a:spcBef>
                <a:spcPct val="0"/>
              </a:spcBef>
              <a:buFont typeface="Arial" panose="020B0604020202020204" pitchFamily="34" charset="0"/>
              <a:buChar char="•"/>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قفز الأستاذ(ة) برجل واحدة على </a:t>
            </a:r>
            <a:r>
              <a:rPr lang="ar-MA" sz="2400" dirty="0">
                <a:solidFill>
                  <a:prstClr val="white">
                    <a:lumMod val="65000"/>
                  </a:prstClr>
                </a:solidFill>
                <a:latin typeface="Microsoft Uighur" panose="02000000000000000000" pitchFamily="2" charset="-78"/>
                <a:cs typeface="Microsoft Uighur" panose="02000000000000000000" pitchFamily="2" charset="-78"/>
              </a:rPr>
              <a:t>مجموع عددين لا يتجاوز 9  مطلوب من طرف منافسه (مثلا ماهي نتيجة أو كم يساوي : 5+2 / 3+3 / 4+3....).</a:t>
            </a: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يقفز الأستاذ(ة) برجلين على عددين يشكل مجموعهما عددا أكبر من 9 مطلوب من طرف منافسه ( ما هي الأعداد التي يساوي مجموعها 13؟ مثلا : 6+7 /8+5/ 9+4) </a:t>
            </a: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تبادل الأدوار. الفائز هو من يتمم المهمة بنجاح. </a:t>
            </a: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1FF726A6-7B57-FEFB-17F0-4F58591647E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ألعاب</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Picture 898">
            <a:extLst>
              <a:ext uri="{FF2B5EF4-FFF2-40B4-BE49-F238E27FC236}">
                <a16:creationId xmlns:a16="http://schemas.microsoft.com/office/drawing/2014/main" id="{2BE193C6-42C6-4A12-D10F-8BD5B4D5EF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810000" y="2867141"/>
            <a:ext cx="6096000" cy="684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8">
            <a:extLst>
              <a:ext uri="{FF2B5EF4-FFF2-40B4-BE49-F238E27FC236}">
                <a16:creationId xmlns:a16="http://schemas.microsoft.com/office/drawing/2014/main" id="{F6CB6E2A-725C-2678-E793-F23790DA13EE}"/>
              </a:ext>
            </a:extLst>
          </p:cNvPr>
          <p:cNvSpPr/>
          <p:nvPr/>
        </p:nvSpPr>
        <p:spPr>
          <a:xfrm rot="10800000">
            <a:off x="12732605" y="80010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428402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C3923-C340-F692-2E02-49EFEC257FD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3F5EB95-6D95-495B-1E4D-6B04BED77EC0}"/>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747519B-C2CF-EA76-6395-12C8804EC69B}"/>
              </a:ext>
            </a:extLst>
          </p:cNvPr>
          <p:cNvSpPr/>
          <p:nvPr/>
        </p:nvSpPr>
        <p:spPr>
          <a:xfrm>
            <a:off x="275852" y="2350238"/>
            <a:ext cx="13164293" cy="749093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1E15E4-F842-8D5E-9AA3-5AB05D1D399C}"/>
              </a:ext>
            </a:extLst>
          </p:cNvPr>
          <p:cNvSpPr/>
          <p:nvPr/>
        </p:nvSpPr>
        <p:spPr>
          <a:xfrm>
            <a:off x="-1" y="644346"/>
            <a:ext cx="13716001" cy="15382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C0D26C-561F-34B9-EFD0-668D8DD66100}"/>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سأنظم مسابقة بينكم. المجموعة الفائزة هي التي سينجح أكبر عدد من ممثليها في تنفيذ تعليمات منافسيهم من المجموعة الأخرى.</a:t>
            </a:r>
          </a:p>
        </p:txBody>
      </p:sp>
      <p:pic>
        <p:nvPicPr>
          <p:cNvPr id="4" name="Picture 898">
            <a:extLst>
              <a:ext uri="{FF2B5EF4-FFF2-40B4-BE49-F238E27FC236}">
                <a16:creationId xmlns:a16="http://schemas.microsoft.com/office/drawing/2014/main" id="{2B8E2049-EF7F-699A-F38F-0519BE843E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810000" y="2705100"/>
            <a:ext cx="6096000" cy="684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leau 4">
            <a:extLst>
              <a:ext uri="{FF2B5EF4-FFF2-40B4-BE49-F238E27FC236}">
                <a16:creationId xmlns:a16="http://schemas.microsoft.com/office/drawing/2014/main" id="{A05E1597-E436-441C-9DE3-569FFA1D4B3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ألعاب</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Freeform 8">
            <a:extLst>
              <a:ext uri="{FF2B5EF4-FFF2-40B4-BE49-F238E27FC236}">
                <a16:creationId xmlns:a16="http://schemas.microsoft.com/office/drawing/2014/main" id="{805149BC-B2F7-08DA-D7A4-24D4F9629E21}"/>
              </a:ext>
            </a:extLst>
          </p:cNvPr>
          <p:cNvSpPr/>
          <p:nvPr/>
        </p:nvSpPr>
        <p:spPr>
          <a:xfrm rot="10800000">
            <a:off x="127326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0969652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737CF-D936-3B6D-2EB2-E437C6672AF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BF9D894-F380-DFA5-554D-A601C6CBD04C}"/>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C5BB455-2DE4-8572-A2B4-944DB645CBFC}"/>
              </a:ext>
            </a:extLst>
          </p:cNvPr>
          <p:cNvSpPr/>
          <p:nvPr/>
        </p:nvSpPr>
        <p:spPr>
          <a:xfrm>
            <a:off x="275852" y="2350238"/>
            <a:ext cx="13164293" cy="749093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3CB307-49FA-03B9-8F54-9C24148E8CA6}"/>
              </a:ext>
            </a:extLst>
          </p:cNvPr>
          <p:cNvSpPr/>
          <p:nvPr/>
        </p:nvSpPr>
        <p:spPr>
          <a:xfrm>
            <a:off x="-1" y="644346"/>
            <a:ext cx="13716001" cy="15382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05A1D4D-1167-9604-7606-71F6599779DD}"/>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المجموعة الفائزة هي:</a:t>
            </a:r>
          </a:p>
        </p:txBody>
      </p:sp>
      <p:graphicFrame>
        <p:nvGraphicFramePr>
          <p:cNvPr id="2" name="Tableau 1">
            <a:extLst>
              <a:ext uri="{FF2B5EF4-FFF2-40B4-BE49-F238E27FC236}">
                <a16:creationId xmlns:a16="http://schemas.microsoft.com/office/drawing/2014/main" id="{4348EC5E-6784-5282-6362-5FD7E0D1019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ألعاب</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a:extLst>
              <a:ext uri="{FF2B5EF4-FFF2-40B4-BE49-F238E27FC236}">
                <a16:creationId xmlns:a16="http://schemas.microsoft.com/office/drawing/2014/main" id="{7A2A6DC5-374F-3D3D-3582-DD79339558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4801" y="3513632"/>
            <a:ext cx="5410199" cy="5410199"/>
          </a:xfrm>
          <a:prstGeom prst="rect">
            <a:avLst/>
          </a:prstGeom>
        </p:spPr>
      </p:pic>
      <p:sp>
        <p:nvSpPr>
          <p:cNvPr id="4" name="Freeform 8">
            <a:extLst>
              <a:ext uri="{FF2B5EF4-FFF2-40B4-BE49-F238E27FC236}">
                <a16:creationId xmlns:a16="http://schemas.microsoft.com/office/drawing/2014/main" id="{258191FB-F739-5DD2-E4E9-199EEEF01DF4}"/>
              </a:ext>
            </a:extLst>
          </p:cNvPr>
          <p:cNvSpPr/>
          <p:nvPr/>
        </p:nvSpPr>
        <p:spPr>
          <a:xfrm rot="10800000">
            <a:off x="127326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9671027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82884-467D-AE10-D1C0-E1A8766DCF9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5A9224B-FA8B-4BAC-CA9D-953567641E53}"/>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30CD3D6-3123-9419-717F-887583A743FD}"/>
              </a:ext>
            </a:extLst>
          </p:cNvPr>
          <p:cNvSpPr/>
          <p:nvPr/>
        </p:nvSpPr>
        <p:spPr>
          <a:xfrm>
            <a:off x="275852" y="2350238"/>
            <a:ext cx="13164293" cy="749093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7DBE83-25EF-862E-F164-671B4545CE72}"/>
              </a:ext>
            </a:extLst>
          </p:cNvPr>
          <p:cNvSpPr/>
          <p:nvPr/>
        </p:nvSpPr>
        <p:spPr>
          <a:xfrm>
            <a:off x="-1" y="644346"/>
            <a:ext cx="13716001" cy="15382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DF883C3-04BF-036F-E5E2-80DB0FCE6D72}"/>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في المنزل تتممون ما تبقى من تمارين الصفحة 20.</a:t>
            </a:r>
          </a:p>
        </p:txBody>
      </p:sp>
      <p:graphicFrame>
        <p:nvGraphicFramePr>
          <p:cNvPr id="2" name="Tableau 1">
            <a:extLst>
              <a:ext uri="{FF2B5EF4-FFF2-40B4-BE49-F238E27FC236}">
                <a16:creationId xmlns:a16="http://schemas.microsoft.com/office/drawing/2014/main" id="{85635A9C-8282-E886-5417-92CEFEF3F95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667000">
                  <a:extLst>
                    <a:ext uri="{9D8B030D-6E8A-4147-A177-3AD203B41FA5}">
                      <a16:colId xmlns:a16="http://schemas.microsoft.com/office/drawing/2014/main" val="3853007050"/>
                    </a:ext>
                  </a:extLst>
                </a:gridCol>
                <a:gridCol w="2438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ألعاب</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3FFB493E-2712-051E-8551-EB0CFB5E82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8696" y="3106342"/>
            <a:ext cx="5782482" cy="5963482"/>
          </a:xfrm>
          <a:prstGeom prst="rect">
            <a:avLst/>
          </a:prstGeom>
        </p:spPr>
      </p:pic>
      <p:pic>
        <p:nvPicPr>
          <p:cNvPr id="6" name="Image 5">
            <a:extLst>
              <a:ext uri="{FF2B5EF4-FFF2-40B4-BE49-F238E27FC236}">
                <a16:creationId xmlns:a16="http://schemas.microsoft.com/office/drawing/2014/main" id="{8745BF3C-9518-8ADE-9F8D-7DC2E770D5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7031" y="3056387"/>
            <a:ext cx="4747671" cy="5997460"/>
          </a:xfrm>
          <a:prstGeom prst="rect">
            <a:avLst/>
          </a:prstGeom>
        </p:spPr>
      </p:pic>
      <p:sp>
        <p:nvSpPr>
          <p:cNvPr id="4" name="Freeform 8">
            <a:extLst>
              <a:ext uri="{FF2B5EF4-FFF2-40B4-BE49-F238E27FC236}">
                <a16:creationId xmlns:a16="http://schemas.microsoft.com/office/drawing/2014/main" id="{0C7E77E3-1497-C3FD-AF16-699CAC06FA17}"/>
              </a:ext>
            </a:extLst>
          </p:cNvPr>
          <p:cNvSpPr/>
          <p:nvPr/>
        </p:nvSpPr>
        <p:spPr>
          <a:xfrm rot="10800000">
            <a:off x="12732605" y="952501"/>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4727530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79275CD-BE76-C129-E3F5-ECB13EC4847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C06F595D-1BB5-BBD4-B929-F8BF86EB2E1F}"/>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1676400" y="3978360"/>
            <a:ext cx="8297893" cy="929100"/>
          </a:xfrm>
          <a:prstGeom prst="rect">
            <a:avLst/>
          </a:prstGeom>
        </p:spPr>
        <p:txBody>
          <a:bodyPr wrap="square" lIns="0" tIns="0" rIns="0" bIns="0" rtlCol="0" anchor="t">
            <a:spAutoFit/>
          </a:bodyPr>
          <a:lstStyle/>
          <a:p>
            <a:pPr algn="ctr" defTabSz="685834">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914776" y="2906907"/>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1600200" y="4976400"/>
            <a:ext cx="8297893" cy="929100"/>
          </a:xfrm>
          <a:prstGeom prst="rect">
            <a:avLst/>
          </a:prstGeom>
        </p:spPr>
        <p:txBody>
          <a:bodyPr wrap="square" lIns="0" tIns="0" rIns="0" bIns="0" rtlCol="0" anchor="t">
            <a:spAutoFit/>
          </a:bodyPr>
          <a:lstStyle/>
          <a:p>
            <a:pPr algn="r" defTabSz="685834" rtl="1">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نسبة التحكم التقديرية من أهداف الحصة.</a:t>
            </a:r>
          </a:p>
        </p:txBody>
      </p:sp>
    </p:spTree>
    <p:extLst>
      <p:ext uri="{BB962C8B-B14F-4D97-AF65-F5344CB8AC3E}">
        <p14:creationId xmlns:p14="http://schemas.microsoft.com/office/powerpoint/2010/main" val="36642014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D981A-0ABD-3ABC-9D43-4F94E711E5A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F3C2E41-3673-979C-7D5C-EFCE02FF377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1A2C26CC-1AF8-8FD2-2A44-14BED52C33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72367054-FFCC-3024-E752-2363F1DD84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818D624F-9ACD-0EBB-529C-8A3C8DC2C61B}"/>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550F6584-048A-6444-C651-E6E5BEBA1BCB}"/>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الملحق1</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223265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2" name="Image 1">
            <a:extLst>
              <a:ext uri="{FF2B5EF4-FFF2-40B4-BE49-F238E27FC236}">
                <a16:creationId xmlns:a16="http://schemas.microsoft.com/office/drawing/2014/main" id="{B516431A-8340-6396-EDFE-9FC47BD4FA01}"/>
              </a:ext>
            </a:extLst>
          </p:cNvPr>
          <p:cNvPicPr>
            <a:picLocks noChangeAspect="1"/>
          </p:cNvPicPr>
          <p:nvPr/>
        </p:nvPicPr>
        <p:blipFill rotWithShape="1">
          <a:blip r:embed="rId3"/>
          <a:srcRect t="3067" b="13512"/>
          <a:stretch/>
        </p:blipFill>
        <p:spPr>
          <a:xfrm>
            <a:off x="0" y="1285876"/>
            <a:ext cx="13716000" cy="7739848"/>
          </a:xfrm>
          <a:prstGeom prst="rect">
            <a:avLst/>
          </a:prstGeom>
        </p:spPr>
      </p:pic>
      <p:sp>
        <p:nvSpPr>
          <p:cNvPr id="9" name="Google Shape;146;p4">
            <a:extLst>
              <a:ext uri="{FF2B5EF4-FFF2-40B4-BE49-F238E27FC236}">
                <a16:creationId xmlns:a16="http://schemas.microsoft.com/office/drawing/2014/main" id="{361C4EDF-AB31-6B50-18F8-903086D1177F}"/>
              </a:ext>
            </a:extLst>
          </p:cNvPr>
          <p:cNvSpPr txBox="1">
            <a:spLocks/>
          </p:cNvSpPr>
          <p:nvPr/>
        </p:nvSpPr>
        <p:spPr>
          <a:xfrm>
            <a:off x="1773818"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p>
        </p:txBody>
      </p:sp>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13" name="Rectangle 12">
            <a:extLst>
              <a:ext uri="{FF2B5EF4-FFF2-40B4-BE49-F238E27FC236}">
                <a16:creationId xmlns:a16="http://schemas.microsoft.com/office/drawing/2014/main" id="{3EB8CC41-135A-435C-FAC2-3A8700D7009D}"/>
              </a:ext>
            </a:extLst>
          </p:cNvPr>
          <p:cNvSpPr/>
          <p:nvPr/>
        </p:nvSpPr>
        <p:spPr>
          <a:xfrm>
            <a:off x="0" y="22383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graphicFrame>
        <p:nvGraphicFramePr>
          <p:cNvPr id="14" name="Tableau 4">
            <a:extLst>
              <a:ext uri="{FF2B5EF4-FFF2-40B4-BE49-F238E27FC236}">
                <a16:creationId xmlns:a16="http://schemas.microsoft.com/office/drawing/2014/main" id="{0EA91A25-6E91-FD32-DBC2-5D7C9DB0D7E5}"/>
              </a:ext>
            </a:extLst>
          </p:cNvPr>
          <p:cNvGraphicFramePr>
            <a:graphicFrameLocks noGrp="1"/>
          </p:cNvGraphicFramePr>
          <p:nvPr/>
        </p:nvGraphicFramePr>
        <p:xfrm>
          <a:off x="221501" y="3110520"/>
          <a:ext cx="13272998" cy="4451462"/>
        </p:xfrm>
        <a:graphic>
          <a:graphicData uri="http://schemas.openxmlformats.org/drawingml/2006/table">
            <a:tbl>
              <a:tblPr firstRow="1" bandRow="1">
                <a:tableStyleId>{5940675A-B579-460E-94D1-54222C63F5DA}</a:tableStyleId>
              </a:tblPr>
              <a:tblGrid>
                <a:gridCol w="9243923">
                  <a:extLst>
                    <a:ext uri="{9D8B030D-6E8A-4147-A177-3AD203B41FA5}">
                      <a16:colId xmlns:a16="http://schemas.microsoft.com/office/drawing/2014/main" val="2904711255"/>
                    </a:ext>
                  </a:extLst>
                </a:gridCol>
                <a:gridCol w="4029075">
                  <a:extLst>
                    <a:ext uri="{9D8B030D-6E8A-4147-A177-3AD203B41FA5}">
                      <a16:colId xmlns:a16="http://schemas.microsoft.com/office/drawing/2014/main" val="3971960171"/>
                    </a:ext>
                  </a:extLst>
                </a:gridCol>
              </a:tblGrid>
              <a:tr h="1549456">
                <a:tc>
                  <a:txBody>
                    <a:bodyPr/>
                    <a:lstStyle/>
                    <a:p>
                      <a:pPr marL="342900" lvl="0" indent="-342900" algn="r" rtl="1">
                        <a:spcBef>
                          <a:spcPts val="220"/>
                        </a:spcBef>
                        <a:spcAft>
                          <a:spcPts val="0"/>
                        </a:spcAft>
                        <a:buFont typeface="Calibri" panose="020F0502020204030204" pitchFamily="34" charset="0"/>
                        <a:buChar char="-"/>
                      </a:pPr>
                      <a:r>
                        <a:rPr lang="ar-SA" sz="2700" b="1" dirty="0">
                          <a:solidFill>
                            <a:srgbClr val="151616"/>
                          </a:solidFill>
                          <a:latin typeface="MadaniArabic-Light" panose="00000400000000000000" pitchFamily="2" charset="-78"/>
                          <a:cs typeface="MadaniArabic-Light" panose="00000400000000000000" pitchFamily="2" charset="-78"/>
                        </a:rPr>
                        <a:t>اكساب القدرة على الجمع شفويا لعددين من رقم واحد؛</a:t>
                      </a:r>
                      <a:endParaRPr lang="fr-FR" sz="2700" b="1" dirty="0">
                        <a:solidFill>
                          <a:srgbClr val="151616"/>
                        </a:solidFill>
                        <a:latin typeface="MadaniArabic-Light" panose="00000400000000000000" pitchFamily="2" charset="-78"/>
                        <a:cs typeface="+mj-cs"/>
                      </a:endParaRPr>
                    </a:p>
                    <a:p>
                      <a:pPr marL="342900" lvl="0" indent="-342900" algn="r" rtl="1">
                        <a:spcBef>
                          <a:spcPts val="220"/>
                        </a:spcBef>
                        <a:spcAft>
                          <a:spcPts val="0"/>
                        </a:spcAft>
                        <a:buFont typeface="Calibri" panose="020F0502020204030204" pitchFamily="34" charset="0"/>
                        <a:buChar char="-"/>
                      </a:pPr>
                      <a:r>
                        <a:rPr lang="ar-SA" sz="2700" b="1" dirty="0">
                          <a:solidFill>
                            <a:srgbClr val="151616"/>
                          </a:solidFill>
                          <a:latin typeface="MadaniArabic-Light" panose="00000400000000000000" pitchFamily="2" charset="-78"/>
                          <a:cs typeface="MadaniArabic-Light" panose="00000400000000000000" pitchFamily="2" charset="-78"/>
                        </a:rPr>
                        <a:t>اكساب القدرة على الطرح شفويا لعدد مكون من رقمين أو رقم واحد، يكون الفرق محصورا بين 0 و18؛</a:t>
                      </a:r>
                      <a:endParaRPr lang="fr-FR" sz="2700" b="1" dirty="0">
                        <a:solidFill>
                          <a:srgbClr val="151616"/>
                        </a:solidFill>
                        <a:latin typeface="MadaniArabic-Light" panose="00000400000000000000" pitchFamily="2"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4100" b="1" dirty="0">
                          <a:solidFill>
                            <a:schemeClr val="bg1"/>
                          </a:solidFill>
                          <a:latin typeface="29LT Bukra Bold" panose="020B0604020202020204" charset="-78"/>
                          <a:cs typeface="MadaniArabic-Light" panose="00000400000000000000" pitchFamily="2" charset="-78"/>
                        </a:rPr>
                        <a:t>أهداف النشاط</a:t>
                      </a:r>
                      <a:endParaRPr lang="fr-MA" sz="4100" b="1" dirty="0">
                        <a:solidFill>
                          <a:schemeClr val="bg1"/>
                        </a:solidFill>
                        <a:latin typeface="29LT Bukra Bold" panose="020B0604020202020204"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3445012868"/>
                  </a:ext>
                </a:extLst>
              </a:tr>
              <a:tr h="133731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700" b="1" dirty="0">
                          <a:solidFill>
                            <a:srgbClr val="151616"/>
                          </a:solidFill>
                          <a:latin typeface="MadaniArabic-Light" panose="00000400000000000000" pitchFamily="2" charset="-78"/>
                          <a:cs typeface="MadaniArabic-Light" panose="00000400000000000000" pitchFamily="2" charset="-78"/>
                        </a:rPr>
                        <a:t>جداول الجمع والطرح</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4100" b="1" dirty="0">
                          <a:solidFill>
                            <a:schemeClr val="bg1"/>
                          </a:solidFill>
                          <a:latin typeface="29LT Bukra Bold" panose="020B0604020202020204" charset="-78"/>
                          <a:cs typeface="MadaniArabic-Light" panose="00000400000000000000" pitchFamily="2" charset="-78"/>
                        </a:rPr>
                        <a:t>المعينات الديداكتيكية</a:t>
                      </a:r>
                      <a:endParaRPr lang="fr-MA" sz="4100" b="1" dirty="0">
                        <a:solidFill>
                          <a:schemeClr val="bg1"/>
                        </a:solidFill>
                        <a:latin typeface="29LT Bukra Bold" panose="020B0604020202020204"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1502884860"/>
                  </a:ext>
                </a:extLst>
              </a:tr>
              <a:tr h="15494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kern="1200" dirty="0">
                          <a:solidFill>
                            <a:schemeClr val="tx1"/>
                          </a:solidFill>
                          <a:latin typeface="MadaniArabic-Light" panose="00000400000000000000" pitchFamily="2" charset="-78"/>
                          <a:ea typeface="+mn-ea"/>
                          <a:cs typeface="MadaniArabic-Light" panose="00000400000000000000" pitchFamily="2" charset="-78"/>
                        </a:rPr>
                        <a:t>20 دقيقة  اليوم الأول لتقديم النشاط بعدها يصبح نشاطا اعتياديا من 5 إلى 7 دقائق</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4100" b="1" dirty="0">
                          <a:solidFill>
                            <a:schemeClr val="bg1"/>
                          </a:solidFill>
                          <a:latin typeface="29LT Bukra Bold" panose="020B0604020202020204" charset="-78"/>
                          <a:cs typeface="MadaniArabic-Light" panose="00000400000000000000" pitchFamily="2" charset="-78"/>
                        </a:rPr>
                        <a:t>المدة الزمنية</a:t>
                      </a:r>
                      <a:endParaRPr lang="fr-MA" sz="4100" b="1" dirty="0">
                        <a:solidFill>
                          <a:schemeClr val="bg1"/>
                        </a:solidFill>
                        <a:latin typeface="29LT Bukra Bold" panose="020B0604020202020204"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3089371680"/>
                  </a:ext>
                </a:extLst>
              </a:tr>
            </a:tbl>
          </a:graphicData>
        </a:graphic>
      </p:graphicFrame>
    </p:spTree>
    <p:extLst>
      <p:ext uri="{BB962C8B-B14F-4D97-AF65-F5344CB8AC3E}">
        <p14:creationId xmlns:p14="http://schemas.microsoft.com/office/powerpoint/2010/main" val="110589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9" name="Image 8">
            <a:extLst>
              <a:ext uri="{FF2B5EF4-FFF2-40B4-BE49-F238E27FC236}">
                <a16:creationId xmlns:a16="http://schemas.microsoft.com/office/drawing/2014/main" id="{65F552A0-C193-2536-9BA3-BC1AC983BD20}"/>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937491"/>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سيرورة الإنجاز</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925830">
                <a:tc>
                  <a:txBody>
                    <a:bodyPr/>
                    <a:lstStyle/>
                    <a:p>
                      <a:pPr algn="ctr" rtl="1"/>
                      <a:r>
                        <a:rPr lang="ar-MA" sz="2700" b="1" dirty="0">
                          <a:latin typeface="MadaniArabic-Light" panose="00000400000000000000" pitchFamily="2" charset="-78"/>
                          <a:cs typeface="MadaniArabic-Light" panose="00000400000000000000" pitchFamily="2" charset="-78"/>
                        </a:rPr>
                        <a:t>تنظيم وإعداد الفضاء؛ تحضير المعينات الديداكتيكية؛ جذب انتباه المتعلمين؛ التصريح بأهداف النشاط.</a:t>
                      </a:r>
                      <a:endParaRPr lang="fr-MA" sz="27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latin typeface="MadaniArabic-Light" panose="00000400000000000000" pitchFamily="2" charset="-78"/>
                          <a:cs typeface="MadaniArabic-Light" panose="00000400000000000000" pitchFamily="2" charset="-78"/>
                        </a:rPr>
                        <a:t>التهيئة</a:t>
                      </a:r>
                      <a:endParaRPr lang="fr-MA" sz="15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1) 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583220">
                <a:tc gridSpan="2">
                  <a:txBody>
                    <a:bodyPr/>
                    <a:lstStyle/>
                    <a:p>
                      <a:pPr algn="just" rtl="1">
                        <a:lnSpc>
                          <a:spcPct val="150000"/>
                        </a:lnSpc>
                      </a:pPr>
                      <a:endParaRPr lang="ar-MA" sz="2700"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3" name="TextBox 1">
            <a:extLst>
              <a:ext uri="{FF2B5EF4-FFF2-40B4-BE49-F238E27FC236}">
                <a16:creationId xmlns:a16="http://schemas.microsoft.com/office/drawing/2014/main" id="{83661E66-D2BE-A474-C148-DB2B1218BB55}"/>
              </a:ext>
            </a:extLst>
          </p:cNvPr>
          <p:cNvSpPr txBox="1"/>
          <p:nvPr/>
        </p:nvSpPr>
        <p:spPr>
          <a:xfrm>
            <a:off x="4267200" y="4686300"/>
            <a:ext cx="9187011" cy="4374274"/>
          </a:xfrm>
          <a:prstGeom prst="rect">
            <a:avLst/>
          </a:prstGeom>
          <a:noFill/>
        </p:spPr>
        <p:txBody>
          <a:bodyPr wrap="square" rtlCol="0">
            <a:spAutoFit/>
          </a:bodyPr>
          <a:lstStyle/>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يرسم الميسر</a:t>
            </a:r>
            <a:r>
              <a:rPr lang="ar-SA" sz="2025" dirty="0">
                <a:solidFill>
                  <a:srgbClr val="151616"/>
                </a:solidFill>
                <a:cs typeface="MadaniArabic-Light" panose="00000400000000000000" pitchFamily="2" charset="-78"/>
              </a:rPr>
              <a:t> جدول</a:t>
            </a:r>
            <a:r>
              <a:rPr lang="ar-MA" sz="2025" dirty="0">
                <a:solidFill>
                  <a:srgbClr val="151616"/>
                </a:solidFill>
                <a:cs typeface="MadaniArabic-Light" panose="00000400000000000000" pitchFamily="2" charset="-78"/>
              </a:rPr>
              <a:t>ا</a:t>
            </a:r>
            <a:r>
              <a:rPr lang="ar-SA" sz="2025" dirty="0">
                <a:solidFill>
                  <a:srgbClr val="151616"/>
                </a:solidFill>
                <a:cs typeface="MadaniArabic-Light" panose="00000400000000000000" pitchFamily="2" charset="-78"/>
              </a:rPr>
              <a:t> فارغ</a:t>
            </a:r>
            <a:r>
              <a:rPr lang="ar-MA" sz="2025" dirty="0">
                <a:solidFill>
                  <a:srgbClr val="151616"/>
                </a:solidFill>
                <a:cs typeface="MadaniArabic-Light" panose="00000400000000000000" pitchFamily="2" charset="-78"/>
              </a:rPr>
              <a:t>ا</a:t>
            </a:r>
            <a:r>
              <a:rPr lang="ar-SA" sz="2025" dirty="0">
                <a:solidFill>
                  <a:srgbClr val="151616"/>
                </a:solidFill>
                <a:cs typeface="MadaniArabic-Light" panose="00000400000000000000" pitchFamily="2" charset="-78"/>
              </a:rPr>
              <a:t> للجمع </a:t>
            </a:r>
            <a:r>
              <a:rPr lang="ar-MA" sz="2025" dirty="0">
                <a:solidFill>
                  <a:srgbClr val="151616"/>
                </a:solidFill>
                <a:cs typeface="MadaniArabic-Light" panose="00000400000000000000" pitchFamily="2" charset="-78"/>
              </a:rPr>
              <a:t>أ</a:t>
            </a:r>
            <a:r>
              <a:rPr lang="ar-SA" sz="2025" dirty="0">
                <a:solidFill>
                  <a:srgbClr val="151616"/>
                </a:solidFill>
                <a:cs typeface="MadaniArabic-Light" panose="00000400000000000000" pitchFamily="2" charset="-78"/>
              </a:rPr>
              <a:t>والطرح على السبورة.</a:t>
            </a:r>
            <a:r>
              <a:rPr lang="ar-MA" sz="2025" dirty="0">
                <a:solidFill>
                  <a:srgbClr val="151616"/>
                </a:solidFill>
                <a:cs typeface="MadaniArabic-Light" panose="00000400000000000000" pitchFamily="2" charset="-78"/>
              </a:rPr>
              <a:t> ( يبدأ بجدول الجمع وبعد التحكم فيه يمر إلى تقديم جدول الطرح بنفس الطريقة )؛ </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يتم الاشتغال على جدول واحد </a:t>
            </a:r>
            <a:r>
              <a:rPr lang="ar-SA" sz="2025" dirty="0">
                <a:solidFill>
                  <a:srgbClr val="151616"/>
                </a:solidFill>
                <a:cs typeface="MadaniArabic-Light" panose="00000400000000000000" pitchFamily="2" charset="-78"/>
              </a:rPr>
              <a:t>في كل </a:t>
            </a:r>
            <a:r>
              <a:rPr lang="ar-MA" sz="2025" dirty="0">
                <a:solidFill>
                  <a:srgbClr val="151616"/>
                </a:solidFill>
                <a:cs typeface="MadaniArabic-Light" panose="00000400000000000000" pitchFamily="2" charset="-78"/>
              </a:rPr>
              <a:t>مرحلة</a:t>
            </a:r>
            <a:r>
              <a:rPr lang="ar-SA" sz="2025" dirty="0">
                <a:solidFill>
                  <a:srgbClr val="151616"/>
                </a:solidFill>
                <a:cs typeface="MadaniArabic-Light" panose="00000400000000000000" pitchFamily="2" charset="-78"/>
              </a:rPr>
              <a:t>؛</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يطلب من</a:t>
            </a:r>
            <a:r>
              <a:rPr lang="ar-SA" sz="2025" dirty="0">
                <a:solidFill>
                  <a:srgbClr val="151616"/>
                </a:solidFill>
                <a:cs typeface="MadaniArabic-Light" panose="00000400000000000000" pitchFamily="2" charset="-78"/>
              </a:rPr>
              <a:t> المتعلمين رسم نفس الجدول</a:t>
            </a:r>
            <a:r>
              <a:rPr lang="ar-MA" sz="2025" dirty="0">
                <a:solidFill>
                  <a:srgbClr val="151616"/>
                </a:solidFill>
                <a:cs typeface="MadaniArabic-Light" panose="00000400000000000000" pitchFamily="2" charset="-78"/>
              </a:rPr>
              <a:t> على دفاترهم.</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يقدم الميسر</a:t>
            </a:r>
            <a:r>
              <a:rPr lang="ar-SA" sz="2025" dirty="0">
                <a:solidFill>
                  <a:srgbClr val="151616"/>
                </a:solidFill>
                <a:cs typeface="MadaniArabic-Light" panose="00000400000000000000" pitchFamily="2" charset="-78"/>
              </a:rPr>
              <a:t> كيفية تعبئة </a:t>
            </a:r>
            <a:r>
              <a:rPr lang="ar-MA" sz="2025" dirty="0">
                <a:solidFill>
                  <a:srgbClr val="151616"/>
                </a:solidFill>
                <a:cs typeface="MadaniArabic-Light" panose="00000400000000000000" pitchFamily="2" charset="-78"/>
              </a:rPr>
              <a:t>الجدول </a:t>
            </a:r>
            <a:r>
              <a:rPr lang="ar-SA" sz="2025" dirty="0">
                <a:solidFill>
                  <a:srgbClr val="151616"/>
                </a:solidFill>
                <a:cs typeface="MadaniArabic-Light" panose="00000400000000000000" pitchFamily="2" charset="-78"/>
              </a:rPr>
              <a:t> </a:t>
            </a:r>
            <a:r>
              <a:rPr lang="ar-MA" sz="2025" dirty="0">
                <a:solidFill>
                  <a:srgbClr val="151616"/>
                </a:solidFill>
                <a:cs typeface="MadaniArabic-Light" panose="00000400000000000000" pitchFamily="2" charset="-78"/>
              </a:rPr>
              <a:t>لسطر أو سطرين</a:t>
            </a:r>
            <a:r>
              <a:rPr lang="ar-SA" sz="2025" dirty="0">
                <a:solidFill>
                  <a:srgbClr val="151616"/>
                </a:solidFill>
                <a:cs typeface="MadaniArabic-Light" panose="00000400000000000000" pitchFamily="2" charset="-78"/>
              </a:rPr>
              <a:t>.</a:t>
            </a:r>
            <a:r>
              <a:rPr lang="ar-MA" sz="2025" dirty="0">
                <a:solidFill>
                  <a:srgbClr val="151616"/>
                </a:solidFill>
                <a:cs typeface="MadaniArabic-Light" panose="00000400000000000000" pitchFamily="2" charset="-78"/>
              </a:rPr>
              <a:t> ( تتم التعبئة بطريقة تصاعدية ) </a:t>
            </a:r>
            <a:endParaRPr lang="fr-FR" sz="2025" dirty="0">
              <a:solidFill>
                <a:srgbClr val="151616"/>
              </a:solidFill>
              <a:cs typeface="+mj-cs"/>
            </a:endParaRPr>
          </a:p>
          <a:p>
            <a:pPr marL="385763" indent="-385763" algn="just" rtl="1">
              <a:spcBef>
                <a:spcPts val="248"/>
              </a:spcBef>
              <a:buFont typeface="Cambria,Serif"/>
              <a:buChar char="◾"/>
            </a:pPr>
            <a:r>
              <a:rPr lang="ar-SA" sz="2025" dirty="0">
                <a:solidFill>
                  <a:srgbClr val="151616"/>
                </a:solidFill>
                <a:cs typeface="MadaniArabic-Light" panose="00000400000000000000" pitchFamily="2" charset="-78"/>
              </a:rPr>
              <a:t> </a:t>
            </a:r>
            <a:r>
              <a:rPr lang="ar-MA" sz="2025" dirty="0">
                <a:solidFill>
                  <a:srgbClr val="151616"/>
                </a:solidFill>
                <a:cs typeface="MadaniArabic-Light" panose="00000400000000000000" pitchFamily="2" charset="-78"/>
              </a:rPr>
              <a:t>يطلب من أحد المتعلمين المتطوعين </a:t>
            </a:r>
            <a:r>
              <a:rPr lang="ar-SA" sz="2025" dirty="0">
                <a:solidFill>
                  <a:srgbClr val="151616"/>
                </a:solidFill>
                <a:cs typeface="MadaniArabic-Light" panose="00000400000000000000" pitchFamily="2" charset="-78"/>
              </a:rPr>
              <a:t>التقدم أمام الزملاء وملء الجدول بسرعة بعد تقسيمه إلى قسمين</a:t>
            </a:r>
            <a:r>
              <a:rPr lang="ar-MA" sz="2025" dirty="0">
                <a:solidFill>
                  <a:srgbClr val="151616"/>
                </a:solidFill>
                <a:cs typeface="MadaniArabic-Light" panose="00000400000000000000" pitchFamily="2" charset="-78"/>
              </a:rPr>
              <a:t>؛</a:t>
            </a:r>
            <a:r>
              <a:rPr lang="ar-SA" sz="2025" dirty="0">
                <a:solidFill>
                  <a:srgbClr val="151616"/>
                </a:solidFill>
                <a:cs typeface="MadaniArabic-Light" panose="00000400000000000000" pitchFamily="2" charset="-78"/>
              </a:rPr>
              <a:t> </a:t>
            </a:r>
            <a:endParaRPr lang="ar-MA" sz="2025" dirty="0">
              <a:solidFill>
                <a:srgbClr val="151616"/>
              </a:solidFill>
              <a:cs typeface="MadaniArabic-Light" panose="00000400000000000000" pitchFamily="2" charset="-78"/>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يعمل باقي المتعلمين على </a:t>
            </a:r>
            <a:r>
              <a:rPr lang="ar-SA" sz="2025" dirty="0">
                <a:solidFill>
                  <a:srgbClr val="151616"/>
                </a:solidFill>
                <a:cs typeface="MadaniArabic-Light" panose="00000400000000000000" pitchFamily="2" charset="-78"/>
              </a:rPr>
              <a:t>ذلك في نفس الوقت على الدفاتر؛</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يشجع </a:t>
            </a:r>
            <a:r>
              <a:rPr lang="ar-SA" sz="2025" dirty="0">
                <a:solidFill>
                  <a:srgbClr val="151616"/>
                </a:solidFill>
                <a:cs typeface="MadaniArabic-Light" panose="00000400000000000000" pitchFamily="2" charset="-78"/>
              </a:rPr>
              <a:t> المتعلمين على ملء الجداول بسرعة أكبر؛</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بعد ملء الجدول ؛ ينمذج الميسر قراءة الجدول </a:t>
            </a:r>
            <a:r>
              <a:rPr lang="fr-FR" sz="2025" dirty="0">
                <a:solidFill>
                  <a:srgbClr val="151616"/>
                </a:solidFill>
                <a:cs typeface="+mj-cs"/>
              </a:rPr>
              <a:t>5+3 =8 ….</a:t>
            </a:r>
            <a:r>
              <a:rPr lang="ar-MA" sz="2025" dirty="0">
                <a:solidFill>
                  <a:srgbClr val="151616"/>
                </a:solidFill>
                <a:cs typeface="MadaniArabic-Light" panose="00000400000000000000" pitchFamily="2" charset="-78"/>
              </a:rPr>
              <a:t>؛</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يحث بعض </a:t>
            </a:r>
            <a:r>
              <a:rPr lang="ar-MA" sz="2025" dirty="0" err="1">
                <a:solidFill>
                  <a:srgbClr val="151616"/>
                </a:solidFill>
                <a:cs typeface="MadaniArabic-Light" panose="00000400000000000000" pitchFamily="2" charset="-78"/>
              </a:rPr>
              <a:t>ال</a:t>
            </a:r>
            <a:r>
              <a:rPr lang="ar-SA" sz="2025" dirty="0">
                <a:solidFill>
                  <a:srgbClr val="151616"/>
                </a:solidFill>
                <a:cs typeface="MadaniArabic-Light" panose="00000400000000000000" pitchFamily="2" charset="-78"/>
              </a:rPr>
              <a:t>متعلمين </a:t>
            </a:r>
            <a:r>
              <a:rPr lang="ar-MA" sz="2025" dirty="0">
                <a:solidFill>
                  <a:srgbClr val="151616"/>
                </a:solidFill>
                <a:cs typeface="MadaniArabic-Light" panose="00000400000000000000" pitchFamily="2" charset="-78"/>
              </a:rPr>
              <a:t>على قراءة الجدول أمام زملائهم. </a:t>
            </a: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يطرح أسئلة عن مجاميع بسيطة؛ يبحث عنها المتعلمون في جدول الجمع؛</a:t>
            </a:r>
            <a:endParaRPr lang="fr-FR" sz="2025" dirty="0">
              <a:cs typeface="+mj-cs"/>
            </a:endParaRPr>
          </a:p>
        </p:txBody>
      </p:sp>
      <p:pic>
        <p:nvPicPr>
          <p:cNvPr id="7" name="Image 2">
            <a:extLst>
              <a:ext uri="{FF2B5EF4-FFF2-40B4-BE49-F238E27FC236}">
                <a16:creationId xmlns:a16="http://schemas.microsoft.com/office/drawing/2014/main" id="{024025E1-0BFB-E37C-4D17-7B55126BF9F3}"/>
              </a:ext>
            </a:extLst>
          </p:cNvPr>
          <p:cNvPicPr>
            <a:picLocks noChangeAspect="1"/>
          </p:cNvPicPr>
          <p:nvPr/>
        </p:nvPicPr>
        <p:blipFill>
          <a:blip r:embed="rId4"/>
          <a:stretch>
            <a:fillRect/>
          </a:stretch>
        </p:blipFill>
        <p:spPr>
          <a:xfrm>
            <a:off x="1969862" y="5726553"/>
            <a:ext cx="2221138" cy="3176343"/>
          </a:xfrm>
          <a:prstGeom prst="rect">
            <a:avLst/>
          </a:prstGeom>
        </p:spPr>
      </p:pic>
      <p:sp>
        <p:nvSpPr>
          <p:cNvPr id="15" name="Google Shape;146;p4">
            <a:extLst>
              <a:ext uri="{FF2B5EF4-FFF2-40B4-BE49-F238E27FC236}">
                <a16:creationId xmlns:a16="http://schemas.microsoft.com/office/drawing/2014/main" id="{556FB1FD-3E7D-22F5-B4C1-39FFD4019F05}"/>
              </a:ext>
            </a:extLst>
          </p:cNvPr>
          <p:cNvSpPr txBox="1">
            <a:spLocks/>
          </p:cNvSpPr>
          <p:nvPr/>
        </p:nvSpPr>
        <p:spPr>
          <a:xfrm>
            <a:off x="2078618"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p>
        </p:txBody>
      </p:sp>
      <p:pic>
        <p:nvPicPr>
          <p:cNvPr id="8" name="Image 1">
            <a:extLst>
              <a:ext uri="{FF2B5EF4-FFF2-40B4-BE49-F238E27FC236}">
                <a16:creationId xmlns:a16="http://schemas.microsoft.com/office/drawing/2014/main" id="{0B7A0973-5962-74E9-0FB5-54846AF9C810}"/>
              </a:ext>
            </a:extLst>
          </p:cNvPr>
          <p:cNvPicPr>
            <a:picLocks noChangeAspect="1"/>
          </p:cNvPicPr>
          <p:nvPr/>
        </p:nvPicPr>
        <p:blipFill>
          <a:blip r:embed="rId5"/>
          <a:stretch>
            <a:fillRect/>
          </a:stretch>
        </p:blipFill>
        <p:spPr>
          <a:xfrm>
            <a:off x="261789" y="4719976"/>
            <a:ext cx="2473171" cy="3477504"/>
          </a:xfrm>
          <a:prstGeom prst="rect">
            <a:avLst/>
          </a:prstGeom>
        </p:spPr>
      </p:pic>
    </p:spTree>
    <p:extLst>
      <p:ext uri="{BB962C8B-B14F-4D97-AF65-F5344CB8AC3E}">
        <p14:creationId xmlns:p14="http://schemas.microsoft.com/office/powerpoint/2010/main" val="34917998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30CB1E8D-FE6A-520B-44F6-1CC27676BBE7}"/>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1449" y="2257425"/>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8" name="TextBox 1">
            <a:extLst>
              <a:ext uri="{FF2B5EF4-FFF2-40B4-BE49-F238E27FC236}">
                <a16:creationId xmlns:a16="http://schemas.microsoft.com/office/drawing/2014/main" id="{71143B4E-32D3-B487-A385-ECB32F1CFF27}"/>
              </a:ext>
            </a:extLst>
          </p:cNvPr>
          <p:cNvSpPr txBox="1"/>
          <p:nvPr/>
        </p:nvSpPr>
        <p:spPr>
          <a:xfrm>
            <a:off x="910085" y="2981259"/>
            <a:ext cx="12324453" cy="5533053"/>
          </a:xfrm>
          <a:prstGeom prst="rect">
            <a:avLst/>
          </a:prstGeom>
          <a:noFill/>
        </p:spPr>
        <p:txBody>
          <a:bodyPr wrap="square" rtlCol="0">
            <a:spAutoFit/>
          </a:bodyPr>
          <a:lstStyle/>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يطلب الميسر من كل تلميذ التدرب على قراءة جدول الجمع (أو الطرح) على كراسته بصوت هامس؛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يعلن الميسر انتهاء وقت قراءة الجدول ويطلب من المتعلمين أخذ ألواحهم؛</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يملي الميسر على المتعلمين بعض المجاميع البسيطة : 5 + 7 ...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يكتب المتعلمون المجموع على اللوحة؛ يصحح الميسر ويقدم التغذية الراجعة اللازمة؛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يسجل نجمة لكل متعلم توفق في حساب جميع المجاميع المقترحة؛ ( يعتمد كل ميسر شكلا من أشكال التحفيز المناسبة لقسمه )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يطلب من المتعلمين مواصلة التدرب على حفظ جدول الجمع (أو الطرح)؛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يتم استثمار النشاط ضمن الأنشطة الاعتيادية لمدة 5 إلى 7 دقائق يوميا. </a:t>
            </a:r>
            <a:endParaRPr lang="fr-FR" sz="2250" dirty="0">
              <a:latin typeface="Calibri" panose="020F0502020204030204" pitchFamily="34" charset="0"/>
              <a:cs typeface="+mj-cs"/>
            </a:endParaRPr>
          </a:p>
        </p:txBody>
      </p:sp>
      <p:sp>
        <p:nvSpPr>
          <p:cNvPr id="11" name="Google Shape;146;p4">
            <a:extLst>
              <a:ext uri="{FF2B5EF4-FFF2-40B4-BE49-F238E27FC236}">
                <a16:creationId xmlns:a16="http://schemas.microsoft.com/office/drawing/2014/main" id="{F90FBA82-3DDE-F2C8-FA1D-7D69A2B72420}"/>
              </a:ext>
            </a:extLst>
          </p:cNvPr>
          <p:cNvSpPr txBox="1">
            <a:spLocks/>
          </p:cNvSpPr>
          <p:nvPr/>
        </p:nvSpPr>
        <p:spPr>
          <a:xfrm>
            <a:off x="1621418"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p>
        </p:txBody>
      </p:sp>
    </p:spTree>
    <p:extLst>
      <p:ext uri="{BB962C8B-B14F-4D97-AF65-F5344CB8AC3E}">
        <p14:creationId xmlns:p14="http://schemas.microsoft.com/office/powerpoint/2010/main" val="320046064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EB1A72B1-A719-5537-2954-50F0C47B610A}"/>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4434" y="2316401"/>
          <a:ext cx="13367133" cy="6486525"/>
        </p:xfrm>
        <a:graphic>
          <a:graphicData uri="http://schemas.openxmlformats.org/drawingml/2006/table">
            <a:tbl>
              <a:tblPr firstRow="1" bandRow="1">
                <a:tableStyleId>{5940675A-B579-460E-94D1-54222C63F5DA}</a:tableStyleId>
              </a:tblPr>
              <a:tblGrid>
                <a:gridCol w="13367133">
                  <a:extLst>
                    <a:ext uri="{9D8B030D-6E8A-4147-A177-3AD203B41FA5}">
                      <a16:colId xmlns:a16="http://schemas.microsoft.com/office/drawing/2014/main" val="2904711255"/>
                    </a:ext>
                  </a:extLst>
                </a:gridCol>
              </a:tblGrid>
              <a:tr h="8369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kern="1200" dirty="0">
                          <a:solidFill>
                            <a:schemeClr val="tx1"/>
                          </a:solidFill>
                          <a:latin typeface="MadaniArabic-Light" panose="00000400000000000000" pitchFamily="2" charset="-78"/>
                          <a:ea typeface="+mn-ea"/>
                          <a:cs typeface="MadaniArabic-Light" panose="00000400000000000000" pitchFamily="2" charset="-78"/>
                        </a:rPr>
                        <a:t>3) </a:t>
                      </a:r>
                      <a:r>
                        <a:rPr lang="ar-MA" sz="3200" b="1" dirty="0">
                          <a:solidFill>
                            <a:schemeClr val="tx1"/>
                          </a:solidFill>
                          <a:latin typeface="MadaniArabic-Light" panose="00000400000000000000" pitchFamily="2" charset="-78"/>
                          <a:cs typeface="MadaniArabic-Light" panose="00000400000000000000" pitchFamily="2" charset="-78"/>
                        </a:rPr>
                        <a:t>الممارسة المستقلة </a:t>
                      </a:r>
                      <a:endParaRPr lang="fr-MA" sz="3200" b="1" dirty="0">
                        <a:solidFill>
                          <a:schemeClr val="tx1"/>
                        </a:solidFill>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70282548"/>
                  </a:ext>
                </a:extLst>
              </a:tr>
              <a:tr h="1075926">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Dubai" panose="020B0503030403030204" pitchFamily="34" charset="-78"/>
                          <a:ea typeface="+mn-ea"/>
                          <a:cs typeface="MadaniArabic-Light" panose="00000400000000000000" pitchFamily="2" charset="-78"/>
                        </a:rPr>
                        <a:t>يوجه الميسر(ة) المتعلمين إلى إنجاز الأنشطة التطبيقية المقترحة في كراسة الدعم.</a:t>
                      </a:r>
                      <a:endParaRPr lang="fr-MA" sz="2700" b="1" kern="1200" dirty="0">
                        <a:solidFill>
                          <a:schemeClr val="tx1"/>
                        </a:solidFill>
                        <a:latin typeface="Dubai" panose="020B0503030403030204" pitchFamily="34" charset="-78"/>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89371680"/>
                  </a:ext>
                </a:extLst>
              </a:tr>
              <a:tr h="8369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dirty="0">
                          <a:latin typeface="MadaniArabic-Light" panose="00000400000000000000" pitchFamily="2" charset="-78"/>
                          <a:cs typeface="MadaniArabic-Light" panose="00000400000000000000" pitchFamily="2" charset="-78"/>
                        </a:rPr>
                        <a:t>*موجهات عامة*</a:t>
                      </a:r>
                      <a:endParaRPr lang="fr-MA" sz="32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60048326"/>
                  </a:ext>
                </a:extLst>
              </a:tr>
              <a:tr h="3736799">
                <a:tc>
                  <a:txBody>
                    <a:bodyPr/>
                    <a:lstStyle/>
                    <a:p>
                      <a:pPr marL="342900" lvl="0" indent="-342900" algn="just" defTabSz="914400" rtl="1" eaLnBrk="1" latinLnBrk="0" hangingPunct="1">
                        <a:lnSpc>
                          <a:spcPct val="150000"/>
                        </a:lnSpc>
                        <a:buFont typeface="Arial" panose="020B0604020202020204" pitchFamily="34" charset="0"/>
                        <a:buChar char="•"/>
                      </a:pPr>
                      <a:endParaRPr lang="fr-MA" sz="1800" b="1" kern="1200" dirty="0">
                        <a:solidFill>
                          <a:schemeClr val="tx1"/>
                        </a:solidFill>
                        <a:latin typeface="Dubai" panose="020B0503030403030204" pitchFamily="34"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21819782"/>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2" name="TextBox 2">
            <a:extLst>
              <a:ext uri="{FF2B5EF4-FFF2-40B4-BE49-F238E27FC236}">
                <a16:creationId xmlns:a16="http://schemas.microsoft.com/office/drawing/2014/main" id="{9B4BDAFD-78E1-06AB-4F3B-C8CFFCAA3FC7}"/>
              </a:ext>
            </a:extLst>
          </p:cNvPr>
          <p:cNvSpPr txBox="1"/>
          <p:nvPr/>
        </p:nvSpPr>
        <p:spPr>
          <a:xfrm>
            <a:off x="839391" y="5155799"/>
            <a:ext cx="12037219" cy="3485570"/>
          </a:xfrm>
          <a:prstGeom prst="rect">
            <a:avLst/>
          </a:prstGeom>
          <a:noFill/>
        </p:spPr>
        <p:txBody>
          <a:bodyPr wrap="square" rtlCol="0">
            <a:spAutoFit/>
          </a:bodyPr>
          <a:lstStyle/>
          <a:p>
            <a:pPr algn="r" rtl="1"/>
            <a:r>
              <a:rPr lang="ar-MA" sz="3150" dirty="0">
                <a:cs typeface="MadaniArabic-Light" panose="00000400000000000000" pitchFamily="2" charset="-78"/>
              </a:rPr>
              <a:t>* </a:t>
            </a:r>
            <a:r>
              <a:rPr lang="ar-MA" sz="2700" dirty="0">
                <a:cs typeface="MadaniArabic-Light" panose="00000400000000000000" pitchFamily="2" charset="-78"/>
              </a:rPr>
              <a:t>يمنح المتعلمون 3 دقائق يومية لمراجعة الجدول الذي يتم الاشتغال عليه قبل الانتقال إلى التدرب على الألواح مع الحرص على المحافظة على إيقاع مرتفع للنشاط والوقوف على جميع الأخطاء المرتكبة وتصحيحها. </a:t>
            </a:r>
          </a:p>
          <a:p>
            <a:pPr algn="r" rtl="1"/>
            <a:r>
              <a:rPr lang="ar-MA" sz="2700" dirty="0">
                <a:cs typeface="MadaniArabic-Light" panose="00000400000000000000" pitchFamily="2" charset="-78"/>
              </a:rPr>
              <a:t>يحرص الميسر على ملاحظة تطور قدرة المتعلمين على توظيف الحساب الذهني أثناء إنجاز العمليات الحسابية الموضوعة أو أثناء حل المسائل؛ </a:t>
            </a:r>
          </a:p>
          <a:p>
            <a:pPr marL="321469" indent="-321469" algn="r" rtl="1">
              <a:buFont typeface="Arial" panose="020B0604020202020204" pitchFamily="34" charset="0"/>
              <a:buChar char="•"/>
            </a:pPr>
            <a:r>
              <a:rPr lang="ar-MA" sz="2700" dirty="0">
                <a:latin typeface="Calibri" panose="020F0502020204030204" pitchFamily="34" charset="0"/>
                <a:ea typeface="Calibri" panose="020F0502020204030204" pitchFamily="34" charset="0"/>
                <a:cs typeface="MadaniArabic-Light" panose="00000400000000000000" pitchFamily="2" charset="-78"/>
              </a:rPr>
              <a:t>يُستحب في إطار الأنشطة المبنية على التنافس تخصيص تحفيزات رمزية للمتعلمين الذين يسجلون تقدما على مستوى التحكم في الحساب الذهني : نُجيمات، نقط حسنة،...</a:t>
            </a:r>
            <a:endParaRPr lang="ar-MA" sz="2700" dirty="0">
              <a:cs typeface="MadaniArabic-Light" panose="00000400000000000000" pitchFamily="2" charset="-78"/>
            </a:endParaRPr>
          </a:p>
        </p:txBody>
      </p:sp>
      <p:sp>
        <p:nvSpPr>
          <p:cNvPr id="7" name="Google Shape;146;p4">
            <a:extLst>
              <a:ext uri="{FF2B5EF4-FFF2-40B4-BE49-F238E27FC236}">
                <a16:creationId xmlns:a16="http://schemas.microsoft.com/office/drawing/2014/main" id="{EAE60FEB-01A7-5AB7-BF97-96DFA65660C2}"/>
              </a:ext>
            </a:extLst>
          </p:cNvPr>
          <p:cNvSpPr txBox="1">
            <a:spLocks/>
          </p:cNvSpPr>
          <p:nvPr/>
        </p:nvSpPr>
        <p:spPr>
          <a:xfrm>
            <a:off x="18500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2515189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A8B7-3179-0954-DF17-1372A18E93B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D6B6399-8788-D42D-F09B-92E90B14A310}"/>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27DA220-6C5D-D624-EC6B-99B753F6D720}"/>
              </a:ext>
            </a:extLst>
          </p:cNvPr>
          <p:cNvSpPr/>
          <p:nvPr/>
        </p:nvSpPr>
        <p:spPr>
          <a:xfrm>
            <a:off x="275852" y="1943100"/>
            <a:ext cx="13164293" cy="804608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CDAE197-8064-9081-2BAA-3F019F97BC12}"/>
              </a:ext>
            </a:extLst>
          </p:cNvPr>
          <p:cNvSpPr/>
          <p:nvPr/>
        </p:nvSpPr>
        <p:spPr>
          <a:xfrm>
            <a:off x="-1" y="644346"/>
            <a:ext cx="13716001" cy="1146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3148507-C776-FE5A-0749-63194EB3F1C7}"/>
              </a:ext>
            </a:extLst>
          </p:cNvPr>
          <p:cNvSpPr txBox="1"/>
          <p:nvPr/>
        </p:nvSpPr>
        <p:spPr>
          <a:xfrm>
            <a:off x="2102122" y="781618"/>
            <a:ext cx="10534617" cy="584775"/>
          </a:xfrm>
          <a:prstGeom prst="rect">
            <a:avLst/>
          </a:prstGeom>
          <a:noFill/>
        </p:spPr>
        <p:txBody>
          <a:bodyPr wrap="square" rtlCol="0">
            <a:spAutoFit/>
          </a:bodyPr>
          <a:lstStyle/>
          <a:p>
            <a:pPr algn="r" defTabSz="685834" rtl="1"/>
            <a:r>
              <a:rPr lang="ar-MA" sz="3200" dirty="0">
                <a:solidFill>
                  <a:prstClr val="white">
                    <a:lumMod val="65000"/>
                  </a:prstClr>
                </a:solidFill>
                <a:latin typeface="Microsoft Uighur" panose="02000000000000000000" pitchFamily="2" charset="-78"/>
                <a:cs typeface="Microsoft Uighur" panose="02000000000000000000" pitchFamily="2" charset="-78"/>
              </a:rPr>
              <a:t>خذوا واجباتكم المنزلية. سأراقب ما قمتم به.</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4" name="Tableau 13">
            <a:extLst>
              <a:ext uri="{FF2B5EF4-FFF2-40B4-BE49-F238E27FC236}">
                <a16:creationId xmlns:a16="http://schemas.microsoft.com/office/drawing/2014/main" id="{60BB4764-DB97-9BAC-AF2D-945426E6397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2" name="Image 1">
            <a:extLst>
              <a:ext uri="{FF2B5EF4-FFF2-40B4-BE49-F238E27FC236}">
                <a16:creationId xmlns:a16="http://schemas.microsoft.com/office/drawing/2014/main" id="{8DF92CF0-3F30-E026-723D-BE43F13A3940}"/>
              </a:ext>
            </a:extLst>
          </p:cNvPr>
          <p:cNvPicPr>
            <a:picLocks noChangeAspect="1"/>
          </p:cNvPicPr>
          <p:nvPr/>
        </p:nvPicPr>
        <p:blipFill>
          <a:blip r:embed="rId2"/>
          <a:stretch>
            <a:fillRect/>
          </a:stretch>
        </p:blipFill>
        <p:spPr>
          <a:xfrm>
            <a:off x="76200" y="781182"/>
            <a:ext cx="1295400" cy="1009518"/>
          </a:xfrm>
          <a:prstGeom prst="rect">
            <a:avLst/>
          </a:prstGeom>
        </p:spPr>
      </p:pic>
      <p:pic>
        <p:nvPicPr>
          <p:cNvPr id="6" name="Image 5">
            <a:extLst>
              <a:ext uri="{FF2B5EF4-FFF2-40B4-BE49-F238E27FC236}">
                <a16:creationId xmlns:a16="http://schemas.microsoft.com/office/drawing/2014/main" id="{3F1955A2-61ED-30CC-45F6-81C5B8B1F2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1301" y="2955980"/>
            <a:ext cx="4816257" cy="6020322"/>
          </a:xfrm>
          <a:prstGeom prst="rect">
            <a:avLst/>
          </a:prstGeom>
        </p:spPr>
      </p:pic>
      <p:sp>
        <p:nvSpPr>
          <p:cNvPr id="4" name="Freeform 8">
            <a:extLst>
              <a:ext uri="{FF2B5EF4-FFF2-40B4-BE49-F238E27FC236}">
                <a16:creationId xmlns:a16="http://schemas.microsoft.com/office/drawing/2014/main" id="{62936680-02EA-4D30-80FF-FC99585663C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2580320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CBC09-A4F3-F5A1-775C-CF16F2DBD00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BDD59E-35AF-08AE-97D2-03EF745F436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6644B68-A217-B1EA-B6A2-D030369C46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AE7AA85-A02D-0E3A-3290-16D83F5B51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24BBCA44-D9C1-ADDD-4139-A8FEDF5F0F2E}"/>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F4160FC2-6EF1-3763-71DD-2F6C8153782A}"/>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الملحق2</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41980706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31" name="Image 30">
            <a:extLst>
              <a:ext uri="{FF2B5EF4-FFF2-40B4-BE49-F238E27FC236}">
                <a16:creationId xmlns:a16="http://schemas.microsoft.com/office/drawing/2014/main" id="{264F877B-96A4-25B3-8FEF-DE2EF47769E3}"/>
              </a:ext>
            </a:extLst>
          </p:cNvPr>
          <p:cNvPicPr>
            <a:picLocks noChangeAspect="1"/>
          </p:cNvPicPr>
          <p:nvPr/>
        </p:nvPicPr>
        <p:blipFill rotWithShape="1">
          <a:blip r:embed="rId3"/>
          <a:srcRect t="3067" b="13512"/>
          <a:stretch/>
        </p:blipFill>
        <p:spPr>
          <a:xfrm>
            <a:off x="0" y="1285876"/>
            <a:ext cx="13716000" cy="7739848"/>
          </a:xfrm>
          <a:prstGeom prst="rect">
            <a:avLst/>
          </a:prstGeom>
        </p:spPr>
      </p:pic>
      <p:sp>
        <p:nvSpPr>
          <p:cNvPr id="2" name="Rectangle 1">
            <a:extLst>
              <a:ext uri="{FF2B5EF4-FFF2-40B4-BE49-F238E27FC236}">
                <a16:creationId xmlns:a16="http://schemas.microsoft.com/office/drawing/2014/main" id="{0859FDCD-C539-12E0-CBE7-A200328ACA6B}"/>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graphicFrame>
        <p:nvGraphicFramePr>
          <p:cNvPr id="4" name="Tableau 4">
            <a:extLst>
              <a:ext uri="{FF2B5EF4-FFF2-40B4-BE49-F238E27FC236}">
                <a16:creationId xmlns:a16="http://schemas.microsoft.com/office/drawing/2014/main" id="{5B28AFDF-619A-5D2D-4E04-561AE4E5DC3E}"/>
              </a:ext>
            </a:extLst>
          </p:cNvPr>
          <p:cNvGraphicFramePr>
            <a:graphicFrameLocks noGrp="1"/>
          </p:cNvGraphicFramePr>
          <p:nvPr>
            <p:extLst>
              <p:ext uri="{D42A27DB-BD31-4B8C-83A1-F6EECF244321}">
                <p14:modId xmlns:p14="http://schemas.microsoft.com/office/powerpoint/2010/main" val="4047820025"/>
              </p:ext>
            </p:extLst>
          </p:nvPr>
        </p:nvGraphicFramePr>
        <p:xfrm>
          <a:off x="382213" y="2891776"/>
          <a:ext cx="12951574" cy="3747798"/>
        </p:xfrm>
        <a:graphic>
          <a:graphicData uri="http://schemas.openxmlformats.org/drawingml/2006/table">
            <a:tbl>
              <a:tblPr firstRow="1" bandRow="1">
                <a:tableStyleId>{5940675A-B579-460E-94D1-54222C63F5DA}</a:tableStyleId>
              </a:tblPr>
              <a:tblGrid>
                <a:gridCol w="9020068">
                  <a:extLst>
                    <a:ext uri="{9D8B030D-6E8A-4147-A177-3AD203B41FA5}">
                      <a16:colId xmlns:a16="http://schemas.microsoft.com/office/drawing/2014/main" val="2904711255"/>
                    </a:ext>
                  </a:extLst>
                </a:gridCol>
                <a:gridCol w="3931506">
                  <a:extLst>
                    <a:ext uri="{9D8B030D-6E8A-4147-A177-3AD203B41FA5}">
                      <a16:colId xmlns:a16="http://schemas.microsoft.com/office/drawing/2014/main" val="3971960171"/>
                    </a:ext>
                  </a:extLst>
                </a:gridCol>
              </a:tblGrid>
              <a:tr h="124926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700" b="1" dirty="0">
                          <a:solidFill>
                            <a:srgbClr val="151616"/>
                          </a:solidFill>
                          <a:latin typeface="Calibri" panose="020F0502020204030204" pitchFamily="34" charset="0"/>
                          <a:cs typeface="MadaniArabic-Light" panose="00000400000000000000" pitchFamily="2" charset="-78"/>
                        </a:rPr>
                        <a:t>أن يتملك المتعلم(ة)</a:t>
                      </a:r>
                      <a:r>
                        <a:rPr lang="ar-SA" sz="2700" b="1" dirty="0">
                          <a:solidFill>
                            <a:srgbClr val="151616"/>
                          </a:solidFill>
                          <a:latin typeface="Calibri" panose="020F0502020204030204" pitchFamily="34" charset="0"/>
                          <a:cs typeface="MadaniArabic-Light" panose="00000400000000000000" pitchFamily="2" charset="-78"/>
                        </a:rPr>
                        <a:t> كيفية حل مسائل تتطلب جمع أعداد من </a:t>
                      </a:r>
                      <a:r>
                        <a:rPr lang="ar-MA" sz="2700" b="1" dirty="0">
                          <a:solidFill>
                            <a:srgbClr val="151616"/>
                          </a:solidFill>
                          <a:latin typeface="Calibri" panose="020F0502020204030204" pitchFamily="34" charset="0"/>
                          <a:cs typeface="MadaniArabic-Light" panose="00000400000000000000" pitchFamily="2" charset="-78"/>
                        </a:rPr>
                        <a:t>رقمين (ثلاثة...)</a:t>
                      </a:r>
                      <a:r>
                        <a:rPr lang="ar-SA" sz="2700" b="1" dirty="0">
                          <a:solidFill>
                            <a:srgbClr val="151616"/>
                          </a:solidFill>
                          <a:latin typeface="Calibri" panose="020F0502020204030204" pitchFamily="34" charset="0"/>
                          <a:cs typeface="MadaniArabic-Light" panose="00000400000000000000" pitchFamily="2" charset="-78"/>
                        </a:rPr>
                        <a:t> أرقام بالاحتفاظ</a:t>
                      </a:r>
                      <a:r>
                        <a:rPr lang="ar-MA" sz="2700" b="1" dirty="0">
                          <a:solidFill>
                            <a:srgbClr val="151616"/>
                          </a:solidFill>
                          <a:latin typeface="Calibri" panose="020F0502020204030204" pitchFamily="34" charset="0"/>
                          <a:cs typeface="MadaniArabic-Light" panose="00000400000000000000" pitchFamily="2" charset="-78"/>
                        </a:rPr>
                        <a:t>.</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n-lt"/>
                          <a:cs typeface="MadaniArabic-Light" panose="00000400000000000000" pitchFamily="2" charset="-78"/>
                        </a:rPr>
                        <a:t>أهداف النشاط</a:t>
                      </a:r>
                      <a:endParaRPr lang="fr-MA" sz="3600" b="1" dirty="0">
                        <a:solidFill>
                          <a:schemeClr val="bg1"/>
                        </a:solidFill>
                        <a:latin typeface="+mn-lt"/>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3445012868"/>
                  </a:ext>
                </a:extLst>
              </a:tr>
              <a:tr h="124926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700" b="1" dirty="0">
                          <a:solidFill>
                            <a:srgbClr val="151616"/>
                          </a:solidFill>
                          <a:latin typeface="Calibri" panose="020F0502020204030204" pitchFamily="34" charset="0"/>
                          <a:cs typeface="MadaniArabic-Light" panose="00000400000000000000" pitchFamily="2" charset="-78"/>
                        </a:rPr>
                        <a:t>نقود للعب وطباشير</a:t>
                      </a:r>
                      <a:r>
                        <a:rPr lang="ar-MA" sz="2700" b="1" dirty="0">
                          <a:solidFill>
                            <a:srgbClr val="151616"/>
                          </a:solidFill>
                          <a:latin typeface="Calibri" panose="020F0502020204030204" pitchFamily="34" charset="0"/>
                          <a:cs typeface="MadaniArabic-Light" panose="00000400000000000000" pitchFamily="2" charset="-78"/>
                        </a:rPr>
                        <a:t>.</a:t>
                      </a:r>
                      <a:endParaRPr lang="fr-FR" sz="2700" b="1" dirty="0">
                        <a:solidFill>
                          <a:srgbClr val="151616"/>
                        </a:solidFill>
                        <a:latin typeface="Calibri" panose="020F0502020204030204" pitchFamily="34" charset="0"/>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n-lt"/>
                          <a:cs typeface="MadaniArabic-Light" panose="00000400000000000000" pitchFamily="2" charset="-78"/>
                        </a:rPr>
                        <a:t>المعينات الديداكتيكية</a:t>
                      </a:r>
                      <a:endParaRPr lang="fr-MA" sz="3600" b="1" dirty="0">
                        <a:solidFill>
                          <a:schemeClr val="bg1"/>
                        </a:solidFill>
                        <a:latin typeface="+mn-lt"/>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1502884860"/>
                  </a:ext>
                </a:extLst>
              </a:tr>
              <a:tr h="1249266">
                <a:tc>
                  <a:txBody>
                    <a:bodyPr/>
                    <a:lstStyle/>
                    <a:p>
                      <a:pPr algn="ctr" rtl="1"/>
                      <a:r>
                        <a:rPr lang="fr-MA" sz="3600" b="1" kern="1200" dirty="0">
                          <a:solidFill>
                            <a:schemeClr val="tx1"/>
                          </a:solidFill>
                          <a:latin typeface="+mn-lt"/>
                          <a:ea typeface="+mn-ea"/>
                          <a:cs typeface="+mj-cs"/>
                        </a:rPr>
                        <a:t> </a:t>
                      </a:r>
                      <a:r>
                        <a:rPr lang="ar-MA" sz="3600" b="1" kern="1200" dirty="0">
                          <a:solidFill>
                            <a:schemeClr val="tx1"/>
                          </a:solidFill>
                          <a:latin typeface="+mn-lt"/>
                          <a:ea typeface="+mn-ea"/>
                          <a:cs typeface="+mj-cs"/>
                        </a:rPr>
                        <a:t>15</a:t>
                      </a:r>
                      <a:r>
                        <a:rPr lang="ar-MA" sz="3600" b="1" kern="1200" dirty="0">
                          <a:solidFill>
                            <a:schemeClr val="tx1"/>
                          </a:solidFill>
                          <a:latin typeface="+mn-lt"/>
                          <a:ea typeface="+mn-ea"/>
                          <a:cs typeface="MadaniArabic-Light" panose="00000400000000000000" pitchFamily="2" charset="-78"/>
                        </a:rPr>
                        <a:t>دقيقة</a:t>
                      </a:r>
                      <a:endParaRPr lang="fr-MA" sz="3600" b="1" kern="1200" dirty="0">
                        <a:solidFill>
                          <a:schemeClr val="tx1"/>
                        </a:solidFill>
                        <a:latin typeface="+mn-lt"/>
                        <a:ea typeface="+mn-ea"/>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n-lt"/>
                          <a:cs typeface="MadaniArabic-Light" panose="00000400000000000000" pitchFamily="2" charset="-78"/>
                        </a:rPr>
                        <a:t>المدة الزمنية</a:t>
                      </a:r>
                      <a:endParaRPr lang="fr-MA" sz="3600" b="1" dirty="0">
                        <a:solidFill>
                          <a:schemeClr val="bg1"/>
                        </a:solidFill>
                        <a:latin typeface="+mn-lt"/>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3089371680"/>
                  </a:ext>
                </a:extLst>
              </a:tr>
            </a:tbl>
          </a:graphicData>
        </a:graphic>
      </p:graphicFrame>
      <p:pic>
        <p:nvPicPr>
          <p:cNvPr id="5" name="Graphic 4" descr="Alarm clock with solid fill">
            <a:extLst>
              <a:ext uri="{FF2B5EF4-FFF2-40B4-BE49-F238E27FC236}">
                <a16:creationId xmlns:a16="http://schemas.microsoft.com/office/drawing/2014/main" id="{7BAF04FC-C93B-FF76-405A-A65BF2FF66D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16717" y="5464658"/>
            <a:ext cx="1015180" cy="959586"/>
          </a:xfrm>
          <a:prstGeom prst="rect">
            <a:avLst/>
          </a:prstGeom>
        </p:spPr>
      </p:pic>
      <p:sp>
        <p:nvSpPr>
          <p:cNvPr id="7" name="Google Shape;146;p4">
            <a:extLst>
              <a:ext uri="{FF2B5EF4-FFF2-40B4-BE49-F238E27FC236}">
                <a16:creationId xmlns:a16="http://schemas.microsoft.com/office/drawing/2014/main" id="{6C3AAA45-19FA-70C4-52EE-A468ECF2EA12}"/>
              </a:ext>
            </a:extLst>
          </p:cNvPr>
          <p:cNvSpPr txBox="1">
            <a:spLocks/>
          </p:cNvSpPr>
          <p:nvPr/>
        </p:nvSpPr>
        <p:spPr>
          <a:xfrm>
            <a:off x="1785440" y="127882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باستخدام لعبة النقود</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grpSp>
        <p:nvGrpSpPr>
          <p:cNvPr id="10" name="Groupe 9">
            <a:extLst>
              <a:ext uri="{FF2B5EF4-FFF2-40B4-BE49-F238E27FC236}">
                <a16:creationId xmlns:a16="http://schemas.microsoft.com/office/drawing/2014/main" id="{926375E5-FAF4-C0B5-15B0-7ED264964B6F}"/>
              </a:ext>
            </a:extLst>
          </p:cNvPr>
          <p:cNvGrpSpPr/>
          <p:nvPr/>
        </p:nvGrpSpPr>
        <p:grpSpPr>
          <a:xfrm>
            <a:off x="1847850" y="6963420"/>
            <a:ext cx="10896600" cy="1321594"/>
            <a:chOff x="366471" y="4091893"/>
            <a:chExt cx="11287162" cy="1788830"/>
          </a:xfrm>
        </p:grpSpPr>
        <p:grpSp>
          <p:nvGrpSpPr>
            <p:cNvPr id="11" name="Groupe 10">
              <a:extLst>
                <a:ext uri="{FF2B5EF4-FFF2-40B4-BE49-F238E27FC236}">
                  <a16:creationId xmlns:a16="http://schemas.microsoft.com/office/drawing/2014/main" id="{BF87207C-C391-E1D2-40D7-FE6BC217212F}"/>
                </a:ext>
              </a:extLst>
            </p:cNvPr>
            <p:cNvGrpSpPr/>
            <p:nvPr/>
          </p:nvGrpSpPr>
          <p:grpSpPr>
            <a:xfrm>
              <a:off x="366471" y="4100009"/>
              <a:ext cx="2560197" cy="1772599"/>
              <a:chOff x="452972" y="4108124"/>
              <a:chExt cx="2927425" cy="1772599"/>
            </a:xfrm>
          </p:grpSpPr>
          <p:pic>
            <p:nvPicPr>
              <p:cNvPr id="27" name="Image 26">
                <a:extLst>
                  <a:ext uri="{FF2B5EF4-FFF2-40B4-BE49-F238E27FC236}">
                    <a16:creationId xmlns:a16="http://schemas.microsoft.com/office/drawing/2014/main" id="{7B7C93DD-33C8-6E97-ED28-E3ABF2467082}"/>
                  </a:ext>
                </a:extLst>
              </p:cNvPr>
              <p:cNvPicPr>
                <a:picLocks noChangeAspect="1"/>
              </p:cNvPicPr>
              <p:nvPr/>
            </p:nvPicPr>
            <p:blipFill>
              <a:blip r:embed="rId6"/>
              <a:stretch>
                <a:fillRect/>
              </a:stretch>
            </p:blipFill>
            <p:spPr>
              <a:xfrm>
                <a:off x="452972" y="4108124"/>
                <a:ext cx="2286571" cy="1015663"/>
              </a:xfrm>
              <a:prstGeom prst="rect">
                <a:avLst/>
              </a:prstGeom>
            </p:spPr>
          </p:pic>
          <p:pic>
            <p:nvPicPr>
              <p:cNvPr id="28" name="Image 27">
                <a:extLst>
                  <a:ext uri="{FF2B5EF4-FFF2-40B4-BE49-F238E27FC236}">
                    <a16:creationId xmlns:a16="http://schemas.microsoft.com/office/drawing/2014/main" id="{AC678559-3FC0-368C-0EAF-877CE0323D2D}"/>
                  </a:ext>
                </a:extLst>
              </p:cNvPr>
              <p:cNvPicPr>
                <a:picLocks noChangeAspect="1"/>
              </p:cNvPicPr>
              <p:nvPr/>
            </p:nvPicPr>
            <p:blipFill>
              <a:blip r:embed="rId6"/>
              <a:stretch>
                <a:fillRect/>
              </a:stretch>
            </p:blipFill>
            <p:spPr>
              <a:xfrm>
                <a:off x="649524" y="4357229"/>
                <a:ext cx="2286571" cy="1015663"/>
              </a:xfrm>
              <a:prstGeom prst="rect">
                <a:avLst/>
              </a:prstGeom>
            </p:spPr>
          </p:pic>
          <p:pic>
            <p:nvPicPr>
              <p:cNvPr id="29" name="Image 28">
                <a:extLst>
                  <a:ext uri="{FF2B5EF4-FFF2-40B4-BE49-F238E27FC236}">
                    <a16:creationId xmlns:a16="http://schemas.microsoft.com/office/drawing/2014/main" id="{F07CACAE-A4D5-2F73-A9A7-91B46512B392}"/>
                  </a:ext>
                </a:extLst>
              </p:cNvPr>
              <p:cNvPicPr>
                <a:picLocks noChangeAspect="1"/>
              </p:cNvPicPr>
              <p:nvPr/>
            </p:nvPicPr>
            <p:blipFill>
              <a:blip r:embed="rId6"/>
              <a:stretch>
                <a:fillRect/>
              </a:stretch>
            </p:blipFill>
            <p:spPr>
              <a:xfrm>
                <a:off x="871675" y="4606334"/>
                <a:ext cx="2286571" cy="1015663"/>
              </a:xfrm>
              <a:prstGeom prst="rect">
                <a:avLst/>
              </a:prstGeom>
            </p:spPr>
          </p:pic>
          <p:pic>
            <p:nvPicPr>
              <p:cNvPr id="30" name="Image 29">
                <a:extLst>
                  <a:ext uri="{FF2B5EF4-FFF2-40B4-BE49-F238E27FC236}">
                    <a16:creationId xmlns:a16="http://schemas.microsoft.com/office/drawing/2014/main" id="{4C23972B-EEB7-94E6-5D92-59ED99DCE877}"/>
                  </a:ext>
                </a:extLst>
              </p:cNvPr>
              <p:cNvPicPr>
                <a:picLocks noChangeAspect="1"/>
              </p:cNvPicPr>
              <p:nvPr/>
            </p:nvPicPr>
            <p:blipFill>
              <a:blip r:embed="rId6"/>
              <a:stretch>
                <a:fillRect/>
              </a:stretch>
            </p:blipFill>
            <p:spPr>
              <a:xfrm>
                <a:off x="1093826" y="4865060"/>
                <a:ext cx="2286571" cy="1015663"/>
              </a:xfrm>
              <a:prstGeom prst="rect">
                <a:avLst/>
              </a:prstGeom>
            </p:spPr>
          </p:pic>
        </p:grpSp>
        <p:grpSp>
          <p:nvGrpSpPr>
            <p:cNvPr id="12" name="Groupe 11">
              <a:extLst>
                <a:ext uri="{FF2B5EF4-FFF2-40B4-BE49-F238E27FC236}">
                  <a16:creationId xmlns:a16="http://schemas.microsoft.com/office/drawing/2014/main" id="{FDB868E9-9344-2941-6D72-2C159C8EAB97}"/>
                </a:ext>
              </a:extLst>
            </p:cNvPr>
            <p:cNvGrpSpPr/>
            <p:nvPr/>
          </p:nvGrpSpPr>
          <p:grpSpPr>
            <a:xfrm>
              <a:off x="3248771" y="4091893"/>
              <a:ext cx="2599251" cy="1788830"/>
              <a:chOff x="3730573" y="3849397"/>
              <a:chExt cx="2972081" cy="1788830"/>
            </a:xfrm>
          </p:grpSpPr>
          <p:pic>
            <p:nvPicPr>
              <p:cNvPr id="23" name="Image 22" descr="Une image contenant Graphique, graphisme, Police, vert&#10;&#10;Description générée automatiquement">
                <a:extLst>
                  <a:ext uri="{FF2B5EF4-FFF2-40B4-BE49-F238E27FC236}">
                    <a16:creationId xmlns:a16="http://schemas.microsoft.com/office/drawing/2014/main" id="{6146ABA0-BD55-B56E-6CE3-EFA1647FC14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30573" y="3849397"/>
                <a:ext cx="2295241" cy="1015664"/>
              </a:xfrm>
              <a:prstGeom prst="rect">
                <a:avLst/>
              </a:prstGeom>
            </p:spPr>
          </p:pic>
          <p:pic>
            <p:nvPicPr>
              <p:cNvPr id="24" name="Image 23" descr="Une image contenant Graphique, graphisme, Police, vert&#10;&#10;Description générée automatiquement">
                <a:extLst>
                  <a:ext uri="{FF2B5EF4-FFF2-40B4-BE49-F238E27FC236}">
                    <a16:creationId xmlns:a16="http://schemas.microsoft.com/office/drawing/2014/main" id="{C6700F23-3508-DD22-2213-F6A247165F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63111" y="4104185"/>
                <a:ext cx="2295241" cy="1015664"/>
              </a:xfrm>
              <a:prstGeom prst="rect">
                <a:avLst/>
              </a:prstGeom>
            </p:spPr>
          </p:pic>
          <p:pic>
            <p:nvPicPr>
              <p:cNvPr id="25" name="Image 24" descr="Une image contenant Graphique, graphisme, Police, vert&#10;&#10;Description générée automatiquement">
                <a:extLst>
                  <a:ext uri="{FF2B5EF4-FFF2-40B4-BE49-F238E27FC236}">
                    <a16:creationId xmlns:a16="http://schemas.microsoft.com/office/drawing/2014/main" id="{D33741D3-DDA5-376C-8DFF-AEAF6B0EAD0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95649" y="4369519"/>
                <a:ext cx="2295241" cy="1015664"/>
              </a:xfrm>
              <a:prstGeom prst="rect">
                <a:avLst/>
              </a:prstGeom>
            </p:spPr>
          </p:pic>
          <p:pic>
            <p:nvPicPr>
              <p:cNvPr id="26" name="Image 25" descr="Une image contenant Graphique, graphisme, Police, vert&#10;&#10;Description générée automatiquement">
                <a:extLst>
                  <a:ext uri="{FF2B5EF4-FFF2-40B4-BE49-F238E27FC236}">
                    <a16:creationId xmlns:a16="http://schemas.microsoft.com/office/drawing/2014/main" id="{FB093DA0-0783-78C1-77D7-182B55B8939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07413" y="4622563"/>
                <a:ext cx="2295241" cy="1015664"/>
              </a:xfrm>
              <a:prstGeom prst="rect">
                <a:avLst/>
              </a:prstGeom>
            </p:spPr>
          </p:pic>
        </p:grpSp>
        <p:grpSp>
          <p:nvGrpSpPr>
            <p:cNvPr id="13" name="Groupe 12">
              <a:extLst>
                <a:ext uri="{FF2B5EF4-FFF2-40B4-BE49-F238E27FC236}">
                  <a16:creationId xmlns:a16="http://schemas.microsoft.com/office/drawing/2014/main" id="{0EB43ABF-ED56-8F5A-84BE-4D8AD6DF25BD}"/>
                </a:ext>
              </a:extLst>
            </p:cNvPr>
            <p:cNvGrpSpPr/>
            <p:nvPr/>
          </p:nvGrpSpPr>
          <p:grpSpPr>
            <a:xfrm>
              <a:off x="6170125" y="4091893"/>
              <a:ext cx="2580702" cy="1788830"/>
              <a:chOff x="3741177" y="3849397"/>
              <a:chExt cx="2950872" cy="1788830"/>
            </a:xfrm>
          </p:grpSpPr>
          <p:pic>
            <p:nvPicPr>
              <p:cNvPr id="19" name="Image 18">
                <a:extLst>
                  <a:ext uri="{FF2B5EF4-FFF2-40B4-BE49-F238E27FC236}">
                    <a16:creationId xmlns:a16="http://schemas.microsoft.com/office/drawing/2014/main" id="{E7F88FBF-8D72-DF14-80F5-E6933D8F4A5D}"/>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741177" y="3849397"/>
                <a:ext cx="2274032" cy="1015664"/>
              </a:xfrm>
              <a:prstGeom prst="rect">
                <a:avLst/>
              </a:prstGeom>
            </p:spPr>
          </p:pic>
          <p:pic>
            <p:nvPicPr>
              <p:cNvPr id="20" name="Image 19">
                <a:extLst>
                  <a:ext uri="{FF2B5EF4-FFF2-40B4-BE49-F238E27FC236}">
                    <a16:creationId xmlns:a16="http://schemas.microsoft.com/office/drawing/2014/main" id="{976DCBE5-03D4-8EDB-58F6-77C5856BBF31}"/>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973715" y="4104185"/>
                <a:ext cx="2274032" cy="1015664"/>
              </a:xfrm>
              <a:prstGeom prst="rect">
                <a:avLst/>
              </a:prstGeom>
            </p:spPr>
          </p:pic>
          <p:pic>
            <p:nvPicPr>
              <p:cNvPr id="21" name="Image 20">
                <a:extLst>
                  <a:ext uri="{FF2B5EF4-FFF2-40B4-BE49-F238E27FC236}">
                    <a16:creationId xmlns:a16="http://schemas.microsoft.com/office/drawing/2014/main" id="{3CD7CB8C-A19D-31AB-D2FE-11D07D32F5CB}"/>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206253" y="4369519"/>
                <a:ext cx="2274032" cy="1015664"/>
              </a:xfrm>
              <a:prstGeom prst="rect">
                <a:avLst/>
              </a:prstGeom>
            </p:spPr>
          </p:pic>
          <p:pic>
            <p:nvPicPr>
              <p:cNvPr id="22" name="Image 21">
                <a:extLst>
                  <a:ext uri="{FF2B5EF4-FFF2-40B4-BE49-F238E27FC236}">
                    <a16:creationId xmlns:a16="http://schemas.microsoft.com/office/drawing/2014/main" id="{BC567123-E262-9294-23F9-E3AD7A85EEC2}"/>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418017" y="4622563"/>
                <a:ext cx="2274032" cy="1015664"/>
              </a:xfrm>
              <a:prstGeom prst="rect">
                <a:avLst/>
              </a:prstGeom>
            </p:spPr>
          </p:pic>
        </p:grpSp>
        <p:grpSp>
          <p:nvGrpSpPr>
            <p:cNvPr id="14" name="Groupe 13">
              <a:extLst>
                <a:ext uri="{FF2B5EF4-FFF2-40B4-BE49-F238E27FC236}">
                  <a16:creationId xmlns:a16="http://schemas.microsoft.com/office/drawing/2014/main" id="{514C9DA7-9637-C5B7-AF3E-183A74CB22DA}"/>
                </a:ext>
              </a:extLst>
            </p:cNvPr>
            <p:cNvGrpSpPr/>
            <p:nvPr/>
          </p:nvGrpSpPr>
          <p:grpSpPr>
            <a:xfrm>
              <a:off x="9072931" y="4094679"/>
              <a:ext cx="2580702" cy="1783259"/>
              <a:chOff x="3741177" y="3852182"/>
              <a:chExt cx="2950872" cy="1783259"/>
            </a:xfrm>
          </p:grpSpPr>
          <p:pic>
            <p:nvPicPr>
              <p:cNvPr id="15" name="Image 14">
                <a:extLst>
                  <a:ext uri="{FF2B5EF4-FFF2-40B4-BE49-F238E27FC236}">
                    <a16:creationId xmlns:a16="http://schemas.microsoft.com/office/drawing/2014/main" id="{4380D498-4F4B-AF08-9C78-A9E4CCAEF9CC}"/>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3741177" y="3852182"/>
                <a:ext cx="2274032" cy="1010093"/>
              </a:xfrm>
              <a:prstGeom prst="rect">
                <a:avLst/>
              </a:prstGeom>
            </p:spPr>
          </p:pic>
          <p:pic>
            <p:nvPicPr>
              <p:cNvPr id="16" name="Image 15">
                <a:extLst>
                  <a:ext uri="{FF2B5EF4-FFF2-40B4-BE49-F238E27FC236}">
                    <a16:creationId xmlns:a16="http://schemas.microsoft.com/office/drawing/2014/main" id="{6E19A64B-C090-A489-1FD2-60601EE76BAA}"/>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3973715" y="4106970"/>
                <a:ext cx="2274032" cy="1010093"/>
              </a:xfrm>
              <a:prstGeom prst="rect">
                <a:avLst/>
              </a:prstGeom>
            </p:spPr>
          </p:pic>
          <p:pic>
            <p:nvPicPr>
              <p:cNvPr id="17" name="Image 16">
                <a:extLst>
                  <a:ext uri="{FF2B5EF4-FFF2-40B4-BE49-F238E27FC236}">
                    <a16:creationId xmlns:a16="http://schemas.microsoft.com/office/drawing/2014/main" id="{1880D38B-5E77-C9AE-1621-F3CF8D99BA47}"/>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206253" y="4372304"/>
                <a:ext cx="2274032" cy="1010093"/>
              </a:xfrm>
              <a:prstGeom prst="rect">
                <a:avLst/>
              </a:prstGeom>
            </p:spPr>
          </p:pic>
          <p:pic>
            <p:nvPicPr>
              <p:cNvPr id="18" name="Image 17">
                <a:extLst>
                  <a:ext uri="{FF2B5EF4-FFF2-40B4-BE49-F238E27FC236}">
                    <a16:creationId xmlns:a16="http://schemas.microsoft.com/office/drawing/2014/main" id="{C736C559-58EA-89EE-22A9-19F32CE63609}"/>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418017" y="4625348"/>
                <a:ext cx="2274032" cy="1010093"/>
              </a:xfrm>
              <a:prstGeom prst="rect">
                <a:avLst/>
              </a:prstGeom>
            </p:spPr>
          </p:pic>
        </p:grpSp>
      </p:grpSp>
    </p:spTree>
    <p:extLst>
      <p:ext uri="{BB962C8B-B14F-4D97-AF65-F5344CB8AC3E}">
        <p14:creationId xmlns:p14="http://schemas.microsoft.com/office/powerpoint/2010/main" val="21462183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5" name="Image 14">
            <a:extLst>
              <a:ext uri="{FF2B5EF4-FFF2-40B4-BE49-F238E27FC236}">
                <a16:creationId xmlns:a16="http://schemas.microsoft.com/office/drawing/2014/main" id="{70C83D6D-ECF3-9A86-B06C-924E526CC1FA}"/>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811221"/>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cs typeface="MadaniArabic-Light" panose="00000400000000000000" pitchFamily="2" charset="-78"/>
                        </a:rPr>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925830">
                <a:tc>
                  <a:txBody>
                    <a:bodyPr/>
                    <a:lstStyle/>
                    <a:p>
                      <a:pPr algn="ctr" rtl="1"/>
                      <a:r>
                        <a:rPr lang="ar-MA" sz="2700" b="1" dirty="0">
                          <a:cs typeface="MadaniArabic-Light" panose="00000400000000000000" pitchFamily="2" charset="-78"/>
                        </a:rPr>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adaniArabic-Light" panose="00000400000000000000" pitchFamily="2" charset="-78"/>
                        </a:rPr>
                        <a:t>التهيئة</a:t>
                      </a:r>
                      <a:endParaRPr lang="fr-MA" sz="15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adaniArabic-Light" panose="00000400000000000000" pitchFamily="2" charset="-78"/>
                        </a:rPr>
                        <a:t>1) 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n-lt"/>
                        <a:ea typeface="+mn-ea"/>
                        <a:cs typeface="MadaniArabic-Light" panose="00000400000000000000" pitchFamily="2" charset="-78"/>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4516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2" name="TextBox 1">
            <a:extLst>
              <a:ext uri="{FF2B5EF4-FFF2-40B4-BE49-F238E27FC236}">
                <a16:creationId xmlns:a16="http://schemas.microsoft.com/office/drawing/2014/main" id="{59E3095B-E60C-38DF-E04D-1BE02489E71C}"/>
              </a:ext>
            </a:extLst>
          </p:cNvPr>
          <p:cNvSpPr txBox="1"/>
          <p:nvPr/>
        </p:nvSpPr>
        <p:spPr>
          <a:xfrm>
            <a:off x="5129213" y="4393613"/>
            <a:ext cx="8172450" cy="4667945"/>
          </a:xfrm>
          <a:prstGeom prst="rect">
            <a:avLst/>
          </a:prstGeom>
          <a:noFill/>
        </p:spPr>
        <p:txBody>
          <a:bodyPr wrap="square" rtlCol="0">
            <a:spAutoFit/>
          </a:bodyPr>
          <a:lstStyle/>
          <a:p>
            <a:pPr algn="just" defTabSz="1028700" rtl="1">
              <a:defRPr/>
            </a:pPr>
            <a:r>
              <a:rPr lang="ar-MA" sz="2700" b="1" dirty="0">
                <a:solidFill>
                  <a:prstClr val="black"/>
                </a:solidFill>
                <a:highlight>
                  <a:srgbClr val="F3F0F7"/>
                </a:highlight>
                <a:latin typeface="Dubai" panose="020B0503030403030204" pitchFamily="34" charset="-78"/>
                <a:cs typeface="MadaniArabic-Light" panose="00000400000000000000" pitchFamily="2" charset="-78"/>
              </a:rPr>
              <a:t>يقوم الميسر(ة) بنمذجة النشاط</a:t>
            </a:r>
            <a:r>
              <a:rPr lang="ar-MA" sz="3150" b="1" dirty="0">
                <a:solidFill>
                  <a:prstClr val="black"/>
                </a:solidFill>
                <a:highlight>
                  <a:srgbClr val="F3F0F7"/>
                </a:highlight>
                <a:latin typeface="Dubai" panose="020B0503030403030204" pitchFamily="34" charset="-78"/>
                <a:cs typeface="MadaniArabic-Light" panose="00000400000000000000" pitchFamily="2" charset="-78"/>
              </a:rPr>
              <a:t>:</a:t>
            </a:r>
          </a:p>
          <a:p>
            <a:pPr marL="385763" indent="-385763" algn="just" defTabSz="1028700" rtl="1">
              <a:spcBef>
                <a:spcPts val="681"/>
              </a:spcBef>
              <a:buClr>
                <a:srgbClr val="151616"/>
              </a:buClr>
              <a:buSzPts val="1200"/>
              <a:buFont typeface="Cambria" panose="02040503050406030204" pitchFamily="18" charset="0"/>
              <a:buChar char="◾"/>
              <a:tabLst>
                <a:tab pos="51435" algn="l"/>
              </a:tabLst>
              <a:defRPr/>
            </a:pPr>
            <a:r>
              <a:rPr lang="ar-SA" sz="2250" dirty="0">
                <a:solidFill>
                  <a:srgbClr val="151616"/>
                </a:solidFill>
                <a:latin typeface="Calibri" panose="020F0502020204030204" pitchFamily="34" charset="0"/>
                <a:cs typeface="MadaniArabic-Light" panose="00000400000000000000" pitchFamily="2" charset="-78"/>
              </a:rPr>
              <a:t>كتابة مسألة تتطلب الجمع على السبورة بشكل واضح وقراءتها بموازاة ذلك، يعيد قراءتها بوضوح. ينصت المتعلمون فقط ولا يرددون معه أو بعده.</a:t>
            </a:r>
            <a:endParaRPr lang="fr-FR" sz="2250" dirty="0">
              <a:solidFill>
                <a:srgbClr val="151616"/>
              </a:solidFill>
              <a:latin typeface="Calibri" panose="020F0502020204030204" pitchFamily="34" charset="0"/>
            </a:endParaRPr>
          </a:p>
          <a:p>
            <a:pPr marL="385763" indent="-385763" algn="just" defTabSz="1028700" rtl="1">
              <a:spcBef>
                <a:spcPts val="681"/>
              </a:spcBef>
              <a:buClr>
                <a:srgbClr val="151616"/>
              </a:buClr>
              <a:buSzPts val="1200"/>
              <a:buFont typeface="Cambria" panose="02040503050406030204" pitchFamily="18" charset="0"/>
              <a:buChar char="◾"/>
              <a:tabLst>
                <a:tab pos="51435" algn="l"/>
              </a:tabLst>
              <a:defRPr/>
            </a:pPr>
            <a:r>
              <a:rPr lang="ar-SA" sz="2250" dirty="0">
                <a:solidFill>
                  <a:srgbClr val="151616"/>
                </a:solidFill>
                <a:latin typeface="Calibri" panose="020F0502020204030204" pitchFamily="34" charset="0"/>
                <a:cs typeface="MadaniArabic-Light" panose="00000400000000000000" pitchFamily="2" charset="-78"/>
              </a:rPr>
              <a:t>سؤال المتعلمين " من يقرأ كما فعلت؟" ويدعو متعلما آخر دوما ويعطيه الفرصة للقراءة ويشجعه لما ينهي القراءة؛</a:t>
            </a:r>
            <a:endParaRPr lang="fr-FR" sz="2250" dirty="0">
              <a:solidFill>
                <a:srgbClr val="151616"/>
              </a:solidFill>
              <a:latin typeface="Calibri" panose="020F0502020204030204" pitchFamily="34" charset="0"/>
            </a:endParaRPr>
          </a:p>
          <a:p>
            <a:pPr marL="385763" indent="-385763" algn="just" defTabSz="1028700" rtl="1">
              <a:spcBef>
                <a:spcPts val="681"/>
              </a:spcBef>
              <a:buClr>
                <a:srgbClr val="151616"/>
              </a:buClr>
              <a:buSzPts val="1200"/>
              <a:buFont typeface="Cambria" panose="02040503050406030204" pitchFamily="18" charset="0"/>
              <a:buChar char="◾"/>
              <a:tabLst>
                <a:tab pos="51435" algn="l"/>
              </a:tabLst>
              <a:defRPr/>
            </a:pPr>
            <a:r>
              <a:rPr lang="ar-SA" sz="2250" dirty="0">
                <a:solidFill>
                  <a:srgbClr val="151616"/>
                </a:solidFill>
                <a:latin typeface="Calibri" panose="020F0502020204030204" pitchFamily="34" charset="0"/>
                <a:cs typeface="MadaniArabic-Light" panose="00000400000000000000" pitchFamily="2" charset="-78"/>
              </a:rPr>
              <a:t>يطرح الأسئلة الأربعة </a:t>
            </a:r>
            <a:r>
              <a:rPr lang="ar-MA" sz="2250" dirty="0">
                <a:solidFill>
                  <a:srgbClr val="151616"/>
                </a:solidFill>
                <a:latin typeface="Calibri" panose="020F0502020204030204" pitchFamily="34" charset="0"/>
                <a:cs typeface="MadaniArabic-Light" panose="00000400000000000000" pitchFamily="2" charset="-78"/>
              </a:rPr>
              <a:t>لحل المسألة</a:t>
            </a:r>
            <a:r>
              <a:rPr lang="ar-SA" sz="2250" dirty="0">
                <a:solidFill>
                  <a:srgbClr val="151616"/>
                </a:solidFill>
                <a:latin typeface="Calibri" panose="020F0502020204030204" pitchFamily="34" charset="0"/>
                <a:cs typeface="MadaniArabic-Light" panose="00000400000000000000" pitchFamily="2" charset="-78"/>
              </a:rPr>
              <a:t>:</a:t>
            </a:r>
            <a:endParaRPr lang="fr-FR" sz="2250" dirty="0">
              <a:solidFill>
                <a:srgbClr val="151616"/>
              </a:solidFill>
              <a:latin typeface="Calibri" panose="020F0502020204030204" pitchFamily="34" charset="0"/>
            </a:endParaRPr>
          </a:p>
          <a:p>
            <a:pPr marL="385763" indent="-385763" algn="just" defTabSz="1028700" rtl="1">
              <a:spcBef>
                <a:spcPts val="681"/>
              </a:spcBef>
              <a:buClr>
                <a:srgbClr val="151616"/>
              </a:buClr>
              <a:buSzPts val="1100"/>
              <a:buFont typeface="Calibri" panose="020F0502020204030204" pitchFamily="34" charset="0"/>
              <a:buChar char="-"/>
              <a:tabLst>
                <a:tab pos="51435" algn="l"/>
              </a:tabLst>
              <a:defRPr/>
            </a:pPr>
            <a:r>
              <a:rPr lang="ar-SA" sz="2250" b="1" dirty="0">
                <a:solidFill>
                  <a:srgbClr val="151616"/>
                </a:solidFill>
                <a:latin typeface="Calibri" panose="020F0502020204030204" pitchFamily="34" charset="0"/>
                <a:cs typeface="MadaniArabic-Light" panose="00000400000000000000" pitchFamily="2" charset="-78"/>
              </a:rPr>
              <a:t>ما المعلومات التي تقدمها المسألة؛</a:t>
            </a:r>
            <a:endParaRPr lang="fr-FR" sz="2250" b="1" dirty="0">
              <a:solidFill>
                <a:srgbClr val="151616"/>
              </a:solidFill>
              <a:latin typeface="Calibri" panose="020F0502020204030204" pitchFamily="34" charset="0"/>
            </a:endParaRPr>
          </a:p>
          <a:p>
            <a:pPr marL="385763" indent="-385763" algn="just" defTabSz="1028700" rtl="1">
              <a:spcBef>
                <a:spcPts val="681"/>
              </a:spcBef>
              <a:buClr>
                <a:srgbClr val="151616"/>
              </a:buClr>
              <a:buSzPts val="1100"/>
              <a:buFont typeface="Calibri" panose="020F0502020204030204" pitchFamily="34" charset="0"/>
              <a:buChar char="-"/>
              <a:tabLst>
                <a:tab pos="51435" algn="l"/>
              </a:tabLst>
              <a:defRPr/>
            </a:pPr>
            <a:r>
              <a:rPr lang="ar-MA" sz="2250" b="1" dirty="0">
                <a:solidFill>
                  <a:srgbClr val="151616"/>
                </a:solidFill>
                <a:latin typeface="Calibri" panose="020F0502020204030204" pitchFamily="34" charset="0"/>
                <a:cs typeface="MadaniArabic-Light" panose="00000400000000000000" pitchFamily="2" charset="-78"/>
              </a:rPr>
              <a:t>ما هو المطلوب </a:t>
            </a:r>
            <a:r>
              <a:rPr lang="ar-SA" sz="2250" b="1" dirty="0">
                <a:solidFill>
                  <a:srgbClr val="151616"/>
                </a:solidFill>
                <a:latin typeface="Calibri" panose="020F0502020204030204" pitchFamily="34" charset="0"/>
                <a:cs typeface="MadaniArabic-Light" panose="00000400000000000000" pitchFamily="2" charset="-78"/>
              </a:rPr>
              <a:t>؟</a:t>
            </a:r>
            <a:endParaRPr lang="fr-FR" sz="2250" b="1" dirty="0">
              <a:solidFill>
                <a:srgbClr val="151616"/>
              </a:solidFill>
              <a:latin typeface="Calibri" panose="020F0502020204030204" pitchFamily="34" charset="0"/>
            </a:endParaRPr>
          </a:p>
          <a:p>
            <a:pPr marL="385763" indent="-385763" algn="just" defTabSz="1028700" rtl="1">
              <a:spcBef>
                <a:spcPts val="681"/>
              </a:spcBef>
              <a:buClr>
                <a:srgbClr val="151616"/>
              </a:buClr>
              <a:buSzPts val="1100"/>
              <a:buFont typeface="Calibri" panose="020F0502020204030204" pitchFamily="34" charset="0"/>
              <a:buChar char="-"/>
              <a:tabLst>
                <a:tab pos="51435" algn="l"/>
              </a:tabLst>
              <a:defRPr/>
            </a:pPr>
            <a:r>
              <a:rPr lang="ar-SA" sz="2250" b="1" dirty="0">
                <a:solidFill>
                  <a:srgbClr val="151616"/>
                </a:solidFill>
                <a:latin typeface="Calibri" panose="020F0502020204030204" pitchFamily="34" charset="0"/>
                <a:cs typeface="MadaniArabic-Light" panose="00000400000000000000" pitchFamily="2" charset="-78"/>
              </a:rPr>
              <a:t>ماذا </a:t>
            </a:r>
            <a:r>
              <a:rPr lang="ar-MA" sz="2250" b="1" dirty="0">
                <a:solidFill>
                  <a:srgbClr val="151616"/>
                </a:solidFill>
                <a:latin typeface="Calibri" panose="020F0502020204030204" pitchFamily="34" charset="0"/>
                <a:cs typeface="MadaniArabic-Light" panose="00000400000000000000" pitchFamily="2" charset="-78"/>
              </a:rPr>
              <a:t>سنفعل</a:t>
            </a:r>
            <a:r>
              <a:rPr lang="ar-SA" sz="2250" b="1" dirty="0">
                <a:solidFill>
                  <a:srgbClr val="151616"/>
                </a:solidFill>
                <a:latin typeface="Calibri" panose="020F0502020204030204" pitchFamily="34" charset="0"/>
                <a:cs typeface="MadaniArabic-Light" panose="00000400000000000000" pitchFamily="2" charset="-78"/>
              </a:rPr>
              <a:t>؟</a:t>
            </a:r>
            <a:endParaRPr lang="fr-FR" sz="2250" b="1" dirty="0">
              <a:solidFill>
                <a:srgbClr val="151616"/>
              </a:solidFill>
              <a:latin typeface="Calibri" panose="020F0502020204030204" pitchFamily="34" charset="0"/>
            </a:endParaRPr>
          </a:p>
          <a:p>
            <a:pPr marL="385763" indent="-385763" algn="just" defTabSz="1028700" rtl="1">
              <a:spcBef>
                <a:spcPts val="681"/>
              </a:spcBef>
              <a:buClr>
                <a:srgbClr val="151616"/>
              </a:buClr>
              <a:buSzPts val="1100"/>
              <a:buFont typeface="Calibri" panose="020F0502020204030204" pitchFamily="34" charset="0"/>
              <a:buChar char="-"/>
              <a:tabLst>
                <a:tab pos="51435" algn="l"/>
              </a:tabLst>
              <a:defRPr/>
            </a:pPr>
            <a:r>
              <a:rPr lang="ar-SA" sz="2250" b="1" dirty="0">
                <a:solidFill>
                  <a:srgbClr val="151616"/>
                </a:solidFill>
                <a:latin typeface="Calibri" panose="020F0502020204030204" pitchFamily="34" charset="0"/>
                <a:cs typeface="MadaniArabic-Light" panose="00000400000000000000" pitchFamily="2" charset="-78"/>
              </a:rPr>
              <a:t>لماذا</a:t>
            </a:r>
            <a:r>
              <a:rPr lang="ar-SA" sz="2250" dirty="0">
                <a:solidFill>
                  <a:srgbClr val="151616"/>
                </a:solidFill>
                <a:latin typeface="Calibri" panose="020F0502020204030204" pitchFamily="34" charset="0"/>
                <a:cs typeface="MadaniArabic-Light" panose="00000400000000000000" pitchFamily="2" charset="-78"/>
              </a:rPr>
              <a:t>؟</a:t>
            </a:r>
            <a:endParaRPr lang="ar-MA" sz="2250" b="1" dirty="0">
              <a:solidFill>
                <a:prstClr val="black"/>
              </a:solidFill>
              <a:latin typeface="Dubai" panose="020B0503030403030204" pitchFamily="34" charset="-78"/>
              <a:cs typeface="MadaniArabic-Light" panose="00000400000000000000" pitchFamily="2" charset="-78"/>
            </a:endParaRPr>
          </a:p>
        </p:txBody>
      </p:sp>
      <p:grpSp>
        <p:nvGrpSpPr>
          <p:cNvPr id="14" name="Group 13">
            <a:extLst>
              <a:ext uri="{FF2B5EF4-FFF2-40B4-BE49-F238E27FC236}">
                <a16:creationId xmlns:a16="http://schemas.microsoft.com/office/drawing/2014/main" id="{6F4CAEDC-156F-831B-5887-E86CF4F4F07F}"/>
              </a:ext>
            </a:extLst>
          </p:cNvPr>
          <p:cNvGrpSpPr/>
          <p:nvPr/>
        </p:nvGrpSpPr>
        <p:grpSpPr>
          <a:xfrm>
            <a:off x="1638301" y="4666553"/>
            <a:ext cx="3340893" cy="2273771"/>
            <a:chOff x="4805109" y="3398904"/>
            <a:chExt cx="4079080" cy="2474686"/>
          </a:xfrm>
        </p:grpSpPr>
        <p:pic>
          <p:nvPicPr>
            <p:cNvPr id="12" name="Picture 11">
              <a:extLst>
                <a:ext uri="{FF2B5EF4-FFF2-40B4-BE49-F238E27FC236}">
                  <a16:creationId xmlns:a16="http://schemas.microsoft.com/office/drawing/2014/main" id="{26D5EC5A-B523-59DA-D537-2BC96BEA3AA4}"/>
                </a:ext>
              </a:extLst>
            </p:cNvPr>
            <p:cNvPicPr>
              <a:picLocks noChangeAspect="1"/>
            </p:cNvPicPr>
            <p:nvPr/>
          </p:nvPicPr>
          <p:blipFill>
            <a:blip r:embed="rId4"/>
            <a:stretch>
              <a:fillRect/>
            </a:stretch>
          </p:blipFill>
          <p:spPr>
            <a:xfrm>
              <a:off x="4805109" y="3398904"/>
              <a:ext cx="4079080" cy="2474686"/>
            </a:xfrm>
            <a:prstGeom prst="rect">
              <a:avLst/>
            </a:prstGeom>
          </p:spPr>
        </p:pic>
        <p:sp>
          <p:nvSpPr>
            <p:cNvPr id="13" name="TextBox 12">
              <a:extLst>
                <a:ext uri="{FF2B5EF4-FFF2-40B4-BE49-F238E27FC236}">
                  <a16:creationId xmlns:a16="http://schemas.microsoft.com/office/drawing/2014/main" id="{C0DA4935-26E9-D7BD-0B42-0E2590F477CE}"/>
                </a:ext>
              </a:extLst>
            </p:cNvPr>
            <p:cNvSpPr txBox="1"/>
            <p:nvPr/>
          </p:nvSpPr>
          <p:spPr>
            <a:xfrm>
              <a:off x="5039188" y="3665801"/>
              <a:ext cx="3610921" cy="1457130"/>
            </a:xfrm>
            <a:prstGeom prst="rect">
              <a:avLst/>
            </a:prstGeom>
            <a:noFill/>
          </p:spPr>
          <p:txBody>
            <a:bodyPr wrap="square" rtlCol="0">
              <a:spAutoFit/>
            </a:bodyPr>
            <a:lstStyle/>
            <a:p>
              <a:pPr algn="ctr" rtl="1"/>
              <a:r>
                <a:rPr lang="ar-MA" sz="2025" dirty="0">
                  <a:solidFill>
                    <a:schemeClr val="bg1"/>
                  </a:solidFill>
                  <a:cs typeface="MadaniArabic-Light" panose="00000400000000000000" pitchFamily="2" charset="-78"/>
                </a:rPr>
                <a:t>يملك أحمد 26 درهما، أعطته سارة 15 درهما.</a:t>
              </a:r>
            </a:p>
            <a:p>
              <a:pPr algn="ctr" rtl="1"/>
              <a:r>
                <a:rPr lang="ar-MA" sz="2025" dirty="0">
                  <a:solidFill>
                    <a:schemeClr val="bg1"/>
                  </a:solidFill>
                  <a:cs typeface="MadaniArabic-Light" panose="00000400000000000000" pitchFamily="2" charset="-78"/>
                </a:rPr>
                <a:t>كم درهما أصبح لدى أحمد؟</a:t>
              </a:r>
              <a:endParaRPr lang="fr-FR" sz="2025" dirty="0">
                <a:solidFill>
                  <a:schemeClr val="bg1"/>
                </a:solidFill>
              </a:endParaRPr>
            </a:p>
          </p:txBody>
        </p:sp>
      </p:grpSp>
      <p:sp>
        <p:nvSpPr>
          <p:cNvPr id="4" name="Google Shape;146;p4">
            <a:extLst>
              <a:ext uri="{FF2B5EF4-FFF2-40B4-BE49-F238E27FC236}">
                <a16:creationId xmlns:a16="http://schemas.microsoft.com/office/drawing/2014/main" id="{1CEF0373-0E4B-2417-FD31-109C6DAFD5BD}"/>
              </a:ext>
            </a:extLst>
          </p:cNvPr>
          <p:cNvSpPr txBox="1">
            <a:spLocks/>
          </p:cNvSpPr>
          <p:nvPr/>
        </p:nvSpPr>
        <p:spPr>
          <a:xfrm>
            <a:off x="18500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باستخدام لعبة النقود</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22604393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0E4FD7FA-A028-19F5-4099-CE45169E10E2}"/>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extLst>
              <p:ext uri="{D42A27DB-BD31-4B8C-83A1-F6EECF244321}">
                <p14:modId xmlns:p14="http://schemas.microsoft.com/office/powerpoint/2010/main" val="1309637901"/>
              </p:ext>
            </p:extLst>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1) النمذجة - تتمة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833122" y="3324828"/>
            <a:ext cx="9488283" cy="5474127"/>
          </a:xfrm>
          <a:prstGeom prst="rect">
            <a:avLst/>
          </a:prstGeom>
          <a:noFill/>
        </p:spPr>
        <p:txBody>
          <a:bodyPr wrap="square" rtlCol="0">
            <a:spAutoFit/>
          </a:bodyPr>
          <a:lstStyle/>
          <a:p>
            <a:pPr marL="385763" indent="-385763" algn="just" defTabSz="1028700" rtl="1">
              <a:lnSpc>
                <a:spcPct val="115000"/>
              </a:lnSpc>
              <a:spcBef>
                <a:spcPts val="681"/>
              </a:spcBef>
              <a:buClr>
                <a:srgbClr val="151616"/>
              </a:buClr>
              <a:buSzPts val="1200"/>
              <a:buFont typeface="Cambria" panose="02040503050406030204" pitchFamily="18" charset="0"/>
              <a:buChar char="◾"/>
              <a:tabLst>
                <a:tab pos="51435" algn="l"/>
              </a:tabLst>
              <a:defRPr/>
            </a:pPr>
            <a:r>
              <a:rPr lang="ar-MA" sz="2475" dirty="0">
                <a:solidFill>
                  <a:srgbClr val="151616"/>
                </a:solidFill>
                <a:latin typeface="Calibri" panose="020F0502020204030204" pitchFamily="34" charset="0"/>
                <a:cs typeface="MadaniArabic-Light" panose="00000400000000000000" pitchFamily="2" charset="-78"/>
              </a:rPr>
              <a:t>ي</a:t>
            </a:r>
            <a:r>
              <a:rPr lang="ar-SA" sz="2475" dirty="0">
                <a:solidFill>
                  <a:srgbClr val="151616"/>
                </a:solidFill>
                <a:latin typeface="Calibri" panose="020F0502020204030204" pitchFamily="34" charset="0"/>
                <a:cs typeface="MadaniArabic-Light" panose="00000400000000000000" pitchFamily="2" charset="-78"/>
              </a:rPr>
              <a:t>رسم </a:t>
            </a:r>
            <a:r>
              <a:rPr lang="ar-MA" sz="2475" dirty="0">
                <a:solidFill>
                  <a:srgbClr val="151616"/>
                </a:solidFill>
                <a:latin typeface="Calibri" panose="020F0502020204030204" pitchFamily="34" charset="0"/>
                <a:cs typeface="MadaniArabic-Light" panose="00000400000000000000" pitchFamily="2" charset="-78"/>
              </a:rPr>
              <a:t>منزل العمليات</a:t>
            </a:r>
            <a:r>
              <a:rPr lang="ar-SA" sz="2475" dirty="0">
                <a:solidFill>
                  <a:srgbClr val="151616"/>
                </a:solidFill>
                <a:latin typeface="Calibri" panose="020F0502020204030204" pitchFamily="34" charset="0"/>
                <a:cs typeface="MadaniArabic-Light" panose="00000400000000000000" pitchFamily="2" charset="-78"/>
              </a:rPr>
              <a:t> على الأرض </a:t>
            </a:r>
            <a:r>
              <a:rPr lang="ar-MA" sz="2475" dirty="0">
                <a:solidFill>
                  <a:srgbClr val="151616"/>
                </a:solidFill>
                <a:latin typeface="Calibri" panose="020F0502020204030204" pitchFamily="34" charset="0"/>
                <a:cs typeface="MadaniArabic-Light" panose="00000400000000000000" pitchFamily="2" charset="-78"/>
              </a:rPr>
              <a:t>ويدعو</a:t>
            </a:r>
            <a:r>
              <a:rPr lang="ar-SA" sz="2475" dirty="0">
                <a:solidFill>
                  <a:srgbClr val="151616"/>
                </a:solidFill>
                <a:latin typeface="Calibri" panose="020F0502020204030204" pitchFamily="34" charset="0"/>
                <a:cs typeface="MadaniArabic-Light" panose="00000400000000000000" pitchFamily="2" charset="-78"/>
              </a:rPr>
              <a:t> متعلمين لل</a:t>
            </a:r>
            <a:r>
              <a:rPr lang="ar-MA" sz="2475" dirty="0">
                <a:solidFill>
                  <a:srgbClr val="151616"/>
                </a:solidFill>
                <a:latin typeface="Calibri" panose="020F0502020204030204" pitchFamily="34" charset="0"/>
                <a:cs typeface="MadaniArabic-Light" panose="00000400000000000000" pitchFamily="2" charset="-78"/>
              </a:rPr>
              <a:t>عب دور أحمد</a:t>
            </a:r>
            <a:r>
              <a:rPr lang="ar-SA" sz="2475" dirty="0">
                <a:solidFill>
                  <a:srgbClr val="151616"/>
                </a:solidFill>
                <a:latin typeface="Calibri" panose="020F0502020204030204" pitchFamily="34" charset="0"/>
                <a:cs typeface="MadaniArabic-Light" panose="00000400000000000000" pitchFamily="2" charset="-78"/>
              </a:rPr>
              <a:t> و</a:t>
            </a:r>
            <a:r>
              <a:rPr lang="ar-MA" sz="2475" dirty="0">
                <a:solidFill>
                  <a:srgbClr val="151616"/>
                </a:solidFill>
                <a:latin typeface="Calibri" panose="020F0502020204030204" pitchFamily="34" charset="0"/>
                <a:cs typeface="MadaniArabic-Light" panose="00000400000000000000" pitchFamily="2" charset="-78"/>
              </a:rPr>
              <a:t>سارة</a:t>
            </a:r>
            <a:r>
              <a:rPr lang="ar-SA" sz="2475" dirty="0">
                <a:solidFill>
                  <a:srgbClr val="151616"/>
                </a:solidFill>
                <a:latin typeface="Calibri" panose="020F0502020204030204" pitchFamily="34" charset="0"/>
                <a:cs typeface="MadaniArabic-Light" panose="00000400000000000000" pitchFamily="2" charset="-78"/>
              </a:rPr>
              <a:t> وحل المسألة مع مساعدتهم باستعمال </a:t>
            </a:r>
            <a:r>
              <a:rPr lang="ar-MA" sz="2475" dirty="0">
                <a:solidFill>
                  <a:srgbClr val="151616"/>
                </a:solidFill>
                <a:latin typeface="Calibri" panose="020F0502020204030204" pitchFamily="34" charset="0"/>
                <a:cs typeface="MadaniArabic-Light" panose="00000400000000000000" pitchFamily="2" charset="-78"/>
              </a:rPr>
              <a:t>نقود اللعب.</a:t>
            </a:r>
            <a:endParaRPr lang="fr-FR" sz="2475" dirty="0">
              <a:solidFill>
                <a:srgbClr val="151616"/>
              </a:solidFill>
              <a:latin typeface="Calibri" panose="020F0502020204030204" pitchFamily="34" charset="0"/>
            </a:endParaRPr>
          </a:p>
          <a:p>
            <a:pPr marL="835819" lvl="1" indent="-321469" algn="just" defTabSz="1028700" rtl="1">
              <a:lnSpc>
                <a:spcPct val="115000"/>
              </a:lnSpc>
              <a:spcBef>
                <a:spcPts val="248"/>
              </a:spcBef>
              <a:buClr>
                <a:srgbClr val="151616"/>
              </a:buClr>
              <a:buSzPts val="1200"/>
              <a:buFont typeface="Cambria" panose="02040503050406030204" pitchFamily="18" charset="0"/>
              <a:buChar char="◾"/>
              <a:tabLst>
                <a:tab pos="51435" algn="l"/>
                <a:tab pos="1047274" algn="l"/>
                <a:tab pos="1047988" algn="l"/>
              </a:tabLst>
              <a:defRPr/>
            </a:pPr>
            <a:r>
              <a:rPr lang="ar-SA" sz="2475" dirty="0">
                <a:solidFill>
                  <a:srgbClr val="151616"/>
                </a:solidFill>
                <a:latin typeface="Calibri" panose="020F0502020204030204" pitchFamily="34" charset="0"/>
                <a:cs typeface="MadaniArabic-Light" panose="00000400000000000000" pitchFamily="2" charset="-78"/>
              </a:rPr>
              <a:t>يملاْ كل المعلومات في الإطار مع الاستعانة بالأسئلة الأربعة؛</a:t>
            </a:r>
            <a:endParaRPr lang="fr-FR" sz="2475" dirty="0">
              <a:solidFill>
                <a:srgbClr val="151616"/>
              </a:solidFill>
              <a:latin typeface="Calibri" panose="020F0502020204030204" pitchFamily="34" charset="0"/>
            </a:endParaRPr>
          </a:p>
          <a:p>
            <a:pPr marL="835819" lvl="1" indent="-321469" algn="just" defTabSz="1028700" rtl="1">
              <a:lnSpc>
                <a:spcPct val="115000"/>
              </a:lnSpc>
              <a:spcBef>
                <a:spcPts val="248"/>
              </a:spcBef>
              <a:buClr>
                <a:srgbClr val="151616"/>
              </a:buClr>
              <a:buSzPts val="1200"/>
              <a:buFont typeface="Cambria" panose="02040503050406030204" pitchFamily="18" charset="0"/>
              <a:buChar char="◾"/>
              <a:tabLst>
                <a:tab pos="51435" algn="l"/>
                <a:tab pos="1047274" algn="l"/>
                <a:tab pos="1047988" algn="l"/>
              </a:tabLst>
              <a:defRPr/>
            </a:pPr>
            <a:r>
              <a:rPr lang="ar-SA" sz="2475" dirty="0">
                <a:solidFill>
                  <a:srgbClr val="151616"/>
                </a:solidFill>
                <a:latin typeface="Calibri" panose="020F0502020204030204" pitchFamily="34" charset="0"/>
                <a:cs typeface="MadaniArabic-Light" panose="00000400000000000000" pitchFamily="2" charset="-78"/>
              </a:rPr>
              <a:t>"  يملك </a:t>
            </a:r>
            <a:r>
              <a:rPr lang="ar-MA" sz="2475" dirty="0">
                <a:solidFill>
                  <a:srgbClr val="151616"/>
                </a:solidFill>
                <a:latin typeface="Calibri" panose="020F0502020204030204" pitchFamily="34" charset="0"/>
                <a:cs typeface="MadaniArabic-Light" panose="00000400000000000000" pitchFamily="2" charset="-78"/>
              </a:rPr>
              <a:t> أحمد 26</a:t>
            </a:r>
            <a:r>
              <a:rPr lang="ar-SA" sz="2475" dirty="0">
                <a:solidFill>
                  <a:srgbClr val="151616"/>
                </a:solidFill>
                <a:latin typeface="Calibri" panose="020F0502020204030204" pitchFamily="34" charset="0"/>
                <a:cs typeface="MadaniArabic-Light" panose="00000400000000000000" pitchFamily="2" charset="-78"/>
              </a:rPr>
              <a:t> درهما، </a:t>
            </a:r>
            <a:r>
              <a:rPr lang="ar-MA" sz="2475" dirty="0">
                <a:solidFill>
                  <a:srgbClr val="151616"/>
                </a:solidFill>
                <a:latin typeface="Calibri" panose="020F0502020204030204" pitchFamily="34" charset="0"/>
                <a:cs typeface="MadaniArabic-Light" panose="00000400000000000000" pitchFamily="2" charset="-78"/>
              </a:rPr>
              <a:t>يحث المتعلمين على تكوين المبلغ بلعبة النقود؛" </a:t>
            </a:r>
            <a:endParaRPr lang="fr-FR" sz="2475" dirty="0">
              <a:solidFill>
                <a:srgbClr val="151616"/>
              </a:solidFill>
              <a:latin typeface="Calibri" panose="020F0502020204030204" pitchFamily="34" charset="0"/>
            </a:endParaRPr>
          </a:p>
          <a:p>
            <a:pPr marL="835819" lvl="1" indent="-321469" algn="just" defTabSz="1028700"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MA" sz="2475" dirty="0">
                <a:solidFill>
                  <a:srgbClr val="151616"/>
                </a:solidFill>
                <a:latin typeface="Calibri" panose="020F0502020204030204" pitchFamily="34" charset="0"/>
                <a:cs typeface="MadaniArabic-Light" panose="00000400000000000000" pitchFamily="2" charset="-78"/>
              </a:rPr>
              <a:t>يعد </a:t>
            </a:r>
            <a:r>
              <a:rPr lang="ar-SA" sz="2475" dirty="0">
                <a:solidFill>
                  <a:srgbClr val="151616"/>
                </a:solidFill>
                <a:latin typeface="Calibri" panose="020F0502020204030204" pitchFamily="34" charset="0"/>
                <a:cs typeface="MadaniArabic-Light" panose="00000400000000000000" pitchFamily="2" charset="-78"/>
              </a:rPr>
              <a:t>الأوراق من كل فئة </a:t>
            </a:r>
            <a:r>
              <a:rPr lang="ar-MA" sz="2475" dirty="0">
                <a:solidFill>
                  <a:srgbClr val="151616"/>
                </a:solidFill>
                <a:latin typeface="Calibri" panose="020F0502020204030204" pitchFamily="34" charset="0"/>
                <a:cs typeface="MadaniArabic-Light" panose="00000400000000000000" pitchFamily="2" charset="-78"/>
              </a:rPr>
              <a:t>ويكتب </a:t>
            </a:r>
            <a:r>
              <a:rPr lang="ar-SA" sz="2475" dirty="0">
                <a:solidFill>
                  <a:srgbClr val="151616"/>
                </a:solidFill>
                <a:latin typeface="Calibri" panose="020F0502020204030204" pitchFamily="34" charset="0"/>
                <a:cs typeface="MadaniArabic-Light" panose="00000400000000000000" pitchFamily="2" charset="-78"/>
              </a:rPr>
              <a:t> الأرقام في الإطار</a:t>
            </a:r>
            <a:r>
              <a:rPr lang="en-US" sz="2475" dirty="0">
                <a:solidFill>
                  <a:srgbClr val="151616"/>
                </a:solidFill>
                <a:latin typeface="Calibri" panose="020F0502020204030204" pitchFamily="34" charset="0"/>
              </a:rPr>
              <a:t>.</a:t>
            </a:r>
            <a:endParaRPr lang="fr-FR" sz="2475" dirty="0">
              <a:solidFill>
                <a:srgbClr val="151616"/>
              </a:solidFill>
              <a:latin typeface="Calibri" panose="020F0502020204030204" pitchFamily="34" charset="0"/>
            </a:endParaRPr>
          </a:p>
          <a:p>
            <a:pPr marL="835819" lvl="1" indent="-321469" algn="just" defTabSz="1028700"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SA" sz="2475" dirty="0">
                <a:solidFill>
                  <a:srgbClr val="151616"/>
                </a:solidFill>
                <a:latin typeface="Calibri" panose="020F0502020204030204" pitchFamily="34" charset="0"/>
                <a:cs typeface="MadaniArabic-Light" panose="00000400000000000000" pitchFamily="2" charset="-78"/>
              </a:rPr>
              <a:t>نفس الشيء بالنسبة </a:t>
            </a:r>
            <a:r>
              <a:rPr lang="ar-MA" sz="2475" dirty="0">
                <a:solidFill>
                  <a:srgbClr val="151616"/>
                </a:solidFill>
                <a:latin typeface="Calibri" panose="020F0502020204030204" pitchFamily="34" charset="0"/>
                <a:cs typeface="MadaniArabic-Light" panose="00000400000000000000" pitchFamily="2" charset="-78"/>
              </a:rPr>
              <a:t>لمبلغ سارة 15</a:t>
            </a:r>
            <a:r>
              <a:rPr lang="ar-SA" sz="2475" dirty="0">
                <a:solidFill>
                  <a:srgbClr val="151616"/>
                </a:solidFill>
                <a:latin typeface="Calibri" panose="020F0502020204030204" pitchFamily="34" charset="0"/>
                <a:cs typeface="MadaniArabic-Light" panose="00000400000000000000" pitchFamily="2" charset="-78"/>
              </a:rPr>
              <a:t> درهم</a:t>
            </a:r>
            <a:r>
              <a:rPr lang="ar-MA" sz="2475" dirty="0">
                <a:solidFill>
                  <a:srgbClr val="151616"/>
                </a:solidFill>
                <a:latin typeface="Calibri" panose="020F0502020204030204" pitchFamily="34" charset="0"/>
                <a:cs typeface="MadaniArabic-Light" panose="00000400000000000000" pitchFamily="2" charset="-78"/>
              </a:rPr>
              <a:t>ا</a:t>
            </a:r>
            <a:r>
              <a:rPr lang="ar-SA" sz="2475" dirty="0">
                <a:solidFill>
                  <a:srgbClr val="151616"/>
                </a:solidFill>
                <a:latin typeface="Calibri" panose="020F0502020204030204" pitchFamily="34" charset="0"/>
                <a:cs typeface="MadaniArabic-Light" panose="00000400000000000000" pitchFamily="2" charset="-78"/>
              </a:rPr>
              <a:t>، </a:t>
            </a:r>
            <a:r>
              <a:rPr lang="ar-MA" sz="2475" dirty="0">
                <a:solidFill>
                  <a:srgbClr val="151616"/>
                </a:solidFill>
                <a:latin typeface="Calibri" panose="020F0502020204030204" pitchFamily="34" charset="0"/>
                <a:cs typeface="MadaniArabic-Light" panose="00000400000000000000" pitchFamily="2" charset="-78"/>
              </a:rPr>
              <a:t>يسأل </a:t>
            </a:r>
            <a:r>
              <a:rPr lang="ar-SA" sz="2475" dirty="0">
                <a:solidFill>
                  <a:srgbClr val="151616"/>
                </a:solidFill>
                <a:latin typeface="Calibri" panose="020F0502020204030204" pitchFamily="34" charset="0"/>
                <a:cs typeface="MadaniArabic-Light" panose="00000400000000000000" pitchFamily="2" charset="-78"/>
              </a:rPr>
              <a:t> المتعلم الذي لعب دور أحمد </a:t>
            </a:r>
            <a:r>
              <a:rPr lang="ar-MA" sz="2475" dirty="0">
                <a:solidFill>
                  <a:srgbClr val="151616"/>
                </a:solidFill>
                <a:latin typeface="Calibri" panose="020F0502020204030204" pitchFamily="34" charset="0"/>
                <a:cs typeface="MadaniArabic-Light" panose="00000400000000000000" pitchFamily="2" charset="-78"/>
              </a:rPr>
              <a:t>ويدعوه </a:t>
            </a:r>
            <a:r>
              <a:rPr lang="ar-SA" sz="2475" dirty="0">
                <a:solidFill>
                  <a:srgbClr val="151616"/>
                </a:solidFill>
                <a:latin typeface="Calibri" panose="020F0502020204030204" pitchFamily="34" charset="0"/>
                <a:cs typeface="MadaniArabic-Light" panose="00000400000000000000" pitchFamily="2" charset="-78"/>
              </a:rPr>
              <a:t> ليعد النقود ويكتب الأرقام داخل </a:t>
            </a:r>
            <a:r>
              <a:rPr lang="ar-MA" sz="2475" dirty="0">
                <a:solidFill>
                  <a:srgbClr val="151616"/>
                </a:solidFill>
                <a:latin typeface="Calibri" panose="020F0502020204030204" pitchFamily="34" charset="0"/>
                <a:cs typeface="MadaniArabic-Light" panose="00000400000000000000" pitchFamily="2" charset="-78"/>
              </a:rPr>
              <a:t>منزل العمليات</a:t>
            </a:r>
            <a:r>
              <a:rPr lang="ar-SA" sz="2475" dirty="0">
                <a:solidFill>
                  <a:srgbClr val="151616"/>
                </a:solidFill>
                <a:latin typeface="Calibri" panose="020F0502020204030204" pitchFamily="34" charset="0"/>
                <a:cs typeface="MadaniArabic-Light" panose="00000400000000000000" pitchFamily="2" charset="-78"/>
              </a:rPr>
              <a:t>.</a:t>
            </a:r>
            <a:endParaRPr lang="fr-FR" sz="2475" dirty="0">
              <a:solidFill>
                <a:srgbClr val="151616"/>
              </a:solidFill>
              <a:latin typeface="Calibri" panose="020F0502020204030204" pitchFamily="34" charset="0"/>
            </a:endParaRPr>
          </a:p>
          <a:p>
            <a:pPr marL="835819" lvl="1" indent="-321469" algn="just" defTabSz="1028700"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MA" sz="2475" dirty="0">
                <a:solidFill>
                  <a:srgbClr val="151616"/>
                </a:solidFill>
                <a:latin typeface="Calibri" panose="020F0502020204030204" pitchFamily="34" charset="0"/>
                <a:cs typeface="MadaniArabic-Light" panose="00000400000000000000" pitchFamily="2" charset="-78"/>
              </a:rPr>
              <a:t>يدعو المتعلمين إلى </a:t>
            </a:r>
            <a:r>
              <a:rPr lang="ar-SA" sz="2475" dirty="0">
                <a:solidFill>
                  <a:srgbClr val="151616"/>
                </a:solidFill>
                <a:latin typeface="Calibri" panose="020F0502020204030204" pitchFamily="34" charset="0"/>
                <a:cs typeface="MadaniArabic-Light" panose="00000400000000000000" pitchFamily="2" charset="-78"/>
              </a:rPr>
              <a:t>مناقشة </a:t>
            </a:r>
            <a:r>
              <a:rPr lang="ar-MA" sz="2475" dirty="0" err="1">
                <a:solidFill>
                  <a:srgbClr val="151616"/>
                </a:solidFill>
                <a:latin typeface="Calibri" panose="020F0502020204030204" pitchFamily="34" charset="0"/>
                <a:cs typeface="MadaniArabic-Light" panose="00000400000000000000" pitchFamily="2" charset="-78"/>
              </a:rPr>
              <a:t>ال</a:t>
            </a:r>
            <a:r>
              <a:rPr lang="ar-SA" sz="2475" dirty="0">
                <a:solidFill>
                  <a:srgbClr val="151616"/>
                </a:solidFill>
                <a:latin typeface="Calibri" panose="020F0502020204030204" pitchFamily="34" charset="0"/>
                <a:cs typeface="MadaniArabic-Light" panose="00000400000000000000" pitchFamily="2" charset="-78"/>
              </a:rPr>
              <a:t>عملية </a:t>
            </a:r>
            <a:r>
              <a:rPr lang="ar-MA" sz="2475" dirty="0">
                <a:solidFill>
                  <a:srgbClr val="151616"/>
                </a:solidFill>
                <a:latin typeface="Calibri" panose="020F0502020204030204" pitchFamily="34" charset="0"/>
                <a:cs typeface="MadaniArabic-Light" panose="00000400000000000000" pitchFamily="2" charset="-78"/>
              </a:rPr>
              <a:t>التي سيحتاجانها لحل المسألة؛</a:t>
            </a:r>
          </a:p>
          <a:p>
            <a:pPr marL="835819" lvl="1" indent="-321469" algn="just" defTabSz="1028700"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MA" sz="2475" dirty="0">
                <a:solidFill>
                  <a:srgbClr val="151616"/>
                </a:solidFill>
                <a:latin typeface="Calibri" panose="020F0502020204030204" pitchFamily="34" charset="0"/>
                <a:cs typeface="MadaniArabic-Light" panose="00000400000000000000" pitchFamily="2" charset="-78"/>
              </a:rPr>
              <a:t>يسجل رمز </a:t>
            </a:r>
            <a:r>
              <a:rPr lang="ar-SA" sz="2475" dirty="0">
                <a:solidFill>
                  <a:srgbClr val="151616"/>
                </a:solidFill>
                <a:latin typeface="Calibri" panose="020F0502020204030204" pitchFamily="34" charset="0"/>
                <a:cs typeface="MadaniArabic-Light" panose="00000400000000000000" pitchFamily="2" charset="-78"/>
              </a:rPr>
              <a:t>عملية الجمع باستعمال </a:t>
            </a:r>
            <a:r>
              <a:rPr lang="ar-MA" sz="2475" dirty="0">
                <a:solidFill>
                  <a:srgbClr val="151616"/>
                </a:solidFill>
                <a:latin typeface="Calibri" panose="020F0502020204030204" pitchFamily="34" charset="0"/>
                <a:cs typeface="MadaniArabic-Light" panose="00000400000000000000" pitchFamily="2" charset="-78"/>
              </a:rPr>
              <a:t>في الجدول؛ </a:t>
            </a:r>
            <a:endParaRPr lang="fr-FR" sz="2475" dirty="0">
              <a:solidFill>
                <a:srgbClr val="151616"/>
              </a:solidFill>
              <a:latin typeface="Calibri" panose="020F0502020204030204" pitchFamily="34" charset="0"/>
            </a:endParaRPr>
          </a:p>
        </p:txBody>
      </p:sp>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9" name="Google Shape;146;p4">
            <a:extLst>
              <a:ext uri="{FF2B5EF4-FFF2-40B4-BE49-F238E27FC236}">
                <a16:creationId xmlns:a16="http://schemas.microsoft.com/office/drawing/2014/main" id="{134EAF94-772C-5A4D-FB1D-EAE6B8B4F24F}"/>
              </a:ext>
            </a:extLst>
          </p:cNvPr>
          <p:cNvSpPr txBox="1">
            <a:spLocks/>
          </p:cNvSpPr>
          <p:nvPr/>
        </p:nvSpPr>
        <p:spPr>
          <a:xfrm>
            <a:off x="22310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باستخدام لعبة النقود</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pic>
        <p:nvPicPr>
          <p:cNvPr id="7" name="Image 6">
            <a:extLst>
              <a:ext uri="{FF2B5EF4-FFF2-40B4-BE49-F238E27FC236}">
                <a16:creationId xmlns:a16="http://schemas.microsoft.com/office/drawing/2014/main" id="{074FA95F-8F63-0BC7-C5AC-65943740F4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811" y="4454303"/>
            <a:ext cx="3453274" cy="2149919"/>
          </a:xfrm>
          <a:prstGeom prst="rect">
            <a:avLst/>
          </a:prstGeom>
        </p:spPr>
      </p:pic>
    </p:spTree>
    <p:extLst>
      <p:ext uri="{BB962C8B-B14F-4D97-AF65-F5344CB8AC3E}">
        <p14:creationId xmlns:p14="http://schemas.microsoft.com/office/powerpoint/2010/main" val="23201779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3" name="Image 12">
            <a:extLst>
              <a:ext uri="{FF2B5EF4-FFF2-40B4-BE49-F238E27FC236}">
                <a16:creationId xmlns:a16="http://schemas.microsoft.com/office/drawing/2014/main" id="{5D432B7C-7FA1-E96C-8156-9073547AFF1D}"/>
              </a:ext>
            </a:extLst>
          </p:cNvPr>
          <p:cNvPicPr>
            <a:picLocks noChangeAspect="1"/>
          </p:cNvPicPr>
          <p:nvPr/>
        </p:nvPicPr>
        <p:blipFill rotWithShape="1">
          <a:blip r:embed="rId3"/>
          <a:srcRect t="3067" b="13512"/>
          <a:stretch/>
        </p:blipFill>
        <p:spPr>
          <a:xfrm>
            <a:off x="0" y="1257300"/>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extLst>
              <p:ext uri="{D42A27DB-BD31-4B8C-83A1-F6EECF244321}">
                <p14:modId xmlns:p14="http://schemas.microsoft.com/office/powerpoint/2010/main" val="2251686667"/>
              </p:ext>
            </p:extLst>
          </p:nvPr>
        </p:nvGraphicFramePr>
        <p:xfrm>
          <a:off x="11432" y="2247900"/>
          <a:ext cx="13704567" cy="6923474"/>
        </p:xfrm>
        <a:graphic>
          <a:graphicData uri="http://schemas.openxmlformats.org/drawingml/2006/table">
            <a:tbl>
              <a:tblPr firstRow="1" bandRow="1">
                <a:tableStyleId>{5940675A-B579-460E-94D1-54222C63F5DA}</a:tableStyleId>
              </a:tblPr>
              <a:tblGrid>
                <a:gridCol w="2801829">
                  <a:extLst>
                    <a:ext uri="{9D8B030D-6E8A-4147-A177-3AD203B41FA5}">
                      <a16:colId xmlns:a16="http://schemas.microsoft.com/office/drawing/2014/main" val="2904711255"/>
                    </a:ext>
                  </a:extLst>
                </a:gridCol>
                <a:gridCol w="10902738">
                  <a:extLst>
                    <a:ext uri="{9D8B030D-6E8A-4147-A177-3AD203B41FA5}">
                      <a16:colId xmlns:a16="http://schemas.microsoft.com/office/drawing/2014/main" val="3223922575"/>
                    </a:ext>
                  </a:extLst>
                </a:gridCol>
              </a:tblGrid>
              <a:tr h="608969">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1) النمذجة (تتمة)</a:t>
                      </a:r>
                      <a:r>
                        <a:rPr lang="fr-FR" sz="3200" b="1" kern="1200" dirty="0">
                          <a:solidFill>
                            <a:schemeClr val="tx1"/>
                          </a:solidFill>
                          <a:latin typeface="+mn-lt"/>
                          <a:ea typeface="+mn-ea"/>
                          <a:cs typeface="+mn-cs"/>
                        </a:rPr>
                        <a:t> </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6314505">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7" name="Espace réservé du contenu 3">
            <a:extLst>
              <a:ext uri="{FF2B5EF4-FFF2-40B4-BE49-F238E27FC236}">
                <a16:creationId xmlns:a16="http://schemas.microsoft.com/office/drawing/2014/main" id="{66E09D55-0D1A-CEF2-56A0-37376C5430F2}"/>
              </a:ext>
            </a:extLst>
          </p:cNvPr>
          <p:cNvSpPr txBox="1">
            <a:spLocks/>
          </p:cNvSpPr>
          <p:nvPr/>
        </p:nvSpPr>
        <p:spPr>
          <a:xfrm>
            <a:off x="6115050" y="3160791"/>
            <a:ext cx="7589518" cy="5583058"/>
          </a:xfrm>
          <a:prstGeom prst="rect">
            <a:avLst/>
          </a:prstGeom>
          <a:noFill/>
          <a:ln>
            <a:noFill/>
          </a:ln>
        </p:spPr>
        <p:txBody>
          <a:bodyPr spcFirstLastPara="1" vert="horz" wrap="square" lIns="102853" tIns="51413" rIns="102853" bIns="51413" rtlCol="0" anchor="t" anchorCtr="0">
            <a:normAutofit fontScale="85000" lnSpcReduction="20000"/>
          </a:bodyPr>
          <a:lstStyle>
            <a:lvl1pPr marL="457200" lvl="0" indent="-228600" algn="l" defTabSz="685800" rtl="0" eaLnBrk="1" latinLnBrk="0" hangingPunct="1">
              <a:lnSpc>
                <a:spcPct val="90000"/>
              </a:lnSpc>
              <a:spcBef>
                <a:spcPts val="1000"/>
              </a:spcBef>
              <a:spcAft>
                <a:spcPts val="0"/>
              </a:spcAft>
              <a:buClr>
                <a:srgbClr val="009A92"/>
              </a:buClr>
              <a:buSzPts val="2133"/>
              <a:buFont typeface="Arial" panose="020B0604020202020204" pitchFamily="34" charset="0"/>
              <a:buNone/>
              <a:defRPr sz="2133" b="0" i="0" kern="1200">
                <a:solidFill>
                  <a:srgbClr val="009A92"/>
                </a:solidFill>
                <a:latin typeface="Montserrat Light"/>
                <a:ea typeface="Montserrat Light"/>
                <a:cs typeface="Montserrat Light"/>
                <a:sym typeface="Montserrat Light"/>
              </a:defRPr>
            </a:lvl1pPr>
            <a:lvl2pPr marL="914400" lvl="1" indent="-342900" algn="l" defTabSz="6858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2pPr>
            <a:lvl3pPr marL="1371600" lvl="2" indent="-342900" algn="l" defTabSz="685800" rtl="0" eaLnBrk="1" latinLnBrk="0" hangingPunct="1">
              <a:lnSpc>
                <a:spcPct val="90000"/>
              </a:lnSpc>
              <a:spcBef>
                <a:spcPts val="500"/>
              </a:spcBef>
              <a:spcAft>
                <a:spcPts val="0"/>
              </a:spcAft>
              <a:buClr>
                <a:schemeClr val="dk1"/>
              </a:buClr>
              <a:buSzPts val="1800"/>
              <a:buFont typeface="Arial" panose="020B0604020202020204" pitchFamily="34" charset="0"/>
              <a:buChar char="•"/>
              <a:defRPr sz="1500" kern="1200">
                <a:solidFill>
                  <a:schemeClr val="tx1"/>
                </a:solidFill>
                <a:latin typeface="+mn-lt"/>
                <a:ea typeface="+mn-ea"/>
                <a:cs typeface="+mn-cs"/>
              </a:defRPr>
            </a:lvl3pPr>
            <a:lvl4pPr marL="1828800" lvl="3" indent="-342900" algn="l" defTabSz="685800" rtl="0" eaLnBrk="1" latinLnBrk="0" hangingPunct="1">
              <a:lnSpc>
                <a:spcPct val="90000"/>
              </a:lnSpc>
              <a:spcBef>
                <a:spcPts val="500"/>
              </a:spcBef>
              <a:spcAft>
                <a:spcPts val="0"/>
              </a:spcAft>
              <a:buClr>
                <a:schemeClr val="dk1"/>
              </a:buClr>
              <a:buSzPts val="1800"/>
              <a:buFont typeface="Arial" panose="020B0604020202020204" pitchFamily="34" charset="0"/>
              <a:buChar char="•"/>
              <a:defRPr sz="1350" kern="1200">
                <a:solidFill>
                  <a:schemeClr val="tx1"/>
                </a:solidFill>
                <a:latin typeface="+mn-lt"/>
                <a:ea typeface="+mn-ea"/>
                <a:cs typeface="+mn-cs"/>
              </a:defRPr>
            </a:lvl4pPr>
            <a:lvl5pPr marL="2286000" lvl="4" indent="-342900" algn="l" defTabSz="685800" rtl="0" eaLnBrk="1" latinLnBrk="0" hangingPunct="1">
              <a:lnSpc>
                <a:spcPct val="90000"/>
              </a:lnSpc>
              <a:spcBef>
                <a:spcPts val="500"/>
              </a:spcBef>
              <a:spcAft>
                <a:spcPts val="0"/>
              </a:spcAft>
              <a:buClr>
                <a:schemeClr val="dk1"/>
              </a:buClr>
              <a:buSzPts val="1800"/>
              <a:buFont typeface="Arial" panose="020B0604020202020204" pitchFamily="34" charset="0"/>
              <a:buChar char="•"/>
              <a:defRPr sz="1350" kern="1200">
                <a:solidFill>
                  <a:schemeClr val="tx1"/>
                </a:solidFill>
                <a:latin typeface="+mn-lt"/>
                <a:ea typeface="+mn-ea"/>
                <a:cs typeface="+mn-cs"/>
              </a:defRPr>
            </a:lvl5pPr>
            <a:lvl6pPr marL="2743200" lvl="5" indent="-342900" algn="l" defTabSz="685800" rtl="0" eaLnBrk="1" latinLnBrk="0" hangingPunct="1">
              <a:lnSpc>
                <a:spcPct val="90000"/>
              </a:lnSpc>
              <a:spcBef>
                <a:spcPts val="500"/>
              </a:spcBef>
              <a:spcAft>
                <a:spcPts val="0"/>
              </a:spcAft>
              <a:buClr>
                <a:schemeClr val="dk1"/>
              </a:buClr>
              <a:buSzPts val="1800"/>
              <a:buFont typeface="Arial" panose="020B0604020202020204" pitchFamily="34" charset="0"/>
              <a:buChar char="•"/>
              <a:defRPr sz="1350" kern="1200">
                <a:solidFill>
                  <a:schemeClr val="tx1"/>
                </a:solidFill>
                <a:latin typeface="+mn-lt"/>
                <a:ea typeface="+mn-ea"/>
                <a:cs typeface="+mn-cs"/>
              </a:defRPr>
            </a:lvl6pPr>
            <a:lvl7pPr marL="3200400" lvl="6" indent="-342900" algn="l" defTabSz="685800" rtl="0" eaLnBrk="1" latinLnBrk="0" hangingPunct="1">
              <a:lnSpc>
                <a:spcPct val="90000"/>
              </a:lnSpc>
              <a:spcBef>
                <a:spcPts val="500"/>
              </a:spcBef>
              <a:spcAft>
                <a:spcPts val="0"/>
              </a:spcAft>
              <a:buClr>
                <a:schemeClr val="dk1"/>
              </a:buClr>
              <a:buSzPts val="1800"/>
              <a:buFont typeface="Arial" panose="020B0604020202020204" pitchFamily="34" charset="0"/>
              <a:buChar char="•"/>
              <a:defRPr sz="1350" kern="1200">
                <a:solidFill>
                  <a:schemeClr val="tx1"/>
                </a:solidFill>
                <a:latin typeface="+mn-lt"/>
                <a:ea typeface="+mn-ea"/>
                <a:cs typeface="+mn-cs"/>
              </a:defRPr>
            </a:lvl7pPr>
            <a:lvl8pPr marL="3657600" lvl="7" indent="-342900" algn="l" defTabSz="685800" rtl="0" eaLnBrk="1" latinLnBrk="0" hangingPunct="1">
              <a:lnSpc>
                <a:spcPct val="90000"/>
              </a:lnSpc>
              <a:spcBef>
                <a:spcPts val="500"/>
              </a:spcBef>
              <a:spcAft>
                <a:spcPts val="0"/>
              </a:spcAft>
              <a:buClr>
                <a:schemeClr val="dk1"/>
              </a:buClr>
              <a:buSzPts val="1800"/>
              <a:buFont typeface="Arial" panose="020B0604020202020204" pitchFamily="34" charset="0"/>
              <a:buChar char="•"/>
              <a:defRPr sz="1350" kern="1200">
                <a:solidFill>
                  <a:schemeClr val="tx1"/>
                </a:solidFill>
                <a:latin typeface="+mn-lt"/>
                <a:ea typeface="+mn-ea"/>
                <a:cs typeface="+mn-cs"/>
              </a:defRPr>
            </a:lvl8pPr>
            <a:lvl9pPr marL="4114800" lvl="8" indent="-342900" algn="l" defTabSz="685800" rtl="0" eaLnBrk="1" latinLnBrk="0" hangingPunct="1">
              <a:lnSpc>
                <a:spcPct val="90000"/>
              </a:lnSpc>
              <a:spcBef>
                <a:spcPts val="500"/>
              </a:spcBef>
              <a:spcAft>
                <a:spcPts val="0"/>
              </a:spcAft>
              <a:buClr>
                <a:schemeClr val="dk1"/>
              </a:buClr>
              <a:buSzPts val="1800"/>
              <a:buFont typeface="Arial" panose="020B0604020202020204" pitchFamily="34" charset="0"/>
              <a:buChar char="•"/>
              <a:defRPr sz="1350" kern="1200">
                <a:solidFill>
                  <a:schemeClr val="tx1"/>
                </a:solidFill>
                <a:latin typeface="+mn-lt"/>
                <a:ea typeface="+mn-ea"/>
                <a:cs typeface="+mn-cs"/>
              </a:defRPr>
            </a:lvl9pPr>
          </a:lstStyle>
          <a:p>
            <a:pPr marL="835819" lvl="1" indent="-321469" algn="just" defTabSz="771525"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SA" sz="2700" dirty="0">
                <a:solidFill>
                  <a:srgbClr val="151616"/>
                </a:solidFill>
                <a:latin typeface="Calibri" panose="020F0502020204030204" pitchFamily="34" charset="0"/>
                <a:cs typeface="MadaniArabic-Light" panose="00000400000000000000" pitchFamily="2" charset="-78"/>
              </a:rPr>
              <a:t>التذكير بقواعد الجمع:</a:t>
            </a:r>
            <a:endParaRPr lang="fr-FR" sz="2700" dirty="0">
              <a:solidFill>
                <a:srgbClr val="151616"/>
              </a:solidFill>
              <a:latin typeface="Calibri" panose="020F0502020204030204" pitchFamily="34" charset="0"/>
            </a:endParaRPr>
          </a:p>
          <a:p>
            <a:pPr marL="835819" lvl="1" indent="-321469" algn="just" defTabSz="771525"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SA" sz="2700" dirty="0">
                <a:solidFill>
                  <a:srgbClr val="151616"/>
                </a:solidFill>
                <a:latin typeface="Calibri" panose="020F0502020204030204" pitchFamily="34" charset="0"/>
                <a:cs typeface="MadaniArabic-Light" panose="00000400000000000000" pitchFamily="2" charset="-78"/>
              </a:rPr>
              <a:t>"" نبدأ إنجاز الجمع</a:t>
            </a:r>
            <a:r>
              <a:rPr lang="ar-MA" sz="2700" dirty="0">
                <a:solidFill>
                  <a:srgbClr val="151616"/>
                </a:solidFill>
                <a:latin typeface="Calibri" panose="020F0502020204030204" pitchFamily="34" charset="0"/>
                <a:cs typeface="MadaniArabic-Light" panose="00000400000000000000" pitchFamily="2" charset="-78"/>
              </a:rPr>
              <a:t> من جمع الوحدات</a:t>
            </a:r>
            <a:r>
              <a:rPr lang="ar-SA" sz="2700" dirty="0">
                <a:solidFill>
                  <a:srgbClr val="151616"/>
                </a:solidFill>
                <a:latin typeface="Calibri" panose="020F0502020204030204" pitchFamily="34" charset="0"/>
                <a:cs typeface="MadaniArabic-Light" panose="00000400000000000000" pitchFamily="2" charset="-78"/>
              </a:rPr>
              <a:t>"</a:t>
            </a:r>
            <a:endParaRPr lang="fr-FR" sz="2700" dirty="0">
              <a:solidFill>
                <a:srgbClr val="151616"/>
              </a:solidFill>
              <a:latin typeface="Calibri" panose="020F0502020204030204" pitchFamily="34" charset="0"/>
            </a:endParaRPr>
          </a:p>
          <a:p>
            <a:pPr marL="835819" lvl="1" indent="-321469" algn="just" defTabSz="771525"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SA" sz="2700" dirty="0">
                <a:solidFill>
                  <a:srgbClr val="151616"/>
                </a:solidFill>
                <a:latin typeface="Calibri" panose="020F0502020204030204" pitchFamily="34" charset="0"/>
                <a:cs typeface="MadaniArabic-Light" panose="00000400000000000000" pitchFamily="2" charset="-78"/>
              </a:rPr>
              <a:t>" الآن أعط</a:t>
            </a:r>
            <a:r>
              <a:rPr lang="ar-MA" sz="2700" dirty="0">
                <a:solidFill>
                  <a:srgbClr val="151616"/>
                </a:solidFill>
                <a:latin typeface="Calibri" panose="020F0502020204030204" pitchFamily="34" charset="0"/>
                <a:cs typeface="MadaniArabic-Light" panose="00000400000000000000" pitchFamily="2" charset="-78"/>
              </a:rPr>
              <a:t>ت سارة</a:t>
            </a:r>
            <a:r>
              <a:rPr lang="ar-SA" sz="2700" dirty="0">
                <a:solidFill>
                  <a:srgbClr val="151616"/>
                </a:solidFill>
                <a:latin typeface="Calibri" panose="020F0502020204030204" pitchFamily="34" charset="0"/>
                <a:cs typeface="MadaniArabic-Light" panose="00000400000000000000" pitchFamily="2" charset="-78"/>
              </a:rPr>
              <a:t> </a:t>
            </a:r>
            <a:r>
              <a:rPr lang="ar-MA" sz="2700" dirty="0">
                <a:solidFill>
                  <a:srgbClr val="151616"/>
                </a:solidFill>
                <a:latin typeface="Calibri" panose="020F0502020204030204" pitchFamily="34" charset="0"/>
                <a:cs typeface="MadaniArabic-Light" panose="00000400000000000000" pitchFamily="2" charset="-78"/>
              </a:rPr>
              <a:t>5 </a:t>
            </a:r>
            <a:r>
              <a:rPr lang="ar-SA" sz="2700" dirty="0">
                <a:solidFill>
                  <a:srgbClr val="151616"/>
                </a:solidFill>
                <a:latin typeface="Calibri" panose="020F0502020204030204" pitchFamily="34" charset="0"/>
                <a:cs typeface="MadaniArabic-Light" panose="00000400000000000000" pitchFamily="2" charset="-78"/>
              </a:rPr>
              <a:t> </a:t>
            </a:r>
            <a:r>
              <a:rPr lang="ar-MA" sz="2700" dirty="0">
                <a:solidFill>
                  <a:srgbClr val="151616"/>
                </a:solidFill>
                <a:latin typeface="Calibri" panose="020F0502020204030204" pitchFamily="34" charset="0"/>
                <a:cs typeface="MadaniArabic-Light" panose="00000400000000000000" pitchFamily="2" charset="-78"/>
              </a:rPr>
              <a:t>أوراق</a:t>
            </a:r>
            <a:r>
              <a:rPr lang="ar-SA" sz="2700" dirty="0">
                <a:solidFill>
                  <a:srgbClr val="151616"/>
                </a:solidFill>
                <a:latin typeface="Calibri" panose="020F0502020204030204" pitchFamily="34" charset="0"/>
                <a:cs typeface="MadaniArabic-Light" panose="00000400000000000000" pitchFamily="2" charset="-78"/>
              </a:rPr>
              <a:t> من فئة درهم واحد </a:t>
            </a:r>
            <a:r>
              <a:rPr lang="ar-MA" sz="2700" dirty="0">
                <a:solidFill>
                  <a:srgbClr val="151616"/>
                </a:solidFill>
                <a:latin typeface="Calibri" panose="020F0502020204030204" pitchFamily="34" charset="0"/>
                <a:cs typeface="MadaniArabic-Light" panose="00000400000000000000" pitchFamily="2" charset="-78"/>
              </a:rPr>
              <a:t>لأحمد</a:t>
            </a:r>
            <a:r>
              <a:rPr lang="ar-SA" sz="2700" dirty="0">
                <a:solidFill>
                  <a:srgbClr val="151616"/>
                </a:solidFill>
                <a:latin typeface="Calibri" panose="020F0502020204030204" pitchFamily="34" charset="0"/>
                <a:cs typeface="MadaniArabic-Light" panose="00000400000000000000" pitchFamily="2" charset="-78"/>
              </a:rPr>
              <a:t>، </a:t>
            </a:r>
            <a:r>
              <a:rPr lang="ar-MA" sz="2700" dirty="0">
                <a:solidFill>
                  <a:srgbClr val="151616"/>
                </a:solidFill>
                <a:latin typeface="Calibri" panose="020F0502020204030204" pitchFamily="34" charset="0"/>
                <a:cs typeface="MadaniArabic-Light" panose="00000400000000000000" pitchFamily="2" charset="-78"/>
              </a:rPr>
              <a:t>أصبح</a:t>
            </a:r>
            <a:r>
              <a:rPr lang="ar-SA" sz="2700" dirty="0">
                <a:solidFill>
                  <a:srgbClr val="151616"/>
                </a:solidFill>
                <a:latin typeface="Calibri" panose="020F0502020204030204" pitchFamily="34" charset="0"/>
                <a:cs typeface="MadaniArabic-Light" panose="00000400000000000000" pitchFamily="2" charset="-78"/>
              </a:rPr>
              <a:t> </a:t>
            </a:r>
            <a:r>
              <a:rPr lang="ar-MA" sz="2700" dirty="0">
                <a:solidFill>
                  <a:srgbClr val="151616"/>
                </a:solidFill>
                <a:latin typeface="Calibri" panose="020F0502020204030204" pitchFamily="34" charset="0"/>
                <a:cs typeface="MadaniArabic-Light" panose="00000400000000000000" pitchFamily="2" charset="-78"/>
              </a:rPr>
              <a:t>لدي أحمد 11 ورقة نقدية </a:t>
            </a:r>
            <a:r>
              <a:rPr lang="ar-SA" sz="2700" dirty="0">
                <a:solidFill>
                  <a:srgbClr val="151616"/>
                </a:solidFill>
                <a:latin typeface="Calibri" panose="020F0502020204030204" pitchFamily="34" charset="0"/>
                <a:cs typeface="MadaniArabic-Light" panose="00000400000000000000" pitchFamily="2" charset="-78"/>
              </a:rPr>
              <a:t>  من فئة درهم واحد.</a:t>
            </a:r>
            <a:endParaRPr lang="ar-MA" sz="2700" dirty="0">
              <a:solidFill>
                <a:srgbClr val="151616"/>
              </a:solidFill>
              <a:latin typeface="Calibri" panose="020F0502020204030204" pitchFamily="34" charset="0"/>
              <a:cs typeface="MadaniArabic-Light" panose="00000400000000000000" pitchFamily="2" charset="-78"/>
            </a:endParaRPr>
          </a:p>
          <a:p>
            <a:pPr marL="835819" lvl="1" indent="-321469" algn="just" defTabSz="771525"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MA" sz="2700" dirty="0">
                <a:solidFill>
                  <a:srgbClr val="151616"/>
                </a:solidFill>
                <a:latin typeface="Calibri" panose="020F0502020204030204" pitchFamily="34" charset="0"/>
                <a:cs typeface="MadaniArabic-Light" panose="00000400000000000000" pitchFamily="2" charset="-78"/>
              </a:rPr>
              <a:t>نبادل 10 أواق نقدية من فئة درهم بورقة واحدة من فئة 10 دراهم. نضع الورقة المحصل عليها في موضع الاحتفاظ بعمود العشرات؛ </a:t>
            </a:r>
            <a:r>
              <a:rPr lang="ar-SA" sz="2700" dirty="0">
                <a:solidFill>
                  <a:srgbClr val="151616"/>
                </a:solidFill>
                <a:latin typeface="Calibri" panose="020F0502020204030204" pitchFamily="34" charset="0"/>
                <a:cs typeface="MadaniArabic-Light" panose="00000400000000000000" pitchFamily="2" charset="-78"/>
              </a:rPr>
              <a:t> </a:t>
            </a:r>
            <a:endParaRPr lang="ar-MA" sz="2700" dirty="0">
              <a:solidFill>
                <a:srgbClr val="151616"/>
              </a:solidFill>
              <a:latin typeface="Calibri" panose="020F0502020204030204" pitchFamily="34" charset="0"/>
              <a:cs typeface="MadaniArabic-Light" panose="00000400000000000000" pitchFamily="2" charset="-78"/>
            </a:endParaRPr>
          </a:p>
          <a:p>
            <a:pPr marL="835819" lvl="1" indent="-321469" algn="just" defTabSz="771525"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MA" sz="2700" dirty="0">
                <a:solidFill>
                  <a:srgbClr val="151616"/>
                </a:solidFill>
                <a:latin typeface="Calibri" panose="020F0502020204030204" pitchFamily="34" charset="0"/>
                <a:cs typeface="MadaniArabic-Light" panose="00000400000000000000" pitchFamily="2" charset="-78"/>
              </a:rPr>
              <a:t>نضع ورقة من فئة 1 درهم المتبقية في خانة المجموع في  عمود الوحدات؛  </a:t>
            </a:r>
            <a:endParaRPr lang="fr-FR" sz="2700" dirty="0">
              <a:solidFill>
                <a:srgbClr val="151616"/>
              </a:solidFill>
              <a:latin typeface="Calibri" panose="020F0502020204030204" pitchFamily="34" charset="0"/>
            </a:endParaRPr>
          </a:p>
          <a:p>
            <a:pPr marL="835819" lvl="1" indent="-321469" algn="just" defTabSz="771525"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SA" sz="2700" dirty="0">
                <a:solidFill>
                  <a:srgbClr val="151616"/>
                </a:solidFill>
                <a:latin typeface="Calibri" panose="020F0502020204030204" pitchFamily="34" charset="0"/>
                <a:cs typeface="MadaniArabic-Light" panose="00000400000000000000" pitchFamily="2" charset="-78"/>
              </a:rPr>
              <a:t>نجمع </a:t>
            </a:r>
            <a:r>
              <a:rPr lang="ar-MA" sz="2700" dirty="0">
                <a:solidFill>
                  <a:srgbClr val="151616"/>
                </a:solidFill>
                <a:latin typeface="Calibri" panose="020F0502020204030204" pitchFamily="34" charset="0"/>
                <a:cs typeface="MadaniArabic-Light" panose="00000400000000000000" pitchFamily="2" charset="-78"/>
              </a:rPr>
              <a:t>أوراق</a:t>
            </a:r>
            <a:r>
              <a:rPr lang="ar-SA" sz="2700" dirty="0">
                <a:solidFill>
                  <a:srgbClr val="151616"/>
                </a:solidFill>
                <a:latin typeface="Calibri" panose="020F0502020204030204" pitchFamily="34" charset="0"/>
                <a:cs typeface="MadaniArabic-Light" panose="00000400000000000000" pitchFamily="2" charset="-78"/>
              </a:rPr>
              <a:t> العشرات </a:t>
            </a:r>
            <a:r>
              <a:rPr lang="ar-MA" sz="2700" dirty="0">
                <a:solidFill>
                  <a:srgbClr val="151616"/>
                </a:solidFill>
                <a:latin typeface="Calibri" panose="020F0502020204030204" pitchFamily="34" charset="0"/>
                <a:cs typeface="MadaniArabic-Light" panose="00000400000000000000" pitchFamily="2" charset="-78"/>
              </a:rPr>
              <a:t>حيث نجمع أوراق العشرات مع بعضها البعض دون إغفال العشرة في موضع الاحتفاظ؛ نحصل على 4 أوراق من فئة 10 دراهم نضعها في خانة العشرات للمجموع؛ </a:t>
            </a:r>
          </a:p>
          <a:p>
            <a:pPr marL="385763" indent="-385763" algn="r" defTabSz="771525" rtl="1">
              <a:lnSpc>
                <a:spcPct val="115000"/>
              </a:lnSpc>
              <a:spcBef>
                <a:spcPts val="248"/>
              </a:spcBef>
              <a:buSzPts val="1100"/>
              <a:buFont typeface="Calibri" panose="020F0502020204030204" pitchFamily="34" charset="0"/>
              <a:buChar char="-"/>
              <a:tabLst>
                <a:tab pos="51435" algn="l"/>
              </a:tabLst>
              <a:defRPr/>
            </a:pPr>
            <a:r>
              <a:rPr lang="ar-SA" sz="2700" dirty="0">
                <a:solidFill>
                  <a:srgbClr val="151616"/>
                </a:solidFill>
                <a:latin typeface="Calibri" panose="020F0502020204030204" pitchFamily="34" charset="0"/>
                <a:cs typeface="MadaniArabic-Light" panose="00000400000000000000" pitchFamily="2" charset="-78"/>
              </a:rPr>
              <a:t>"وجدنا حل المسألة لما جمعنا </a:t>
            </a:r>
            <a:r>
              <a:rPr lang="ar-MA" sz="2700" dirty="0">
                <a:solidFill>
                  <a:srgbClr val="151616"/>
                </a:solidFill>
                <a:latin typeface="Calibri" panose="020F0502020204030204" pitchFamily="34" charset="0"/>
                <a:cs typeface="MadaniArabic-Light" panose="00000400000000000000" pitchFamily="2" charset="-78"/>
              </a:rPr>
              <a:t>26</a:t>
            </a:r>
            <a:r>
              <a:rPr lang="ar-SA" sz="2700" dirty="0">
                <a:solidFill>
                  <a:srgbClr val="151616"/>
                </a:solidFill>
                <a:latin typeface="Calibri" panose="020F0502020204030204" pitchFamily="34" charset="0"/>
                <a:cs typeface="MadaniArabic-Light" panose="00000400000000000000" pitchFamily="2" charset="-78"/>
              </a:rPr>
              <a:t> </a:t>
            </a:r>
            <a:r>
              <a:rPr lang="ar-MA" sz="2700" dirty="0">
                <a:solidFill>
                  <a:srgbClr val="151616"/>
                </a:solidFill>
                <a:latin typeface="Calibri" panose="020F0502020204030204" pitchFamily="34" charset="0"/>
                <a:cs typeface="MadaniArabic-Light" panose="00000400000000000000" pitchFamily="2" charset="-78"/>
              </a:rPr>
              <a:t>و15</a:t>
            </a:r>
            <a:r>
              <a:rPr lang="ar-SA" sz="2700" dirty="0">
                <a:solidFill>
                  <a:srgbClr val="151616"/>
                </a:solidFill>
                <a:latin typeface="Calibri" panose="020F0502020204030204" pitchFamily="34" charset="0"/>
                <a:cs typeface="MadaniArabic-Light" panose="00000400000000000000" pitchFamily="2" charset="-78"/>
              </a:rPr>
              <a:t>، مما أعطانا </a:t>
            </a:r>
            <a:r>
              <a:rPr lang="ar-MA" sz="2700" dirty="0">
                <a:solidFill>
                  <a:srgbClr val="151616"/>
                </a:solidFill>
                <a:latin typeface="Calibri" panose="020F0502020204030204" pitchFamily="34" charset="0"/>
                <a:cs typeface="MadaniArabic-Light" panose="00000400000000000000" pitchFamily="2" charset="-78"/>
              </a:rPr>
              <a:t>41</a:t>
            </a:r>
            <a:r>
              <a:rPr lang="ar-SA" sz="2700" dirty="0">
                <a:solidFill>
                  <a:srgbClr val="151616"/>
                </a:solidFill>
                <a:latin typeface="Calibri" panose="020F0502020204030204" pitchFamily="34" charset="0"/>
                <a:cs typeface="MadaniArabic-Light" panose="00000400000000000000" pitchFamily="2" charset="-78"/>
              </a:rPr>
              <a:t>"</a:t>
            </a:r>
            <a:endParaRPr lang="fr-FR" sz="2700" dirty="0">
              <a:solidFill>
                <a:srgbClr val="151616"/>
              </a:solidFill>
              <a:latin typeface="Calibri" panose="020F0502020204030204" pitchFamily="34" charset="0"/>
              <a:cs typeface="+mj-cs"/>
            </a:endParaRPr>
          </a:p>
          <a:p>
            <a:pPr marL="385763" indent="-385763" algn="r" defTabSz="771525" rtl="1">
              <a:lnSpc>
                <a:spcPct val="115000"/>
              </a:lnSpc>
              <a:spcBef>
                <a:spcPts val="248"/>
              </a:spcBef>
              <a:buSzPts val="1100"/>
              <a:buFont typeface="Calibri" panose="020F0502020204030204" pitchFamily="34" charset="0"/>
              <a:buChar char="-"/>
              <a:tabLst>
                <a:tab pos="51435" algn="l"/>
              </a:tabLst>
              <a:defRPr/>
            </a:pPr>
            <a:r>
              <a:rPr lang="ar-SA" sz="2700" dirty="0">
                <a:solidFill>
                  <a:srgbClr val="151616"/>
                </a:solidFill>
                <a:latin typeface="Calibri" panose="020F0502020204030204" pitchFamily="34" charset="0"/>
                <a:cs typeface="MadaniArabic-Light" panose="00000400000000000000" pitchFamily="2" charset="-78"/>
              </a:rPr>
              <a:t>أكتب </a:t>
            </a:r>
            <a:r>
              <a:rPr lang="ar-MA" sz="2700" dirty="0">
                <a:solidFill>
                  <a:srgbClr val="151616"/>
                </a:solidFill>
                <a:latin typeface="Calibri" panose="020F0502020204030204" pitchFamily="34" charset="0"/>
                <a:cs typeface="MadaniArabic-Light" panose="00000400000000000000" pitchFamily="2" charset="-78"/>
              </a:rPr>
              <a:t>الحل </a:t>
            </a:r>
            <a:r>
              <a:rPr lang="ar-SA" sz="2700" dirty="0">
                <a:solidFill>
                  <a:srgbClr val="151616"/>
                </a:solidFill>
                <a:latin typeface="Calibri" panose="020F0502020204030204" pitchFamily="34" charset="0"/>
                <a:cs typeface="MadaniArabic-Light" panose="00000400000000000000" pitchFamily="2" charset="-78"/>
              </a:rPr>
              <a:t>في جملة مفيدة:</a:t>
            </a:r>
            <a:r>
              <a:rPr lang="ar-MA" sz="2700" dirty="0">
                <a:solidFill>
                  <a:srgbClr val="151616"/>
                </a:solidFill>
                <a:latin typeface="Calibri" panose="020F0502020204030204" pitchFamily="34" charset="0"/>
                <a:cs typeface="MadaniArabic-Light" panose="00000400000000000000" pitchFamily="2" charset="-78"/>
              </a:rPr>
              <a:t> </a:t>
            </a:r>
            <a:r>
              <a:rPr lang="ar-SA" sz="2700" dirty="0">
                <a:solidFill>
                  <a:srgbClr val="151616"/>
                </a:solidFill>
                <a:latin typeface="Calibri" panose="020F0502020204030204" pitchFamily="34" charset="0"/>
                <a:cs typeface="MadaniArabic-Light" panose="00000400000000000000" pitchFamily="2" charset="-78"/>
              </a:rPr>
              <a:t> أصبح لدى </a:t>
            </a:r>
            <a:r>
              <a:rPr lang="ar-MA" sz="2700" dirty="0">
                <a:solidFill>
                  <a:srgbClr val="151616"/>
                </a:solidFill>
                <a:latin typeface="Calibri" panose="020F0502020204030204" pitchFamily="34" charset="0"/>
                <a:cs typeface="MadaniArabic-Light" panose="00000400000000000000" pitchFamily="2" charset="-78"/>
              </a:rPr>
              <a:t>أحمد</a:t>
            </a:r>
            <a:r>
              <a:rPr lang="ar-SA" sz="2700" dirty="0">
                <a:solidFill>
                  <a:srgbClr val="151616"/>
                </a:solidFill>
                <a:latin typeface="Calibri" panose="020F0502020204030204" pitchFamily="34" charset="0"/>
                <a:cs typeface="MadaniArabic-Light" panose="00000400000000000000" pitchFamily="2" charset="-78"/>
              </a:rPr>
              <a:t> </a:t>
            </a:r>
            <a:r>
              <a:rPr lang="ar-MA" sz="2700" dirty="0">
                <a:solidFill>
                  <a:srgbClr val="151616"/>
                </a:solidFill>
                <a:latin typeface="Calibri" panose="020F0502020204030204" pitchFamily="34" charset="0"/>
                <a:cs typeface="MadaniArabic-Light" panose="00000400000000000000" pitchFamily="2" charset="-78"/>
              </a:rPr>
              <a:t>41</a:t>
            </a:r>
            <a:r>
              <a:rPr lang="ar-SA" sz="2700" dirty="0">
                <a:solidFill>
                  <a:srgbClr val="151616"/>
                </a:solidFill>
                <a:latin typeface="Calibri" panose="020F0502020204030204" pitchFamily="34" charset="0"/>
                <a:cs typeface="MadaniArabic-Light" panose="00000400000000000000" pitchFamily="2" charset="-78"/>
              </a:rPr>
              <a:t> درهما</a:t>
            </a:r>
            <a:endParaRPr lang="fr-FR" sz="2700" dirty="0">
              <a:solidFill>
                <a:srgbClr val="151616"/>
              </a:solidFill>
              <a:latin typeface="Calibri" panose="020F0502020204030204" pitchFamily="34" charset="0"/>
              <a:cs typeface="+mj-cs"/>
            </a:endParaRPr>
          </a:p>
          <a:p>
            <a:pPr marL="835819" lvl="1" indent="-321469" algn="just" defTabSz="771525"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endParaRPr lang="fr-FR" sz="2700" dirty="0">
              <a:solidFill>
                <a:srgbClr val="151616"/>
              </a:solidFill>
              <a:latin typeface="Calibri" panose="020F0502020204030204" pitchFamily="34" charset="0"/>
            </a:endParaRPr>
          </a:p>
          <a:p>
            <a:pPr marL="0" indent="0" algn="just" defTabSz="771525" rtl="1">
              <a:spcBef>
                <a:spcPts val="1125"/>
              </a:spcBef>
              <a:defRPr/>
            </a:pPr>
            <a:endParaRPr lang="fr-FR" sz="2700" dirty="0"/>
          </a:p>
        </p:txBody>
      </p:sp>
      <p:sp>
        <p:nvSpPr>
          <p:cNvPr id="9" name="Google Shape;146;p4">
            <a:extLst>
              <a:ext uri="{FF2B5EF4-FFF2-40B4-BE49-F238E27FC236}">
                <a16:creationId xmlns:a16="http://schemas.microsoft.com/office/drawing/2014/main" id="{99412C0E-B20F-00EC-8870-5FE012B55B2E}"/>
              </a:ext>
            </a:extLst>
          </p:cNvPr>
          <p:cNvSpPr txBox="1">
            <a:spLocks/>
          </p:cNvSpPr>
          <p:nvPr/>
        </p:nvSpPr>
        <p:spPr>
          <a:xfrm>
            <a:off x="20024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باستخدام لعبة النقود</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pic>
        <p:nvPicPr>
          <p:cNvPr id="10" name="Image 9">
            <a:extLst>
              <a:ext uri="{FF2B5EF4-FFF2-40B4-BE49-F238E27FC236}">
                <a16:creationId xmlns:a16="http://schemas.microsoft.com/office/drawing/2014/main" id="{C0B8F598-F40E-D33F-8B32-44505D933B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461" y="3007785"/>
            <a:ext cx="4747739" cy="2735035"/>
          </a:xfrm>
          <a:prstGeom prst="rect">
            <a:avLst/>
          </a:prstGeom>
        </p:spPr>
      </p:pic>
      <p:pic>
        <p:nvPicPr>
          <p:cNvPr id="12" name="Image 11">
            <a:extLst>
              <a:ext uri="{FF2B5EF4-FFF2-40B4-BE49-F238E27FC236}">
                <a16:creationId xmlns:a16="http://schemas.microsoft.com/office/drawing/2014/main" id="{BFA585A7-CDF7-04AC-988F-592CE43E0C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461" y="5927474"/>
            <a:ext cx="4747739" cy="2824978"/>
          </a:xfrm>
          <a:prstGeom prst="rect">
            <a:avLst/>
          </a:prstGeom>
        </p:spPr>
      </p:pic>
    </p:spTree>
    <p:extLst>
      <p:ext uri="{BB962C8B-B14F-4D97-AF65-F5344CB8AC3E}">
        <p14:creationId xmlns:p14="http://schemas.microsoft.com/office/powerpoint/2010/main" val="15474299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EB85F4E1-504F-8C75-F25F-E150638C320E}"/>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extLst>
              <p:ext uri="{D42A27DB-BD31-4B8C-83A1-F6EECF244321}">
                <p14:modId xmlns:p14="http://schemas.microsoft.com/office/powerpoint/2010/main" val="2536083490"/>
              </p:ext>
            </p:extLst>
          </p:nvPr>
        </p:nvGraphicFramePr>
        <p:xfrm>
          <a:off x="185738" y="2360246"/>
          <a:ext cx="13344525" cy="6984952"/>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634795">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2) الممارسة الموجهة</a:t>
                      </a:r>
                      <a:r>
                        <a:rPr lang="fr-FR" sz="3200" b="1" kern="1200" dirty="0">
                          <a:solidFill>
                            <a:schemeClr val="tx1"/>
                          </a:solidFill>
                          <a:latin typeface="+mn-lt"/>
                          <a:ea typeface="+mn-ea"/>
                          <a:cs typeface="+mj-cs"/>
                        </a:rPr>
                        <a:t> </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6350157">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r>
                        <a:rPr lang="ar-MA" sz="2300" dirty="0">
                          <a:cs typeface="MadaniArabic-Light" panose="00000400000000000000" pitchFamily="2" charset="-78"/>
                        </a:rPr>
                        <a:t>     يوزع الميسر مجموعة من الأوراق النقدية من لعبة النقود على المجموعات </a:t>
                      </a:r>
                    </a:p>
                    <a:p>
                      <a:pPr algn="just" rtl="1">
                        <a:lnSpc>
                          <a:spcPct val="150000"/>
                        </a:lnSpc>
                      </a:pPr>
                      <a:r>
                        <a:rPr lang="ar-MA" sz="2300" dirty="0">
                          <a:cs typeface="MadaniArabic-Light" panose="00000400000000000000" pitchFamily="2" charset="-78"/>
                        </a:rPr>
                        <a:t>(مجموعات من 6 أفراد) </a:t>
                      </a:r>
                    </a:p>
                    <a:p>
                      <a:pPr algn="just" rtl="1">
                        <a:lnSpc>
                          <a:spcPct val="150000"/>
                        </a:lnSpc>
                      </a:pPr>
                      <a:r>
                        <a:rPr lang="ar-MA" sz="2300" dirty="0">
                          <a:cs typeface="MadaniArabic-Light" panose="00000400000000000000" pitchFamily="2" charset="-78"/>
                        </a:rPr>
                        <a:t>يكتب الميسر على السبورة مجموعة من عمليات الجمع بالاحتفاظ؛ </a:t>
                      </a:r>
                    </a:p>
                    <a:p>
                      <a:pPr algn="just" rtl="1">
                        <a:lnSpc>
                          <a:spcPct val="150000"/>
                        </a:lnSpc>
                      </a:pPr>
                      <a:r>
                        <a:rPr lang="ar-MA" sz="2300" dirty="0">
                          <a:cs typeface="MadaniArabic-Light" panose="00000400000000000000" pitchFamily="2" charset="-78"/>
                        </a:rPr>
                        <a:t>يدعو كل مجموعة إلى إنجاز إحدى عمليات الجمع باستخدام لعبة النقود؛</a:t>
                      </a:r>
                    </a:p>
                    <a:p>
                      <a:pPr marL="342900" indent="-342900" algn="just" rtl="1">
                        <a:lnSpc>
                          <a:spcPct val="150000"/>
                        </a:lnSpc>
                        <a:buFontTx/>
                        <a:buChar char="-"/>
                      </a:pPr>
                      <a:r>
                        <a:rPr lang="ar-MA" sz="2300" dirty="0">
                          <a:cs typeface="MadaniArabic-Light" panose="00000400000000000000" pitchFamily="2" charset="-78"/>
                        </a:rPr>
                        <a:t>ترسم كل مجموعة منزل العمليات؛ </a:t>
                      </a:r>
                    </a:p>
                    <a:p>
                      <a:pPr marL="342900" indent="-342900" algn="just" rtl="1">
                        <a:lnSpc>
                          <a:spcPct val="150000"/>
                        </a:lnSpc>
                        <a:buFontTx/>
                        <a:buChar char="-"/>
                      </a:pPr>
                      <a:r>
                        <a:rPr lang="ar-MA" sz="2300" dirty="0">
                          <a:cs typeface="MadaniArabic-Light" panose="00000400000000000000" pitchFamily="2" charset="-78"/>
                        </a:rPr>
                        <a:t>يقوم المتعلمون بالمناولات اللازمة؛ </a:t>
                      </a:r>
                    </a:p>
                    <a:p>
                      <a:pPr marL="342900" indent="-342900" algn="just" rtl="1">
                        <a:lnSpc>
                          <a:spcPct val="150000"/>
                        </a:lnSpc>
                        <a:buFontTx/>
                        <a:buChar char="-"/>
                      </a:pPr>
                      <a:r>
                        <a:rPr lang="ar-MA" sz="2300" dirty="0">
                          <a:cs typeface="MadaniArabic-Light" panose="00000400000000000000" pitchFamily="2" charset="-78"/>
                        </a:rPr>
                        <a:t>يواكب الميسر أعمال المجموعات ويقدم التوجيهات اللازمة؛</a:t>
                      </a:r>
                    </a:p>
                    <a:p>
                      <a:pPr marL="342900" indent="-342900" algn="just" rtl="1">
                        <a:lnSpc>
                          <a:spcPct val="150000"/>
                        </a:lnSpc>
                        <a:buFontTx/>
                        <a:buChar char="-"/>
                      </a:pPr>
                      <a:r>
                        <a:rPr lang="ar-MA" sz="2300" dirty="0">
                          <a:cs typeface="MadaniArabic-Light" panose="00000400000000000000" pitchFamily="2" charset="-78"/>
                        </a:rPr>
                        <a:t>يذكر الميسر بقاعدة البدء بجمع الوحدات، ثم العشرات، وعدم إغفال الاحتفاظ؛ </a:t>
                      </a:r>
                    </a:p>
                    <a:p>
                      <a:pPr marL="342900" indent="-342900" algn="just" rtl="1">
                        <a:lnSpc>
                          <a:spcPct val="150000"/>
                        </a:lnSpc>
                        <a:buFontTx/>
                        <a:buChar char="-"/>
                      </a:pPr>
                      <a:r>
                        <a:rPr lang="ar-MA" sz="2300" dirty="0">
                          <a:cs typeface="MadaniArabic-Light" panose="00000400000000000000" pitchFamily="2" charset="-78"/>
                        </a:rPr>
                        <a:t>يمر ممثل عن كل مجموعة لإنجاز عمليتها على السبورة وتتم مناقشة الإنجازات؛ </a:t>
                      </a:r>
                    </a:p>
                    <a:p>
                      <a:pPr marL="342900" indent="-342900" algn="just" rtl="1">
                        <a:lnSpc>
                          <a:spcPct val="150000"/>
                        </a:lnSpc>
                        <a:buFontTx/>
                        <a:buChar char="-"/>
                      </a:pPr>
                      <a:r>
                        <a:rPr lang="ar-MA" sz="2300" dirty="0">
                          <a:cs typeface="MadaniArabic-Light" panose="00000400000000000000" pitchFamily="2" charset="-78"/>
                        </a:rPr>
                        <a:t>المجموعة الفائزة هي المجموعة التي كانت الأسرع في الإنجاز السليم؛ </a:t>
                      </a:r>
                    </a:p>
                    <a:p>
                      <a:pPr marL="0" indent="0" algn="just" rtl="1">
                        <a:lnSpc>
                          <a:spcPct val="150000"/>
                        </a:lnSpc>
                        <a:buFontTx/>
                        <a:buNone/>
                      </a:pPr>
                      <a:r>
                        <a:rPr lang="ar-MA" sz="2300" dirty="0">
                          <a:cs typeface="MadaniArabic-Light" panose="00000400000000000000" pitchFamily="2" charset="-78"/>
                        </a:rPr>
                        <a:t>* تكرر هذه العملية مرات متعددة لتمكين جميع المتعلمين من المناولة وإنجاز العمليات. </a:t>
                      </a: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9" name="Google Shape;146;p4">
            <a:extLst>
              <a:ext uri="{FF2B5EF4-FFF2-40B4-BE49-F238E27FC236}">
                <a16:creationId xmlns:a16="http://schemas.microsoft.com/office/drawing/2014/main" id="{B71546BF-2611-0094-59C0-19034798D6F2}"/>
              </a:ext>
            </a:extLst>
          </p:cNvPr>
          <p:cNvSpPr txBox="1">
            <a:spLocks/>
          </p:cNvSpPr>
          <p:nvPr/>
        </p:nvSpPr>
        <p:spPr>
          <a:xfrm>
            <a:off x="18500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باستخدام لعبة النقود</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pic>
        <p:nvPicPr>
          <p:cNvPr id="7" name="Image 6">
            <a:extLst>
              <a:ext uri="{FF2B5EF4-FFF2-40B4-BE49-F238E27FC236}">
                <a16:creationId xmlns:a16="http://schemas.microsoft.com/office/drawing/2014/main" id="{091A97EC-FABF-42E0-3CB2-0A01254AA8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3695700"/>
            <a:ext cx="4227858" cy="2423284"/>
          </a:xfrm>
          <a:prstGeom prst="rect">
            <a:avLst/>
          </a:prstGeom>
        </p:spPr>
      </p:pic>
    </p:spTree>
    <p:extLst>
      <p:ext uri="{BB962C8B-B14F-4D97-AF65-F5344CB8AC3E}">
        <p14:creationId xmlns:p14="http://schemas.microsoft.com/office/powerpoint/2010/main" val="11667467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3" name="Image 12">
            <a:extLst>
              <a:ext uri="{FF2B5EF4-FFF2-40B4-BE49-F238E27FC236}">
                <a16:creationId xmlns:a16="http://schemas.microsoft.com/office/drawing/2014/main" id="{2E8C16B1-501C-AE3D-97D8-3C261DBE5492}"/>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4434" y="2303860"/>
          <a:ext cx="13367133" cy="4222042"/>
        </p:xfrm>
        <a:graphic>
          <a:graphicData uri="http://schemas.openxmlformats.org/drawingml/2006/table">
            <a:tbl>
              <a:tblPr firstRow="1" bandRow="1">
                <a:tableStyleId>{5940675A-B579-460E-94D1-54222C63F5DA}</a:tableStyleId>
              </a:tblPr>
              <a:tblGrid>
                <a:gridCol w="13367133">
                  <a:extLst>
                    <a:ext uri="{9D8B030D-6E8A-4147-A177-3AD203B41FA5}">
                      <a16:colId xmlns:a16="http://schemas.microsoft.com/office/drawing/2014/main" val="2904711255"/>
                    </a:ext>
                  </a:extLst>
                </a:gridCol>
              </a:tblGrid>
              <a:tr h="594705">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kern="1200" dirty="0">
                          <a:solidFill>
                            <a:schemeClr val="tx1"/>
                          </a:solidFill>
                          <a:latin typeface="Dubai" panose="020B0503030403030204" pitchFamily="34" charset="-78"/>
                          <a:ea typeface="+mn-ea"/>
                          <a:cs typeface="MadaniArabic-Light" panose="00000400000000000000" pitchFamily="2" charset="-78"/>
                        </a:rPr>
                        <a:t>3) </a:t>
                      </a:r>
                      <a:r>
                        <a:rPr lang="ar-MA" sz="3200" b="1" dirty="0">
                          <a:solidFill>
                            <a:schemeClr val="tx1"/>
                          </a:solidFill>
                          <a:cs typeface="MadaniArabic-Light" panose="00000400000000000000" pitchFamily="2" charset="-78"/>
                        </a:rPr>
                        <a:t>الممارسة المستقلة </a:t>
                      </a:r>
                      <a:endParaRPr lang="fr-MA" sz="3200" b="1" dirty="0">
                        <a:solidFill>
                          <a:schemeClr val="tx1"/>
                        </a:solidFill>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70282548"/>
                  </a:ext>
                </a:extLst>
              </a:tr>
              <a:tr h="1148441">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Dubai" panose="020B0503030403030204" pitchFamily="34" charset="-78"/>
                          <a:ea typeface="+mn-ea"/>
                          <a:cs typeface="MadaniArabic-Light" panose="00000400000000000000" pitchFamily="2" charset="-78"/>
                        </a:rPr>
                        <a:t>يوجه الميسر(ة) المتعلمين إلى إنجاز الأنشطة التطبيقية المقترحة في كراسة الدعم.</a:t>
                      </a:r>
                      <a:endParaRPr lang="fr-MA" sz="2700" b="1" kern="1200" dirty="0">
                        <a:solidFill>
                          <a:schemeClr val="tx1"/>
                        </a:solidFill>
                        <a:latin typeface="Dubai" panose="020B0503030403030204" pitchFamily="34" charset="-78"/>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89371680"/>
                  </a:ext>
                </a:extLst>
              </a:tr>
              <a:tr h="594705">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dirty="0">
                          <a:cs typeface="MadaniArabic-Light" panose="00000400000000000000" pitchFamily="2" charset="-78"/>
                        </a:rPr>
                        <a:t>*موجهات عامة*</a:t>
                      </a:r>
                      <a:endParaRPr lang="fr-MA" sz="3200" b="1" dirty="0"/>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60048326"/>
                  </a:ext>
                </a:extLst>
              </a:tr>
              <a:tr h="1884191">
                <a:tc>
                  <a:txBody>
                    <a:bodyPr/>
                    <a:lstStyle/>
                    <a:p>
                      <a:pPr marL="0" lvl="0" indent="0" algn="just" defTabSz="914400" rtl="1" eaLnBrk="1" latinLnBrk="0" hangingPunct="1">
                        <a:lnSpc>
                          <a:spcPct val="150000"/>
                        </a:lnSpc>
                        <a:buFont typeface="Arial" panose="020B0604020202020204" pitchFamily="34" charset="0"/>
                        <a:buNone/>
                      </a:pPr>
                      <a:endParaRPr lang="fr-MA" sz="1800" b="1" kern="1200" dirty="0">
                        <a:solidFill>
                          <a:schemeClr val="tx1"/>
                        </a:solidFill>
                        <a:latin typeface="Dubai" panose="020B0503030403030204" pitchFamily="34"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21819782"/>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7" name="TextBox 2">
            <a:extLst>
              <a:ext uri="{FF2B5EF4-FFF2-40B4-BE49-F238E27FC236}">
                <a16:creationId xmlns:a16="http://schemas.microsoft.com/office/drawing/2014/main" id="{0F6B0743-10E8-62C2-EF11-45EAC6A2E047}"/>
              </a:ext>
            </a:extLst>
          </p:cNvPr>
          <p:cNvSpPr txBox="1"/>
          <p:nvPr/>
        </p:nvSpPr>
        <p:spPr>
          <a:xfrm>
            <a:off x="529366" y="4884527"/>
            <a:ext cx="12657268" cy="1338828"/>
          </a:xfrm>
          <a:prstGeom prst="rect">
            <a:avLst/>
          </a:prstGeom>
          <a:noFill/>
        </p:spPr>
        <p:txBody>
          <a:bodyPr wrap="square" rtlCol="0">
            <a:spAutoFit/>
          </a:bodyPr>
          <a:lstStyle/>
          <a:p>
            <a:pPr marL="321469" indent="-321469" algn="just" defTabSz="1028700" rtl="1">
              <a:buFont typeface="Arial" panose="020B0604020202020204" pitchFamily="34" charset="0"/>
              <a:buChar char="•"/>
              <a:defRPr/>
            </a:pPr>
            <a:r>
              <a:rPr lang="ar-MA" sz="2025" b="1" dirty="0">
                <a:solidFill>
                  <a:prstClr val="black"/>
                </a:solidFill>
                <a:latin typeface="Calibri" panose="020F0502020204030204"/>
                <a:cs typeface="MadaniArabic-Light" panose="00000400000000000000" pitchFamily="2" charset="-78"/>
              </a:rPr>
              <a:t>يحرص الأستاذ(ة) على تفقد عمل المجموعات الصغرى للتأكد من مشاركة الجميع في سيرورة حل الوضعية المسألة.</a:t>
            </a:r>
          </a:p>
          <a:p>
            <a:pPr marL="321469" indent="-321469" algn="just" defTabSz="1028700" rtl="1">
              <a:buFont typeface="Arial" panose="020B0604020202020204" pitchFamily="34" charset="0"/>
              <a:buChar char="•"/>
              <a:defRPr/>
            </a:pPr>
            <a:endParaRPr lang="ar-MA" sz="2025" b="1" dirty="0">
              <a:solidFill>
                <a:prstClr val="black"/>
              </a:solidFill>
              <a:latin typeface="Calibri" panose="020F0502020204030204"/>
              <a:cs typeface="MadaniArabic-Light" panose="00000400000000000000" pitchFamily="2" charset="-78"/>
            </a:endParaRPr>
          </a:p>
          <a:p>
            <a:pPr marL="321469" indent="-321469" algn="just" defTabSz="1028700" rtl="1">
              <a:buFont typeface="Arial" panose="020B0604020202020204" pitchFamily="34" charset="0"/>
              <a:buChar char="•"/>
              <a:defRPr/>
            </a:pPr>
            <a:r>
              <a:rPr lang="ar-MA" sz="2025" b="1" dirty="0">
                <a:solidFill>
                  <a:prstClr val="black"/>
                </a:solidFill>
                <a:latin typeface="Calibri" panose="020F0502020204030204"/>
                <a:cs typeface="MadaniArabic-Light" panose="00000400000000000000" pitchFamily="2" charset="-78"/>
              </a:rPr>
              <a:t>يوجه الأستاذ(ة) التلاميذ إلى استعمال الأوراق النقدية اللازمة لإنجاز العملية ووضع باقي الأوراق في ملف مستقل لتفادي أي تشويش على سيرورة العملية.</a:t>
            </a:r>
            <a:endParaRPr lang="fr-FR" sz="2025" b="1" dirty="0">
              <a:solidFill>
                <a:prstClr val="black"/>
              </a:solidFill>
              <a:latin typeface="Calibri" panose="020F0502020204030204"/>
            </a:endParaRPr>
          </a:p>
        </p:txBody>
      </p:sp>
      <p:sp>
        <p:nvSpPr>
          <p:cNvPr id="3" name="Google Shape;146;p4">
            <a:extLst>
              <a:ext uri="{FF2B5EF4-FFF2-40B4-BE49-F238E27FC236}">
                <a16:creationId xmlns:a16="http://schemas.microsoft.com/office/drawing/2014/main" id="{2C13BC01-E83F-2145-75F8-9C79DD5407AF}"/>
              </a:ext>
            </a:extLst>
          </p:cNvPr>
          <p:cNvSpPr txBox="1">
            <a:spLocks/>
          </p:cNvSpPr>
          <p:nvPr/>
        </p:nvSpPr>
        <p:spPr>
          <a:xfrm>
            <a:off x="2002418" y="1285875"/>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باستخدام لعبة النقود</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813672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586954364"/>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2" name="Freeform 8">
            <a:extLst>
              <a:ext uri="{FF2B5EF4-FFF2-40B4-BE49-F238E27FC236}">
                <a16:creationId xmlns:a16="http://schemas.microsoft.com/office/drawing/2014/main" id="{88BAE53A-6095-C88F-ABF4-69EDC9DD8B5A}"/>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668784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ضعوا اللوحة والقلم والكراسة في القمطر، سنحتاجها في هذه الحصة.</a:t>
            </a: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descr="Une image contenant texte, Visage humain, capture d’écran, personne&#10;&#10;Le contenu généré par l’IA peut être incorrect.">
            <a:extLst>
              <a:ext uri="{FF2B5EF4-FFF2-40B4-BE49-F238E27FC236}">
                <a16:creationId xmlns:a16="http://schemas.microsoft.com/office/drawing/2014/main" id="{9C4BB3C8-33B4-6B90-52A9-4B4EA1E1D309}"/>
              </a:ext>
            </a:extLst>
          </p:cNvPr>
          <p:cNvPicPr>
            <a:picLocks noChangeAspect="1"/>
          </p:cNvPicPr>
          <p:nvPr/>
        </p:nvPicPr>
        <p:blipFill>
          <a:blip r:embed="rId4" cstate="print">
            <a:extLst>
              <a:ext uri="{28A0092B-C50C-407E-A947-70E740481C1C}">
                <a14:useLocalDpi xmlns:a14="http://schemas.microsoft.com/office/drawing/2010/main" val="0"/>
              </a:ext>
            </a:extLst>
          </a:blip>
          <a:srcRect l="4358" t="5547" b="2952"/>
          <a:stretch>
            <a:fillRect/>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grpSp>
        <p:nvGrpSpPr>
          <p:cNvPr id="11" name="Group 7">
            <a:extLst>
              <a:ext uri="{FF2B5EF4-FFF2-40B4-BE49-F238E27FC236}">
                <a16:creationId xmlns:a16="http://schemas.microsoft.com/office/drawing/2014/main" id="{E039D9EE-6FCD-5746-0FF7-4B02B02E60B1}"/>
              </a:ext>
            </a:extLst>
          </p:cNvPr>
          <p:cNvGrpSpPr/>
          <p:nvPr/>
        </p:nvGrpSpPr>
        <p:grpSpPr>
          <a:xfrm>
            <a:off x="9708002" y="4305300"/>
            <a:ext cx="1967371" cy="1801077"/>
            <a:chOff x="331235" y="1277768"/>
            <a:chExt cx="1795426" cy="2270728"/>
          </a:xfrm>
        </p:grpSpPr>
        <p:pic>
          <p:nvPicPr>
            <p:cNvPr id="13" name="Picture 2">
              <a:extLst>
                <a:ext uri="{FF2B5EF4-FFF2-40B4-BE49-F238E27FC236}">
                  <a16:creationId xmlns:a16="http://schemas.microsoft.com/office/drawing/2014/main" id="{E273FDFD-8DD0-6AF4-A4FF-AB151DECAA9B}"/>
                </a:ext>
              </a:extLst>
            </p:cNvPr>
            <p:cNvPicPr>
              <a:picLocks noChangeAspect="1"/>
            </p:cNvPicPr>
            <p:nvPr/>
          </p:nvPicPr>
          <p:blipFill rotWithShape="1">
            <a:blip r:embed="rId6"/>
            <a:srcRect l="11025" t="14561" r="11389" b="14089"/>
            <a:stretch/>
          </p:blipFill>
          <p:spPr>
            <a:xfrm>
              <a:off x="454329" y="1277768"/>
              <a:ext cx="1672332" cy="1189216"/>
            </a:xfrm>
            <a:prstGeom prst="roundRect">
              <a:avLst/>
            </a:prstGeom>
          </p:spPr>
        </p:pic>
        <p:pic>
          <p:nvPicPr>
            <p:cNvPr id="14" name="Image 19" descr="Une image contenant texte, fournitures de bureau&#10;&#10;Description générée automatiquement">
              <a:extLst>
                <a:ext uri="{FF2B5EF4-FFF2-40B4-BE49-F238E27FC236}">
                  <a16:creationId xmlns:a16="http://schemas.microsoft.com/office/drawing/2014/main" id="{FC84602F-5E6E-FE8B-3F34-FA9AE2C1CE29}"/>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171478" y="2501472"/>
              <a:ext cx="855244" cy="1025503"/>
            </a:xfrm>
            <a:prstGeom prst="rect">
              <a:avLst/>
            </a:prstGeom>
          </p:spPr>
        </p:pic>
        <p:pic>
          <p:nvPicPr>
            <p:cNvPr id="16" name="Picture 8" descr="Maped Brosse en Bois pour Ardoises Blanches et Noires">
              <a:extLst>
                <a:ext uri="{FF2B5EF4-FFF2-40B4-BE49-F238E27FC236}">
                  <a16:creationId xmlns:a16="http://schemas.microsoft.com/office/drawing/2014/main" id="{8CD4A3EF-14B2-B046-6887-2B2EED14DC5B}"/>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0625" t="22613" r="7267" b="28421"/>
            <a:stretch/>
          </p:blipFill>
          <p:spPr bwMode="auto">
            <a:xfrm>
              <a:off x="331235" y="2910958"/>
              <a:ext cx="855245" cy="637538"/>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Image 16">
            <a:extLst>
              <a:ext uri="{FF2B5EF4-FFF2-40B4-BE49-F238E27FC236}">
                <a16:creationId xmlns:a16="http://schemas.microsoft.com/office/drawing/2014/main" id="{4E9D11D6-635C-822F-B617-A90ED89CE5D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240834" y="5532455"/>
            <a:ext cx="1027366" cy="685800"/>
          </a:xfrm>
          <a:prstGeom prst="rect">
            <a:avLst/>
          </a:prstGeom>
        </p:spPr>
      </p:pic>
      <p:graphicFrame>
        <p:nvGraphicFramePr>
          <p:cNvPr id="5" name="Tableau 4">
            <a:extLst>
              <a:ext uri="{FF2B5EF4-FFF2-40B4-BE49-F238E27FC236}">
                <a16:creationId xmlns:a16="http://schemas.microsoft.com/office/drawing/2014/main" id="{F02648DB-E879-5184-3B15-7CF55F4A046F}"/>
              </a:ext>
            </a:extLst>
          </p:cNvPr>
          <p:cNvGraphicFramePr>
            <a:graphicFrameLocks noGrp="1"/>
          </p:cNvGraphicFramePr>
          <p:nvPr>
            <p:extLst>
              <p:ext uri="{D42A27DB-BD31-4B8C-83A1-F6EECF244321}">
                <p14:modId xmlns:p14="http://schemas.microsoft.com/office/powerpoint/2010/main" val="2242602304"/>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B4DC7329-0870-0787-BFD8-41633BD61BF1}"/>
              </a:ext>
            </a:extLst>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219" y="771871"/>
            <a:ext cx="702304" cy="584775"/>
          </a:xfrm>
          <a:prstGeom prst="rect">
            <a:avLst/>
          </a:prstGeom>
          <a:ln w="19050">
            <a:noFill/>
          </a:ln>
          <a:effectLst/>
        </p:spPr>
      </p:pic>
      <p:sp>
        <p:nvSpPr>
          <p:cNvPr id="18" name="Freeform 8">
            <a:extLst>
              <a:ext uri="{FF2B5EF4-FFF2-40B4-BE49-F238E27FC236}">
                <a16:creationId xmlns:a16="http://schemas.microsoft.com/office/drawing/2014/main" id="{2E6A0A09-A0B9-B4CC-7E8D-F02E6EB7F41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577482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40582</TotalTime>
  <Words>3376</Words>
  <Application>Microsoft Office PowerPoint</Application>
  <PresentationFormat>Personnalisé</PresentationFormat>
  <Paragraphs>646</Paragraphs>
  <Slides>76</Slides>
  <Notes>12</Notes>
  <HiddenSlides>0</HiddenSlides>
  <MMClips>0</MMClips>
  <ScaleCrop>false</ScaleCrop>
  <HeadingPairs>
    <vt:vector size="6" baseType="variant">
      <vt:variant>
        <vt:lpstr>Polices utilisées</vt:lpstr>
      </vt:variant>
      <vt:variant>
        <vt:i4>15</vt:i4>
      </vt:variant>
      <vt:variant>
        <vt:lpstr>Thème</vt:lpstr>
      </vt:variant>
      <vt:variant>
        <vt:i4>1</vt:i4>
      </vt:variant>
      <vt:variant>
        <vt:lpstr>Titres des diapositives</vt:lpstr>
      </vt:variant>
      <vt:variant>
        <vt:i4>76</vt:i4>
      </vt:variant>
    </vt:vector>
  </HeadingPairs>
  <TitlesOfParts>
    <vt:vector size="92" baseType="lpstr">
      <vt:lpstr>Arial Rounded MT Bold</vt:lpstr>
      <vt:lpstr>Cambria</vt:lpstr>
      <vt:lpstr>Montserrat Medium</vt:lpstr>
      <vt:lpstr>Dubai</vt:lpstr>
      <vt:lpstr>Carelia</vt:lpstr>
      <vt:lpstr>Calibri</vt:lpstr>
      <vt:lpstr>Montserrat Light</vt:lpstr>
      <vt:lpstr>Montserrat</vt:lpstr>
      <vt:lpstr>Cambria,Serif</vt:lpstr>
      <vt:lpstr>MadaniArabic-Light</vt:lpstr>
      <vt:lpstr>Dosis</vt:lpstr>
      <vt:lpstr>29LT Bukra Bold</vt:lpstr>
      <vt:lpstr>Microsoft Uighur</vt:lpstr>
      <vt:lpstr>Arial</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Mohamed Ouatouch</cp:lastModifiedBy>
  <cp:revision>264</cp:revision>
  <dcterms:created xsi:type="dcterms:W3CDTF">2006-08-16T00:00:00Z</dcterms:created>
  <dcterms:modified xsi:type="dcterms:W3CDTF">2025-09-24T17:43:01Z</dcterms:modified>
  <dc:identifier>DAFtlvZnwz4</dc:identifier>
</cp:coreProperties>
</file>