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3"/>
  </p:notesMasterIdLst>
  <p:sldIdLst>
    <p:sldId id="257" r:id="rId2"/>
    <p:sldId id="2134808553" r:id="rId3"/>
    <p:sldId id="2134808443" r:id="rId4"/>
    <p:sldId id="2147482643" r:id="rId5"/>
    <p:sldId id="2134808576" r:id="rId6"/>
    <p:sldId id="2147482644" r:id="rId7"/>
    <p:sldId id="2147482642" r:id="rId8"/>
    <p:sldId id="386" r:id="rId9"/>
    <p:sldId id="2134808444" r:id="rId10"/>
    <p:sldId id="2147482661" r:id="rId11"/>
    <p:sldId id="2147482586" r:id="rId12"/>
    <p:sldId id="2147482699" r:id="rId13"/>
    <p:sldId id="2147482645" r:id="rId14"/>
    <p:sldId id="2134808520" r:id="rId15"/>
    <p:sldId id="2147482646" r:id="rId16"/>
    <p:sldId id="2147482647" r:id="rId17"/>
    <p:sldId id="2147482648" r:id="rId18"/>
    <p:sldId id="2147482649" r:id="rId19"/>
    <p:sldId id="2147482650" r:id="rId20"/>
    <p:sldId id="2147482651" r:id="rId21"/>
    <p:sldId id="2147482652" r:id="rId22"/>
    <p:sldId id="2147482636" r:id="rId23"/>
    <p:sldId id="2134808519" r:id="rId24"/>
    <p:sldId id="2147482633" r:id="rId25"/>
    <p:sldId id="2134808459" r:id="rId26"/>
    <p:sldId id="2147482524" r:id="rId27"/>
    <p:sldId id="2134808446" r:id="rId28"/>
    <p:sldId id="2147482653" r:id="rId29"/>
    <p:sldId id="2147482654" r:id="rId30"/>
    <p:sldId id="2147482705" r:id="rId31"/>
    <p:sldId id="2147482664" r:id="rId32"/>
    <p:sldId id="2147482706" r:id="rId33"/>
    <p:sldId id="2147482707" r:id="rId34"/>
    <p:sldId id="2147482697" r:id="rId35"/>
    <p:sldId id="2147482698" r:id="rId36"/>
    <p:sldId id="2147482710" r:id="rId37"/>
    <p:sldId id="2147482711" r:id="rId38"/>
    <p:sldId id="2147482634" r:id="rId39"/>
    <p:sldId id="2134808460" r:id="rId40"/>
    <p:sldId id="2147482573" r:id="rId41"/>
    <p:sldId id="2147482539" r:id="rId42"/>
    <p:sldId id="2147482582" r:id="rId43"/>
    <p:sldId id="2147482640" r:id="rId44"/>
    <p:sldId id="2134808467" r:id="rId45"/>
    <p:sldId id="2147482713" r:id="rId46"/>
    <p:sldId id="2147482694" r:id="rId47"/>
    <p:sldId id="2147482695" r:id="rId48"/>
    <p:sldId id="2147482712" r:id="rId49"/>
    <p:sldId id="2147482693" r:id="rId50"/>
    <p:sldId id="2134804359" r:id="rId51"/>
    <p:sldId id="2134804364" r:id="rId52"/>
  </p:sldIdLst>
  <p:sldSz cx="13716000" cy="10287000"/>
  <p:notesSz cx="6858000" cy="9144000"/>
  <p:embeddedFontLst>
    <p:embeddedFont>
      <p:font typeface="Arial Rounded MT Bold" panose="020F0704030504030204" pitchFamily="34" charset="0"/>
      <p:regular r:id="rId54"/>
    </p:embeddedFont>
    <p:embeddedFont>
      <p:font typeface="Carelia" panose="020B0604020202020204" charset="0"/>
      <p:regular r:id="rId55"/>
    </p:embeddedFont>
    <p:embeddedFont>
      <p:font typeface="Dosis" pitchFamily="2" charset="0"/>
      <p:regular r:id="rId56"/>
      <p:bold r:id="rId57"/>
    </p:embeddedFont>
    <p:embeddedFont>
      <p:font typeface="MadaniArabic-Light" panose="00000400000000000000" pitchFamily="2" charset="-78"/>
      <p:regular r:id="rId58"/>
    </p:embeddedFont>
    <p:embeddedFont>
      <p:font typeface="Microsoft Uighur" panose="02000000000000000000" pitchFamily="2" charset="-78"/>
      <p:regular r:id="rId59"/>
      <p:bold r:id="rId60"/>
    </p:embeddedFont>
    <p:embeddedFont>
      <p:font typeface="Montserrat" panose="00000500000000000000" pitchFamily="2" charset="0"/>
      <p:regular r:id="rId61"/>
      <p:bold r:id="rId62"/>
      <p:italic r:id="rId63"/>
      <p:boldItalic r:id="rId64"/>
    </p:embeddedFont>
    <p:embeddedFont>
      <p:font typeface="Montserrat Light" panose="00000400000000000000" pitchFamily="2" charset="0"/>
      <p:regular r:id="rId65"/>
      <p:italic r:id="rId66"/>
    </p:embeddedFont>
    <p:embeddedFont>
      <p:font typeface="Montserrat Medium" panose="00000600000000000000" pitchFamily="2" charset="0"/>
      <p:regular r:id="rId67"/>
      <p:italic r:id="rId6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BDC9"/>
    <a:srgbClr val="F98F51"/>
    <a:srgbClr val="4AC283"/>
    <a:srgbClr val="0097B2"/>
    <a:srgbClr val="3D8FA5"/>
    <a:srgbClr val="106585"/>
    <a:srgbClr val="829D4A"/>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452" autoAdjust="0"/>
    <p:restoredTop sz="95033" autoAdjust="0"/>
  </p:normalViewPr>
  <p:slideViewPr>
    <p:cSldViewPr>
      <p:cViewPr varScale="1">
        <p:scale>
          <a:sx n="61" d="100"/>
          <a:sy n="61" d="100"/>
        </p:scale>
        <p:origin x="470"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0.fntdata"/><Relationship Id="rId68" Type="http://schemas.openxmlformats.org/officeDocument/2006/relationships/font" Target="fonts/font15.fntdata"/><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font" Target="fonts/font5.fntdata"/><Relationship Id="rId66" Type="http://schemas.openxmlformats.org/officeDocument/2006/relationships/font" Target="fonts/font13.fntdata"/><Relationship Id="rId5" Type="http://schemas.openxmlformats.org/officeDocument/2006/relationships/slide" Target="slides/slide4.xml"/><Relationship Id="rId61" Type="http://schemas.openxmlformats.org/officeDocument/2006/relationships/font" Target="fonts/font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 Id="rId67"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62" Type="http://schemas.openxmlformats.org/officeDocument/2006/relationships/font" Target="fonts/font9.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7.fntdata"/><Relationship Id="rId65"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19/09/2025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4680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9437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2103309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9/19/2025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41.pn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svg"/><Relationship Id="rId9"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13.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52.png"/><Relationship Id="rId4" Type="http://schemas.openxmlformats.org/officeDocument/2006/relationships/image" Target="../media/image51.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6.png"/><Relationship Id="rId7" Type="http://schemas.openxmlformats.org/officeDocument/2006/relationships/image" Target="../media/image25.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7.svg"/><Relationship Id="rId9" Type="http://schemas.openxmlformats.org/officeDocument/2006/relationships/image" Target="../media/image27.png"/></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5.svg"/><Relationship Id="rId4" Type="http://schemas.openxmlformats.org/officeDocument/2006/relationships/image" Target="../media/image54.png"/></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0.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36.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5.png"/><Relationship Id="rId11" Type="http://schemas.openxmlformats.org/officeDocument/2006/relationships/image" Target="../media/image38.jpeg"/><Relationship Id="rId5" Type="http://schemas.openxmlformats.org/officeDocument/2006/relationships/image" Target="../media/image34.png"/><Relationship Id="rId10" Type="http://schemas.openxmlformats.org/officeDocument/2006/relationships/hyperlink" Target="https://openclipart.org/detail/131431/black-marker-marcador-negro" TargetMode="External"/><Relationship Id="rId4" Type="http://schemas.openxmlformats.org/officeDocument/2006/relationships/image" Target="../media/image9.svg"/><Relationship Id="rId9"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041086" y="7125051"/>
            <a:ext cx="6325330" cy="813494"/>
            <a:chOff x="2900869" y="7007413"/>
            <a:chExt cx="632533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2900869" y="7056862"/>
              <a:ext cx="6325330" cy="654025"/>
            </a:xfrm>
            <a:prstGeom prst="rect">
              <a:avLst/>
            </a:prstGeom>
          </p:spPr>
          <p:txBody>
            <a:bodyPr lIns="0" tIns="0" rIns="0" bIns="0" rtlCol="0" anchor="t">
              <a:spAutoFit/>
            </a:bodyPr>
            <a:lstStyle/>
            <a:p>
              <a:pPr algn="ctr" defTabSz="685834" rtl="1">
                <a:lnSpc>
                  <a:spcPts val="5139"/>
                </a:lnSpc>
              </a:pPr>
              <a:r>
                <a:rPr lang="ar-MA" sz="4400" b="1" dirty="0">
                  <a:solidFill>
                    <a:prstClr val="white"/>
                  </a:solidFill>
                  <a:latin typeface="Microsoft Uighur" panose="02000000000000000000" pitchFamily="2" charset="-78"/>
                  <a:cs typeface="Microsoft Uighur" panose="02000000000000000000" pitchFamily="2" charset="-78"/>
                </a:rPr>
                <a:t>مراجعة وتوليف 2</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sp>
        <p:nvSpPr>
          <p:cNvPr id="5" name="ZoneTexte 4">
            <a:extLst>
              <a:ext uri="{FF2B5EF4-FFF2-40B4-BE49-F238E27FC236}">
                <a16:creationId xmlns:a16="http://schemas.microsoft.com/office/drawing/2014/main" id="{78DEA8EF-E746-A63E-76B4-9205D5002C8C}"/>
              </a:ext>
            </a:extLst>
          </p:cNvPr>
          <p:cNvSpPr txBox="1"/>
          <p:nvPr/>
        </p:nvSpPr>
        <p:spPr>
          <a:xfrm>
            <a:off x="3840481" y="8535769"/>
            <a:ext cx="6035039" cy="461665"/>
          </a:xfrm>
          <a:prstGeom prst="rect">
            <a:avLst/>
          </a:prstGeom>
          <a:noFill/>
        </p:spPr>
        <p:txBody>
          <a:bodyPr wrap="square" rtlCol="0">
            <a:spAutoFit/>
          </a:bodyPr>
          <a:lstStyle/>
          <a:p>
            <a:pPr algn="ctr" defTabSz="685834"/>
            <a:r>
              <a:rPr lang="ar-SA" sz="2400" b="1" dirty="0">
                <a:solidFill>
                  <a:prstClr val="black">
                    <a:lumMod val="75000"/>
                    <a:lumOff val="25000"/>
                  </a:prstClr>
                </a:solidFill>
                <a:latin typeface="Microsoft Uighur" panose="02000000000000000000" pitchFamily="2" charset="-78"/>
                <a:cs typeface="Microsoft Uighur" panose="02000000000000000000" pitchFamily="2" charset="-78"/>
              </a:rPr>
              <a:t>نسخة تجريبية</a:t>
            </a:r>
            <a:endParaRPr lang="fr-MA" sz="2400" b="1" dirty="0">
              <a:solidFill>
                <a:prstClr val="black">
                  <a:lumMod val="75000"/>
                  <a:lumOff val="25000"/>
                </a:prstClr>
              </a:solidFill>
              <a:latin typeface="Microsoft Uighur" panose="02000000000000000000" pitchFamily="2" charset="-78"/>
              <a:cs typeface="Microsoft Uighur" panose="02000000000000000000" pitchFamily="2"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SA" sz="4000" b="1" dirty="0">
                <a:solidFill>
                  <a:prstClr val="white"/>
                </a:solidFill>
                <a:latin typeface="Microsoft Uighur" panose="02000000000000000000" pitchFamily="2" charset="-78"/>
                <a:cs typeface="Microsoft Uighur" panose="02000000000000000000" pitchFamily="2" charset="-78"/>
              </a:rPr>
              <a:t>لبنة جمع</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p>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1</a:t>
            </a:r>
            <a:endParaRPr lang="fr-FR"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2</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0B0BC-8557-F523-5F15-165DD4CFB83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5F69012-C8B0-4668-5C32-DDC449A0D22C}"/>
              </a:ext>
            </a:extLst>
          </p:cNvPr>
          <p:cNvSpPr/>
          <p:nvPr/>
        </p:nvSpPr>
        <p:spPr>
          <a:xfrm>
            <a:off x="-1" y="2095500"/>
            <a:ext cx="13716001" cy="8191499"/>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DF9877D-0270-ACDA-F5AF-4A1DA7E05B83}"/>
              </a:ext>
            </a:extLst>
          </p:cNvPr>
          <p:cNvSpPr/>
          <p:nvPr/>
        </p:nvSpPr>
        <p:spPr>
          <a:xfrm>
            <a:off x="275852" y="2258257"/>
            <a:ext cx="13164293" cy="770122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BCC0BB0-6177-145B-3042-F262074D06BF}"/>
              </a:ext>
            </a:extLst>
          </p:cNvPr>
          <p:cNvSpPr/>
          <p:nvPr/>
        </p:nvSpPr>
        <p:spPr>
          <a:xfrm>
            <a:off x="-1" y="712298"/>
            <a:ext cx="13716001" cy="138320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03BF606F-BBC3-5D16-7B94-4DB2BCECA564}"/>
              </a:ext>
            </a:extLst>
          </p:cNvPr>
          <p:cNvSpPr txBox="1"/>
          <p:nvPr/>
        </p:nvSpPr>
        <p:spPr>
          <a:xfrm>
            <a:off x="152400" y="863026"/>
            <a:ext cx="12287217" cy="584775"/>
          </a:xfrm>
          <a:prstGeom prst="rect">
            <a:avLst/>
          </a:prstGeom>
          <a:noFill/>
        </p:spPr>
        <p:txBody>
          <a:bodyPr wrap="square" rtlCol="0">
            <a:spAutoFit/>
          </a:bodyPr>
          <a:lstStyle/>
          <a:p>
            <a:pPr lvl="0" algn="r" defTabSz="685834" rtl="1">
              <a:defRPr/>
            </a:pPr>
            <a:r>
              <a:rPr lang="ar-MA" sz="3200" dirty="0">
                <a:solidFill>
                  <a:schemeClr val="bg1">
                    <a:lumMod val="75000"/>
                  </a:schemeClr>
                </a:solidFill>
                <a:latin typeface="Microsoft Uighur" panose="02000000000000000000" pitchFamily="2" charset="-78"/>
                <a:cs typeface="Microsoft Uighur" panose="02000000000000000000" pitchFamily="2" charset="-78"/>
              </a:rPr>
              <a:t>رأينا بالأمس أيقونة "العمل الثنائي" من يذكرنا بما تعنيه هذه الأيقونة وما علينا القيام به عند ظهورها.</a:t>
            </a:r>
          </a:p>
        </p:txBody>
      </p:sp>
      <p:sp>
        <p:nvSpPr>
          <p:cNvPr id="3" name="Freeform 8">
            <a:extLst>
              <a:ext uri="{FF2B5EF4-FFF2-40B4-BE49-F238E27FC236}">
                <a16:creationId xmlns:a16="http://schemas.microsoft.com/office/drawing/2014/main" id="{E34EFA24-E43F-57B2-EB87-FF450DE3DEA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8BBEC10-0B66-6BD4-01B8-1F0CB2A65562}"/>
              </a:ext>
            </a:extLst>
          </p:cNvPr>
          <p:cNvPicPr>
            <a:picLocks noChangeAspect="1"/>
          </p:cNvPicPr>
          <p:nvPr/>
        </p:nvPicPr>
        <p:blipFill>
          <a:blip r:embed="rId4">
            <a:extLst>
              <a:ext uri="{28A0092B-C50C-407E-A947-70E740481C1C}">
                <a14:useLocalDpi xmlns:a14="http://schemas.microsoft.com/office/drawing/2010/main" val="0"/>
              </a:ext>
            </a:extLst>
          </a:blip>
          <a:srcRect l="33959" t="9359" r="34313" b="53393"/>
          <a:stretch>
            <a:fillRect/>
          </a:stretch>
        </p:blipFill>
        <p:spPr>
          <a:xfrm>
            <a:off x="3962400" y="3584909"/>
            <a:ext cx="5334000" cy="3539507"/>
          </a:xfrm>
          <a:prstGeom prst="rect">
            <a:avLst/>
          </a:prstGeom>
        </p:spPr>
      </p:pic>
      <p:sp>
        <p:nvSpPr>
          <p:cNvPr id="13" name="Rectangle : coins arrondis 12">
            <a:extLst>
              <a:ext uri="{FF2B5EF4-FFF2-40B4-BE49-F238E27FC236}">
                <a16:creationId xmlns:a16="http://schemas.microsoft.com/office/drawing/2014/main" id="{E4CA3B17-DD89-0265-8AB6-D041BAFE2EC2}"/>
              </a:ext>
            </a:extLst>
          </p:cNvPr>
          <p:cNvSpPr/>
          <p:nvPr/>
        </p:nvSpPr>
        <p:spPr>
          <a:xfrm>
            <a:off x="5257804" y="7388224"/>
            <a:ext cx="3200400" cy="95567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dirty="0">
                <a:solidFill>
                  <a:schemeClr val="tx1"/>
                </a:solidFill>
                <a:latin typeface="Microsoft Uighur" panose="02000000000000000000" pitchFamily="2" charset="-78"/>
                <a:cs typeface="Microsoft Uighur" panose="02000000000000000000" pitchFamily="2" charset="-78"/>
              </a:rPr>
              <a:t>العمل الثنائي</a:t>
            </a:r>
          </a:p>
        </p:txBody>
      </p:sp>
      <p:graphicFrame>
        <p:nvGraphicFramePr>
          <p:cNvPr id="4" name="Tableau 3">
            <a:extLst>
              <a:ext uri="{FF2B5EF4-FFF2-40B4-BE49-F238E27FC236}">
                <a16:creationId xmlns:a16="http://schemas.microsoft.com/office/drawing/2014/main" id="{41507DBA-A2E7-2235-7460-A722B2C8357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69263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3203195" y="3941147"/>
            <a:ext cx="7220790"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الجمع والطرح شفهيا</a:t>
            </a: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483819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60934-8D3B-B08D-EA28-F4953B8226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B26E16E-6493-6F03-A750-9B19032E85CB}"/>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0AFBB6D-09BF-69D6-5828-AF52AF14C0FC}"/>
              </a:ext>
            </a:extLst>
          </p:cNvPr>
          <p:cNvSpPr/>
          <p:nvPr/>
        </p:nvSpPr>
        <p:spPr>
          <a:xfrm>
            <a:off x="275853" y="2781300"/>
            <a:ext cx="13164293" cy="71018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0EFF461-1D09-6EF3-7E86-7A51B234B5D5}"/>
              </a:ext>
            </a:extLst>
          </p:cNvPr>
          <p:cNvSpPr/>
          <p:nvPr/>
        </p:nvSpPr>
        <p:spPr>
          <a:xfrm>
            <a:off x="-1" y="752746"/>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548B48-19C8-2012-FF92-A976962A8F80}"/>
              </a:ext>
            </a:extLst>
          </p:cNvPr>
          <p:cNvSpPr txBox="1"/>
          <p:nvPr/>
        </p:nvSpPr>
        <p:spPr>
          <a:xfrm>
            <a:off x="285782" y="863026"/>
            <a:ext cx="12592018" cy="124649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 نعود لنشاطنا " الجمع والطرح شفهيا" سنستمر في التدرب على الجمع الشفوي لعددين من رقم واحد. سنجري مسابقة بين المجموعات. سيتسابق ممثلان عن مجموعتين في تعبئة جدول الجمع. الفائز هو الأسرع في تعبئة جدول الجمع. من يريد المشاركة؟</a:t>
            </a: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يرسم الأستاذ(ة) جدولين فارغين للجمع على السبورة.</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52A2CC12-5262-E1B4-DF33-59584EECF5C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C9A2DE21-6193-E26E-5829-9B86CC4887FC}"/>
              </a:ext>
            </a:extLst>
          </p:cNvPr>
          <p:cNvSpPr/>
          <p:nvPr/>
        </p:nvSpPr>
        <p:spPr>
          <a:xfrm rot="10800000">
            <a:off x="129612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pSp>
        <p:nvGrpSpPr>
          <p:cNvPr id="4" name="Groupe 3">
            <a:extLst>
              <a:ext uri="{FF2B5EF4-FFF2-40B4-BE49-F238E27FC236}">
                <a16:creationId xmlns:a16="http://schemas.microsoft.com/office/drawing/2014/main" id="{D4F8B530-3DE9-7E82-413F-CF7A87F546A7}"/>
              </a:ext>
            </a:extLst>
          </p:cNvPr>
          <p:cNvGrpSpPr/>
          <p:nvPr/>
        </p:nvGrpSpPr>
        <p:grpSpPr>
          <a:xfrm>
            <a:off x="3748696" y="3236044"/>
            <a:ext cx="6552918" cy="6125049"/>
            <a:chOff x="5518324" y="2984386"/>
            <a:chExt cx="6552918" cy="6125049"/>
          </a:xfrm>
        </p:grpSpPr>
        <p:pic>
          <p:nvPicPr>
            <p:cNvPr id="5" name="Image 4" descr="Une image contenant capture d’écran, Rectangle, cadre photo, art&#10;&#10;Le contenu généré par l’IA peut être incorrect.">
              <a:extLst>
                <a:ext uri="{FF2B5EF4-FFF2-40B4-BE49-F238E27FC236}">
                  <a16:creationId xmlns:a16="http://schemas.microsoft.com/office/drawing/2014/main" id="{6343E1AF-419E-A127-B5C6-AEB71A2F55C1}"/>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6" name="Image 5" descr="Une image contenant Dessin animé, dessin humoristique, habits, garçon&#10;&#10;Le contenu généré par l’IA peut être incorrect.">
              <a:extLst>
                <a:ext uri="{FF2B5EF4-FFF2-40B4-BE49-F238E27FC236}">
                  <a16:creationId xmlns:a16="http://schemas.microsoft.com/office/drawing/2014/main" id="{0454669D-4210-F55B-E13B-8CC56245EB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18324" y="4740823"/>
              <a:ext cx="6552918" cy="4368612"/>
            </a:xfrm>
            <a:prstGeom prst="rect">
              <a:avLst/>
            </a:prstGeom>
          </p:spPr>
        </p:pic>
      </p:grpSp>
      <p:pic>
        <p:nvPicPr>
          <p:cNvPr id="2" name="Image 1">
            <a:extLst>
              <a:ext uri="{FF2B5EF4-FFF2-40B4-BE49-F238E27FC236}">
                <a16:creationId xmlns:a16="http://schemas.microsoft.com/office/drawing/2014/main" id="{2CD9A3F4-A6C2-442C-1985-01E0790C506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94848" y="3639465"/>
            <a:ext cx="1131222" cy="1411209"/>
          </a:xfrm>
          <a:prstGeom prst="rect">
            <a:avLst/>
          </a:prstGeom>
        </p:spPr>
      </p:pic>
    </p:spTree>
    <p:extLst>
      <p:ext uri="{BB962C8B-B14F-4D97-AF65-F5344CB8AC3E}">
        <p14:creationId xmlns:p14="http://schemas.microsoft.com/office/powerpoint/2010/main" val="4171665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B5059-CDBC-D0F9-19EE-9EA46E4006F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57CF66-59F5-C21C-8A9B-13CE7EEFA99A}"/>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15304F-655E-6F70-F73A-E1A6AF048E75}"/>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651E58-984C-4DC2-B532-D167EB088C77}"/>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F58867-A995-AD6A-E50B-C0544E98BF9B}"/>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خذوا الألواح، 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564F78C-DA6F-40AE-AF49-FAC5297234E9}"/>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9D6AD167-E610-DEBE-EDC1-847ACB3E9D38}"/>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A81EE1CB-C7B4-81B6-BB83-CB9A797B1950}"/>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9</a:t>
            </a:r>
            <a:r>
              <a:rPr lang="fr-FR" sz="8000" dirty="0">
                <a:solidFill>
                  <a:schemeClr val="bg1"/>
                </a:solidFill>
              </a:rPr>
              <a:t>+</a:t>
            </a:r>
            <a:r>
              <a:rPr lang="ar-MA" sz="8000" dirty="0">
                <a:solidFill>
                  <a:schemeClr val="bg1"/>
                </a:solidFill>
              </a:rPr>
              <a:t>3</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B1EA6410-E500-C3AA-2E03-B46FE34A69A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F365E61C-290D-0B9D-13D8-E559FDC0373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033849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88125-9E9C-D9BD-A451-0489F53BCD7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AE3553A-FA7C-41F8-49EB-1196A0B6968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D8E11-9D39-309B-7E35-779F9ABC88CA}"/>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2A43BD-B17B-55A8-07F2-520733B79273}"/>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65BDDA1-0350-9D9E-EE0E-FF257E088F83}"/>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9CD1CFA-8215-1206-EF2C-56D220E70748}"/>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6D1AFDFD-1B94-0660-EC73-8C183C7D5F4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8724AAF2-820C-2A62-BE82-F485F7B9667F}"/>
              </a:ext>
            </a:extLst>
          </p:cNvPr>
          <p:cNvSpPr txBox="1"/>
          <p:nvPr/>
        </p:nvSpPr>
        <p:spPr>
          <a:xfrm>
            <a:off x="4572000" y="4872189"/>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9</a:t>
            </a:r>
            <a:r>
              <a:rPr lang="fr-FR" sz="8000" dirty="0">
                <a:solidFill>
                  <a:schemeClr val="bg1"/>
                </a:solidFill>
              </a:rPr>
              <a:t>+</a:t>
            </a:r>
            <a:r>
              <a:rPr lang="ar-MA" sz="8000" dirty="0">
                <a:solidFill>
                  <a:schemeClr val="bg1"/>
                </a:solidFill>
              </a:rPr>
              <a:t>3</a:t>
            </a:r>
            <a:r>
              <a:rPr lang="fr-FR" sz="8000" dirty="0">
                <a:solidFill>
                  <a:schemeClr val="bg1"/>
                </a:solidFill>
              </a:rPr>
              <a:t>=</a:t>
            </a:r>
            <a:r>
              <a:rPr lang="ar-MA" sz="8000" dirty="0">
                <a:solidFill>
                  <a:srgbClr val="FFFF00"/>
                </a:solidFill>
              </a:rPr>
              <a:t>12</a:t>
            </a:r>
            <a:endParaRPr lang="fr-FR" sz="8000" dirty="0">
              <a:solidFill>
                <a:srgbClr val="FFFF00"/>
              </a:solidFill>
            </a:endParaRPr>
          </a:p>
        </p:txBody>
      </p:sp>
      <p:pic>
        <p:nvPicPr>
          <p:cNvPr id="4" name="Image 3">
            <a:extLst>
              <a:ext uri="{FF2B5EF4-FFF2-40B4-BE49-F238E27FC236}">
                <a16:creationId xmlns:a16="http://schemas.microsoft.com/office/drawing/2014/main" id="{A17ED268-0AF7-9F44-EAEF-713D2A556E79}"/>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EE80CF3A-FEDE-B2A5-3C69-3F2F8A55E2D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235753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530D6-D266-4464-64A4-4F0B4B9302E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65C0383-DF1C-5005-B9F7-847A44A4FA7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A7F95C1-9037-18E9-ECC8-4A50535564B1}"/>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A41444F-5928-7151-4D8C-97C8810385C7}"/>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5F1ADC9-AF24-1A99-ADF7-815990182205}"/>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7CE5AAE-5461-9FF0-44E9-D40C46756064}"/>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3FC69523-2EE5-7AFE-B568-6EA9E31235F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4549F976-1C3A-F0B2-E805-89078D4D5A89}"/>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8</a:t>
            </a:r>
            <a:r>
              <a:rPr lang="fr-FR" sz="8000" dirty="0">
                <a:solidFill>
                  <a:schemeClr val="bg1"/>
                </a:solidFill>
              </a:rPr>
              <a:t>+</a:t>
            </a:r>
            <a:r>
              <a:rPr lang="ar-MA" sz="8000" dirty="0">
                <a:solidFill>
                  <a:schemeClr val="bg1"/>
                </a:solidFill>
              </a:rPr>
              <a:t>4</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BE1D6C17-2F1A-6DEB-E710-9EFDEDEE954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325C568C-708D-4EDC-C203-B42ABF746AE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321668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2AE7D-F3C5-45F1-84E1-73217BFEDC6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E2E703-85F9-5DB2-3FFF-86405AE8AB85}"/>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53FC28D-45ED-C604-BF8C-695A37162F30}"/>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E87A40B-3B2C-7837-B723-942CA5879ACD}"/>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67F34EF-4283-CFCD-DF41-832C4C6F5FF3}"/>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4BBF492-1309-1210-E09F-ADF5AA46F49D}"/>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227AD63D-CC0B-93B6-B670-6607F41C591B}"/>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F5B19A8A-C6C4-C41B-057E-23BB740F0EC3}"/>
              </a:ext>
            </a:extLst>
          </p:cNvPr>
          <p:cNvSpPr txBox="1"/>
          <p:nvPr/>
        </p:nvSpPr>
        <p:spPr>
          <a:xfrm>
            <a:off x="4648200" y="4874821"/>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8</a:t>
            </a:r>
            <a:r>
              <a:rPr lang="fr-FR" sz="8000" dirty="0">
                <a:solidFill>
                  <a:schemeClr val="bg1"/>
                </a:solidFill>
              </a:rPr>
              <a:t>+</a:t>
            </a:r>
            <a:r>
              <a:rPr lang="ar-MA" sz="8000" dirty="0">
                <a:solidFill>
                  <a:schemeClr val="bg1"/>
                </a:solidFill>
              </a:rPr>
              <a:t>4</a:t>
            </a:r>
            <a:r>
              <a:rPr lang="fr-FR" sz="8000" dirty="0">
                <a:solidFill>
                  <a:schemeClr val="bg1"/>
                </a:solidFill>
              </a:rPr>
              <a:t>=</a:t>
            </a:r>
            <a:r>
              <a:rPr lang="ar-MA" sz="8000" dirty="0">
                <a:solidFill>
                  <a:srgbClr val="FFFF00"/>
                </a:solidFill>
              </a:rPr>
              <a:t>12</a:t>
            </a:r>
            <a:endParaRPr lang="fr-FR" sz="8000" dirty="0">
              <a:solidFill>
                <a:srgbClr val="FFFF00"/>
              </a:solidFill>
            </a:endParaRPr>
          </a:p>
        </p:txBody>
      </p:sp>
      <p:pic>
        <p:nvPicPr>
          <p:cNvPr id="4" name="Image 3">
            <a:extLst>
              <a:ext uri="{FF2B5EF4-FFF2-40B4-BE49-F238E27FC236}">
                <a16:creationId xmlns:a16="http://schemas.microsoft.com/office/drawing/2014/main" id="{EEB1322C-6157-47BD-6C7D-C28465706B65}"/>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33BC2FF4-8A6A-62E5-775C-607374C3362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378440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D1A14-699D-CD86-1899-150F4CAEB5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72754DB-EDCB-D8DC-C394-97C19E844C29}"/>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321C871-AD80-2457-DE2C-050AB9329389}"/>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EAD5A10-3ACA-8570-CDEF-F5DEA5C0683B}"/>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5901DA4-DC60-B0C7-2E4C-40D196A59B7F}"/>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CA7468B-195A-3AC9-1298-77A47C0B12E0}"/>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23E66882-E1F5-52C8-4C9D-2C444432C05E}"/>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48BC82C5-D966-ACBD-1C9E-D8F6B95F4684}"/>
              </a:ext>
            </a:extLst>
          </p:cNvPr>
          <p:cNvSpPr txBox="1"/>
          <p:nvPr/>
        </p:nvSpPr>
        <p:spPr>
          <a:xfrm>
            <a:off x="4800600" y="4847266"/>
            <a:ext cx="35814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7</a:t>
            </a:r>
            <a:r>
              <a:rPr lang="fr-FR" sz="8000" dirty="0">
                <a:solidFill>
                  <a:schemeClr val="bg1"/>
                </a:solidFill>
              </a:rPr>
              <a:t>+</a:t>
            </a:r>
            <a:r>
              <a:rPr lang="ar-MA" sz="8000" dirty="0">
                <a:solidFill>
                  <a:schemeClr val="bg1"/>
                </a:solidFill>
              </a:rPr>
              <a:t>3</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FAAB4C0C-6AA6-4650-7ABA-56A13C835107}"/>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EFC72C9E-AEC0-3778-3B24-9AB970C3F17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712863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57A75-80CA-711E-FF63-8C7936A0469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45D2BA2-8080-B1D9-899B-F03138FA760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450277-E5B3-75C8-14F7-8261EBC3341F}"/>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9BEB432-C492-7B0D-23EE-5ED3A7FAAFD0}"/>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C1B2CBA-5280-B8DD-08D7-EC3F90210DE4}"/>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948378B-B25D-5AA0-53BD-F703FAF9AEC4}"/>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E7AB0FAE-B4D2-446D-3142-EDF055F35A7D}"/>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83F540BF-8A61-637B-BE34-F4E9DD69B6BA}"/>
              </a:ext>
            </a:extLst>
          </p:cNvPr>
          <p:cNvSpPr txBox="1"/>
          <p:nvPr/>
        </p:nvSpPr>
        <p:spPr>
          <a:xfrm>
            <a:off x="4648200" y="4846553"/>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7</a:t>
            </a:r>
            <a:r>
              <a:rPr lang="fr-FR" sz="8000" dirty="0">
                <a:solidFill>
                  <a:schemeClr val="bg1"/>
                </a:solidFill>
              </a:rPr>
              <a:t>+</a:t>
            </a:r>
            <a:r>
              <a:rPr lang="ar-MA" sz="8000" dirty="0">
                <a:solidFill>
                  <a:schemeClr val="bg1"/>
                </a:solidFill>
              </a:rPr>
              <a:t>3</a:t>
            </a:r>
            <a:r>
              <a:rPr lang="fr-FR" sz="8000" dirty="0">
                <a:solidFill>
                  <a:schemeClr val="bg1"/>
                </a:solidFill>
              </a:rPr>
              <a:t>=</a:t>
            </a:r>
            <a:r>
              <a:rPr lang="ar-MA" sz="8000" dirty="0">
                <a:solidFill>
                  <a:srgbClr val="FFFF00"/>
                </a:solidFill>
              </a:rPr>
              <a:t>10</a:t>
            </a:r>
            <a:endParaRPr lang="fr-FR" sz="8000" dirty="0">
              <a:solidFill>
                <a:srgbClr val="FFFF00"/>
              </a:solidFill>
            </a:endParaRPr>
          </a:p>
        </p:txBody>
      </p:sp>
      <p:pic>
        <p:nvPicPr>
          <p:cNvPr id="4" name="Image 3">
            <a:extLst>
              <a:ext uri="{FF2B5EF4-FFF2-40B4-BE49-F238E27FC236}">
                <a16:creationId xmlns:a16="http://schemas.microsoft.com/office/drawing/2014/main" id="{3650FCBD-B35D-18D0-5334-D4E4A229B3DB}"/>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CBA00F41-C5C0-D515-171B-521A077C6C1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053831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EF80F-9459-D073-20E5-861E815E8E0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0E841D9-2623-D410-45FA-C21B5CE117B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E3636CA-11F5-113E-3D91-3E16D3FB13C8}"/>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A04CB2D-DC45-C4AA-1F87-638C23788152}"/>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DDBFAFC-1830-CFF0-AA76-FF270C08F2B2}"/>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D456B6ED-6338-5901-1CD3-FBEE9FDDCA55}"/>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A61ABDDA-B6E5-8A59-8703-216841F2D590}"/>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D6A99901-4DBF-B78A-CA8B-04208C6D2233}"/>
              </a:ext>
            </a:extLst>
          </p:cNvPr>
          <p:cNvSpPr txBox="1"/>
          <p:nvPr/>
        </p:nvSpPr>
        <p:spPr>
          <a:xfrm>
            <a:off x="4761557" y="4847266"/>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6</a:t>
            </a:r>
            <a:r>
              <a:rPr lang="fr-FR" sz="8000" dirty="0">
                <a:solidFill>
                  <a:schemeClr val="bg1"/>
                </a:solidFill>
              </a:rPr>
              <a:t>+</a:t>
            </a:r>
            <a:r>
              <a:rPr lang="ar-MA" sz="8000" dirty="0">
                <a:solidFill>
                  <a:schemeClr val="bg1"/>
                </a:solidFill>
              </a:rPr>
              <a:t>5</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F55A9C6E-EEA4-B89E-0A64-D6E5FE661A04}"/>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02F3466A-068C-058A-D269-C89992FFB5C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183224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r>
              <a:rPr lang="ar-MA" sz="3200" b="1" dirty="0">
                <a:solidFill>
                  <a:srgbClr val="106585"/>
                </a:solidFill>
                <a:latin typeface="Microsoft Uighur" panose="02000000000000000000" pitchFamily="2" charset="-78"/>
                <a:cs typeface="Microsoft Uighur" panose="02000000000000000000" pitchFamily="2" charset="-78"/>
              </a:rPr>
              <a:t>(ة)</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على الأستاذ</a:t>
            </a:r>
            <a:r>
              <a:rPr lang="ar-MA" sz="3200" b="1" dirty="0">
                <a:solidFill>
                  <a:srgbClr val="106585"/>
                </a:solidFill>
                <a:latin typeface="Microsoft Uighur" panose="02000000000000000000" pitchFamily="2" charset="-78"/>
                <a:cs typeface="Microsoft Uighur" panose="02000000000000000000" pitchFamily="2" charset="-78"/>
              </a:rPr>
              <a:t>(ة)</a:t>
            </a:r>
            <a:r>
              <a:rPr lang="ar-SA" sz="3200" b="1" dirty="0">
                <a:solidFill>
                  <a:srgbClr val="106585"/>
                </a:solidFill>
                <a:latin typeface="Microsoft Uighur" panose="02000000000000000000" pitchFamily="2" charset="-78"/>
                <a:cs typeface="Microsoft Uighur" panose="02000000000000000000" pitchFamily="2" charset="-78"/>
              </a:rPr>
              <a:t>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A4874-6C00-5139-5ADA-8D5AD6B217E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96A6CD-9A1D-E05B-F778-9179215D3A32}"/>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7A18C2C-D854-73F8-9D4C-BBBC2258CF4C}"/>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2FFD9A8-8FDF-FBF6-0D16-765854C588C8}"/>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9B180DD-8E1B-FD95-4ECB-28FA0414258D}"/>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3DF5AC3-2975-9C3A-688E-65222785B765}"/>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3F103878-C8AC-CCD8-C2B9-40D07D5972F1}"/>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6717C8B5-5065-9513-1450-F883C00F0E60}"/>
              </a:ext>
            </a:extLst>
          </p:cNvPr>
          <p:cNvSpPr txBox="1"/>
          <p:nvPr/>
        </p:nvSpPr>
        <p:spPr>
          <a:xfrm>
            <a:off x="4648200" y="4872189"/>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6</a:t>
            </a:r>
            <a:r>
              <a:rPr lang="fr-FR" sz="8000" dirty="0">
                <a:solidFill>
                  <a:schemeClr val="bg1"/>
                </a:solidFill>
              </a:rPr>
              <a:t>+</a:t>
            </a:r>
            <a:r>
              <a:rPr lang="ar-MA" sz="8000" dirty="0">
                <a:solidFill>
                  <a:schemeClr val="bg1"/>
                </a:solidFill>
              </a:rPr>
              <a:t>5</a:t>
            </a:r>
            <a:r>
              <a:rPr lang="fr-FR" sz="8000" dirty="0">
                <a:solidFill>
                  <a:schemeClr val="bg1"/>
                </a:solidFill>
              </a:rPr>
              <a:t>=</a:t>
            </a:r>
            <a:r>
              <a:rPr lang="ar-MA" sz="8000" dirty="0">
                <a:solidFill>
                  <a:srgbClr val="FFFF00"/>
                </a:solidFill>
              </a:rPr>
              <a:t>11</a:t>
            </a:r>
            <a:endParaRPr lang="fr-FR" sz="8000" dirty="0">
              <a:solidFill>
                <a:srgbClr val="FFFF00"/>
              </a:solidFill>
            </a:endParaRPr>
          </a:p>
        </p:txBody>
      </p:sp>
      <p:pic>
        <p:nvPicPr>
          <p:cNvPr id="4" name="Image 3">
            <a:extLst>
              <a:ext uri="{FF2B5EF4-FFF2-40B4-BE49-F238E27FC236}">
                <a16:creationId xmlns:a16="http://schemas.microsoft.com/office/drawing/2014/main" id="{F2CE5E7F-3F19-3168-D76B-7D54BD3A1FCB}"/>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4DD8502D-8ECB-224C-A06F-9F4A0C08861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83948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66816-E12F-DAF1-E303-9C059B6BAEE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B711A41-2F4F-352E-A4B8-32E5B9746217}"/>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C389266-6AFA-309C-80DD-374F9F776B3E}"/>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9632DD1-A48C-A653-47B9-060868F674DA}"/>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A381560-DC63-3DF5-B4D7-52FA19588C10}"/>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591C549-396A-FAA7-AD9B-2C71F04919FE}"/>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43B63BB8-420C-93DD-6B07-E6111CB7884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B56FFBF4-52AC-163E-8AFE-C07CD31FBABB}"/>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5</a:t>
            </a:r>
            <a:r>
              <a:rPr lang="fr-FR" sz="8000" dirty="0">
                <a:solidFill>
                  <a:schemeClr val="bg1"/>
                </a:solidFill>
              </a:rPr>
              <a:t>+</a:t>
            </a:r>
            <a:r>
              <a:rPr lang="ar-MA" sz="8000" dirty="0">
                <a:solidFill>
                  <a:schemeClr val="bg1"/>
                </a:solidFill>
              </a:rPr>
              <a:t>8</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03644D2F-0DEC-BF74-2B60-E514739BD47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4FF73D73-EA6E-E20D-9500-1A8E8EC5F1F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340371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4939C-B3BC-83CB-D27A-DD2DE66D7DF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949D4F2-A833-355B-B439-61949EE88EE6}"/>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81608ED-8691-852A-C9F3-D6EB0AFA781E}"/>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D90BBD5-FD2D-42C2-1E41-6803D43C8220}"/>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4049B36-63CD-68D8-0E9A-082852CE40A1}"/>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A986B8B-FF34-DA25-7DF6-6D99EDA5D966}"/>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E16D4B9B-20ED-3C68-B8A2-0C0FB5FB9F21}"/>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3017F7E1-7EED-73A7-758E-4AAA6CE2394D}"/>
              </a:ext>
            </a:extLst>
          </p:cNvPr>
          <p:cNvSpPr txBox="1"/>
          <p:nvPr/>
        </p:nvSpPr>
        <p:spPr>
          <a:xfrm>
            <a:off x="4648200" y="4872189"/>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5</a:t>
            </a:r>
            <a:r>
              <a:rPr lang="fr-FR" sz="8000" dirty="0">
                <a:solidFill>
                  <a:schemeClr val="bg1"/>
                </a:solidFill>
              </a:rPr>
              <a:t>+</a:t>
            </a:r>
            <a:r>
              <a:rPr lang="ar-MA" sz="8000" dirty="0">
                <a:solidFill>
                  <a:schemeClr val="bg1"/>
                </a:solidFill>
              </a:rPr>
              <a:t>8</a:t>
            </a:r>
            <a:r>
              <a:rPr lang="fr-FR" sz="8000" dirty="0">
                <a:solidFill>
                  <a:schemeClr val="bg1"/>
                </a:solidFill>
              </a:rPr>
              <a:t>=</a:t>
            </a:r>
            <a:r>
              <a:rPr lang="ar-MA" sz="8000" dirty="0">
                <a:solidFill>
                  <a:srgbClr val="FFFF00"/>
                </a:solidFill>
              </a:rPr>
              <a:t>13</a:t>
            </a:r>
            <a:endParaRPr lang="fr-FR" sz="8000" dirty="0">
              <a:solidFill>
                <a:srgbClr val="FFFF00"/>
              </a:solidFill>
            </a:endParaRPr>
          </a:p>
        </p:txBody>
      </p:sp>
      <p:pic>
        <p:nvPicPr>
          <p:cNvPr id="4" name="Image 3">
            <a:extLst>
              <a:ext uri="{FF2B5EF4-FFF2-40B4-BE49-F238E27FC236}">
                <a16:creationId xmlns:a16="http://schemas.microsoft.com/office/drawing/2014/main" id="{17943C15-42D0-B798-E74F-C88EF4BD5BED}"/>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F8AA33C9-A201-C33F-BDF1-BDF3BA5715B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037824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B5059-CDBC-D0F9-19EE-9EA46E4006F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57CF66-59F5-C21C-8A9B-13CE7EEFA99A}"/>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15304F-655E-6F70-F73A-E1A6AF048E75}"/>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651E58-984C-4DC2-B532-D167EB088C77}"/>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F58867-A995-AD6A-E50B-C0544E98BF9B}"/>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خذوا كراساتكم ص 17.</a:t>
            </a:r>
          </a:p>
        </p:txBody>
      </p:sp>
      <p:sp>
        <p:nvSpPr>
          <p:cNvPr id="3" name="Freeform 8">
            <a:extLst>
              <a:ext uri="{FF2B5EF4-FFF2-40B4-BE49-F238E27FC236}">
                <a16:creationId xmlns:a16="http://schemas.microsoft.com/office/drawing/2014/main" id="{6564F78C-DA6F-40AE-AF49-FAC5297234E9}"/>
              </a:ext>
            </a:extLst>
          </p:cNvPr>
          <p:cNvSpPr/>
          <p:nvPr/>
        </p:nvSpPr>
        <p:spPr>
          <a:xfrm rot="10800000">
            <a:off x="12656405" y="10323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6" name="ZoneTexte 5">
            <a:extLst>
              <a:ext uri="{FF2B5EF4-FFF2-40B4-BE49-F238E27FC236}">
                <a16:creationId xmlns:a16="http://schemas.microsoft.com/office/drawing/2014/main" id="{A81EE1CB-C7B4-81B6-BB83-CB9A797B1950}"/>
              </a:ext>
            </a:extLst>
          </p:cNvPr>
          <p:cNvSpPr txBox="1"/>
          <p:nvPr/>
        </p:nvSpPr>
        <p:spPr>
          <a:xfrm>
            <a:off x="5029200" y="4838700"/>
            <a:ext cx="4114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8</a:t>
            </a:r>
            <a:r>
              <a:rPr lang="fr-FR" sz="8000" dirty="0">
                <a:solidFill>
                  <a:schemeClr val="bg1"/>
                </a:solidFill>
              </a:rPr>
              <a:t>+</a:t>
            </a:r>
            <a:r>
              <a:rPr lang="fr-MA" sz="8000" dirty="0">
                <a:solidFill>
                  <a:schemeClr val="bg1"/>
                </a:solidFill>
              </a:rPr>
              <a:t>.</a:t>
            </a:r>
            <a:r>
              <a:rPr lang="fr-FR" sz="8000" dirty="0">
                <a:solidFill>
                  <a:schemeClr val="bg1"/>
                </a:solidFill>
              </a:rPr>
              <a:t>=</a:t>
            </a:r>
            <a:r>
              <a:rPr lang="ar-MA" sz="8000" dirty="0">
                <a:solidFill>
                  <a:schemeClr val="bg1"/>
                </a:solidFill>
              </a:rPr>
              <a:t>10</a:t>
            </a:r>
            <a:endParaRPr lang="fr-FR" sz="8000" dirty="0">
              <a:solidFill>
                <a:schemeClr val="bg1"/>
              </a:solidFill>
            </a:endParaRPr>
          </a:p>
        </p:txBody>
      </p:sp>
      <p:graphicFrame>
        <p:nvGraphicFramePr>
          <p:cNvPr id="7" name="Tableau 6">
            <a:extLst>
              <a:ext uri="{FF2B5EF4-FFF2-40B4-BE49-F238E27FC236}">
                <a16:creationId xmlns:a16="http://schemas.microsoft.com/office/drawing/2014/main" id="{F365E61C-290D-0B9D-13D8-E559FDC0373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a:extLst>
              <a:ext uri="{FF2B5EF4-FFF2-40B4-BE49-F238E27FC236}">
                <a16:creationId xmlns:a16="http://schemas.microsoft.com/office/drawing/2014/main" id="{45DAA6D1-9872-DEFB-84EF-230DF673370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5" name="Image 4">
            <a:extLst>
              <a:ext uri="{FF2B5EF4-FFF2-40B4-BE49-F238E27FC236}">
                <a16:creationId xmlns:a16="http://schemas.microsoft.com/office/drawing/2014/main" id="{BE929AF9-7D12-706A-637B-86E7BC07C3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7007" y="3036563"/>
            <a:ext cx="4861981" cy="6149873"/>
          </a:xfrm>
          <a:prstGeom prst="rect">
            <a:avLst/>
          </a:prstGeom>
        </p:spPr>
      </p:pic>
    </p:spTree>
    <p:extLst>
      <p:ext uri="{BB962C8B-B14F-4D97-AF65-F5344CB8AC3E}">
        <p14:creationId xmlns:p14="http://schemas.microsoft.com/office/powerpoint/2010/main" val="1519753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9D6C1-078A-668F-465B-D5A88356A1E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B832CD5-651F-2EDE-B00D-DADE8F5708F9}"/>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58BD953-090D-087A-82B8-A1A99C30827D}"/>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2D01DB3-6B0E-D0CE-B8C3-8BA7170E342F}"/>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0026D29-450D-2BB3-E622-D551D40B6F2D}"/>
              </a:ext>
            </a:extLst>
          </p:cNvPr>
          <p:cNvSpPr txBox="1"/>
          <p:nvPr/>
        </p:nvSpPr>
        <p:spPr>
          <a:xfrm>
            <a:off x="1205132" y="823383"/>
            <a:ext cx="11305733" cy="124649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ستعملون على إنجاز </a:t>
            </a:r>
            <a:r>
              <a:rPr lang="ar-SA"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a:t>
            </a:r>
            <a:r>
              <a:rPr lang="ar-MA" sz="3200" dirty="0">
                <a:solidFill>
                  <a:prstClr val="white">
                    <a:lumMod val="65000"/>
                  </a:prstClr>
                </a:solidFill>
                <a:latin typeface="Microsoft Uighur" panose="02000000000000000000" pitchFamily="2" charset="-78"/>
                <a:cs typeface="Microsoft Uighur" panose="02000000000000000000" pitchFamily="2" charset="-78"/>
              </a:rPr>
              <a:t>1 كما في المثال الأول(دقيقة واحدة).</a:t>
            </a:r>
          </a:p>
          <a:p>
            <a:pPr lvl="1" indent="-4572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ينجز الأستاذ(ة) المثال الأول بشكل تفاعلي مع المتعلمين.</a:t>
            </a:r>
          </a:p>
          <a:p>
            <a:pPr lvl="1" indent="-4572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التصحيح بشكل تفاعلي.</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5A9F57E-B799-EFFC-FB22-52C0C96FD9E9}"/>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6" name="ZoneTexte 5">
            <a:extLst>
              <a:ext uri="{FF2B5EF4-FFF2-40B4-BE49-F238E27FC236}">
                <a16:creationId xmlns:a16="http://schemas.microsoft.com/office/drawing/2014/main" id="{2C79C88C-DFCC-BA3F-C17C-B7FAC5B2E47C}"/>
              </a:ext>
            </a:extLst>
          </p:cNvPr>
          <p:cNvSpPr txBox="1"/>
          <p:nvPr/>
        </p:nvSpPr>
        <p:spPr>
          <a:xfrm>
            <a:off x="5029200" y="4838700"/>
            <a:ext cx="4114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8</a:t>
            </a:r>
            <a:r>
              <a:rPr lang="fr-FR" sz="8000" dirty="0">
                <a:solidFill>
                  <a:schemeClr val="bg1"/>
                </a:solidFill>
              </a:rPr>
              <a:t>+</a:t>
            </a:r>
            <a:r>
              <a:rPr lang="fr-MA" sz="8000" dirty="0">
                <a:solidFill>
                  <a:schemeClr val="bg1"/>
                </a:solidFill>
              </a:rPr>
              <a:t>.</a:t>
            </a:r>
            <a:r>
              <a:rPr lang="fr-FR" sz="8000" dirty="0">
                <a:solidFill>
                  <a:schemeClr val="bg1"/>
                </a:solidFill>
              </a:rPr>
              <a:t>=</a:t>
            </a:r>
            <a:r>
              <a:rPr lang="ar-MA" sz="8000" dirty="0">
                <a:solidFill>
                  <a:schemeClr val="bg1"/>
                </a:solidFill>
              </a:rPr>
              <a:t>10</a:t>
            </a:r>
            <a:endParaRPr lang="fr-FR" sz="8000" dirty="0">
              <a:solidFill>
                <a:schemeClr val="bg1"/>
              </a:solidFill>
            </a:endParaRPr>
          </a:p>
        </p:txBody>
      </p:sp>
      <p:graphicFrame>
        <p:nvGraphicFramePr>
          <p:cNvPr id="7" name="Tableau 6">
            <a:extLst>
              <a:ext uri="{FF2B5EF4-FFF2-40B4-BE49-F238E27FC236}">
                <a16:creationId xmlns:a16="http://schemas.microsoft.com/office/drawing/2014/main" id="{028F9B8B-A55E-A5C9-B2B4-955EC6BBFCB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7B099A4A-6B36-A5C6-49E1-A0448F396C3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16" name="Image 15">
            <a:extLst>
              <a:ext uri="{FF2B5EF4-FFF2-40B4-BE49-F238E27FC236}">
                <a16:creationId xmlns:a16="http://schemas.microsoft.com/office/drawing/2014/main" id="{3A2F0EE4-7668-C057-E7AC-CED85FCC31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627" y="4190738"/>
            <a:ext cx="12592745" cy="2795084"/>
          </a:xfrm>
          <a:prstGeom prst="rect">
            <a:avLst/>
          </a:prstGeom>
        </p:spPr>
      </p:pic>
      <p:sp>
        <p:nvSpPr>
          <p:cNvPr id="18" name="Rectangle 17">
            <a:extLst>
              <a:ext uri="{FF2B5EF4-FFF2-40B4-BE49-F238E27FC236}">
                <a16:creationId xmlns:a16="http://schemas.microsoft.com/office/drawing/2014/main" id="{25C7BBAD-0203-CCA9-ABF4-469398267680}"/>
              </a:ext>
            </a:extLst>
          </p:cNvPr>
          <p:cNvSpPr/>
          <p:nvPr/>
        </p:nvSpPr>
        <p:spPr>
          <a:xfrm>
            <a:off x="839106" y="5120900"/>
            <a:ext cx="7335513" cy="19812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0" name="ZoneTexte 19">
            <a:extLst>
              <a:ext uri="{FF2B5EF4-FFF2-40B4-BE49-F238E27FC236}">
                <a16:creationId xmlns:a16="http://schemas.microsoft.com/office/drawing/2014/main" id="{9D48B1D3-81F7-F378-662D-701F30058DDA}"/>
              </a:ext>
            </a:extLst>
          </p:cNvPr>
          <p:cNvSpPr txBox="1"/>
          <p:nvPr/>
        </p:nvSpPr>
        <p:spPr>
          <a:xfrm>
            <a:off x="4915100" y="5500419"/>
            <a:ext cx="614516" cy="523220"/>
          </a:xfrm>
          <a:prstGeom prst="rect">
            <a:avLst/>
          </a:prstGeom>
          <a:noFill/>
        </p:spPr>
        <p:txBody>
          <a:bodyPr wrap="square" rtlCol="0">
            <a:spAutoFit/>
          </a:bodyPr>
          <a:lstStyle/>
          <a:p>
            <a:r>
              <a:rPr lang="ar-MA" sz="2800" b="1" dirty="0">
                <a:solidFill>
                  <a:srgbClr val="FF0000"/>
                </a:solidFill>
              </a:rPr>
              <a:t>11</a:t>
            </a:r>
            <a:endParaRPr lang="fr-FR" sz="2800" b="1" dirty="0">
              <a:solidFill>
                <a:srgbClr val="FF0000"/>
              </a:solidFill>
            </a:endParaRPr>
          </a:p>
        </p:txBody>
      </p:sp>
      <p:sp>
        <p:nvSpPr>
          <p:cNvPr id="21" name="ZoneTexte 20">
            <a:extLst>
              <a:ext uri="{FF2B5EF4-FFF2-40B4-BE49-F238E27FC236}">
                <a16:creationId xmlns:a16="http://schemas.microsoft.com/office/drawing/2014/main" id="{2C4E7A40-2DDE-F3E2-B62C-0A56F580ED40}"/>
              </a:ext>
            </a:extLst>
          </p:cNvPr>
          <p:cNvSpPr txBox="1"/>
          <p:nvPr/>
        </p:nvSpPr>
        <p:spPr>
          <a:xfrm>
            <a:off x="7315200" y="5448300"/>
            <a:ext cx="614516" cy="523220"/>
          </a:xfrm>
          <a:prstGeom prst="rect">
            <a:avLst/>
          </a:prstGeom>
          <a:noFill/>
        </p:spPr>
        <p:txBody>
          <a:bodyPr wrap="square" rtlCol="0">
            <a:spAutoFit/>
          </a:bodyPr>
          <a:lstStyle/>
          <a:p>
            <a:r>
              <a:rPr lang="ar-MA" sz="2800" b="1" dirty="0">
                <a:solidFill>
                  <a:srgbClr val="FF0000"/>
                </a:solidFill>
              </a:rPr>
              <a:t>10</a:t>
            </a:r>
            <a:endParaRPr lang="fr-FR" sz="2800" b="1" dirty="0">
              <a:solidFill>
                <a:srgbClr val="FF0000"/>
              </a:solidFill>
            </a:endParaRPr>
          </a:p>
        </p:txBody>
      </p:sp>
      <p:sp>
        <p:nvSpPr>
          <p:cNvPr id="22" name="ZoneTexte 21">
            <a:extLst>
              <a:ext uri="{FF2B5EF4-FFF2-40B4-BE49-F238E27FC236}">
                <a16:creationId xmlns:a16="http://schemas.microsoft.com/office/drawing/2014/main" id="{1763E979-0FB8-7501-841B-A1AD4D1A546E}"/>
              </a:ext>
            </a:extLst>
          </p:cNvPr>
          <p:cNvSpPr txBox="1"/>
          <p:nvPr/>
        </p:nvSpPr>
        <p:spPr>
          <a:xfrm>
            <a:off x="2438400" y="6210300"/>
            <a:ext cx="614516" cy="523220"/>
          </a:xfrm>
          <a:prstGeom prst="rect">
            <a:avLst/>
          </a:prstGeom>
          <a:noFill/>
        </p:spPr>
        <p:txBody>
          <a:bodyPr wrap="square" rtlCol="0">
            <a:spAutoFit/>
          </a:bodyPr>
          <a:lstStyle/>
          <a:p>
            <a:r>
              <a:rPr lang="ar-MA" sz="2800" b="1" dirty="0">
                <a:solidFill>
                  <a:srgbClr val="FF0000"/>
                </a:solidFill>
              </a:rPr>
              <a:t>10</a:t>
            </a:r>
            <a:endParaRPr lang="fr-FR" sz="2800" b="1" dirty="0">
              <a:solidFill>
                <a:srgbClr val="FF0000"/>
              </a:solidFill>
            </a:endParaRPr>
          </a:p>
        </p:txBody>
      </p:sp>
      <p:sp>
        <p:nvSpPr>
          <p:cNvPr id="24" name="ZoneTexte 23">
            <a:extLst>
              <a:ext uri="{FF2B5EF4-FFF2-40B4-BE49-F238E27FC236}">
                <a16:creationId xmlns:a16="http://schemas.microsoft.com/office/drawing/2014/main" id="{9A3EB766-0FDF-C657-47E0-0886E9DB564D}"/>
              </a:ext>
            </a:extLst>
          </p:cNvPr>
          <p:cNvSpPr txBox="1"/>
          <p:nvPr/>
        </p:nvSpPr>
        <p:spPr>
          <a:xfrm>
            <a:off x="4876800" y="6220480"/>
            <a:ext cx="614516" cy="523220"/>
          </a:xfrm>
          <a:prstGeom prst="rect">
            <a:avLst/>
          </a:prstGeom>
          <a:noFill/>
        </p:spPr>
        <p:txBody>
          <a:bodyPr wrap="square" rtlCol="0">
            <a:spAutoFit/>
          </a:bodyPr>
          <a:lstStyle/>
          <a:p>
            <a:r>
              <a:rPr lang="ar-MA" sz="2800" b="1" dirty="0">
                <a:solidFill>
                  <a:srgbClr val="FF0000"/>
                </a:solidFill>
              </a:rPr>
              <a:t>12</a:t>
            </a:r>
            <a:endParaRPr lang="fr-FR" sz="2800" b="1" dirty="0">
              <a:solidFill>
                <a:srgbClr val="FF0000"/>
              </a:solidFill>
            </a:endParaRPr>
          </a:p>
        </p:txBody>
      </p:sp>
      <p:sp>
        <p:nvSpPr>
          <p:cNvPr id="25" name="ZoneTexte 24">
            <a:extLst>
              <a:ext uri="{FF2B5EF4-FFF2-40B4-BE49-F238E27FC236}">
                <a16:creationId xmlns:a16="http://schemas.microsoft.com/office/drawing/2014/main" id="{3BBE0925-5FCF-6922-7CA4-5B79A4D4311A}"/>
              </a:ext>
            </a:extLst>
          </p:cNvPr>
          <p:cNvSpPr txBox="1"/>
          <p:nvPr/>
        </p:nvSpPr>
        <p:spPr>
          <a:xfrm>
            <a:off x="7310284" y="6220480"/>
            <a:ext cx="614516" cy="523220"/>
          </a:xfrm>
          <a:prstGeom prst="rect">
            <a:avLst/>
          </a:prstGeom>
          <a:noFill/>
        </p:spPr>
        <p:txBody>
          <a:bodyPr wrap="square" rtlCol="0">
            <a:spAutoFit/>
          </a:bodyPr>
          <a:lstStyle/>
          <a:p>
            <a:r>
              <a:rPr lang="ar-MA" sz="2800" b="1" dirty="0">
                <a:solidFill>
                  <a:srgbClr val="FF0000"/>
                </a:solidFill>
              </a:rPr>
              <a:t>12</a:t>
            </a:r>
            <a:endParaRPr lang="fr-FR" sz="2800" b="1" dirty="0">
              <a:solidFill>
                <a:srgbClr val="FF0000"/>
              </a:solidFill>
            </a:endParaRPr>
          </a:p>
        </p:txBody>
      </p:sp>
    </p:spTree>
    <p:extLst>
      <p:ext uri="{BB962C8B-B14F-4D97-AF65-F5344CB8AC3E}">
        <p14:creationId xmlns:p14="http://schemas.microsoft.com/office/powerpoint/2010/main" val="390681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4" grpId="0"/>
      <p:bldP spid="2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661993"/>
          </a:xfrm>
          <a:prstGeom prst="rect">
            <a:avLst/>
          </a:prstGeom>
        </p:spPr>
        <p:txBody>
          <a:bodyPr wrap="square" lIns="0" tIns="0" rIns="0" bIns="0" rtlCol="0" anchor="t">
            <a:spAutoFit/>
          </a:bodyPr>
          <a:lstStyle/>
          <a:p>
            <a:pPr algn="ctr" defTabSz="685834" rtl="1"/>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r>
              <a:rPr lang="ar-MA" sz="5400" dirty="0">
                <a:solidFill>
                  <a:srgbClr val="01070A"/>
                </a:solidFill>
                <a:latin typeface="Microsoft Uighur" panose="02000000000000000000" pitchFamily="2" charset="-78"/>
                <a:cs typeface="Microsoft Uighur" panose="02000000000000000000" pitchFamily="2" charset="-78"/>
              </a:rPr>
              <a:t> من 0 إلى 99</a:t>
            </a:r>
            <a:r>
              <a:rPr lang="ar-SA" sz="5400" dirty="0">
                <a:solidFill>
                  <a:srgbClr val="01070A"/>
                </a:solidFill>
                <a:latin typeface="Microsoft Uighur" panose="02000000000000000000" pitchFamily="2" charset="-78"/>
                <a:cs typeface="Microsoft Uighur" panose="02000000000000000000" pitchFamily="2" charset="-78"/>
              </a:rPr>
              <a:t>.</a:t>
            </a:r>
            <a:endParaRPr lang="ar-MA"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1132665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F661B-C42B-FE68-6B0E-0F7ED27A18A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E39767B-C47E-789E-F239-FFA9804ECE52}"/>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3F5A213-98F9-E52D-8034-37C902684A0C}"/>
              </a:ext>
            </a:extLst>
          </p:cNvPr>
          <p:cNvSpPr/>
          <p:nvPr/>
        </p:nvSpPr>
        <p:spPr>
          <a:xfrm>
            <a:off x="275853" y="2781300"/>
            <a:ext cx="13164293" cy="71018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E86E324-1D8E-FD57-0947-D40ADE2C18A6}"/>
              </a:ext>
            </a:extLst>
          </p:cNvPr>
          <p:cNvSpPr/>
          <p:nvPr/>
        </p:nvSpPr>
        <p:spPr>
          <a:xfrm>
            <a:off x="-1" y="752746"/>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FC66FFA-4B30-BC14-A5F4-CFE16ECC1870}"/>
              </a:ext>
            </a:extLst>
          </p:cNvPr>
          <p:cNvSpPr txBox="1"/>
          <p:nvPr/>
        </p:nvSpPr>
        <p:spPr>
          <a:xfrm>
            <a:off x="304800" y="863026"/>
            <a:ext cx="12134817" cy="1631216"/>
          </a:xfrm>
          <a:prstGeom prst="rect">
            <a:avLst/>
          </a:prstGeom>
          <a:noFill/>
        </p:spPr>
        <p:txBody>
          <a:bodyPr wrap="square" rtlCol="0">
            <a:spAutoFit/>
          </a:bodyPr>
          <a:lstStyle/>
          <a:p>
            <a:pPr marL="0" lvl="1" algn="r" defTabSz="685834" rtl="1">
              <a:lnSpc>
                <a:spcPts val="3017"/>
              </a:lnSpc>
              <a:spcBef>
                <a:spcPct val="0"/>
              </a:spcBef>
              <a:defRPr/>
            </a:pPr>
            <a:r>
              <a:rPr lang="ar-MA" sz="3200" dirty="0">
                <a:solidFill>
                  <a:prstClr val="white">
                    <a:lumMod val="65000"/>
                  </a:prstClr>
                </a:solidFill>
                <a:latin typeface="Microsoft Uighur" panose="02000000000000000000" pitchFamily="2" charset="-78"/>
                <a:cs typeface="Microsoft Uighur" panose="02000000000000000000" pitchFamily="2" charset="-78"/>
              </a:rPr>
              <a:t>نستمر في قراءة الأعداد من 0 إلى 99 على جدول الأعداد. من يريد المرور لقراءة الأعداد على جدول الأعداد بنفس الطريقة التي رأيناها.</a:t>
            </a:r>
            <a:endPar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يدعو الأستاذ(ة) متعلمين أو ثلاثة للقراءة بنفس الطريقة</a:t>
            </a:r>
            <a:r>
              <a:rPr lang="ar-MA" sz="2400" dirty="0">
                <a:solidFill>
                  <a:prstClr val="white">
                    <a:lumMod val="65000"/>
                  </a:prstClr>
                </a:solidFill>
                <a:latin typeface="Microsoft Uighur" panose="02000000000000000000" pitchFamily="2" charset="-78"/>
                <a:cs typeface="Microsoft Uighur" panose="02000000000000000000" pitchFamily="2" charset="-78"/>
              </a:rPr>
              <a:t> (قراءة جزء جدول الأعداد من 0 إلى 99: من اليسار إلى اليمين / من اليمين إلى السيار / من الأعلى إلى الأسفل / من الأسفل إلى الأعلى/ بشكل عشوائي)</a:t>
            </a:r>
          </a:p>
        </p:txBody>
      </p:sp>
      <p:pic>
        <p:nvPicPr>
          <p:cNvPr id="3" name="Image 2">
            <a:extLst>
              <a:ext uri="{FF2B5EF4-FFF2-40B4-BE49-F238E27FC236}">
                <a16:creationId xmlns:a16="http://schemas.microsoft.com/office/drawing/2014/main" id="{96AB064C-2C76-3F1C-387A-8A732B7F78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3238500"/>
            <a:ext cx="5334000" cy="6122327"/>
          </a:xfrm>
          <a:prstGeom prst="rect">
            <a:avLst/>
          </a:prstGeom>
        </p:spPr>
      </p:pic>
      <p:sp>
        <p:nvSpPr>
          <p:cNvPr id="16" name="Freeform 8">
            <a:extLst>
              <a:ext uri="{FF2B5EF4-FFF2-40B4-BE49-F238E27FC236}">
                <a16:creationId xmlns:a16="http://schemas.microsoft.com/office/drawing/2014/main" id="{684EAA2E-20BF-0D64-A5A0-7A2121B7A027}"/>
              </a:ext>
            </a:extLst>
          </p:cNvPr>
          <p:cNvSpPr/>
          <p:nvPr/>
        </p:nvSpPr>
        <p:spPr>
          <a:xfrm rot="10800000">
            <a:off x="129612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9" name="Tableau 8">
            <a:extLst>
              <a:ext uri="{FF2B5EF4-FFF2-40B4-BE49-F238E27FC236}">
                <a16:creationId xmlns:a16="http://schemas.microsoft.com/office/drawing/2014/main" id="{F30962C5-C103-F2CC-D3F7-16A4E65D32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237210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1"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609600" y="863026"/>
            <a:ext cx="11887201" cy="519373"/>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الآن خذوا الألواح.</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2" name="Picture 9">
            <a:extLst>
              <a:ext uri="{FF2B5EF4-FFF2-40B4-BE49-F238E27FC236}">
                <a16:creationId xmlns:a16="http://schemas.microsoft.com/office/drawing/2014/main" id="{CBFFB19E-4EB5-86B6-C0F2-24B5AA101482}"/>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4114800" y="4305300"/>
            <a:ext cx="4913527" cy="3344842"/>
          </a:xfrm>
          <a:prstGeom prst="roundRect">
            <a:avLst/>
          </a:prstGeom>
        </p:spPr>
      </p:pic>
      <p:graphicFrame>
        <p:nvGraphicFramePr>
          <p:cNvPr id="4" name="Tableau 3">
            <a:extLst>
              <a:ext uri="{FF2B5EF4-FFF2-40B4-BE49-F238E27FC236}">
                <a16:creationId xmlns:a16="http://schemas.microsoft.com/office/drawing/2014/main" id="{AEA1E084-B06C-5F8E-2230-EFA6FCB4931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9676224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E1CF2-1168-DE5D-79CF-F9CFABFC539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DE96938-CB86-4117-1D6C-139504FE222D}"/>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BEFB76-91DF-AA3E-2ED9-213B4C73CA10}"/>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399DF22-A8E0-C648-52E6-6E80D9E04BCF}"/>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D6AB321-0896-437A-C839-FE02D9C26929}"/>
              </a:ext>
            </a:extLst>
          </p:cNvPr>
          <p:cNvSpPr txBox="1"/>
          <p:nvPr/>
        </p:nvSpPr>
        <p:spPr>
          <a:xfrm>
            <a:off x="609600" y="863026"/>
            <a:ext cx="11887201" cy="519373"/>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أكتبوا العدد 62 كتابة مفككة. </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BEDC6CC-61F6-39E0-ADAC-0E641B0DD97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DBBCD80A-288B-0EB0-4750-63D1EB366293}"/>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69000" y="818076"/>
            <a:ext cx="1081199" cy="736017"/>
          </a:xfrm>
          <a:prstGeom prst="roundRect">
            <a:avLst/>
          </a:prstGeom>
        </p:spPr>
      </p:pic>
      <p:sp>
        <p:nvSpPr>
          <p:cNvPr id="9" name="ZoneTexte 8">
            <a:extLst>
              <a:ext uri="{FF2B5EF4-FFF2-40B4-BE49-F238E27FC236}">
                <a16:creationId xmlns:a16="http://schemas.microsoft.com/office/drawing/2014/main" id="{ADC19A87-75CD-2359-C4F7-7999A61B18E3}"/>
              </a:ext>
            </a:extLst>
          </p:cNvPr>
          <p:cNvSpPr txBox="1"/>
          <p:nvPr/>
        </p:nvSpPr>
        <p:spPr>
          <a:xfrm>
            <a:off x="5257800" y="5595532"/>
            <a:ext cx="2590800" cy="1569660"/>
          </a:xfrm>
          <a:prstGeom prst="rect">
            <a:avLst/>
          </a:prstGeom>
          <a:noFill/>
        </p:spPr>
        <p:txBody>
          <a:bodyPr wrap="square" rtlCol="0">
            <a:spAutoFit/>
          </a:bodyPr>
          <a:lstStyle/>
          <a:p>
            <a:pPr algn="ctr"/>
            <a:r>
              <a:rPr lang="ar-MA" sz="9600" dirty="0">
                <a:solidFill>
                  <a:srgbClr val="FF0000"/>
                </a:solidFill>
              </a:rPr>
              <a:t>؟</a:t>
            </a:r>
            <a:endParaRPr lang="fr-FR" sz="8000" dirty="0">
              <a:solidFill>
                <a:srgbClr val="FF0000"/>
              </a:solidFill>
            </a:endParaRPr>
          </a:p>
        </p:txBody>
      </p:sp>
      <p:graphicFrame>
        <p:nvGraphicFramePr>
          <p:cNvPr id="2" name="Tableau 1">
            <a:extLst>
              <a:ext uri="{FF2B5EF4-FFF2-40B4-BE49-F238E27FC236}">
                <a16:creationId xmlns:a16="http://schemas.microsoft.com/office/drawing/2014/main" id="{AF9C5B0E-D3D8-699A-5E8B-BF753A26DC1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1642D74D-7217-6292-9CCE-F89E8118CE73}"/>
              </a:ext>
            </a:extLst>
          </p:cNvPr>
          <p:cNvSpPr txBox="1"/>
          <p:nvPr/>
        </p:nvSpPr>
        <p:spPr>
          <a:xfrm>
            <a:off x="5257800" y="4208502"/>
            <a:ext cx="2590800" cy="1107996"/>
          </a:xfrm>
          <a:prstGeom prst="rect">
            <a:avLst/>
          </a:prstGeom>
          <a:noFill/>
        </p:spPr>
        <p:txBody>
          <a:bodyPr wrap="square" rtlCol="0">
            <a:spAutoFit/>
          </a:bodyPr>
          <a:lstStyle/>
          <a:p>
            <a:pPr algn="ctr"/>
            <a:r>
              <a:rPr lang="ar-MA" sz="6600" b="1" dirty="0">
                <a:latin typeface="Arial Rounded MT Bold" panose="020F0704030504030204" pitchFamily="34" charset="0"/>
              </a:rPr>
              <a:t>62</a:t>
            </a:r>
            <a:endParaRPr lang="fr-FR" sz="6600" b="1" dirty="0">
              <a:latin typeface="Arial Rounded MT Bold" panose="020F0704030504030204" pitchFamily="34" charset="0"/>
            </a:endParaRPr>
          </a:p>
        </p:txBody>
      </p:sp>
    </p:spTree>
    <p:extLst>
      <p:ext uri="{BB962C8B-B14F-4D97-AF65-F5344CB8AC3E}">
        <p14:creationId xmlns:p14="http://schemas.microsoft.com/office/powerpoint/2010/main" val="6944804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03F5F-EEE6-B3E6-CC26-DD911BF7A6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D3A5F9E-7810-8696-BA65-36431D30383C}"/>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9D7440-3FD7-2A0C-F214-D6F60C7B6449}"/>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AAE522F-6250-0B37-C9F0-556B1A5B065C}"/>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1ECD3A6-0BC0-E3B4-4FE3-934F421A0CA0}"/>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07BCE32-6E23-3A1C-21E0-3515750F5B3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FAD56648-5CE8-8E8B-8476-A446613FB7A9}"/>
              </a:ext>
            </a:extLst>
          </p:cNvPr>
          <p:cNvPicPr>
            <a:picLocks noChangeAspect="1"/>
          </p:cNvPicPr>
          <p:nvPr/>
        </p:nvPicPr>
        <p:blipFill>
          <a:blip r:embed="rId4"/>
          <a:stretch>
            <a:fillRect/>
          </a:stretch>
        </p:blipFill>
        <p:spPr>
          <a:xfrm>
            <a:off x="152400" y="857043"/>
            <a:ext cx="1143000" cy="819073"/>
          </a:xfrm>
          <a:prstGeom prst="rect">
            <a:avLst/>
          </a:prstGeom>
        </p:spPr>
      </p:pic>
      <p:sp>
        <p:nvSpPr>
          <p:cNvPr id="5" name="ZoneTexte 4">
            <a:extLst>
              <a:ext uri="{FF2B5EF4-FFF2-40B4-BE49-F238E27FC236}">
                <a16:creationId xmlns:a16="http://schemas.microsoft.com/office/drawing/2014/main" id="{94478194-8B50-4FDF-DA74-3C463881F2F3}"/>
              </a:ext>
            </a:extLst>
          </p:cNvPr>
          <p:cNvSpPr txBox="1"/>
          <p:nvPr/>
        </p:nvSpPr>
        <p:spPr>
          <a:xfrm>
            <a:off x="5410200" y="5524500"/>
            <a:ext cx="2590800" cy="1107996"/>
          </a:xfrm>
          <a:prstGeom prst="rect">
            <a:avLst/>
          </a:prstGeom>
          <a:noFill/>
        </p:spPr>
        <p:txBody>
          <a:bodyPr wrap="square" rtlCol="0">
            <a:spAutoFit/>
          </a:bodyPr>
          <a:lstStyle/>
          <a:p>
            <a:pPr algn="ctr"/>
            <a:r>
              <a:rPr lang="ar-MA" sz="6600" b="1" dirty="0">
                <a:solidFill>
                  <a:srgbClr val="FF0000"/>
                </a:solidFill>
                <a:latin typeface="Arial Rounded MT Bold" panose="020F0704030504030204" pitchFamily="34" charset="0"/>
              </a:rPr>
              <a:t>2 + 60</a:t>
            </a:r>
            <a:endParaRPr lang="fr-FR" sz="6600" b="1" dirty="0">
              <a:solidFill>
                <a:srgbClr val="FF0000"/>
              </a:solidFill>
              <a:latin typeface="Arial Rounded MT Bold" panose="020F0704030504030204" pitchFamily="34" charset="0"/>
            </a:endParaRPr>
          </a:p>
        </p:txBody>
      </p:sp>
      <p:graphicFrame>
        <p:nvGraphicFramePr>
          <p:cNvPr id="2" name="Tableau 1">
            <a:extLst>
              <a:ext uri="{FF2B5EF4-FFF2-40B4-BE49-F238E27FC236}">
                <a16:creationId xmlns:a16="http://schemas.microsoft.com/office/drawing/2014/main" id="{377AC779-0ADC-CCA5-6A55-C81CB8D9A2F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418CF516-AD75-5CE8-7516-E3CEB217C1E2}"/>
              </a:ext>
            </a:extLst>
          </p:cNvPr>
          <p:cNvSpPr txBox="1"/>
          <p:nvPr/>
        </p:nvSpPr>
        <p:spPr>
          <a:xfrm>
            <a:off x="5410200" y="3904778"/>
            <a:ext cx="2590800" cy="1107996"/>
          </a:xfrm>
          <a:prstGeom prst="rect">
            <a:avLst/>
          </a:prstGeom>
          <a:noFill/>
        </p:spPr>
        <p:txBody>
          <a:bodyPr wrap="square" rtlCol="0">
            <a:spAutoFit/>
          </a:bodyPr>
          <a:lstStyle/>
          <a:p>
            <a:pPr algn="ctr"/>
            <a:r>
              <a:rPr lang="ar-MA" sz="6600" b="1" dirty="0">
                <a:latin typeface="Arial Rounded MT Bold" panose="020F0704030504030204" pitchFamily="34" charset="0"/>
              </a:rPr>
              <a:t>62</a:t>
            </a:r>
            <a:endParaRPr lang="fr-FR" sz="6600" b="1" dirty="0">
              <a:latin typeface="Arial Rounded MT Bold" panose="020F0704030504030204" pitchFamily="34" charset="0"/>
            </a:endParaRPr>
          </a:p>
        </p:txBody>
      </p:sp>
    </p:spTree>
    <p:extLst>
      <p:ext uri="{BB962C8B-B14F-4D97-AF65-F5344CB8AC3E}">
        <p14:creationId xmlns:p14="http://schemas.microsoft.com/office/powerpoint/2010/main" val="3595596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just" defTabSz="514402" rtl="1" eaLnBrk="1" latinLnBrk="0" hangingPunct="1">
              <a:defRPr/>
            </a:pPr>
            <a:endParaRPr lang="fr-MA" sz="1013" dirty="0">
              <a:solidFill>
                <a:prstClr val="black"/>
              </a:solidFill>
              <a:latin typeface="Dosis" pitchFamily="2" charset="0"/>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a:clrChange>
              <a:clrFrom>
                <a:srgbClr val="FFFFFF"/>
              </a:clrFrom>
              <a:clrTo>
                <a:srgbClr val="FFFFFF">
                  <a:alpha val="0"/>
                </a:srgbClr>
              </a:clrTo>
            </a:clrChange>
          </a:blip>
          <a:srcRect l="11025" t="14561" r="11389" b="14089"/>
          <a:stretch/>
        </p:blipFill>
        <p:spPr>
          <a:xfrm>
            <a:off x="10649828" y="6820671"/>
            <a:ext cx="1230172" cy="837429"/>
          </a:xfrm>
          <a:prstGeom prst="round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421818" y="6332930"/>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7465" y="303242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3697297" y="4294573"/>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10085721" y="7946371"/>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64817" y="431533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782098" y="4315339"/>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400" dirty="0">
                <a:solidFill>
                  <a:schemeClr val="tx1"/>
                </a:solidFill>
                <a:latin typeface="Microsoft Uighur" panose="02000000000000000000" pitchFamily="2" charset="-78"/>
                <a:cs typeface="Microsoft Uighur" panose="02000000000000000000" pitchFamily="2" charset="-78"/>
              </a:rPr>
              <a:t>.</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7001683" y="7946372"/>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3854973" y="795678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6892405" y="4280351"/>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782098" y="7946373"/>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37745" y="2753811"/>
            <a:ext cx="1950937" cy="1300625"/>
          </a:xfrm>
          <a:prstGeom prst="rect">
            <a:avLst/>
          </a:prstGeom>
        </p:spPr>
      </p:pic>
      <p:pic>
        <p:nvPicPr>
          <p:cNvPr id="10" name="Image 9" descr="Une image contenant garçon, habits, Visage humain, Dessin d’enfant&#10;&#10;Le contenu généré par l’IA peut être incorrect.">
            <a:extLst>
              <a:ext uri="{FF2B5EF4-FFF2-40B4-BE49-F238E27FC236}">
                <a16:creationId xmlns:a16="http://schemas.microsoft.com/office/drawing/2014/main" id="{3C9C4A9E-02BC-45F4-AE6C-01FC41AC20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6747" y="6425659"/>
            <a:ext cx="2216668" cy="1252899"/>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0">
            <a:extLst>
              <a:ext uri="{28A0092B-C50C-407E-A947-70E740481C1C}">
                <a14:useLocalDpi xmlns:a14="http://schemas.microsoft.com/office/drawing/2010/main" val="0"/>
              </a:ext>
            </a:extLst>
          </a:blip>
          <a:srcRect l="33959" t="9359" r="34313" b="53393"/>
          <a:stretch>
            <a:fillRect/>
          </a:stretch>
        </p:blipFill>
        <p:spPr>
          <a:xfrm>
            <a:off x="3943975" y="6205895"/>
            <a:ext cx="2219288" cy="1472663"/>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77813" y="2686605"/>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B2928161-4BFB-8DF9-C834-2247B212DAAA}"/>
              </a:ext>
            </a:extLst>
          </p:cNvPr>
          <p:cNvPicPr>
            <a:picLocks noChangeAspect="1"/>
          </p:cNvPicPr>
          <p:nvPr/>
        </p:nvPicPr>
        <p:blipFill>
          <a:blip r:embed="rId12" cstate="print">
            <a:extLst>
              <a:ext uri="{28A0092B-C50C-407E-A947-70E740481C1C}">
                <a14:useLocalDpi xmlns:a14="http://schemas.microsoft.com/office/drawing/2010/main" val="0"/>
              </a:ext>
            </a:extLst>
          </a:blip>
          <a:srcRect l="61185" t="-3582" r="15285" b="53507"/>
          <a:stretch>
            <a:fillRect/>
          </a:stretch>
        </p:blipFill>
        <p:spPr>
          <a:xfrm>
            <a:off x="1272486" y="2753811"/>
            <a:ext cx="1215210" cy="14617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11576-19FB-53F2-ACD3-9EF67923750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972B4E0-A483-16FC-711A-B62D36BB8EC2}"/>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2500490-6907-7076-DB55-788F13CD6840}"/>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689426C-D92E-121B-F815-74B411B93237}"/>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E4FC685-4E5D-1DC1-C0A6-B2F641CCD03B}"/>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أكتبوا العدد 84 بالحروف. </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E381043-FEED-76DD-688D-A5817E4C298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975D07B9-D8F6-3E36-85BD-04D00EC22528}"/>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69000" y="818076"/>
            <a:ext cx="1081199" cy="736017"/>
          </a:xfrm>
          <a:prstGeom prst="roundRect">
            <a:avLst/>
          </a:prstGeom>
        </p:spPr>
      </p:pic>
      <p:sp>
        <p:nvSpPr>
          <p:cNvPr id="9" name="ZoneTexte 8">
            <a:extLst>
              <a:ext uri="{FF2B5EF4-FFF2-40B4-BE49-F238E27FC236}">
                <a16:creationId xmlns:a16="http://schemas.microsoft.com/office/drawing/2014/main" id="{ADE45238-16B1-E559-CF3D-3D11EBDF9A96}"/>
              </a:ext>
            </a:extLst>
          </p:cNvPr>
          <p:cNvSpPr txBox="1"/>
          <p:nvPr/>
        </p:nvSpPr>
        <p:spPr>
          <a:xfrm>
            <a:off x="5257800" y="5514606"/>
            <a:ext cx="2590800" cy="1569660"/>
          </a:xfrm>
          <a:prstGeom prst="rect">
            <a:avLst/>
          </a:prstGeom>
          <a:noFill/>
        </p:spPr>
        <p:txBody>
          <a:bodyPr wrap="square" rtlCol="0">
            <a:spAutoFit/>
          </a:bodyPr>
          <a:lstStyle/>
          <a:p>
            <a:pPr algn="ctr"/>
            <a:r>
              <a:rPr lang="ar-MA" sz="9600" dirty="0">
                <a:solidFill>
                  <a:srgbClr val="FF0000"/>
                </a:solidFill>
              </a:rPr>
              <a:t>؟</a:t>
            </a:r>
            <a:endParaRPr lang="fr-FR" sz="8000" dirty="0">
              <a:solidFill>
                <a:srgbClr val="FF0000"/>
              </a:solidFill>
            </a:endParaRPr>
          </a:p>
        </p:txBody>
      </p:sp>
      <p:graphicFrame>
        <p:nvGraphicFramePr>
          <p:cNvPr id="2" name="Tableau 1">
            <a:extLst>
              <a:ext uri="{FF2B5EF4-FFF2-40B4-BE49-F238E27FC236}">
                <a16:creationId xmlns:a16="http://schemas.microsoft.com/office/drawing/2014/main" id="{2B258C6F-EE44-4F4E-756C-2C25FE6B4D1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101B64E9-7BA7-C8FB-5F03-B7DBDBAF2779}"/>
              </a:ext>
            </a:extLst>
          </p:cNvPr>
          <p:cNvSpPr txBox="1"/>
          <p:nvPr/>
        </p:nvSpPr>
        <p:spPr>
          <a:xfrm>
            <a:off x="5257800" y="4064938"/>
            <a:ext cx="2590800" cy="1107996"/>
          </a:xfrm>
          <a:prstGeom prst="rect">
            <a:avLst/>
          </a:prstGeom>
          <a:noFill/>
        </p:spPr>
        <p:txBody>
          <a:bodyPr wrap="square" rtlCol="0">
            <a:spAutoFit/>
          </a:bodyPr>
          <a:lstStyle/>
          <a:p>
            <a:pPr algn="ctr"/>
            <a:r>
              <a:rPr lang="ar-MA" sz="6600" b="1" dirty="0">
                <a:latin typeface="Arial Rounded MT Bold" panose="020F0704030504030204" pitchFamily="34" charset="0"/>
              </a:rPr>
              <a:t>84</a:t>
            </a:r>
            <a:endParaRPr lang="fr-FR" sz="6600" b="1" dirty="0">
              <a:latin typeface="Arial Rounded MT Bold" panose="020F0704030504030204" pitchFamily="34" charset="0"/>
            </a:endParaRPr>
          </a:p>
        </p:txBody>
      </p:sp>
    </p:spTree>
    <p:extLst>
      <p:ext uri="{BB962C8B-B14F-4D97-AF65-F5344CB8AC3E}">
        <p14:creationId xmlns:p14="http://schemas.microsoft.com/office/powerpoint/2010/main" val="22325767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C0860-6F79-36B3-B7F9-374B6FE228C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3066555-2993-FF22-10A7-AC47E674DFA0}"/>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4A58174-2F71-1D60-610C-8FDBF536314E}"/>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E6836A9-23B8-3F37-A5FC-3943D7B334BB}"/>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01BE4BA-6A03-35C2-A9CF-D3D52E2C4DCA}"/>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5CE4282-02C0-68ED-7BF1-41C59916492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2CEB10F5-AFE6-AFC6-225A-39B58C8606E0}"/>
              </a:ext>
            </a:extLst>
          </p:cNvPr>
          <p:cNvPicPr>
            <a:picLocks noChangeAspect="1"/>
          </p:cNvPicPr>
          <p:nvPr/>
        </p:nvPicPr>
        <p:blipFill>
          <a:blip r:embed="rId4"/>
          <a:stretch>
            <a:fillRect/>
          </a:stretch>
        </p:blipFill>
        <p:spPr>
          <a:xfrm>
            <a:off x="152400" y="857043"/>
            <a:ext cx="1143000" cy="819073"/>
          </a:xfrm>
          <a:prstGeom prst="rect">
            <a:avLst/>
          </a:prstGeom>
        </p:spPr>
      </p:pic>
      <p:sp>
        <p:nvSpPr>
          <p:cNvPr id="5" name="ZoneTexte 4">
            <a:extLst>
              <a:ext uri="{FF2B5EF4-FFF2-40B4-BE49-F238E27FC236}">
                <a16:creationId xmlns:a16="http://schemas.microsoft.com/office/drawing/2014/main" id="{DBF89621-FBB0-BEC5-5126-324EAB89FC14}"/>
              </a:ext>
            </a:extLst>
          </p:cNvPr>
          <p:cNvSpPr txBox="1"/>
          <p:nvPr/>
        </p:nvSpPr>
        <p:spPr>
          <a:xfrm>
            <a:off x="3810000" y="5524500"/>
            <a:ext cx="5334000" cy="1015663"/>
          </a:xfrm>
          <a:prstGeom prst="rect">
            <a:avLst/>
          </a:prstGeom>
          <a:noFill/>
        </p:spPr>
        <p:txBody>
          <a:bodyPr wrap="square" rtlCol="0">
            <a:spAutoFit/>
          </a:bodyPr>
          <a:lstStyle/>
          <a:p>
            <a:pPr algn="ctr" rtl="1"/>
            <a:r>
              <a:rPr lang="ar-MA" sz="6000" b="1" dirty="0">
                <a:solidFill>
                  <a:srgbClr val="FF0000"/>
                </a:solidFill>
                <a:latin typeface="Arial Rounded MT Bold" panose="020F0704030504030204" pitchFamily="34" charset="0"/>
              </a:rPr>
              <a:t>أَرْبَعَةٌ وَثَمانونَ</a:t>
            </a:r>
            <a:endParaRPr lang="fr-FR" sz="6000" b="1" dirty="0">
              <a:solidFill>
                <a:srgbClr val="FF0000"/>
              </a:solidFill>
              <a:latin typeface="Arial Rounded MT Bold" panose="020F0704030504030204" pitchFamily="34" charset="0"/>
            </a:endParaRPr>
          </a:p>
        </p:txBody>
      </p:sp>
      <p:graphicFrame>
        <p:nvGraphicFramePr>
          <p:cNvPr id="2" name="Tableau 1">
            <a:extLst>
              <a:ext uri="{FF2B5EF4-FFF2-40B4-BE49-F238E27FC236}">
                <a16:creationId xmlns:a16="http://schemas.microsoft.com/office/drawing/2014/main" id="{38A9927A-69F1-E07C-A265-861825B91EF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A38CB343-9C07-0AA0-6CD9-926F5B54369D}"/>
              </a:ext>
            </a:extLst>
          </p:cNvPr>
          <p:cNvSpPr txBox="1"/>
          <p:nvPr/>
        </p:nvSpPr>
        <p:spPr>
          <a:xfrm>
            <a:off x="5257800" y="4008252"/>
            <a:ext cx="2590800" cy="1107996"/>
          </a:xfrm>
          <a:prstGeom prst="rect">
            <a:avLst/>
          </a:prstGeom>
          <a:noFill/>
        </p:spPr>
        <p:txBody>
          <a:bodyPr wrap="square" rtlCol="0">
            <a:spAutoFit/>
          </a:bodyPr>
          <a:lstStyle/>
          <a:p>
            <a:pPr algn="ctr"/>
            <a:r>
              <a:rPr lang="ar-MA" sz="6600" b="1" dirty="0">
                <a:latin typeface="Arial Rounded MT Bold" panose="020F0704030504030204" pitchFamily="34" charset="0"/>
              </a:rPr>
              <a:t>84</a:t>
            </a:r>
            <a:endParaRPr lang="fr-FR" sz="6600" b="1" dirty="0">
              <a:latin typeface="Arial Rounded MT Bold" panose="020F0704030504030204" pitchFamily="34" charset="0"/>
            </a:endParaRPr>
          </a:p>
        </p:txBody>
      </p:sp>
    </p:spTree>
    <p:extLst>
      <p:ext uri="{BB962C8B-B14F-4D97-AF65-F5344CB8AC3E}">
        <p14:creationId xmlns:p14="http://schemas.microsoft.com/office/powerpoint/2010/main" val="4225775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C1FF8-4789-90BE-4804-A49DAFEE1BC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BCAF4C7-13D4-DC47-E0DC-E52D29E02F4B}"/>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7C373F-F4A8-BFB5-B911-D4FD59A1A9A8}"/>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70D1CB5-4D37-1591-45CE-89CF8A894830}"/>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C4BE33E-982E-64E3-B4F5-2F5213051266}"/>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أكتبوا العدد 69 كتابة مفككة. </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DE5A593-F4EB-CE37-DF2E-EF50DD912C6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226B6E1E-EF11-8EBC-8B5C-84DF3148C1D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69000" y="818076"/>
            <a:ext cx="1081199" cy="736017"/>
          </a:xfrm>
          <a:prstGeom prst="roundRect">
            <a:avLst/>
          </a:prstGeom>
        </p:spPr>
      </p:pic>
      <p:sp>
        <p:nvSpPr>
          <p:cNvPr id="9" name="ZoneTexte 8">
            <a:extLst>
              <a:ext uri="{FF2B5EF4-FFF2-40B4-BE49-F238E27FC236}">
                <a16:creationId xmlns:a16="http://schemas.microsoft.com/office/drawing/2014/main" id="{E63C1E8D-DE4E-1BFE-78FB-C4B54F0D5624}"/>
              </a:ext>
            </a:extLst>
          </p:cNvPr>
          <p:cNvSpPr txBox="1"/>
          <p:nvPr/>
        </p:nvSpPr>
        <p:spPr>
          <a:xfrm>
            <a:off x="5410200" y="5524500"/>
            <a:ext cx="2590800" cy="1569660"/>
          </a:xfrm>
          <a:prstGeom prst="rect">
            <a:avLst/>
          </a:prstGeom>
          <a:noFill/>
        </p:spPr>
        <p:txBody>
          <a:bodyPr wrap="square" rtlCol="0">
            <a:spAutoFit/>
          </a:bodyPr>
          <a:lstStyle/>
          <a:p>
            <a:pPr algn="ctr"/>
            <a:r>
              <a:rPr lang="ar-MA" sz="9600" dirty="0">
                <a:solidFill>
                  <a:srgbClr val="FF0000"/>
                </a:solidFill>
              </a:rPr>
              <a:t>؟</a:t>
            </a:r>
            <a:endParaRPr lang="fr-FR" sz="8000" dirty="0">
              <a:solidFill>
                <a:srgbClr val="FF0000"/>
              </a:solidFill>
            </a:endParaRPr>
          </a:p>
        </p:txBody>
      </p:sp>
      <p:graphicFrame>
        <p:nvGraphicFramePr>
          <p:cNvPr id="2" name="Tableau 1">
            <a:extLst>
              <a:ext uri="{FF2B5EF4-FFF2-40B4-BE49-F238E27FC236}">
                <a16:creationId xmlns:a16="http://schemas.microsoft.com/office/drawing/2014/main" id="{1C4463BB-C9D8-37A2-F100-24692FBBDFC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A6321013-9655-391A-ED8B-D56B67BC93A9}"/>
              </a:ext>
            </a:extLst>
          </p:cNvPr>
          <p:cNvSpPr txBox="1"/>
          <p:nvPr/>
        </p:nvSpPr>
        <p:spPr>
          <a:xfrm>
            <a:off x="5410200" y="4064938"/>
            <a:ext cx="2590800" cy="1107996"/>
          </a:xfrm>
          <a:prstGeom prst="rect">
            <a:avLst/>
          </a:prstGeom>
          <a:noFill/>
        </p:spPr>
        <p:txBody>
          <a:bodyPr wrap="square" rtlCol="0">
            <a:spAutoFit/>
          </a:bodyPr>
          <a:lstStyle/>
          <a:p>
            <a:pPr algn="ctr"/>
            <a:r>
              <a:rPr lang="ar-MA" sz="6600" b="1" dirty="0">
                <a:latin typeface="Arial Rounded MT Bold" panose="020F0704030504030204" pitchFamily="34" charset="0"/>
              </a:rPr>
              <a:t>69</a:t>
            </a:r>
            <a:endParaRPr lang="fr-FR" sz="6600" b="1" dirty="0">
              <a:latin typeface="Arial Rounded MT Bold" panose="020F0704030504030204" pitchFamily="34" charset="0"/>
            </a:endParaRPr>
          </a:p>
        </p:txBody>
      </p:sp>
    </p:spTree>
    <p:extLst>
      <p:ext uri="{BB962C8B-B14F-4D97-AF65-F5344CB8AC3E}">
        <p14:creationId xmlns:p14="http://schemas.microsoft.com/office/powerpoint/2010/main" val="7624830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F43F6-8F3F-D173-0BD6-08A4D7F5A56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805A79E-5D38-0226-B2DA-B307D2F90F50}"/>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2B37ADB-E64B-4810-F95F-D932811FD17A}"/>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C6883CF-EFA3-96FC-EA5E-759D6C0A8113}"/>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CEAA6EC-5550-8B6A-8B70-FA2D79D44FF2}"/>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E0F3576-5EC1-0B8F-4975-3C870077FD9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C52868F3-6685-CA90-27BD-B3792E583700}"/>
              </a:ext>
            </a:extLst>
          </p:cNvPr>
          <p:cNvPicPr>
            <a:picLocks noChangeAspect="1"/>
          </p:cNvPicPr>
          <p:nvPr/>
        </p:nvPicPr>
        <p:blipFill>
          <a:blip r:embed="rId4"/>
          <a:stretch>
            <a:fillRect/>
          </a:stretch>
        </p:blipFill>
        <p:spPr>
          <a:xfrm>
            <a:off x="152400" y="857043"/>
            <a:ext cx="1143000" cy="819073"/>
          </a:xfrm>
          <a:prstGeom prst="rect">
            <a:avLst/>
          </a:prstGeom>
        </p:spPr>
      </p:pic>
      <p:sp>
        <p:nvSpPr>
          <p:cNvPr id="5" name="ZoneTexte 4">
            <a:extLst>
              <a:ext uri="{FF2B5EF4-FFF2-40B4-BE49-F238E27FC236}">
                <a16:creationId xmlns:a16="http://schemas.microsoft.com/office/drawing/2014/main" id="{A273E88C-0D19-EFF1-F4AC-CC3AE5CBDFDC}"/>
              </a:ext>
            </a:extLst>
          </p:cNvPr>
          <p:cNvSpPr txBox="1"/>
          <p:nvPr/>
        </p:nvSpPr>
        <p:spPr>
          <a:xfrm>
            <a:off x="5410200" y="5524500"/>
            <a:ext cx="2590800" cy="1107996"/>
          </a:xfrm>
          <a:prstGeom prst="rect">
            <a:avLst/>
          </a:prstGeom>
          <a:noFill/>
        </p:spPr>
        <p:txBody>
          <a:bodyPr wrap="square" rtlCol="0">
            <a:spAutoFit/>
          </a:bodyPr>
          <a:lstStyle/>
          <a:p>
            <a:pPr algn="ctr"/>
            <a:r>
              <a:rPr lang="ar-MA" sz="6600" b="1" dirty="0">
                <a:solidFill>
                  <a:srgbClr val="FF0000"/>
                </a:solidFill>
                <a:latin typeface="Arial Rounded MT Bold" panose="020F0704030504030204" pitchFamily="34" charset="0"/>
              </a:rPr>
              <a:t>9 + 60</a:t>
            </a:r>
            <a:endParaRPr lang="fr-FR" sz="6600" b="1" dirty="0">
              <a:solidFill>
                <a:srgbClr val="FF0000"/>
              </a:solidFill>
              <a:latin typeface="Arial Rounded MT Bold" panose="020F0704030504030204" pitchFamily="34" charset="0"/>
            </a:endParaRPr>
          </a:p>
        </p:txBody>
      </p:sp>
      <p:graphicFrame>
        <p:nvGraphicFramePr>
          <p:cNvPr id="2" name="Tableau 1">
            <a:extLst>
              <a:ext uri="{FF2B5EF4-FFF2-40B4-BE49-F238E27FC236}">
                <a16:creationId xmlns:a16="http://schemas.microsoft.com/office/drawing/2014/main" id="{AB7D0D79-47F6-2479-E10B-169AF489F5A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9C62673C-D7C0-1037-A42A-E4AFE570FEBF}"/>
              </a:ext>
            </a:extLst>
          </p:cNvPr>
          <p:cNvSpPr txBox="1"/>
          <p:nvPr/>
        </p:nvSpPr>
        <p:spPr>
          <a:xfrm>
            <a:off x="5581718" y="3959304"/>
            <a:ext cx="2590800" cy="1107996"/>
          </a:xfrm>
          <a:prstGeom prst="rect">
            <a:avLst/>
          </a:prstGeom>
          <a:noFill/>
        </p:spPr>
        <p:txBody>
          <a:bodyPr wrap="square" rtlCol="0">
            <a:spAutoFit/>
          </a:bodyPr>
          <a:lstStyle/>
          <a:p>
            <a:pPr algn="ctr"/>
            <a:r>
              <a:rPr lang="ar-MA" sz="6600" b="1" dirty="0">
                <a:latin typeface="Arial Rounded MT Bold" panose="020F0704030504030204" pitchFamily="34" charset="0"/>
              </a:rPr>
              <a:t>69</a:t>
            </a:r>
            <a:endParaRPr lang="fr-FR" sz="6600" b="1" dirty="0">
              <a:latin typeface="Arial Rounded MT Bold" panose="020F0704030504030204" pitchFamily="34" charset="0"/>
            </a:endParaRPr>
          </a:p>
        </p:txBody>
      </p:sp>
    </p:spTree>
    <p:extLst>
      <p:ext uri="{BB962C8B-B14F-4D97-AF65-F5344CB8AC3E}">
        <p14:creationId xmlns:p14="http://schemas.microsoft.com/office/powerpoint/2010/main" val="10490428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E1CF2-1168-DE5D-79CF-F9CFABFC539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DE96938-CB86-4117-1D6C-139504FE222D}"/>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BEFB76-91DF-AA3E-2ED9-213B4C73CA10}"/>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399DF22-A8E0-C648-52E6-6E80D9E04BCF}"/>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D6AB321-0896-437A-C839-FE02D9C26929}"/>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ما هو سابق العدد 70؟</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BEDC6CC-61F6-39E0-ADAC-0E641B0DD97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B2812E2-0FF4-A3CE-5E83-1DC47C7E1B4E}"/>
              </a:ext>
            </a:extLst>
          </p:cNvPr>
          <p:cNvGraphicFramePr>
            <a:graphicFrameLocks noGrp="1"/>
          </p:cNvGraphicFramePr>
          <p:nvPr>
            <p:extLst>
              <p:ext uri="{D42A27DB-BD31-4B8C-83A1-F6EECF244321}">
                <p14:modId xmlns:p14="http://schemas.microsoft.com/office/powerpoint/2010/main" val="4006258457"/>
              </p:ext>
            </p:extLst>
          </p:nvPr>
        </p:nvGraphicFramePr>
        <p:xfrm>
          <a:off x="4800600" y="5692914"/>
          <a:ext cx="4627035" cy="1028700"/>
        </p:xfrm>
        <a:graphic>
          <a:graphicData uri="http://schemas.openxmlformats.org/drawingml/2006/table">
            <a:tbl>
              <a:tblPr firstRow="1" firstCol="1" bandRow="1">
                <a:tableStyleId>{5C22544A-7EE6-4342-B048-85BDC9FD1C3A}</a:tableStyleId>
              </a:tblPr>
              <a:tblGrid>
                <a:gridCol w="925407">
                  <a:extLst>
                    <a:ext uri="{9D8B030D-6E8A-4147-A177-3AD203B41FA5}">
                      <a16:colId xmlns:a16="http://schemas.microsoft.com/office/drawing/2014/main" val="2372970447"/>
                    </a:ext>
                  </a:extLst>
                </a:gridCol>
                <a:gridCol w="925407">
                  <a:extLst>
                    <a:ext uri="{9D8B030D-6E8A-4147-A177-3AD203B41FA5}">
                      <a16:colId xmlns:a16="http://schemas.microsoft.com/office/drawing/2014/main" val="682178418"/>
                    </a:ext>
                  </a:extLst>
                </a:gridCol>
                <a:gridCol w="925407">
                  <a:extLst>
                    <a:ext uri="{9D8B030D-6E8A-4147-A177-3AD203B41FA5}">
                      <a16:colId xmlns:a16="http://schemas.microsoft.com/office/drawing/2014/main" val="3930827646"/>
                    </a:ext>
                  </a:extLst>
                </a:gridCol>
                <a:gridCol w="925407">
                  <a:extLst>
                    <a:ext uri="{9D8B030D-6E8A-4147-A177-3AD203B41FA5}">
                      <a16:colId xmlns:a16="http://schemas.microsoft.com/office/drawing/2014/main" val="614144887"/>
                    </a:ext>
                  </a:extLst>
                </a:gridCol>
                <a:gridCol w="925407">
                  <a:extLst>
                    <a:ext uri="{9D8B030D-6E8A-4147-A177-3AD203B41FA5}">
                      <a16:colId xmlns:a16="http://schemas.microsoft.com/office/drawing/2014/main" val="1560377904"/>
                    </a:ext>
                  </a:extLst>
                </a:gridCol>
              </a:tblGrid>
              <a:tr h="1028700">
                <a:tc>
                  <a:txBody>
                    <a:bodyPr/>
                    <a:lstStyle/>
                    <a:p>
                      <a:pPr>
                        <a:lnSpc>
                          <a:spcPct val="107000"/>
                        </a:lnSpc>
                        <a:spcAft>
                          <a:spcPts val="800"/>
                        </a:spcAft>
                        <a:buNone/>
                      </a:pPr>
                      <a:r>
                        <a:rPr lang="fr-FR" sz="1100" kern="100">
                          <a:effectLst/>
                        </a:rPr>
                        <a:t> </a:t>
                      </a:r>
                      <a:endParaRPr lang="fr-FR"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400" kern="100" dirty="0">
                          <a:effectLst/>
                        </a:rPr>
                        <a:t> </a:t>
                      </a:r>
                      <a:endParaRPr lang="fr-FR" sz="1400" kern="1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100" kern="100" dirty="0">
                          <a:solidFill>
                            <a:srgbClr val="FF0000"/>
                          </a:solidFill>
                          <a:effectLst/>
                        </a:rPr>
                        <a:t> </a:t>
                      </a:r>
                      <a:r>
                        <a:rPr lang="ar-MA" sz="4000" kern="100" dirty="0">
                          <a:solidFill>
                            <a:srgbClr val="FF0000"/>
                          </a:solidFill>
                          <a:effectLst/>
                        </a:rPr>
                        <a:t>70</a:t>
                      </a:r>
                      <a:endParaRPr lang="fr-FR" sz="11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endParaRPr lang="fr-FR"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fr-FR" sz="1100" kern="100" dirty="0">
                          <a:effectLst/>
                        </a:rPr>
                        <a:t> </a:t>
                      </a:r>
                      <a:endParaRPr lang="fr-FR"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5097094"/>
                  </a:ext>
                </a:extLst>
              </a:tr>
            </a:tbl>
          </a:graphicData>
        </a:graphic>
      </p:graphicFrame>
      <p:sp>
        <p:nvSpPr>
          <p:cNvPr id="4" name="Flèche : courbe vers la droite 3">
            <a:extLst>
              <a:ext uri="{FF2B5EF4-FFF2-40B4-BE49-F238E27FC236}">
                <a16:creationId xmlns:a16="http://schemas.microsoft.com/office/drawing/2014/main" id="{ACCCA036-23FD-FF60-A43C-555F67308CC1}"/>
              </a:ext>
            </a:extLst>
          </p:cNvPr>
          <p:cNvSpPr/>
          <p:nvPr/>
        </p:nvSpPr>
        <p:spPr>
          <a:xfrm rot="5400000">
            <a:off x="6187686" y="4816086"/>
            <a:ext cx="603764" cy="1041663"/>
          </a:xfrm>
          <a:prstGeom prst="curvedRightArrow">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ZoneTexte 5">
            <a:extLst>
              <a:ext uri="{FF2B5EF4-FFF2-40B4-BE49-F238E27FC236}">
                <a16:creationId xmlns:a16="http://schemas.microsoft.com/office/drawing/2014/main" id="{2F3D9518-06CA-A1B1-960A-D055B8421275}"/>
              </a:ext>
            </a:extLst>
          </p:cNvPr>
          <p:cNvSpPr txBox="1"/>
          <p:nvPr/>
        </p:nvSpPr>
        <p:spPr>
          <a:xfrm>
            <a:off x="6019800" y="4457700"/>
            <a:ext cx="1329268" cy="523220"/>
          </a:xfrm>
          <a:prstGeom prst="rect">
            <a:avLst/>
          </a:prstGeom>
          <a:noFill/>
        </p:spPr>
        <p:txBody>
          <a:bodyPr wrap="square" rtlCol="0">
            <a:spAutoFit/>
          </a:bodyPr>
          <a:lstStyle/>
          <a:p>
            <a:r>
              <a:rPr lang="ar-MA" sz="2800" b="1" dirty="0">
                <a:solidFill>
                  <a:schemeClr val="accent1"/>
                </a:solidFill>
              </a:rPr>
              <a:t>السابق</a:t>
            </a:r>
            <a:endParaRPr lang="fr-FR" sz="2800" b="1" dirty="0">
              <a:solidFill>
                <a:schemeClr val="accent1"/>
              </a:solidFill>
            </a:endParaRPr>
          </a:p>
        </p:txBody>
      </p:sp>
      <p:sp>
        <p:nvSpPr>
          <p:cNvPr id="7" name="ZoneTexte 6">
            <a:extLst>
              <a:ext uri="{FF2B5EF4-FFF2-40B4-BE49-F238E27FC236}">
                <a16:creationId xmlns:a16="http://schemas.microsoft.com/office/drawing/2014/main" id="{95439FCC-0202-AF09-4487-758BBAE1B73B}"/>
              </a:ext>
            </a:extLst>
          </p:cNvPr>
          <p:cNvSpPr txBox="1"/>
          <p:nvPr/>
        </p:nvSpPr>
        <p:spPr>
          <a:xfrm>
            <a:off x="5715000" y="5767684"/>
            <a:ext cx="838200" cy="923330"/>
          </a:xfrm>
          <a:prstGeom prst="rect">
            <a:avLst/>
          </a:prstGeom>
          <a:noFill/>
        </p:spPr>
        <p:txBody>
          <a:bodyPr wrap="square" rtlCol="0">
            <a:spAutoFit/>
          </a:bodyPr>
          <a:lstStyle/>
          <a:p>
            <a:pPr algn="ctr"/>
            <a:r>
              <a:rPr lang="ar-MA" sz="5400" b="1" dirty="0">
                <a:solidFill>
                  <a:schemeClr val="accent1"/>
                </a:solidFill>
              </a:rPr>
              <a:t>؟</a:t>
            </a:r>
            <a:endParaRPr lang="fr-FR" sz="2800" b="1" dirty="0">
              <a:solidFill>
                <a:schemeClr val="accent1"/>
              </a:solidFill>
            </a:endParaRPr>
          </a:p>
        </p:txBody>
      </p:sp>
      <p:pic>
        <p:nvPicPr>
          <p:cNvPr id="5" name="Picture 9">
            <a:extLst>
              <a:ext uri="{FF2B5EF4-FFF2-40B4-BE49-F238E27FC236}">
                <a16:creationId xmlns:a16="http://schemas.microsoft.com/office/drawing/2014/main" id="{DBBCD80A-288B-0EB0-4750-63D1EB366293}"/>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9" name="Tableau 8">
            <a:extLst>
              <a:ext uri="{FF2B5EF4-FFF2-40B4-BE49-F238E27FC236}">
                <a16:creationId xmlns:a16="http://schemas.microsoft.com/office/drawing/2014/main" id="{AB15F910-142A-AE9E-B165-3B4E4470004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1864874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03F5F-EEE6-B3E6-CC26-DD911BF7A6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D3A5F9E-7810-8696-BA65-36431D30383C}"/>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9D7440-3FD7-2A0C-F214-D6F60C7B6449}"/>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AAE522F-6250-0B37-C9F0-556B1A5B065C}"/>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1ECD3A6-0BC0-E3B4-4FE3-934F421A0CA0}"/>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07BCE32-6E23-3A1C-21E0-3515750F5B3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E80EB3E-3363-827F-E941-5A919CCCC110}"/>
              </a:ext>
            </a:extLst>
          </p:cNvPr>
          <p:cNvGraphicFramePr>
            <a:graphicFrameLocks noGrp="1"/>
          </p:cNvGraphicFramePr>
          <p:nvPr>
            <p:extLst>
              <p:ext uri="{D42A27DB-BD31-4B8C-83A1-F6EECF244321}">
                <p14:modId xmlns:p14="http://schemas.microsoft.com/office/powerpoint/2010/main" val="3724587123"/>
              </p:ext>
            </p:extLst>
          </p:nvPr>
        </p:nvGraphicFramePr>
        <p:xfrm>
          <a:off x="4800600" y="5692914"/>
          <a:ext cx="4627035" cy="1028700"/>
        </p:xfrm>
        <a:graphic>
          <a:graphicData uri="http://schemas.openxmlformats.org/drawingml/2006/table">
            <a:tbl>
              <a:tblPr firstRow="1" firstCol="1" bandRow="1">
                <a:tableStyleId>{5C22544A-7EE6-4342-B048-85BDC9FD1C3A}</a:tableStyleId>
              </a:tblPr>
              <a:tblGrid>
                <a:gridCol w="925407">
                  <a:extLst>
                    <a:ext uri="{9D8B030D-6E8A-4147-A177-3AD203B41FA5}">
                      <a16:colId xmlns:a16="http://schemas.microsoft.com/office/drawing/2014/main" val="2372970447"/>
                    </a:ext>
                  </a:extLst>
                </a:gridCol>
                <a:gridCol w="925407">
                  <a:extLst>
                    <a:ext uri="{9D8B030D-6E8A-4147-A177-3AD203B41FA5}">
                      <a16:colId xmlns:a16="http://schemas.microsoft.com/office/drawing/2014/main" val="682178418"/>
                    </a:ext>
                  </a:extLst>
                </a:gridCol>
                <a:gridCol w="925407">
                  <a:extLst>
                    <a:ext uri="{9D8B030D-6E8A-4147-A177-3AD203B41FA5}">
                      <a16:colId xmlns:a16="http://schemas.microsoft.com/office/drawing/2014/main" val="3930827646"/>
                    </a:ext>
                  </a:extLst>
                </a:gridCol>
                <a:gridCol w="925407">
                  <a:extLst>
                    <a:ext uri="{9D8B030D-6E8A-4147-A177-3AD203B41FA5}">
                      <a16:colId xmlns:a16="http://schemas.microsoft.com/office/drawing/2014/main" val="614144887"/>
                    </a:ext>
                  </a:extLst>
                </a:gridCol>
                <a:gridCol w="925407">
                  <a:extLst>
                    <a:ext uri="{9D8B030D-6E8A-4147-A177-3AD203B41FA5}">
                      <a16:colId xmlns:a16="http://schemas.microsoft.com/office/drawing/2014/main" val="1560377904"/>
                    </a:ext>
                  </a:extLst>
                </a:gridCol>
              </a:tblGrid>
              <a:tr h="1028700">
                <a:tc>
                  <a:txBody>
                    <a:bodyPr/>
                    <a:lstStyle/>
                    <a:p>
                      <a:pPr>
                        <a:lnSpc>
                          <a:spcPct val="107000"/>
                        </a:lnSpc>
                        <a:spcAft>
                          <a:spcPts val="800"/>
                        </a:spcAft>
                        <a:buNone/>
                      </a:pPr>
                      <a:r>
                        <a:rPr lang="fr-FR" sz="1100" kern="100">
                          <a:effectLst/>
                        </a:rPr>
                        <a:t> </a:t>
                      </a:r>
                      <a:endParaRPr lang="fr-FR"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400" kern="100" dirty="0">
                          <a:effectLst/>
                        </a:rPr>
                        <a:t> </a:t>
                      </a:r>
                      <a:endParaRPr lang="fr-FR" sz="1400" kern="1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100" kern="100" dirty="0">
                          <a:solidFill>
                            <a:srgbClr val="FF0000"/>
                          </a:solidFill>
                          <a:effectLst/>
                        </a:rPr>
                        <a:t> </a:t>
                      </a:r>
                      <a:r>
                        <a:rPr lang="ar-MA" sz="4000" kern="100" dirty="0">
                          <a:solidFill>
                            <a:srgbClr val="FF0000"/>
                          </a:solidFill>
                          <a:effectLst/>
                        </a:rPr>
                        <a:t>70</a:t>
                      </a:r>
                      <a:endParaRPr lang="fr-FR" sz="11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fr-FR" sz="1100" kern="100" dirty="0">
                          <a:effectLst/>
                        </a:rPr>
                        <a:t> </a:t>
                      </a:r>
                      <a:endParaRPr lang="fr-FR"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fr-FR" sz="1100" kern="100" dirty="0">
                          <a:effectLst/>
                        </a:rPr>
                        <a:t> </a:t>
                      </a:r>
                      <a:endParaRPr lang="fr-FR"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5097094"/>
                  </a:ext>
                </a:extLst>
              </a:tr>
            </a:tbl>
          </a:graphicData>
        </a:graphic>
      </p:graphicFrame>
      <p:sp>
        <p:nvSpPr>
          <p:cNvPr id="4" name="Flèche : courbe vers la droite 3">
            <a:extLst>
              <a:ext uri="{FF2B5EF4-FFF2-40B4-BE49-F238E27FC236}">
                <a16:creationId xmlns:a16="http://schemas.microsoft.com/office/drawing/2014/main" id="{4C62CCA7-E1E3-A125-A476-8AF42C28F256}"/>
              </a:ext>
            </a:extLst>
          </p:cNvPr>
          <p:cNvSpPr/>
          <p:nvPr/>
        </p:nvSpPr>
        <p:spPr>
          <a:xfrm rot="5400000">
            <a:off x="6187686" y="4816086"/>
            <a:ext cx="603764" cy="1041663"/>
          </a:xfrm>
          <a:prstGeom prst="curvedRightArrow">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ZoneTexte 5">
            <a:extLst>
              <a:ext uri="{FF2B5EF4-FFF2-40B4-BE49-F238E27FC236}">
                <a16:creationId xmlns:a16="http://schemas.microsoft.com/office/drawing/2014/main" id="{397ACE05-02C0-643D-701B-CC8250816F9E}"/>
              </a:ext>
            </a:extLst>
          </p:cNvPr>
          <p:cNvSpPr txBox="1"/>
          <p:nvPr/>
        </p:nvSpPr>
        <p:spPr>
          <a:xfrm>
            <a:off x="6019800" y="4457700"/>
            <a:ext cx="1329268" cy="523220"/>
          </a:xfrm>
          <a:prstGeom prst="rect">
            <a:avLst/>
          </a:prstGeom>
          <a:noFill/>
        </p:spPr>
        <p:txBody>
          <a:bodyPr wrap="square" rtlCol="0">
            <a:spAutoFit/>
          </a:bodyPr>
          <a:lstStyle/>
          <a:p>
            <a:r>
              <a:rPr lang="ar-MA" sz="2800" b="1" dirty="0">
                <a:solidFill>
                  <a:schemeClr val="accent1"/>
                </a:solidFill>
              </a:rPr>
              <a:t>السابق</a:t>
            </a:r>
            <a:endParaRPr lang="fr-FR" sz="2800" b="1" dirty="0">
              <a:solidFill>
                <a:schemeClr val="accent1"/>
              </a:solidFill>
            </a:endParaRPr>
          </a:p>
        </p:txBody>
      </p:sp>
      <p:sp>
        <p:nvSpPr>
          <p:cNvPr id="7" name="ZoneTexte 6">
            <a:extLst>
              <a:ext uri="{FF2B5EF4-FFF2-40B4-BE49-F238E27FC236}">
                <a16:creationId xmlns:a16="http://schemas.microsoft.com/office/drawing/2014/main" id="{75FC319B-304B-F8FC-FC68-5CEE803EC2FA}"/>
              </a:ext>
            </a:extLst>
          </p:cNvPr>
          <p:cNvSpPr txBox="1"/>
          <p:nvPr/>
        </p:nvSpPr>
        <p:spPr>
          <a:xfrm>
            <a:off x="5715000" y="5767684"/>
            <a:ext cx="838200" cy="769441"/>
          </a:xfrm>
          <a:prstGeom prst="rect">
            <a:avLst/>
          </a:prstGeom>
          <a:noFill/>
        </p:spPr>
        <p:txBody>
          <a:bodyPr wrap="square" rtlCol="0">
            <a:spAutoFit/>
          </a:bodyPr>
          <a:lstStyle/>
          <a:p>
            <a:pPr algn="ctr"/>
            <a:r>
              <a:rPr lang="ar-MA" sz="4400" b="1" dirty="0">
                <a:solidFill>
                  <a:schemeClr val="accent1"/>
                </a:solidFill>
              </a:rPr>
              <a:t>69</a:t>
            </a:r>
            <a:endParaRPr lang="fr-FR" sz="2000" b="1" dirty="0">
              <a:solidFill>
                <a:schemeClr val="accent1"/>
              </a:solidFill>
            </a:endParaRPr>
          </a:p>
        </p:txBody>
      </p:sp>
      <p:pic>
        <p:nvPicPr>
          <p:cNvPr id="9" name="Image 8">
            <a:extLst>
              <a:ext uri="{FF2B5EF4-FFF2-40B4-BE49-F238E27FC236}">
                <a16:creationId xmlns:a16="http://schemas.microsoft.com/office/drawing/2014/main" id="{FAD56648-5CE8-8E8B-8476-A446613FB7A9}"/>
              </a:ext>
            </a:extLst>
          </p:cNvPr>
          <p:cNvPicPr>
            <a:picLocks noChangeAspect="1"/>
          </p:cNvPicPr>
          <p:nvPr/>
        </p:nvPicPr>
        <p:blipFill>
          <a:blip r:embed="rId4"/>
          <a:stretch>
            <a:fillRect/>
          </a:stretch>
        </p:blipFill>
        <p:spPr>
          <a:xfrm>
            <a:off x="152400" y="857043"/>
            <a:ext cx="1143000" cy="819073"/>
          </a:xfrm>
          <a:prstGeom prst="rect">
            <a:avLst/>
          </a:prstGeom>
        </p:spPr>
      </p:pic>
      <p:graphicFrame>
        <p:nvGraphicFramePr>
          <p:cNvPr id="5" name="Tableau 4">
            <a:extLst>
              <a:ext uri="{FF2B5EF4-FFF2-40B4-BE49-F238E27FC236}">
                <a16:creationId xmlns:a16="http://schemas.microsoft.com/office/drawing/2014/main" id="{0202FADF-6745-68E9-2729-254061BC1D3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2662792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EA5BE-E41A-03C4-3939-C488E180983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140FB83-90CF-DB5F-F176-C6952A9BC791}"/>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77E8BCD-9C56-2755-2A13-AD8C204B229D}"/>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8B56E47-E61D-8044-83C7-334146999AF0}"/>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6673605-05C3-61E0-9BC7-60C081434BBA}"/>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وما هو لاحق العدد 49؟</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19DA6D4-2F42-859C-A2E4-E68E0EDD781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AE2281F6-30C3-6A47-2607-11F0F0632BA2}"/>
              </a:ext>
            </a:extLst>
          </p:cNvPr>
          <p:cNvGraphicFramePr>
            <a:graphicFrameLocks noGrp="1"/>
          </p:cNvGraphicFramePr>
          <p:nvPr>
            <p:extLst>
              <p:ext uri="{D42A27DB-BD31-4B8C-83A1-F6EECF244321}">
                <p14:modId xmlns:p14="http://schemas.microsoft.com/office/powerpoint/2010/main" val="384739052"/>
              </p:ext>
            </p:extLst>
          </p:nvPr>
        </p:nvGraphicFramePr>
        <p:xfrm>
          <a:off x="4800600" y="5692914"/>
          <a:ext cx="4627035" cy="1028700"/>
        </p:xfrm>
        <a:graphic>
          <a:graphicData uri="http://schemas.openxmlformats.org/drawingml/2006/table">
            <a:tbl>
              <a:tblPr firstRow="1" firstCol="1" bandRow="1">
                <a:tableStyleId>{5C22544A-7EE6-4342-B048-85BDC9FD1C3A}</a:tableStyleId>
              </a:tblPr>
              <a:tblGrid>
                <a:gridCol w="925407">
                  <a:extLst>
                    <a:ext uri="{9D8B030D-6E8A-4147-A177-3AD203B41FA5}">
                      <a16:colId xmlns:a16="http://schemas.microsoft.com/office/drawing/2014/main" val="2372970447"/>
                    </a:ext>
                  </a:extLst>
                </a:gridCol>
                <a:gridCol w="925407">
                  <a:extLst>
                    <a:ext uri="{9D8B030D-6E8A-4147-A177-3AD203B41FA5}">
                      <a16:colId xmlns:a16="http://schemas.microsoft.com/office/drawing/2014/main" val="682178418"/>
                    </a:ext>
                  </a:extLst>
                </a:gridCol>
                <a:gridCol w="925407">
                  <a:extLst>
                    <a:ext uri="{9D8B030D-6E8A-4147-A177-3AD203B41FA5}">
                      <a16:colId xmlns:a16="http://schemas.microsoft.com/office/drawing/2014/main" val="3930827646"/>
                    </a:ext>
                  </a:extLst>
                </a:gridCol>
                <a:gridCol w="925407">
                  <a:extLst>
                    <a:ext uri="{9D8B030D-6E8A-4147-A177-3AD203B41FA5}">
                      <a16:colId xmlns:a16="http://schemas.microsoft.com/office/drawing/2014/main" val="614144887"/>
                    </a:ext>
                  </a:extLst>
                </a:gridCol>
                <a:gridCol w="925407">
                  <a:extLst>
                    <a:ext uri="{9D8B030D-6E8A-4147-A177-3AD203B41FA5}">
                      <a16:colId xmlns:a16="http://schemas.microsoft.com/office/drawing/2014/main" val="1560377904"/>
                    </a:ext>
                  </a:extLst>
                </a:gridCol>
              </a:tblGrid>
              <a:tr h="1028700">
                <a:tc>
                  <a:txBody>
                    <a:bodyPr/>
                    <a:lstStyle/>
                    <a:p>
                      <a:pPr>
                        <a:lnSpc>
                          <a:spcPct val="107000"/>
                        </a:lnSpc>
                        <a:spcAft>
                          <a:spcPts val="800"/>
                        </a:spcAft>
                        <a:buNone/>
                      </a:pPr>
                      <a:r>
                        <a:rPr lang="fr-FR" sz="1100" kern="100">
                          <a:effectLst/>
                        </a:rPr>
                        <a:t> </a:t>
                      </a:r>
                      <a:endParaRPr lang="fr-FR"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400" kern="100" dirty="0">
                          <a:effectLst/>
                        </a:rPr>
                        <a:t> </a:t>
                      </a:r>
                      <a:endParaRPr lang="fr-FR" sz="1400" kern="1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100" kern="100" dirty="0">
                          <a:solidFill>
                            <a:srgbClr val="FF0000"/>
                          </a:solidFill>
                          <a:effectLst/>
                        </a:rPr>
                        <a:t> </a:t>
                      </a:r>
                      <a:r>
                        <a:rPr lang="ar-MA" sz="4000" kern="100" dirty="0">
                          <a:solidFill>
                            <a:srgbClr val="FF0000"/>
                          </a:solidFill>
                          <a:effectLst/>
                        </a:rPr>
                        <a:t>49</a:t>
                      </a:r>
                      <a:endParaRPr lang="fr-FR" sz="11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fr-FR" sz="1100" kern="100">
                          <a:effectLst/>
                        </a:rPr>
                        <a:t> </a:t>
                      </a:r>
                      <a:endParaRPr lang="fr-FR"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fr-FR" sz="1100" kern="100" dirty="0">
                          <a:effectLst/>
                        </a:rPr>
                        <a:t> </a:t>
                      </a:r>
                      <a:endParaRPr lang="fr-FR"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5097094"/>
                  </a:ext>
                </a:extLst>
              </a:tr>
            </a:tbl>
          </a:graphicData>
        </a:graphic>
      </p:graphicFrame>
      <p:sp>
        <p:nvSpPr>
          <p:cNvPr id="9" name="ZoneTexte 8">
            <a:extLst>
              <a:ext uri="{FF2B5EF4-FFF2-40B4-BE49-F238E27FC236}">
                <a16:creationId xmlns:a16="http://schemas.microsoft.com/office/drawing/2014/main" id="{61CE37EB-D04E-1789-3648-EC2466A75F04}"/>
              </a:ext>
            </a:extLst>
          </p:cNvPr>
          <p:cNvSpPr txBox="1"/>
          <p:nvPr/>
        </p:nvSpPr>
        <p:spPr>
          <a:xfrm>
            <a:off x="7626284" y="5791765"/>
            <a:ext cx="838200" cy="830997"/>
          </a:xfrm>
          <a:prstGeom prst="rect">
            <a:avLst/>
          </a:prstGeom>
          <a:noFill/>
        </p:spPr>
        <p:txBody>
          <a:bodyPr wrap="square" rtlCol="0">
            <a:spAutoFit/>
          </a:bodyPr>
          <a:lstStyle/>
          <a:p>
            <a:pPr algn="ctr"/>
            <a:r>
              <a:rPr lang="fr-MA" sz="4800" b="1" dirty="0">
                <a:solidFill>
                  <a:srgbClr val="4AC283"/>
                </a:solidFill>
              </a:rPr>
              <a:t>?</a:t>
            </a:r>
            <a:endParaRPr lang="fr-FR" b="1" dirty="0">
              <a:solidFill>
                <a:srgbClr val="4AC283"/>
              </a:solidFill>
            </a:endParaRPr>
          </a:p>
        </p:txBody>
      </p:sp>
      <p:sp>
        <p:nvSpPr>
          <p:cNvPr id="10" name="Flèche : courbe vers la gauche 9">
            <a:extLst>
              <a:ext uri="{FF2B5EF4-FFF2-40B4-BE49-F238E27FC236}">
                <a16:creationId xmlns:a16="http://schemas.microsoft.com/office/drawing/2014/main" id="{0E84D29F-D1D1-9EC2-EE27-714591A91BD7}"/>
              </a:ext>
            </a:extLst>
          </p:cNvPr>
          <p:cNvSpPr/>
          <p:nvPr/>
        </p:nvSpPr>
        <p:spPr>
          <a:xfrm rot="16200000">
            <a:off x="7271189" y="4783497"/>
            <a:ext cx="646817" cy="1041665"/>
          </a:xfrm>
          <a:prstGeom prst="curvedLeftArrow">
            <a:avLst/>
          </a:prstGeom>
          <a:solidFill>
            <a:srgbClr val="4AC283"/>
          </a:solidFill>
          <a:ln>
            <a:solidFill>
              <a:srgbClr val="4AC2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ZoneTexte 10">
            <a:extLst>
              <a:ext uri="{FF2B5EF4-FFF2-40B4-BE49-F238E27FC236}">
                <a16:creationId xmlns:a16="http://schemas.microsoft.com/office/drawing/2014/main" id="{E5B0EB70-F58C-EF6C-0CCF-F4D5DD40A9DF}"/>
              </a:ext>
            </a:extLst>
          </p:cNvPr>
          <p:cNvSpPr txBox="1"/>
          <p:nvPr/>
        </p:nvSpPr>
        <p:spPr>
          <a:xfrm>
            <a:off x="7114117" y="4391661"/>
            <a:ext cx="1329268" cy="523220"/>
          </a:xfrm>
          <a:prstGeom prst="rect">
            <a:avLst/>
          </a:prstGeom>
          <a:noFill/>
        </p:spPr>
        <p:txBody>
          <a:bodyPr wrap="square" rtlCol="0">
            <a:spAutoFit/>
          </a:bodyPr>
          <a:lstStyle/>
          <a:p>
            <a:r>
              <a:rPr lang="ar-MA" sz="2800" b="1" dirty="0">
                <a:solidFill>
                  <a:srgbClr val="4AC283"/>
                </a:solidFill>
              </a:rPr>
              <a:t>اللاحق</a:t>
            </a:r>
            <a:endParaRPr lang="fr-FR" sz="2800" b="1" dirty="0">
              <a:solidFill>
                <a:srgbClr val="4AC283"/>
              </a:solidFill>
            </a:endParaRPr>
          </a:p>
        </p:txBody>
      </p:sp>
      <p:pic>
        <p:nvPicPr>
          <p:cNvPr id="5" name="Picture 9">
            <a:extLst>
              <a:ext uri="{FF2B5EF4-FFF2-40B4-BE49-F238E27FC236}">
                <a16:creationId xmlns:a16="http://schemas.microsoft.com/office/drawing/2014/main" id="{0AEDD942-A26D-59C8-B3C9-088A3D5D5F30}"/>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4" name="Tableau 3">
            <a:extLst>
              <a:ext uri="{FF2B5EF4-FFF2-40B4-BE49-F238E27FC236}">
                <a16:creationId xmlns:a16="http://schemas.microsoft.com/office/drawing/2014/main" id="{77251197-3C7F-CEDF-42F8-E8FBB535760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9820259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49CFC-68B4-94AF-DEE8-ABF62808588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7730918-8921-42EC-A5FF-86D9FA02414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8F22691-E56E-2FFE-F2E7-076DF5873BE5}"/>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98D6D39-D94B-A570-4EDE-157DBAF288C3}"/>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E0355C7-32B5-BB43-E1EC-F0AB85D06183}"/>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BAF9F43-B40C-92E0-658A-41152462186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34DC5A8-2664-38E0-EBCB-59040F5B8A91}"/>
              </a:ext>
            </a:extLst>
          </p:cNvPr>
          <p:cNvGraphicFramePr>
            <a:graphicFrameLocks noGrp="1"/>
          </p:cNvGraphicFramePr>
          <p:nvPr>
            <p:extLst>
              <p:ext uri="{D42A27DB-BD31-4B8C-83A1-F6EECF244321}">
                <p14:modId xmlns:p14="http://schemas.microsoft.com/office/powerpoint/2010/main" val="1545131079"/>
              </p:ext>
            </p:extLst>
          </p:nvPr>
        </p:nvGraphicFramePr>
        <p:xfrm>
          <a:off x="4800600" y="5692914"/>
          <a:ext cx="4627035" cy="1028700"/>
        </p:xfrm>
        <a:graphic>
          <a:graphicData uri="http://schemas.openxmlformats.org/drawingml/2006/table">
            <a:tbl>
              <a:tblPr firstRow="1" firstCol="1" bandRow="1">
                <a:tableStyleId>{5C22544A-7EE6-4342-B048-85BDC9FD1C3A}</a:tableStyleId>
              </a:tblPr>
              <a:tblGrid>
                <a:gridCol w="925407">
                  <a:extLst>
                    <a:ext uri="{9D8B030D-6E8A-4147-A177-3AD203B41FA5}">
                      <a16:colId xmlns:a16="http://schemas.microsoft.com/office/drawing/2014/main" val="2372970447"/>
                    </a:ext>
                  </a:extLst>
                </a:gridCol>
                <a:gridCol w="925407">
                  <a:extLst>
                    <a:ext uri="{9D8B030D-6E8A-4147-A177-3AD203B41FA5}">
                      <a16:colId xmlns:a16="http://schemas.microsoft.com/office/drawing/2014/main" val="682178418"/>
                    </a:ext>
                  </a:extLst>
                </a:gridCol>
                <a:gridCol w="925407">
                  <a:extLst>
                    <a:ext uri="{9D8B030D-6E8A-4147-A177-3AD203B41FA5}">
                      <a16:colId xmlns:a16="http://schemas.microsoft.com/office/drawing/2014/main" val="3930827646"/>
                    </a:ext>
                  </a:extLst>
                </a:gridCol>
                <a:gridCol w="925407">
                  <a:extLst>
                    <a:ext uri="{9D8B030D-6E8A-4147-A177-3AD203B41FA5}">
                      <a16:colId xmlns:a16="http://schemas.microsoft.com/office/drawing/2014/main" val="614144887"/>
                    </a:ext>
                  </a:extLst>
                </a:gridCol>
                <a:gridCol w="925407">
                  <a:extLst>
                    <a:ext uri="{9D8B030D-6E8A-4147-A177-3AD203B41FA5}">
                      <a16:colId xmlns:a16="http://schemas.microsoft.com/office/drawing/2014/main" val="1560377904"/>
                    </a:ext>
                  </a:extLst>
                </a:gridCol>
              </a:tblGrid>
              <a:tr h="1028700">
                <a:tc>
                  <a:txBody>
                    <a:bodyPr/>
                    <a:lstStyle/>
                    <a:p>
                      <a:pPr>
                        <a:lnSpc>
                          <a:spcPct val="107000"/>
                        </a:lnSpc>
                        <a:spcAft>
                          <a:spcPts val="800"/>
                        </a:spcAft>
                        <a:buNone/>
                      </a:pPr>
                      <a:r>
                        <a:rPr lang="fr-FR" sz="1100" kern="100">
                          <a:effectLst/>
                        </a:rPr>
                        <a:t> </a:t>
                      </a:r>
                      <a:endParaRPr lang="fr-FR"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400" kern="100" dirty="0">
                          <a:effectLst/>
                        </a:rPr>
                        <a:t> </a:t>
                      </a:r>
                      <a:endParaRPr lang="fr-FR" sz="1400" kern="1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100" kern="100" dirty="0">
                          <a:solidFill>
                            <a:srgbClr val="FF0000"/>
                          </a:solidFill>
                          <a:effectLst/>
                        </a:rPr>
                        <a:t> </a:t>
                      </a:r>
                      <a:r>
                        <a:rPr lang="ar-MA" sz="4000" kern="100" dirty="0">
                          <a:solidFill>
                            <a:srgbClr val="FF0000"/>
                          </a:solidFill>
                          <a:effectLst/>
                        </a:rPr>
                        <a:t>49</a:t>
                      </a:r>
                      <a:endParaRPr lang="fr-FR" sz="11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fr-FR" sz="1100" kern="100">
                          <a:effectLst/>
                        </a:rPr>
                        <a:t> </a:t>
                      </a:r>
                      <a:endParaRPr lang="fr-FR"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fr-FR" sz="1100" kern="100" dirty="0">
                          <a:effectLst/>
                        </a:rPr>
                        <a:t> </a:t>
                      </a:r>
                      <a:endParaRPr lang="fr-FR"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5097094"/>
                  </a:ext>
                </a:extLst>
              </a:tr>
            </a:tbl>
          </a:graphicData>
        </a:graphic>
      </p:graphicFrame>
      <p:sp>
        <p:nvSpPr>
          <p:cNvPr id="9" name="ZoneTexte 8">
            <a:extLst>
              <a:ext uri="{FF2B5EF4-FFF2-40B4-BE49-F238E27FC236}">
                <a16:creationId xmlns:a16="http://schemas.microsoft.com/office/drawing/2014/main" id="{882146A1-B637-D572-B5A6-E7B1D62D52F1}"/>
              </a:ext>
            </a:extLst>
          </p:cNvPr>
          <p:cNvSpPr txBox="1"/>
          <p:nvPr/>
        </p:nvSpPr>
        <p:spPr>
          <a:xfrm>
            <a:off x="7626284" y="5791765"/>
            <a:ext cx="838200" cy="769441"/>
          </a:xfrm>
          <a:prstGeom prst="rect">
            <a:avLst/>
          </a:prstGeom>
          <a:noFill/>
        </p:spPr>
        <p:txBody>
          <a:bodyPr wrap="square" rtlCol="0">
            <a:spAutoFit/>
          </a:bodyPr>
          <a:lstStyle/>
          <a:p>
            <a:pPr algn="ctr"/>
            <a:r>
              <a:rPr lang="ar-MA" sz="4400" b="1" dirty="0">
                <a:solidFill>
                  <a:srgbClr val="4AC283"/>
                </a:solidFill>
              </a:rPr>
              <a:t>50</a:t>
            </a:r>
            <a:endParaRPr lang="fr-FR" sz="1600" b="1" dirty="0">
              <a:solidFill>
                <a:srgbClr val="4AC283"/>
              </a:solidFill>
            </a:endParaRPr>
          </a:p>
        </p:txBody>
      </p:sp>
      <p:sp>
        <p:nvSpPr>
          <p:cNvPr id="10" name="Flèche : courbe vers la gauche 9">
            <a:extLst>
              <a:ext uri="{FF2B5EF4-FFF2-40B4-BE49-F238E27FC236}">
                <a16:creationId xmlns:a16="http://schemas.microsoft.com/office/drawing/2014/main" id="{DC930C39-5B5E-7469-BE0F-F5E9EA2C8A80}"/>
              </a:ext>
            </a:extLst>
          </p:cNvPr>
          <p:cNvSpPr/>
          <p:nvPr/>
        </p:nvSpPr>
        <p:spPr>
          <a:xfrm rot="16200000">
            <a:off x="7271189" y="4783497"/>
            <a:ext cx="646817" cy="1041665"/>
          </a:xfrm>
          <a:prstGeom prst="curvedLeftArrow">
            <a:avLst/>
          </a:prstGeom>
          <a:solidFill>
            <a:srgbClr val="4AC283"/>
          </a:solidFill>
          <a:ln>
            <a:solidFill>
              <a:srgbClr val="4AC2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ZoneTexte 10">
            <a:extLst>
              <a:ext uri="{FF2B5EF4-FFF2-40B4-BE49-F238E27FC236}">
                <a16:creationId xmlns:a16="http://schemas.microsoft.com/office/drawing/2014/main" id="{DFEEFD9A-4CCE-C9CB-105D-F2380D7ABD9C}"/>
              </a:ext>
            </a:extLst>
          </p:cNvPr>
          <p:cNvSpPr txBox="1"/>
          <p:nvPr/>
        </p:nvSpPr>
        <p:spPr>
          <a:xfrm>
            <a:off x="7114117" y="4391661"/>
            <a:ext cx="1329268" cy="523220"/>
          </a:xfrm>
          <a:prstGeom prst="rect">
            <a:avLst/>
          </a:prstGeom>
          <a:noFill/>
        </p:spPr>
        <p:txBody>
          <a:bodyPr wrap="square" rtlCol="0">
            <a:spAutoFit/>
          </a:bodyPr>
          <a:lstStyle/>
          <a:p>
            <a:r>
              <a:rPr lang="ar-MA" sz="2800" b="1" dirty="0">
                <a:solidFill>
                  <a:srgbClr val="4AC283"/>
                </a:solidFill>
              </a:rPr>
              <a:t>اللاحق</a:t>
            </a:r>
            <a:endParaRPr lang="fr-FR" sz="2800" b="1" dirty="0">
              <a:solidFill>
                <a:srgbClr val="4AC283"/>
              </a:solidFill>
            </a:endParaRPr>
          </a:p>
        </p:txBody>
      </p:sp>
      <p:pic>
        <p:nvPicPr>
          <p:cNvPr id="6" name="Image 5">
            <a:extLst>
              <a:ext uri="{FF2B5EF4-FFF2-40B4-BE49-F238E27FC236}">
                <a16:creationId xmlns:a16="http://schemas.microsoft.com/office/drawing/2014/main" id="{B4C97304-0C9B-DFE6-1F0E-39D17F57CDD5}"/>
              </a:ext>
            </a:extLst>
          </p:cNvPr>
          <p:cNvPicPr>
            <a:picLocks noChangeAspect="1"/>
          </p:cNvPicPr>
          <p:nvPr/>
        </p:nvPicPr>
        <p:blipFill>
          <a:blip r:embed="rId4"/>
          <a:stretch>
            <a:fillRect/>
          </a:stretch>
        </p:blipFill>
        <p:spPr>
          <a:xfrm>
            <a:off x="152400" y="857043"/>
            <a:ext cx="1143000" cy="819073"/>
          </a:xfrm>
          <a:prstGeom prst="rect">
            <a:avLst/>
          </a:prstGeom>
        </p:spPr>
      </p:pic>
      <p:graphicFrame>
        <p:nvGraphicFramePr>
          <p:cNvPr id="4" name="Tableau 3">
            <a:extLst>
              <a:ext uri="{FF2B5EF4-FFF2-40B4-BE49-F238E27FC236}">
                <a16:creationId xmlns:a16="http://schemas.microsoft.com/office/drawing/2014/main" id="{9B04C6F4-B61B-9B23-FD15-914B29BAE57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8980370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75AC0-1F14-F451-5F40-64083F06F00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8A41D21-00A8-AAB8-CDE9-2C9B4A66838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F0126BF-D098-8797-86FB-5605B0099909}"/>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AFEAA8-E0C2-CDBB-56C6-E418C15FAF1E}"/>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7F58CEA-1F43-A8AF-2516-099A72ADE425}"/>
              </a:ext>
            </a:extLst>
          </p:cNvPr>
          <p:cNvSpPr txBox="1"/>
          <p:nvPr/>
        </p:nvSpPr>
        <p:spPr>
          <a:xfrm>
            <a:off x="1205132" y="823383"/>
            <a:ext cx="11305733" cy="124649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ستعملون على إنجاز </a:t>
            </a:r>
            <a:r>
              <a:rPr lang="ar-SA"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a:t>
            </a:r>
            <a:r>
              <a:rPr lang="ar-MA" sz="3200" dirty="0">
                <a:solidFill>
                  <a:prstClr val="white">
                    <a:lumMod val="65000"/>
                  </a:prstClr>
                </a:solidFill>
                <a:latin typeface="Microsoft Uighur" panose="02000000000000000000" pitchFamily="2" charset="-78"/>
                <a:cs typeface="Microsoft Uighur" panose="02000000000000000000" pitchFamily="2" charset="-78"/>
              </a:rPr>
              <a:t>2 (دقيقة واحدة). لاحظوا كيف.</a:t>
            </a:r>
          </a:p>
          <a:p>
            <a:pPr lvl="1" indent="-4572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ينجز الأستاذ(ة) المثال الأول بشكل تفاعلي مع المتعلمين على السبورة.</a:t>
            </a:r>
          </a:p>
          <a:p>
            <a:pPr lvl="1" indent="-4572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التصحيح بشكل تفاعلي.</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A2C3430-1709-514D-65B8-39EDDE274953}"/>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6" name="ZoneTexte 5">
            <a:extLst>
              <a:ext uri="{FF2B5EF4-FFF2-40B4-BE49-F238E27FC236}">
                <a16:creationId xmlns:a16="http://schemas.microsoft.com/office/drawing/2014/main" id="{BC4C2044-9B21-C04B-25FE-302D648035A5}"/>
              </a:ext>
            </a:extLst>
          </p:cNvPr>
          <p:cNvSpPr txBox="1"/>
          <p:nvPr/>
        </p:nvSpPr>
        <p:spPr>
          <a:xfrm>
            <a:off x="5029200" y="4838700"/>
            <a:ext cx="4114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8</a:t>
            </a:r>
            <a:r>
              <a:rPr lang="fr-FR" sz="8000" dirty="0">
                <a:solidFill>
                  <a:schemeClr val="bg1"/>
                </a:solidFill>
              </a:rPr>
              <a:t>+</a:t>
            </a:r>
            <a:r>
              <a:rPr lang="fr-MA" sz="8000" dirty="0">
                <a:solidFill>
                  <a:schemeClr val="bg1"/>
                </a:solidFill>
              </a:rPr>
              <a:t>.</a:t>
            </a:r>
            <a:r>
              <a:rPr lang="fr-FR" sz="8000" dirty="0">
                <a:solidFill>
                  <a:schemeClr val="bg1"/>
                </a:solidFill>
              </a:rPr>
              <a:t>=</a:t>
            </a:r>
            <a:r>
              <a:rPr lang="ar-MA" sz="8000" dirty="0">
                <a:solidFill>
                  <a:schemeClr val="bg1"/>
                </a:solidFill>
              </a:rPr>
              <a:t>10</a:t>
            </a:r>
            <a:endParaRPr lang="fr-FR" sz="8000" dirty="0">
              <a:solidFill>
                <a:schemeClr val="bg1"/>
              </a:solidFill>
            </a:endParaRPr>
          </a:p>
        </p:txBody>
      </p:sp>
      <p:pic>
        <p:nvPicPr>
          <p:cNvPr id="2" name="Image 1">
            <a:extLst>
              <a:ext uri="{FF2B5EF4-FFF2-40B4-BE49-F238E27FC236}">
                <a16:creationId xmlns:a16="http://schemas.microsoft.com/office/drawing/2014/main" id="{66236B6F-4A16-AEFF-E3E9-E9E749E0905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5" name="Image 4">
            <a:extLst>
              <a:ext uri="{FF2B5EF4-FFF2-40B4-BE49-F238E27FC236}">
                <a16:creationId xmlns:a16="http://schemas.microsoft.com/office/drawing/2014/main" id="{D92E9CA1-0DC4-F185-6FF4-E8B2BB9C7D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446" y="3716967"/>
            <a:ext cx="12253104" cy="4789066"/>
          </a:xfrm>
          <a:prstGeom prst="rect">
            <a:avLst/>
          </a:prstGeom>
        </p:spPr>
      </p:pic>
      <p:sp>
        <p:nvSpPr>
          <p:cNvPr id="12" name="Rectangle 11">
            <a:extLst>
              <a:ext uri="{FF2B5EF4-FFF2-40B4-BE49-F238E27FC236}">
                <a16:creationId xmlns:a16="http://schemas.microsoft.com/office/drawing/2014/main" id="{59AB6950-9823-0E21-FFE4-AAF2FE09344E}"/>
              </a:ext>
            </a:extLst>
          </p:cNvPr>
          <p:cNvSpPr/>
          <p:nvPr/>
        </p:nvSpPr>
        <p:spPr>
          <a:xfrm>
            <a:off x="7111181" y="5829300"/>
            <a:ext cx="5766619" cy="267673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ZoneTexte 12">
            <a:extLst>
              <a:ext uri="{FF2B5EF4-FFF2-40B4-BE49-F238E27FC236}">
                <a16:creationId xmlns:a16="http://schemas.microsoft.com/office/drawing/2014/main" id="{1E7493DE-D283-AE50-4A3E-11266BE423B7}"/>
              </a:ext>
            </a:extLst>
          </p:cNvPr>
          <p:cNvSpPr txBox="1"/>
          <p:nvPr/>
        </p:nvSpPr>
        <p:spPr>
          <a:xfrm>
            <a:off x="7848600" y="5829300"/>
            <a:ext cx="609600" cy="523220"/>
          </a:xfrm>
          <a:prstGeom prst="rect">
            <a:avLst/>
          </a:prstGeom>
          <a:noFill/>
        </p:spPr>
        <p:txBody>
          <a:bodyPr wrap="square" rtlCol="0">
            <a:spAutoFit/>
          </a:bodyPr>
          <a:lstStyle/>
          <a:p>
            <a:r>
              <a:rPr lang="ar-MA" sz="2800" b="1" dirty="0">
                <a:solidFill>
                  <a:srgbClr val="FF0000"/>
                </a:solidFill>
              </a:rPr>
              <a:t>61</a:t>
            </a:r>
            <a:endParaRPr lang="fr-FR" sz="2800" b="1" dirty="0">
              <a:solidFill>
                <a:srgbClr val="FF0000"/>
              </a:solidFill>
            </a:endParaRPr>
          </a:p>
        </p:txBody>
      </p:sp>
      <p:sp>
        <p:nvSpPr>
          <p:cNvPr id="14" name="ZoneTexte 13">
            <a:extLst>
              <a:ext uri="{FF2B5EF4-FFF2-40B4-BE49-F238E27FC236}">
                <a16:creationId xmlns:a16="http://schemas.microsoft.com/office/drawing/2014/main" id="{C09CA97A-6C61-1F9E-16D4-A90BB7B03E7C}"/>
              </a:ext>
            </a:extLst>
          </p:cNvPr>
          <p:cNvSpPr txBox="1"/>
          <p:nvPr/>
        </p:nvSpPr>
        <p:spPr>
          <a:xfrm>
            <a:off x="11277600" y="5753100"/>
            <a:ext cx="609600" cy="523220"/>
          </a:xfrm>
          <a:prstGeom prst="rect">
            <a:avLst/>
          </a:prstGeom>
          <a:noFill/>
        </p:spPr>
        <p:txBody>
          <a:bodyPr wrap="square" rtlCol="0">
            <a:spAutoFit/>
          </a:bodyPr>
          <a:lstStyle/>
          <a:p>
            <a:r>
              <a:rPr lang="ar-MA" sz="2800" b="1" dirty="0">
                <a:solidFill>
                  <a:srgbClr val="FF0000"/>
                </a:solidFill>
              </a:rPr>
              <a:t>63</a:t>
            </a:r>
            <a:endParaRPr lang="fr-FR" sz="2800" b="1" dirty="0">
              <a:solidFill>
                <a:srgbClr val="FF0000"/>
              </a:solidFill>
            </a:endParaRPr>
          </a:p>
        </p:txBody>
      </p:sp>
      <p:sp>
        <p:nvSpPr>
          <p:cNvPr id="16" name="ZoneTexte 15">
            <a:extLst>
              <a:ext uri="{FF2B5EF4-FFF2-40B4-BE49-F238E27FC236}">
                <a16:creationId xmlns:a16="http://schemas.microsoft.com/office/drawing/2014/main" id="{AD6D20D3-5FD2-C33A-F31B-8D2EC3CA004C}"/>
              </a:ext>
            </a:extLst>
          </p:cNvPr>
          <p:cNvSpPr txBox="1"/>
          <p:nvPr/>
        </p:nvSpPr>
        <p:spPr>
          <a:xfrm>
            <a:off x="11277600" y="6296680"/>
            <a:ext cx="609600" cy="523220"/>
          </a:xfrm>
          <a:prstGeom prst="rect">
            <a:avLst/>
          </a:prstGeom>
          <a:noFill/>
        </p:spPr>
        <p:txBody>
          <a:bodyPr wrap="square" rtlCol="0">
            <a:spAutoFit/>
          </a:bodyPr>
          <a:lstStyle/>
          <a:p>
            <a:r>
              <a:rPr lang="ar-MA" sz="2800" b="1" dirty="0">
                <a:solidFill>
                  <a:srgbClr val="FF0000"/>
                </a:solidFill>
              </a:rPr>
              <a:t>16</a:t>
            </a:r>
            <a:endParaRPr lang="fr-FR" sz="2800" b="1" dirty="0">
              <a:solidFill>
                <a:srgbClr val="FF0000"/>
              </a:solidFill>
            </a:endParaRPr>
          </a:p>
        </p:txBody>
      </p:sp>
      <p:sp>
        <p:nvSpPr>
          <p:cNvPr id="17" name="ZoneTexte 16">
            <a:extLst>
              <a:ext uri="{FF2B5EF4-FFF2-40B4-BE49-F238E27FC236}">
                <a16:creationId xmlns:a16="http://schemas.microsoft.com/office/drawing/2014/main" id="{0DC684B0-63C4-5BD5-2340-BEC2E088C1EF}"/>
              </a:ext>
            </a:extLst>
          </p:cNvPr>
          <p:cNvSpPr txBox="1"/>
          <p:nvPr/>
        </p:nvSpPr>
        <p:spPr>
          <a:xfrm>
            <a:off x="9677400" y="6296680"/>
            <a:ext cx="609600" cy="523220"/>
          </a:xfrm>
          <a:prstGeom prst="rect">
            <a:avLst/>
          </a:prstGeom>
          <a:noFill/>
        </p:spPr>
        <p:txBody>
          <a:bodyPr wrap="square" rtlCol="0">
            <a:spAutoFit/>
          </a:bodyPr>
          <a:lstStyle/>
          <a:p>
            <a:r>
              <a:rPr lang="ar-MA" sz="2800" b="1" dirty="0">
                <a:solidFill>
                  <a:srgbClr val="FF0000"/>
                </a:solidFill>
              </a:rPr>
              <a:t>15</a:t>
            </a:r>
            <a:endParaRPr lang="fr-FR" sz="2800" b="1" dirty="0">
              <a:solidFill>
                <a:srgbClr val="FF0000"/>
              </a:solidFill>
            </a:endParaRPr>
          </a:p>
        </p:txBody>
      </p:sp>
      <p:sp>
        <p:nvSpPr>
          <p:cNvPr id="18" name="ZoneTexte 17">
            <a:extLst>
              <a:ext uri="{FF2B5EF4-FFF2-40B4-BE49-F238E27FC236}">
                <a16:creationId xmlns:a16="http://schemas.microsoft.com/office/drawing/2014/main" id="{32CA6E6B-F902-C5E8-8C0B-5CA2FF45BCE8}"/>
              </a:ext>
            </a:extLst>
          </p:cNvPr>
          <p:cNvSpPr txBox="1"/>
          <p:nvPr/>
        </p:nvSpPr>
        <p:spPr>
          <a:xfrm>
            <a:off x="9677400" y="6753880"/>
            <a:ext cx="609600" cy="523220"/>
          </a:xfrm>
          <a:prstGeom prst="rect">
            <a:avLst/>
          </a:prstGeom>
          <a:noFill/>
        </p:spPr>
        <p:txBody>
          <a:bodyPr wrap="square" rtlCol="0">
            <a:spAutoFit/>
          </a:bodyPr>
          <a:lstStyle/>
          <a:p>
            <a:r>
              <a:rPr lang="ar-MA" sz="2800" b="1" dirty="0">
                <a:solidFill>
                  <a:srgbClr val="FF0000"/>
                </a:solidFill>
              </a:rPr>
              <a:t>20</a:t>
            </a:r>
            <a:endParaRPr lang="fr-FR" sz="2800" b="1" dirty="0">
              <a:solidFill>
                <a:srgbClr val="FF0000"/>
              </a:solidFill>
            </a:endParaRPr>
          </a:p>
        </p:txBody>
      </p:sp>
      <p:sp>
        <p:nvSpPr>
          <p:cNvPr id="19" name="ZoneTexte 18">
            <a:extLst>
              <a:ext uri="{FF2B5EF4-FFF2-40B4-BE49-F238E27FC236}">
                <a16:creationId xmlns:a16="http://schemas.microsoft.com/office/drawing/2014/main" id="{46421E10-00AB-8591-996F-2A2946939C31}"/>
              </a:ext>
            </a:extLst>
          </p:cNvPr>
          <p:cNvSpPr txBox="1"/>
          <p:nvPr/>
        </p:nvSpPr>
        <p:spPr>
          <a:xfrm>
            <a:off x="11277600" y="7744480"/>
            <a:ext cx="609600" cy="523220"/>
          </a:xfrm>
          <a:prstGeom prst="rect">
            <a:avLst/>
          </a:prstGeom>
          <a:noFill/>
        </p:spPr>
        <p:txBody>
          <a:bodyPr wrap="square" rtlCol="0">
            <a:spAutoFit/>
          </a:bodyPr>
          <a:lstStyle/>
          <a:p>
            <a:r>
              <a:rPr lang="ar-MA" sz="2800" b="1" dirty="0">
                <a:solidFill>
                  <a:srgbClr val="FF0000"/>
                </a:solidFill>
              </a:rPr>
              <a:t>51</a:t>
            </a:r>
            <a:endParaRPr lang="fr-FR" sz="2800" b="1" dirty="0">
              <a:solidFill>
                <a:srgbClr val="FF0000"/>
              </a:solidFill>
            </a:endParaRPr>
          </a:p>
        </p:txBody>
      </p:sp>
      <p:sp>
        <p:nvSpPr>
          <p:cNvPr id="24" name="ZoneTexte 23">
            <a:extLst>
              <a:ext uri="{FF2B5EF4-FFF2-40B4-BE49-F238E27FC236}">
                <a16:creationId xmlns:a16="http://schemas.microsoft.com/office/drawing/2014/main" id="{B33CAEB5-2B29-4D23-D507-7A7FD80E1FF7}"/>
              </a:ext>
            </a:extLst>
          </p:cNvPr>
          <p:cNvSpPr txBox="1"/>
          <p:nvPr/>
        </p:nvSpPr>
        <p:spPr>
          <a:xfrm>
            <a:off x="7848600" y="6753880"/>
            <a:ext cx="609600" cy="523220"/>
          </a:xfrm>
          <a:prstGeom prst="rect">
            <a:avLst/>
          </a:prstGeom>
          <a:noFill/>
        </p:spPr>
        <p:txBody>
          <a:bodyPr wrap="square" rtlCol="0">
            <a:spAutoFit/>
          </a:bodyPr>
          <a:lstStyle/>
          <a:p>
            <a:r>
              <a:rPr lang="ar-MA" sz="2800" b="1" dirty="0">
                <a:solidFill>
                  <a:srgbClr val="FF0000"/>
                </a:solidFill>
              </a:rPr>
              <a:t>19</a:t>
            </a:r>
            <a:endParaRPr lang="fr-FR" sz="2800" b="1" dirty="0">
              <a:solidFill>
                <a:srgbClr val="FF0000"/>
              </a:solidFill>
            </a:endParaRPr>
          </a:p>
        </p:txBody>
      </p:sp>
      <p:sp>
        <p:nvSpPr>
          <p:cNvPr id="25" name="ZoneTexte 24">
            <a:extLst>
              <a:ext uri="{FF2B5EF4-FFF2-40B4-BE49-F238E27FC236}">
                <a16:creationId xmlns:a16="http://schemas.microsoft.com/office/drawing/2014/main" id="{3D787081-4E1A-22E5-410E-4917A45DEBF2}"/>
              </a:ext>
            </a:extLst>
          </p:cNvPr>
          <p:cNvSpPr txBox="1"/>
          <p:nvPr/>
        </p:nvSpPr>
        <p:spPr>
          <a:xfrm>
            <a:off x="9677400" y="7287280"/>
            <a:ext cx="609600" cy="523220"/>
          </a:xfrm>
          <a:prstGeom prst="rect">
            <a:avLst/>
          </a:prstGeom>
          <a:noFill/>
        </p:spPr>
        <p:txBody>
          <a:bodyPr wrap="square" rtlCol="0">
            <a:spAutoFit/>
          </a:bodyPr>
          <a:lstStyle/>
          <a:p>
            <a:r>
              <a:rPr lang="ar-MA" sz="2800" b="1" dirty="0">
                <a:solidFill>
                  <a:srgbClr val="FF0000"/>
                </a:solidFill>
              </a:rPr>
              <a:t>68</a:t>
            </a:r>
            <a:endParaRPr lang="fr-FR" sz="2800" b="1" dirty="0">
              <a:solidFill>
                <a:srgbClr val="FF0000"/>
              </a:solidFill>
            </a:endParaRPr>
          </a:p>
        </p:txBody>
      </p:sp>
      <p:sp>
        <p:nvSpPr>
          <p:cNvPr id="28" name="ZoneTexte 27">
            <a:extLst>
              <a:ext uri="{FF2B5EF4-FFF2-40B4-BE49-F238E27FC236}">
                <a16:creationId xmlns:a16="http://schemas.microsoft.com/office/drawing/2014/main" id="{2ACFC839-6C1C-B462-8606-459ADC85F2D4}"/>
              </a:ext>
            </a:extLst>
          </p:cNvPr>
          <p:cNvSpPr txBox="1"/>
          <p:nvPr/>
        </p:nvSpPr>
        <p:spPr>
          <a:xfrm>
            <a:off x="7848600" y="7277100"/>
            <a:ext cx="609600" cy="523220"/>
          </a:xfrm>
          <a:prstGeom prst="rect">
            <a:avLst/>
          </a:prstGeom>
          <a:noFill/>
        </p:spPr>
        <p:txBody>
          <a:bodyPr wrap="square" rtlCol="0">
            <a:spAutoFit/>
          </a:bodyPr>
          <a:lstStyle/>
          <a:p>
            <a:r>
              <a:rPr lang="ar-MA" sz="2800" b="1" dirty="0">
                <a:solidFill>
                  <a:srgbClr val="FF0000"/>
                </a:solidFill>
              </a:rPr>
              <a:t>67</a:t>
            </a:r>
            <a:endParaRPr lang="fr-FR" sz="2800" b="1" dirty="0">
              <a:solidFill>
                <a:srgbClr val="FF0000"/>
              </a:solidFill>
            </a:endParaRPr>
          </a:p>
        </p:txBody>
      </p:sp>
      <p:sp>
        <p:nvSpPr>
          <p:cNvPr id="29" name="ZoneTexte 28">
            <a:extLst>
              <a:ext uri="{FF2B5EF4-FFF2-40B4-BE49-F238E27FC236}">
                <a16:creationId xmlns:a16="http://schemas.microsoft.com/office/drawing/2014/main" id="{C5FF808A-D659-10B6-F5A7-3A4439F5F3B3}"/>
              </a:ext>
            </a:extLst>
          </p:cNvPr>
          <p:cNvSpPr txBox="1"/>
          <p:nvPr/>
        </p:nvSpPr>
        <p:spPr>
          <a:xfrm>
            <a:off x="7848600" y="7734300"/>
            <a:ext cx="609600" cy="523220"/>
          </a:xfrm>
          <a:prstGeom prst="rect">
            <a:avLst/>
          </a:prstGeom>
          <a:noFill/>
        </p:spPr>
        <p:txBody>
          <a:bodyPr wrap="square" rtlCol="0">
            <a:spAutoFit/>
          </a:bodyPr>
          <a:lstStyle/>
          <a:p>
            <a:r>
              <a:rPr lang="ar-MA" sz="2800" b="1" dirty="0">
                <a:solidFill>
                  <a:srgbClr val="FF0000"/>
                </a:solidFill>
              </a:rPr>
              <a:t>49</a:t>
            </a:r>
            <a:endParaRPr lang="fr-FR" sz="2800" b="1" dirty="0">
              <a:solidFill>
                <a:srgbClr val="FF0000"/>
              </a:solidFill>
            </a:endParaRPr>
          </a:p>
        </p:txBody>
      </p:sp>
      <p:graphicFrame>
        <p:nvGraphicFramePr>
          <p:cNvPr id="4" name="Tableau 3">
            <a:extLst>
              <a:ext uri="{FF2B5EF4-FFF2-40B4-BE49-F238E27FC236}">
                <a16:creationId xmlns:a16="http://schemas.microsoft.com/office/drawing/2014/main" id="{6ABCD73E-8B26-D448-065F-955552295D7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18879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p:bldP spid="17" grpId="0"/>
      <p:bldP spid="18" grpId="0"/>
      <p:bldP spid="19" grpId="0"/>
      <p:bldP spid="24" grpId="0"/>
      <p:bldP spid="25" grpId="0"/>
      <p:bldP spid="28" grpId="0"/>
      <p:bldP spid="2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2667001" y="3941147"/>
            <a:ext cx="8305799" cy="1661993"/>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وضع وإنجاز عمليات جمع عددين بدون احتفاظ باستخدام الحزم </a:t>
            </a:r>
            <a:r>
              <a:rPr lang="ar-MA" sz="5400" dirty="0" err="1">
                <a:solidFill>
                  <a:srgbClr val="01070A"/>
                </a:solidFill>
                <a:latin typeface="Microsoft Uighur" panose="02000000000000000000" pitchFamily="2" charset="-78"/>
                <a:cs typeface="Microsoft Uighur" panose="02000000000000000000" pitchFamily="2" charset="-78"/>
              </a:rPr>
              <a:t>والخشيبات</a:t>
            </a:r>
            <a:endParaRPr lang="ar-MA"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85529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9E02DDEF-92EA-3EB6-B883-F7B366CCDD7F}"/>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0"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E8758458-6976-1709-75BC-156EE4B11AAE}"/>
              </a:ext>
            </a:extLst>
          </p:cNvPr>
          <p:cNvGrpSpPr/>
          <p:nvPr/>
        </p:nvGrpSpPr>
        <p:grpSpPr>
          <a:xfrm>
            <a:off x="2159626" y="4882188"/>
            <a:ext cx="9396747" cy="2852111"/>
            <a:chOff x="3302073" y="4600550"/>
            <a:chExt cx="9396747" cy="2104846"/>
          </a:xfrm>
        </p:grpSpPr>
        <p:sp>
          <p:nvSpPr>
            <p:cNvPr id="13" name="Freeform 17">
              <a:extLst>
                <a:ext uri="{FF2B5EF4-FFF2-40B4-BE49-F238E27FC236}">
                  <a16:creationId xmlns:a16="http://schemas.microsoft.com/office/drawing/2014/main" id="{299349E6-BB93-3D6A-BD1D-086E144091DA}"/>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FAD0D184-C7B1-752C-0E06-294D94BDF0E1}"/>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grpSp>
      <p:sp>
        <p:nvSpPr>
          <p:cNvPr id="18" name="ZoneTexte 17">
            <a:extLst>
              <a:ext uri="{FF2B5EF4-FFF2-40B4-BE49-F238E27FC236}">
                <a16:creationId xmlns:a16="http://schemas.microsoft.com/office/drawing/2014/main" id="{7FC140B0-A510-47F2-BC6D-D36DDFB03C6A}"/>
              </a:ext>
            </a:extLst>
          </p:cNvPr>
          <p:cNvSpPr txBox="1"/>
          <p:nvPr/>
        </p:nvSpPr>
        <p:spPr>
          <a:xfrm>
            <a:off x="2902577" y="5209285"/>
            <a:ext cx="79201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وتمثيل الأعداد من 0 إلى  99</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3DADF401-07D0-0D5D-65C5-0523F82BFD59}"/>
              </a:ext>
            </a:extLst>
          </p:cNvPr>
          <p:cNvPicPr>
            <a:picLocks noChangeAspect="1"/>
          </p:cNvPicPr>
          <p:nvPr/>
        </p:nvPicPr>
        <p:blipFill>
          <a:blip r:embed="rId7"/>
          <a:stretch>
            <a:fillRect/>
          </a:stretch>
        </p:blipFill>
        <p:spPr>
          <a:xfrm>
            <a:off x="10898790" y="5286714"/>
            <a:ext cx="455010" cy="466386"/>
          </a:xfrm>
          <a:prstGeom prst="rect">
            <a:avLst/>
          </a:prstGeom>
        </p:spPr>
      </p:pic>
      <p:pic>
        <p:nvPicPr>
          <p:cNvPr id="20" name="Image 19">
            <a:extLst>
              <a:ext uri="{FF2B5EF4-FFF2-40B4-BE49-F238E27FC236}">
                <a16:creationId xmlns:a16="http://schemas.microsoft.com/office/drawing/2014/main" id="{123F85ED-2E7F-8C9E-C5F7-EFFC568D7398}"/>
              </a:ext>
            </a:extLst>
          </p:cNvPr>
          <p:cNvPicPr>
            <a:picLocks noChangeAspect="1"/>
          </p:cNvPicPr>
          <p:nvPr/>
        </p:nvPicPr>
        <p:blipFill>
          <a:blip r:embed="rId7"/>
          <a:stretch>
            <a:fillRect/>
          </a:stretch>
        </p:blipFill>
        <p:spPr>
          <a:xfrm>
            <a:off x="10898790" y="6963114"/>
            <a:ext cx="455010" cy="466386"/>
          </a:xfrm>
          <a:prstGeom prst="rect">
            <a:avLst/>
          </a:prstGeom>
        </p:spPr>
      </p:pic>
      <p:sp>
        <p:nvSpPr>
          <p:cNvPr id="21" name="ZoneTexte 20">
            <a:extLst>
              <a:ext uri="{FF2B5EF4-FFF2-40B4-BE49-F238E27FC236}">
                <a16:creationId xmlns:a16="http://schemas.microsoft.com/office/drawing/2014/main" id="{A0C832B1-E72F-7424-8F03-4BAEF9BA5FDD}"/>
              </a:ext>
            </a:extLst>
          </p:cNvPr>
          <p:cNvSpPr txBox="1"/>
          <p:nvPr/>
        </p:nvSpPr>
        <p:spPr>
          <a:xfrm>
            <a:off x="2514600" y="6007921"/>
            <a:ext cx="8359609"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وضع وإنجاز</a:t>
            </a:r>
            <a:r>
              <a:rPr lang="ar-SA" sz="4000" dirty="0">
                <a:latin typeface="Microsoft Uighur" panose="02000000000000000000" pitchFamily="2" charset="-78"/>
                <a:cs typeface="Microsoft Uighur" panose="02000000000000000000" pitchFamily="2" charset="-78"/>
              </a:rPr>
              <a:t> عمليات </a:t>
            </a:r>
            <a:r>
              <a:rPr lang="ar-MA" sz="4000" dirty="0">
                <a:latin typeface="Microsoft Uighur" panose="02000000000000000000" pitchFamily="2" charset="-78"/>
                <a:cs typeface="Microsoft Uighur" panose="02000000000000000000" pitchFamily="2" charset="-78"/>
              </a:rPr>
              <a:t>جمع</a:t>
            </a:r>
            <a:r>
              <a:rPr lang="ar-SA" sz="4000" dirty="0">
                <a:latin typeface="Microsoft Uighur" panose="02000000000000000000" pitchFamily="2" charset="-78"/>
                <a:cs typeface="Microsoft Uighur" panose="02000000000000000000" pitchFamily="2" charset="-78"/>
              </a:rPr>
              <a:t> بدون احتفاظ</a:t>
            </a:r>
            <a:r>
              <a:rPr lang="ar-MA" sz="4000" dirty="0">
                <a:latin typeface="Microsoft Uighur" panose="02000000000000000000" pitchFamily="2" charset="-78"/>
                <a:cs typeface="Microsoft Uighur" panose="02000000000000000000" pitchFamily="2" charset="-78"/>
              </a:rPr>
              <a:t> باستخدام الحزم </a:t>
            </a:r>
            <a:r>
              <a:rPr lang="ar-MA" sz="4000" dirty="0" err="1">
                <a:latin typeface="Microsoft Uighur" panose="02000000000000000000" pitchFamily="2" charset="-78"/>
                <a:cs typeface="Microsoft Uighur" panose="02000000000000000000" pitchFamily="2" charset="-78"/>
              </a:rPr>
              <a:t>والخشيبات</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4E6DFCC9-176C-BB5D-7D22-BE2260C2A92A}"/>
              </a:ext>
            </a:extLst>
          </p:cNvPr>
          <p:cNvSpPr txBox="1"/>
          <p:nvPr/>
        </p:nvSpPr>
        <p:spPr>
          <a:xfrm>
            <a:off x="3602579" y="6822572"/>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الاستئناس باستراتيجية الأسئلة الأربعة لحل مسائل</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8DC4C7D2-BEB1-18BD-7CF9-CD205E171E41}"/>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pic>
        <p:nvPicPr>
          <p:cNvPr id="8" name="Image 7">
            <a:extLst>
              <a:ext uri="{FF2B5EF4-FFF2-40B4-BE49-F238E27FC236}">
                <a16:creationId xmlns:a16="http://schemas.microsoft.com/office/drawing/2014/main" id="{189CED70-A40C-48A9-E352-0B90A257C802}"/>
              </a:ext>
            </a:extLst>
          </p:cNvPr>
          <p:cNvPicPr>
            <a:picLocks noChangeAspect="1"/>
          </p:cNvPicPr>
          <p:nvPr/>
        </p:nvPicPr>
        <p:blipFill>
          <a:blip r:embed="rId7"/>
          <a:stretch>
            <a:fillRect/>
          </a:stretch>
        </p:blipFill>
        <p:spPr>
          <a:xfrm>
            <a:off x="10898790" y="6124914"/>
            <a:ext cx="455010" cy="466386"/>
          </a:xfrm>
          <a:prstGeom prst="rect">
            <a:avLst/>
          </a:prstGeom>
        </p:spPr>
      </p:pic>
    </p:spTree>
    <p:extLst>
      <p:ext uri="{BB962C8B-B14F-4D97-AF65-F5344CB8AC3E}">
        <p14:creationId xmlns:p14="http://schemas.microsoft.com/office/powerpoint/2010/main" val="18275000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CF815-5238-CA83-70B6-D21D56D6F4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57C8062-4845-3F4A-A006-97F12D2D0007}"/>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B718170-9DC2-5E9F-6C3D-EB9939D24E3B}"/>
              </a:ext>
            </a:extLst>
          </p:cNvPr>
          <p:cNvSpPr/>
          <p:nvPr/>
        </p:nvSpPr>
        <p:spPr>
          <a:xfrm>
            <a:off x="275851" y="3225043"/>
            <a:ext cx="13164293" cy="668270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7EA9A58-E141-74D4-BABA-795ECB370042}"/>
              </a:ext>
            </a:extLst>
          </p:cNvPr>
          <p:cNvSpPr/>
          <p:nvPr/>
        </p:nvSpPr>
        <p:spPr>
          <a:xfrm>
            <a:off x="-1" y="752746"/>
            <a:ext cx="13716001" cy="23333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071E91E-AF1D-7195-D1A8-9A58D24C1421}"/>
              </a:ext>
            </a:extLst>
          </p:cNvPr>
          <p:cNvSpPr txBox="1"/>
          <p:nvPr/>
        </p:nvSpPr>
        <p:spPr>
          <a:xfrm>
            <a:off x="1209690" y="891689"/>
            <a:ext cx="11296617" cy="2427588"/>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سبق و رأينا كيف نضع وننجز عملية الجمع بدون احتفاظ.</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ستعملون على إنجاز </a:t>
            </a:r>
            <a:r>
              <a:rPr lang="ar-SA"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a:t>
            </a:r>
            <a:r>
              <a:rPr lang="ar-MA" sz="3200" dirty="0">
                <a:solidFill>
                  <a:prstClr val="white">
                    <a:lumMod val="65000"/>
                  </a:prstClr>
                </a:solidFill>
                <a:latin typeface="Microsoft Uighur" panose="02000000000000000000" pitchFamily="2" charset="-78"/>
                <a:cs typeface="Microsoft Uighur" panose="02000000000000000000" pitchFamily="2" charset="-78"/>
              </a:rPr>
              <a:t>3 (دقيقة واحدة). لاحظوا كيف.</a:t>
            </a:r>
          </a:p>
          <a:p>
            <a:pPr lvl="1" indent="-4572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ينجز الأستاذ(ة) المثال الأول بشكل تفاعلي مع المتعلمين على السبورة.</a:t>
            </a:r>
          </a:p>
          <a:p>
            <a:pPr lvl="1" indent="-4572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التصحيح بشكل تفاعلي.</a:t>
            </a: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50" name="Freeform 8">
            <a:extLst>
              <a:ext uri="{FF2B5EF4-FFF2-40B4-BE49-F238E27FC236}">
                <a16:creationId xmlns:a16="http://schemas.microsoft.com/office/drawing/2014/main" id="{71953745-AB71-2AF3-E92A-E14CF32DEED5}"/>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D4B669CF-7F0C-1454-E9BD-E263AE2A4538}"/>
              </a:ext>
            </a:extLst>
          </p:cNvPr>
          <p:cNvGraphicFramePr>
            <a:graphicFrameLocks noGrp="1"/>
          </p:cNvGraphicFramePr>
          <p:nvPr/>
        </p:nvGraphicFramePr>
        <p:xfrm>
          <a:off x="0" y="0"/>
          <a:ext cx="13715999" cy="712299"/>
        </p:xfrm>
        <a:graphic>
          <a:graphicData uri="http://schemas.openxmlformats.org/drawingml/2006/table">
            <a:tbl>
              <a:tblPr firstRow="1" bandRow="1">
                <a:tableStyleId>{5C22544A-7EE6-4342-B048-85BDC9FD1C3A}</a:tableStyleId>
              </a:tblPr>
              <a:tblGrid>
                <a:gridCol w="2443468">
                  <a:extLst>
                    <a:ext uri="{9D8B030D-6E8A-4147-A177-3AD203B41FA5}">
                      <a16:colId xmlns:a16="http://schemas.microsoft.com/office/drawing/2014/main" val="1291277174"/>
                    </a:ext>
                  </a:extLst>
                </a:gridCol>
                <a:gridCol w="4316793">
                  <a:extLst>
                    <a:ext uri="{9D8B030D-6E8A-4147-A177-3AD203B41FA5}">
                      <a16:colId xmlns:a16="http://schemas.microsoft.com/office/drawing/2014/main" val="2564387403"/>
                    </a:ext>
                  </a:extLst>
                </a:gridCol>
                <a:gridCol w="2383739">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209799">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3" name="Image 2">
            <a:extLst>
              <a:ext uri="{FF2B5EF4-FFF2-40B4-BE49-F238E27FC236}">
                <a16:creationId xmlns:a16="http://schemas.microsoft.com/office/drawing/2014/main" id="{7B1C6020-A423-5D63-5863-F42D5F8CF62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7" name="Image 6">
            <a:extLst>
              <a:ext uri="{FF2B5EF4-FFF2-40B4-BE49-F238E27FC236}">
                <a16:creationId xmlns:a16="http://schemas.microsoft.com/office/drawing/2014/main" id="{36B7F043-A910-430E-BDF8-4F1025F64D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000" y="4408790"/>
            <a:ext cx="12389769" cy="3774557"/>
          </a:xfrm>
          <a:prstGeom prst="rect">
            <a:avLst/>
          </a:prstGeom>
        </p:spPr>
      </p:pic>
      <p:sp>
        <p:nvSpPr>
          <p:cNvPr id="9" name="Rectangle 8">
            <a:extLst>
              <a:ext uri="{FF2B5EF4-FFF2-40B4-BE49-F238E27FC236}">
                <a16:creationId xmlns:a16="http://schemas.microsoft.com/office/drawing/2014/main" id="{53056070-51C1-C1D1-25DF-0967429306CE}"/>
              </a:ext>
            </a:extLst>
          </p:cNvPr>
          <p:cNvSpPr/>
          <p:nvPr/>
        </p:nvSpPr>
        <p:spPr>
          <a:xfrm>
            <a:off x="652479" y="5385993"/>
            <a:ext cx="7272321" cy="279735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0" name="ZoneTexte 9">
            <a:extLst>
              <a:ext uri="{FF2B5EF4-FFF2-40B4-BE49-F238E27FC236}">
                <a16:creationId xmlns:a16="http://schemas.microsoft.com/office/drawing/2014/main" id="{8623C26F-0D44-58A4-1053-F53C23358987}"/>
              </a:ext>
            </a:extLst>
          </p:cNvPr>
          <p:cNvSpPr txBox="1"/>
          <p:nvPr/>
        </p:nvSpPr>
        <p:spPr>
          <a:xfrm>
            <a:off x="6515885" y="6247474"/>
            <a:ext cx="418315" cy="523220"/>
          </a:xfrm>
          <a:prstGeom prst="rect">
            <a:avLst/>
          </a:prstGeom>
          <a:noFill/>
        </p:spPr>
        <p:txBody>
          <a:bodyPr wrap="square" rtlCol="0">
            <a:spAutoFit/>
          </a:bodyPr>
          <a:lstStyle/>
          <a:p>
            <a:r>
              <a:rPr lang="ar-MA" sz="2800" b="1" dirty="0">
                <a:solidFill>
                  <a:srgbClr val="FF0000"/>
                </a:solidFill>
              </a:rPr>
              <a:t>4</a:t>
            </a:r>
            <a:endParaRPr lang="fr-FR" b="1" dirty="0">
              <a:solidFill>
                <a:srgbClr val="FF0000"/>
              </a:solidFill>
            </a:endParaRPr>
          </a:p>
        </p:txBody>
      </p:sp>
      <p:sp>
        <p:nvSpPr>
          <p:cNvPr id="11" name="ZoneTexte 10">
            <a:extLst>
              <a:ext uri="{FF2B5EF4-FFF2-40B4-BE49-F238E27FC236}">
                <a16:creationId xmlns:a16="http://schemas.microsoft.com/office/drawing/2014/main" id="{F0E884E2-B8BF-20FB-F0FF-F9451974EE2A}"/>
              </a:ext>
            </a:extLst>
          </p:cNvPr>
          <p:cNvSpPr txBox="1"/>
          <p:nvPr/>
        </p:nvSpPr>
        <p:spPr>
          <a:xfrm>
            <a:off x="6896885" y="6247474"/>
            <a:ext cx="418315" cy="523220"/>
          </a:xfrm>
          <a:prstGeom prst="rect">
            <a:avLst/>
          </a:prstGeom>
          <a:noFill/>
        </p:spPr>
        <p:txBody>
          <a:bodyPr wrap="square" rtlCol="0">
            <a:spAutoFit/>
          </a:bodyPr>
          <a:lstStyle/>
          <a:p>
            <a:r>
              <a:rPr lang="ar-MA" sz="2800" b="1" dirty="0">
                <a:solidFill>
                  <a:srgbClr val="FF0000"/>
                </a:solidFill>
              </a:rPr>
              <a:t>2</a:t>
            </a:r>
            <a:endParaRPr lang="fr-FR" b="1" dirty="0">
              <a:solidFill>
                <a:srgbClr val="FF0000"/>
              </a:solidFill>
            </a:endParaRPr>
          </a:p>
        </p:txBody>
      </p:sp>
      <p:sp>
        <p:nvSpPr>
          <p:cNvPr id="13" name="ZoneTexte 12">
            <a:extLst>
              <a:ext uri="{FF2B5EF4-FFF2-40B4-BE49-F238E27FC236}">
                <a16:creationId xmlns:a16="http://schemas.microsoft.com/office/drawing/2014/main" id="{8ABDAEC6-E8EE-ABCD-6F53-9D0E2387BA31}"/>
              </a:ext>
            </a:extLst>
          </p:cNvPr>
          <p:cNvSpPr txBox="1"/>
          <p:nvPr/>
        </p:nvSpPr>
        <p:spPr>
          <a:xfrm>
            <a:off x="6515885" y="6791054"/>
            <a:ext cx="418315" cy="523220"/>
          </a:xfrm>
          <a:prstGeom prst="rect">
            <a:avLst/>
          </a:prstGeom>
          <a:noFill/>
        </p:spPr>
        <p:txBody>
          <a:bodyPr wrap="square" rtlCol="0">
            <a:spAutoFit/>
          </a:bodyPr>
          <a:lstStyle/>
          <a:p>
            <a:r>
              <a:rPr lang="ar-MA" sz="2800" b="1" dirty="0">
                <a:solidFill>
                  <a:srgbClr val="FF0000"/>
                </a:solidFill>
              </a:rPr>
              <a:t>3</a:t>
            </a:r>
            <a:endParaRPr lang="fr-FR" b="1" dirty="0">
              <a:solidFill>
                <a:srgbClr val="FF0000"/>
              </a:solidFill>
            </a:endParaRPr>
          </a:p>
        </p:txBody>
      </p:sp>
      <p:sp>
        <p:nvSpPr>
          <p:cNvPr id="14" name="ZoneTexte 13">
            <a:extLst>
              <a:ext uri="{FF2B5EF4-FFF2-40B4-BE49-F238E27FC236}">
                <a16:creationId xmlns:a16="http://schemas.microsoft.com/office/drawing/2014/main" id="{9A1AF0F5-147E-931F-BE88-8E135DB1EEB1}"/>
              </a:ext>
            </a:extLst>
          </p:cNvPr>
          <p:cNvSpPr txBox="1"/>
          <p:nvPr/>
        </p:nvSpPr>
        <p:spPr>
          <a:xfrm>
            <a:off x="6896885" y="6791054"/>
            <a:ext cx="418315" cy="523220"/>
          </a:xfrm>
          <a:prstGeom prst="rect">
            <a:avLst/>
          </a:prstGeom>
          <a:noFill/>
        </p:spPr>
        <p:txBody>
          <a:bodyPr wrap="square" rtlCol="0">
            <a:spAutoFit/>
          </a:bodyPr>
          <a:lstStyle/>
          <a:p>
            <a:r>
              <a:rPr lang="ar-MA" sz="2800" b="1" dirty="0">
                <a:solidFill>
                  <a:srgbClr val="FF0000"/>
                </a:solidFill>
              </a:rPr>
              <a:t>0</a:t>
            </a:r>
            <a:endParaRPr lang="fr-FR" b="1" dirty="0">
              <a:solidFill>
                <a:srgbClr val="FF0000"/>
              </a:solidFill>
            </a:endParaRPr>
          </a:p>
        </p:txBody>
      </p:sp>
      <p:sp>
        <p:nvSpPr>
          <p:cNvPr id="19" name="ZoneTexte 18">
            <a:extLst>
              <a:ext uri="{FF2B5EF4-FFF2-40B4-BE49-F238E27FC236}">
                <a16:creationId xmlns:a16="http://schemas.microsoft.com/office/drawing/2014/main" id="{7379AF4A-6BFF-D373-B605-5939EB89DECA}"/>
              </a:ext>
            </a:extLst>
          </p:cNvPr>
          <p:cNvSpPr txBox="1"/>
          <p:nvPr/>
        </p:nvSpPr>
        <p:spPr>
          <a:xfrm>
            <a:off x="6477000" y="7353300"/>
            <a:ext cx="418315" cy="523220"/>
          </a:xfrm>
          <a:prstGeom prst="rect">
            <a:avLst/>
          </a:prstGeom>
          <a:noFill/>
        </p:spPr>
        <p:txBody>
          <a:bodyPr wrap="square" rtlCol="0">
            <a:spAutoFit/>
          </a:bodyPr>
          <a:lstStyle/>
          <a:p>
            <a:r>
              <a:rPr lang="ar-MA" sz="2800" b="1" dirty="0">
                <a:solidFill>
                  <a:srgbClr val="FF0000"/>
                </a:solidFill>
              </a:rPr>
              <a:t>7</a:t>
            </a:r>
            <a:endParaRPr lang="fr-FR" b="1" dirty="0">
              <a:solidFill>
                <a:srgbClr val="FF0000"/>
              </a:solidFill>
            </a:endParaRPr>
          </a:p>
        </p:txBody>
      </p:sp>
      <p:sp>
        <p:nvSpPr>
          <p:cNvPr id="20" name="ZoneTexte 19">
            <a:extLst>
              <a:ext uri="{FF2B5EF4-FFF2-40B4-BE49-F238E27FC236}">
                <a16:creationId xmlns:a16="http://schemas.microsoft.com/office/drawing/2014/main" id="{63963392-A903-B48B-6100-018C73A29695}"/>
              </a:ext>
            </a:extLst>
          </p:cNvPr>
          <p:cNvSpPr txBox="1"/>
          <p:nvPr/>
        </p:nvSpPr>
        <p:spPr>
          <a:xfrm>
            <a:off x="6896885" y="7363480"/>
            <a:ext cx="418315" cy="523220"/>
          </a:xfrm>
          <a:prstGeom prst="rect">
            <a:avLst/>
          </a:prstGeom>
          <a:noFill/>
        </p:spPr>
        <p:txBody>
          <a:bodyPr wrap="square" rtlCol="0">
            <a:spAutoFit/>
          </a:bodyPr>
          <a:lstStyle/>
          <a:p>
            <a:r>
              <a:rPr lang="ar-MA" sz="2800" b="1" dirty="0">
                <a:solidFill>
                  <a:srgbClr val="FF0000"/>
                </a:solidFill>
              </a:rPr>
              <a:t>2</a:t>
            </a:r>
            <a:endParaRPr lang="fr-FR" b="1" dirty="0">
              <a:solidFill>
                <a:srgbClr val="FF0000"/>
              </a:solidFill>
            </a:endParaRPr>
          </a:p>
        </p:txBody>
      </p:sp>
      <p:sp>
        <p:nvSpPr>
          <p:cNvPr id="22" name="ZoneTexte 21">
            <a:extLst>
              <a:ext uri="{FF2B5EF4-FFF2-40B4-BE49-F238E27FC236}">
                <a16:creationId xmlns:a16="http://schemas.microsoft.com/office/drawing/2014/main" id="{E98B4B44-9B0F-6B8F-12E9-187A6BA46C65}"/>
              </a:ext>
            </a:extLst>
          </p:cNvPr>
          <p:cNvSpPr txBox="1"/>
          <p:nvPr/>
        </p:nvSpPr>
        <p:spPr>
          <a:xfrm>
            <a:off x="4077485" y="6247474"/>
            <a:ext cx="418315" cy="523220"/>
          </a:xfrm>
          <a:prstGeom prst="rect">
            <a:avLst/>
          </a:prstGeom>
          <a:noFill/>
        </p:spPr>
        <p:txBody>
          <a:bodyPr wrap="square" rtlCol="0">
            <a:spAutoFit/>
          </a:bodyPr>
          <a:lstStyle/>
          <a:p>
            <a:r>
              <a:rPr lang="ar-MA" sz="2800" b="1" dirty="0">
                <a:solidFill>
                  <a:srgbClr val="FF0000"/>
                </a:solidFill>
              </a:rPr>
              <a:t>5</a:t>
            </a:r>
            <a:endParaRPr lang="fr-FR" b="1" dirty="0">
              <a:solidFill>
                <a:srgbClr val="FF0000"/>
              </a:solidFill>
            </a:endParaRPr>
          </a:p>
        </p:txBody>
      </p:sp>
      <p:sp>
        <p:nvSpPr>
          <p:cNvPr id="24" name="ZoneTexte 23">
            <a:extLst>
              <a:ext uri="{FF2B5EF4-FFF2-40B4-BE49-F238E27FC236}">
                <a16:creationId xmlns:a16="http://schemas.microsoft.com/office/drawing/2014/main" id="{E84BC384-4341-7EEF-4DF9-2679825CF941}"/>
              </a:ext>
            </a:extLst>
          </p:cNvPr>
          <p:cNvSpPr txBox="1"/>
          <p:nvPr/>
        </p:nvSpPr>
        <p:spPr>
          <a:xfrm>
            <a:off x="4458485" y="6247474"/>
            <a:ext cx="418315" cy="523220"/>
          </a:xfrm>
          <a:prstGeom prst="rect">
            <a:avLst/>
          </a:prstGeom>
          <a:noFill/>
        </p:spPr>
        <p:txBody>
          <a:bodyPr wrap="square" rtlCol="0">
            <a:spAutoFit/>
          </a:bodyPr>
          <a:lstStyle/>
          <a:p>
            <a:r>
              <a:rPr lang="ar-MA" sz="2800" b="1" dirty="0">
                <a:solidFill>
                  <a:srgbClr val="FF0000"/>
                </a:solidFill>
              </a:rPr>
              <a:t>7</a:t>
            </a:r>
            <a:endParaRPr lang="fr-FR" b="1" dirty="0">
              <a:solidFill>
                <a:srgbClr val="FF0000"/>
              </a:solidFill>
            </a:endParaRPr>
          </a:p>
        </p:txBody>
      </p:sp>
      <p:sp>
        <p:nvSpPr>
          <p:cNvPr id="25" name="ZoneTexte 24">
            <a:extLst>
              <a:ext uri="{FF2B5EF4-FFF2-40B4-BE49-F238E27FC236}">
                <a16:creationId xmlns:a16="http://schemas.microsoft.com/office/drawing/2014/main" id="{DA829741-2874-0626-0F12-B969DD1D0729}"/>
              </a:ext>
            </a:extLst>
          </p:cNvPr>
          <p:cNvSpPr txBox="1"/>
          <p:nvPr/>
        </p:nvSpPr>
        <p:spPr>
          <a:xfrm>
            <a:off x="4077485" y="6791054"/>
            <a:ext cx="418315" cy="523220"/>
          </a:xfrm>
          <a:prstGeom prst="rect">
            <a:avLst/>
          </a:prstGeom>
          <a:noFill/>
        </p:spPr>
        <p:txBody>
          <a:bodyPr wrap="square" rtlCol="0">
            <a:spAutoFit/>
          </a:bodyPr>
          <a:lstStyle/>
          <a:p>
            <a:r>
              <a:rPr lang="ar-MA" sz="2800" b="1" dirty="0">
                <a:solidFill>
                  <a:srgbClr val="FF0000"/>
                </a:solidFill>
              </a:rPr>
              <a:t>1</a:t>
            </a:r>
            <a:endParaRPr lang="fr-FR" b="1" dirty="0">
              <a:solidFill>
                <a:srgbClr val="FF0000"/>
              </a:solidFill>
            </a:endParaRPr>
          </a:p>
        </p:txBody>
      </p:sp>
      <p:sp>
        <p:nvSpPr>
          <p:cNvPr id="26" name="ZoneTexte 25">
            <a:extLst>
              <a:ext uri="{FF2B5EF4-FFF2-40B4-BE49-F238E27FC236}">
                <a16:creationId xmlns:a16="http://schemas.microsoft.com/office/drawing/2014/main" id="{123FABFF-0AE8-BE57-7B41-86AF04A9EF4B}"/>
              </a:ext>
            </a:extLst>
          </p:cNvPr>
          <p:cNvSpPr txBox="1"/>
          <p:nvPr/>
        </p:nvSpPr>
        <p:spPr>
          <a:xfrm>
            <a:off x="4458485" y="6791054"/>
            <a:ext cx="418315" cy="523220"/>
          </a:xfrm>
          <a:prstGeom prst="rect">
            <a:avLst/>
          </a:prstGeom>
          <a:noFill/>
        </p:spPr>
        <p:txBody>
          <a:bodyPr wrap="square" rtlCol="0">
            <a:spAutoFit/>
          </a:bodyPr>
          <a:lstStyle/>
          <a:p>
            <a:r>
              <a:rPr lang="ar-MA" sz="2800" b="1" dirty="0">
                <a:solidFill>
                  <a:srgbClr val="FF0000"/>
                </a:solidFill>
              </a:rPr>
              <a:t>2</a:t>
            </a:r>
            <a:endParaRPr lang="fr-FR" b="1" dirty="0">
              <a:solidFill>
                <a:srgbClr val="FF0000"/>
              </a:solidFill>
            </a:endParaRPr>
          </a:p>
        </p:txBody>
      </p:sp>
      <p:sp>
        <p:nvSpPr>
          <p:cNvPr id="28" name="ZoneTexte 27">
            <a:extLst>
              <a:ext uri="{FF2B5EF4-FFF2-40B4-BE49-F238E27FC236}">
                <a16:creationId xmlns:a16="http://schemas.microsoft.com/office/drawing/2014/main" id="{E1A66F27-DFB7-0685-6537-638157BAA12B}"/>
              </a:ext>
            </a:extLst>
          </p:cNvPr>
          <p:cNvSpPr txBox="1"/>
          <p:nvPr/>
        </p:nvSpPr>
        <p:spPr>
          <a:xfrm>
            <a:off x="4038600" y="7353300"/>
            <a:ext cx="418315" cy="523220"/>
          </a:xfrm>
          <a:prstGeom prst="rect">
            <a:avLst/>
          </a:prstGeom>
          <a:noFill/>
        </p:spPr>
        <p:txBody>
          <a:bodyPr wrap="square" rtlCol="0">
            <a:spAutoFit/>
          </a:bodyPr>
          <a:lstStyle/>
          <a:p>
            <a:r>
              <a:rPr lang="ar-MA" sz="2800" b="1" dirty="0">
                <a:solidFill>
                  <a:srgbClr val="FF0000"/>
                </a:solidFill>
              </a:rPr>
              <a:t>6</a:t>
            </a:r>
            <a:endParaRPr lang="fr-FR" b="1" dirty="0">
              <a:solidFill>
                <a:srgbClr val="FF0000"/>
              </a:solidFill>
            </a:endParaRPr>
          </a:p>
        </p:txBody>
      </p:sp>
      <p:sp>
        <p:nvSpPr>
          <p:cNvPr id="29" name="ZoneTexte 28">
            <a:extLst>
              <a:ext uri="{FF2B5EF4-FFF2-40B4-BE49-F238E27FC236}">
                <a16:creationId xmlns:a16="http://schemas.microsoft.com/office/drawing/2014/main" id="{D7B80626-97B7-E302-488D-F2EE51D5258C}"/>
              </a:ext>
            </a:extLst>
          </p:cNvPr>
          <p:cNvSpPr txBox="1"/>
          <p:nvPr/>
        </p:nvSpPr>
        <p:spPr>
          <a:xfrm>
            <a:off x="4458485" y="7363480"/>
            <a:ext cx="418315" cy="523220"/>
          </a:xfrm>
          <a:prstGeom prst="rect">
            <a:avLst/>
          </a:prstGeom>
          <a:noFill/>
        </p:spPr>
        <p:txBody>
          <a:bodyPr wrap="square" rtlCol="0">
            <a:spAutoFit/>
          </a:bodyPr>
          <a:lstStyle/>
          <a:p>
            <a:r>
              <a:rPr lang="ar-MA" sz="2800" b="1" dirty="0">
                <a:solidFill>
                  <a:srgbClr val="FF0000"/>
                </a:solidFill>
              </a:rPr>
              <a:t>9</a:t>
            </a:r>
            <a:endParaRPr lang="fr-FR" b="1" dirty="0">
              <a:solidFill>
                <a:srgbClr val="FF0000"/>
              </a:solidFill>
            </a:endParaRPr>
          </a:p>
        </p:txBody>
      </p:sp>
    </p:spTree>
    <p:extLst>
      <p:ext uri="{BB962C8B-B14F-4D97-AF65-F5344CB8AC3E}">
        <p14:creationId xmlns:p14="http://schemas.microsoft.com/office/powerpoint/2010/main" val="2900558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4" grpId="0"/>
      <p:bldP spid="19" grpId="0"/>
      <p:bldP spid="20" grpId="0"/>
      <p:bldP spid="22" grpId="0"/>
      <p:bldP spid="24" grpId="0"/>
      <p:bldP spid="25" grpId="0"/>
      <p:bldP spid="26" grpId="0"/>
      <p:bldP spid="28" grpId="0"/>
      <p:bldP spid="2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2362201" y="3941147"/>
            <a:ext cx="8610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الاستئناس باستراتيجية الأسئلة الأربعة لحل المسائل  </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790640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0A11C-065C-A605-3DA5-9F91890A01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AA407C9-124D-752F-48CC-1CE0822A6FAB}"/>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C0FC10-BA4D-DA83-05F1-8D3FAF119E2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744CAB6-7FD6-73F2-7BAB-CFC06C6CCED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B877E07-5947-976E-50DA-2C3F5A8799D0}"/>
              </a:ext>
            </a:extLst>
          </p:cNvPr>
          <p:cNvSpPr txBox="1"/>
          <p:nvPr/>
        </p:nvSpPr>
        <p:spPr>
          <a:xfrm>
            <a:off x="426372" y="863026"/>
            <a:ext cx="12013246"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سنستمر في التدرب على حل مسألة باستخدام استراتيجية الأسئلة الأربعة. </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رأينا أنه لحل مسألة فإننا نستخدم استراتيجية الأسئلة الأربعة من خلال طرح والإجابة على الأسئلة التالية: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D1EA079-6B2D-FD47-B813-9AD987661A9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7BAFCFC-D25C-0B6F-4D02-165A7C4A88BE}"/>
              </a:ext>
            </a:extLst>
          </p:cNvPr>
          <p:cNvGraphicFramePr>
            <a:graphicFrameLocks noGrp="1"/>
          </p:cNvGraphicFramePr>
          <p:nvPr>
            <p:extLst>
              <p:ext uri="{D42A27DB-BD31-4B8C-83A1-F6EECF244321}">
                <p14:modId xmlns:p14="http://schemas.microsoft.com/office/powerpoint/2010/main" val="984393231"/>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9" name="Rectangle : coins arrondis 8">
            <a:extLst>
              <a:ext uri="{FF2B5EF4-FFF2-40B4-BE49-F238E27FC236}">
                <a16:creationId xmlns:a16="http://schemas.microsoft.com/office/drawing/2014/main" id="{AC626823-FB8A-B9DD-8249-4999188C2316}"/>
              </a:ext>
            </a:extLst>
          </p:cNvPr>
          <p:cNvSpPr/>
          <p:nvPr/>
        </p:nvSpPr>
        <p:spPr>
          <a:xfrm>
            <a:off x="275852" y="2288736"/>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A7E6D0D9-9BCC-93ED-7A37-C5510A79912C}"/>
              </a:ext>
            </a:extLst>
          </p:cNvPr>
          <p:cNvSpPr/>
          <p:nvPr/>
        </p:nvSpPr>
        <p:spPr>
          <a:xfrm>
            <a:off x="1553813" y="3790013"/>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2" name="ZoneTexte 11">
            <a:extLst>
              <a:ext uri="{FF2B5EF4-FFF2-40B4-BE49-F238E27FC236}">
                <a16:creationId xmlns:a16="http://schemas.microsoft.com/office/drawing/2014/main" id="{D5339C80-6512-AE24-4864-B0D14A9487CA}"/>
              </a:ext>
            </a:extLst>
          </p:cNvPr>
          <p:cNvSpPr txBox="1"/>
          <p:nvPr/>
        </p:nvSpPr>
        <p:spPr>
          <a:xfrm>
            <a:off x="2667000" y="3682203"/>
            <a:ext cx="86106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ما الْمَعْلوماتُ الَّتي تُقَدِّمُها الْمَسْأَلَةُ؟</a:t>
            </a:r>
          </a:p>
        </p:txBody>
      </p:sp>
      <p:sp>
        <p:nvSpPr>
          <p:cNvPr id="13" name="Rectangle : coins arrondis 4">
            <a:extLst>
              <a:ext uri="{FF2B5EF4-FFF2-40B4-BE49-F238E27FC236}">
                <a16:creationId xmlns:a16="http://schemas.microsoft.com/office/drawing/2014/main" id="{7A2E37F5-C520-D573-0335-81ADE222489C}"/>
              </a:ext>
            </a:extLst>
          </p:cNvPr>
          <p:cNvSpPr/>
          <p:nvPr/>
        </p:nvSpPr>
        <p:spPr>
          <a:xfrm>
            <a:off x="1571253" y="8039018"/>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4" name="ZoneTexte 13">
            <a:extLst>
              <a:ext uri="{FF2B5EF4-FFF2-40B4-BE49-F238E27FC236}">
                <a16:creationId xmlns:a16="http://schemas.microsoft.com/office/drawing/2014/main" id="{6A047B6F-E624-7FEA-287E-CF15363378D7}"/>
              </a:ext>
            </a:extLst>
          </p:cNvPr>
          <p:cNvSpPr txBox="1"/>
          <p:nvPr/>
        </p:nvSpPr>
        <p:spPr>
          <a:xfrm>
            <a:off x="2438400" y="7926042"/>
            <a:ext cx="86106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لِماذا؟</a:t>
            </a:r>
          </a:p>
        </p:txBody>
      </p:sp>
      <p:sp>
        <p:nvSpPr>
          <p:cNvPr id="16" name="Rectangle : coins arrondis 4">
            <a:extLst>
              <a:ext uri="{FF2B5EF4-FFF2-40B4-BE49-F238E27FC236}">
                <a16:creationId xmlns:a16="http://schemas.microsoft.com/office/drawing/2014/main" id="{AA475084-4250-5978-B1A4-FADE1BA1A6A7}"/>
              </a:ext>
            </a:extLst>
          </p:cNvPr>
          <p:cNvSpPr/>
          <p:nvPr/>
        </p:nvSpPr>
        <p:spPr>
          <a:xfrm>
            <a:off x="1553813" y="6471039"/>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EB5B6539-E459-F196-9E7F-951DDDFF238A}"/>
              </a:ext>
            </a:extLst>
          </p:cNvPr>
          <p:cNvSpPr txBox="1"/>
          <p:nvPr/>
        </p:nvSpPr>
        <p:spPr>
          <a:xfrm>
            <a:off x="2438400" y="6695209"/>
            <a:ext cx="8763000" cy="565539"/>
          </a:xfrm>
          <a:prstGeom prst="rect">
            <a:avLst/>
          </a:prstGeom>
          <a:noFill/>
        </p:spPr>
        <p:txBody>
          <a:bodyPr wrap="square" rtlCol="0">
            <a:spAutoFit/>
          </a:bodyPr>
          <a:lstStyle/>
          <a:p>
            <a:pPr marL="0" lvl="1" algn="ctr" defTabSz="685834" rtl="1">
              <a:lnSpc>
                <a:spcPts val="3017"/>
              </a:lnSpc>
              <a:spcBef>
                <a:spcPct val="0"/>
              </a:spcBef>
            </a:pPr>
            <a:r>
              <a:rPr lang="ar-SA" sz="4800" dirty="0">
                <a:latin typeface="Microsoft Uighur" panose="02000000000000000000" pitchFamily="2" charset="-78"/>
                <a:cs typeface="Microsoft Uighur" panose="02000000000000000000" pitchFamily="2" charset="-78"/>
              </a:rPr>
              <a:t>ماذا ع</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ل</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يّ</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 أ</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ن</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 </a:t>
            </a:r>
            <a:r>
              <a:rPr lang="ar-MA" sz="4800" dirty="0">
                <a:latin typeface="Microsoft Uighur" panose="02000000000000000000" pitchFamily="2" charset="-78"/>
                <a:cs typeface="Microsoft Uighur" panose="02000000000000000000" pitchFamily="2" charset="-78"/>
              </a:rPr>
              <a:t>أَ</a:t>
            </a:r>
            <a:r>
              <a:rPr lang="ar-SA" sz="4800" dirty="0">
                <a:latin typeface="Microsoft Uighur" panose="02000000000000000000" pitchFamily="2" charset="-78"/>
                <a:cs typeface="Microsoft Uighur" panose="02000000000000000000" pitchFamily="2" charset="-78"/>
              </a:rPr>
              <a:t>ف</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ع</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ل</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a:t>
            </a:r>
            <a:r>
              <a:rPr lang="ar-MA" sz="4800" dirty="0">
                <a:latin typeface="Microsoft Uighur" panose="02000000000000000000" pitchFamily="2" charset="-78"/>
                <a:cs typeface="Microsoft Uighur" panose="02000000000000000000" pitchFamily="2" charset="-78"/>
              </a:rPr>
              <a:t> </a:t>
            </a:r>
            <a:endParaRPr lang="fr-FR" sz="4800" dirty="0">
              <a:latin typeface="Microsoft Uighur" panose="02000000000000000000" pitchFamily="2" charset="-78"/>
              <a:cs typeface="Microsoft Uighur" panose="02000000000000000000" pitchFamily="2" charset="-78"/>
            </a:endParaRPr>
          </a:p>
        </p:txBody>
      </p:sp>
      <p:sp>
        <p:nvSpPr>
          <p:cNvPr id="18" name="Rectangle : coins arrondis 4">
            <a:extLst>
              <a:ext uri="{FF2B5EF4-FFF2-40B4-BE49-F238E27FC236}">
                <a16:creationId xmlns:a16="http://schemas.microsoft.com/office/drawing/2014/main" id="{B6688452-3D16-4183-6592-AAB2A8749F47}"/>
              </a:ext>
            </a:extLst>
          </p:cNvPr>
          <p:cNvSpPr/>
          <p:nvPr/>
        </p:nvSpPr>
        <p:spPr>
          <a:xfrm>
            <a:off x="1553813" y="5111079"/>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9" name="ZoneTexte 18">
            <a:extLst>
              <a:ext uri="{FF2B5EF4-FFF2-40B4-BE49-F238E27FC236}">
                <a16:creationId xmlns:a16="http://schemas.microsoft.com/office/drawing/2014/main" id="{D57F4F2E-08C3-744E-71A6-20B24D614825}"/>
              </a:ext>
            </a:extLst>
          </p:cNvPr>
          <p:cNvSpPr txBox="1"/>
          <p:nvPr/>
        </p:nvSpPr>
        <p:spPr>
          <a:xfrm>
            <a:off x="2514600" y="5046600"/>
            <a:ext cx="85344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ما الْمَطْلوبُ مِنّي؟</a:t>
            </a:r>
          </a:p>
        </p:txBody>
      </p:sp>
    </p:spTree>
    <p:extLst>
      <p:ext uri="{BB962C8B-B14F-4D97-AF65-F5344CB8AC3E}">
        <p14:creationId xmlns:p14="http://schemas.microsoft.com/office/powerpoint/2010/main" val="356755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p:bldP spid="16" grpId="0" animBg="1"/>
      <p:bldP spid="17" grpId="0"/>
      <p:bldP spid="18" grpId="0" animBg="1"/>
      <p:bldP spid="1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790CF-844D-BCB1-C65A-D923B89130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F953F89-4034-ECBC-3DE2-23FD571F5DF6}"/>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19A7BAF-14E2-2428-F887-86436E7EF9B1}"/>
              </a:ext>
            </a:extLst>
          </p:cNvPr>
          <p:cNvSpPr/>
          <p:nvPr/>
        </p:nvSpPr>
        <p:spPr>
          <a:xfrm>
            <a:off x="275851" y="3225043"/>
            <a:ext cx="13164293" cy="668270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E31FDA4-0843-BAD2-6087-78065A53B7C2}"/>
              </a:ext>
            </a:extLst>
          </p:cNvPr>
          <p:cNvSpPr/>
          <p:nvPr/>
        </p:nvSpPr>
        <p:spPr>
          <a:xfrm>
            <a:off x="-1" y="752746"/>
            <a:ext cx="13716001" cy="23333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F973833-86E4-64A5-2550-4C487BCC29B1}"/>
              </a:ext>
            </a:extLst>
          </p:cNvPr>
          <p:cNvSpPr txBox="1"/>
          <p:nvPr/>
        </p:nvSpPr>
        <p:spPr>
          <a:xfrm>
            <a:off x="1209690" y="891689"/>
            <a:ext cx="11296617" cy="2042867"/>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سنمر إلى المسألة في التمرين 4.</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انتبهوا سأقرأ المسألة مرتين وستعملون على حلها مستعينين باستراتيجية الأسئلة الأربعة (دقيقتان). </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التصحيح بشكل تفاعلي.</a:t>
            </a: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50" name="Freeform 8">
            <a:extLst>
              <a:ext uri="{FF2B5EF4-FFF2-40B4-BE49-F238E27FC236}">
                <a16:creationId xmlns:a16="http://schemas.microsoft.com/office/drawing/2014/main" id="{42151A8D-C346-5D48-8759-AD28E7AA54E8}"/>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231F51C-2978-4074-97BA-ADC9EC828B1D}"/>
              </a:ext>
            </a:extLst>
          </p:cNvPr>
          <p:cNvGraphicFramePr>
            <a:graphicFrameLocks noGrp="1"/>
          </p:cNvGraphicFramePr>
          <p:nvPr/>
        </p:nvGraphicFramePr>
        <p:xfrm>
          <a:off x="0" y="0"/>
          <a:ext cx="13715999" cy="712299"/>
        </p:xfrm>
        <a:graphic>
          <a:graphicData uri="http://schemas.openxmlformats.org/drawingml/2006/table">
            <a:tbl>
              <a:tblPr firstRow="1" bandRow="1">
                <a:tableStyleId>{5C22544A-7EE6-4342-B048-85BDC9FD1C3A}</a:tableStyleId>
              </a:tblPr>
              <a:tblGrid>
                <a:gridCol w="2443468">
                  <a:extLst>
                    <a:ext uri="{9D8B030D-6E8A-4147-A177-3AD203B41FA5}">
                      <a16:colId xmlns:a16="http://schemas.microsoft.com/office/drawing/2014/main" val="1291277174"/>
                    </a:ext>
                  </a:extLst>
                </a:gridCol>
                <a:gridCol w="4316793">
                  <a:extLst>
                    <a:ext uri="{9D8B030D-6E8A-4147-A177-3AD203B41FA5}">
                      <a16:colId xmlns:a16="http://schemas.microsoft.com/office/drawing/2014/main" val="2564387403"/>
                    </a:ext>
                  </a:extLst>
                </a:gridCol>
                <a:gridCol w="2383739">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209799">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3" name="Image 2">
            <a:extLst>
              <a:ext uri="{FF2B5EF4-FFF2-40B4-BE49-F238E27FC236}">
                <a16:creationId xmlns:a16="http://schemas.microsoft.com/office/drawing/2014/main" id="{403C75C8-87E2-561B-6A44-32D8A64B142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18" name="Image 17">
            <a:extLst>
              <a:ext uri="{FF2B5EF4-FFF2-40B4-BE49-F238E27FC236}">
                <a16:creationId xmlns:a16="http://schemas.microsoft.com/office/drawing/2014/main" id="{5D21F400-7102-5D4B-A447-B98CA1AE28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7974" y="4916373"/>
            <a:ext cx="12904476" cy="2721453"/>
          </a:xfrm>
          <a:prstGeom prst="rect">
            <a:avLst/>
          </a:prstGeom>
        </p:spPr>
      </p:pic>
      <p:sp>
        <p:nvSpPr>
          <p:cNvPr id="19" name="ZoneTexte 18">
            <a:extLst>
              <a:ext uri="{FF2B5EF4-FFF2-40B4-BE49-F238E27FC236}">
                <a16:creationId xmlns:a16="http://schemas.microsoft.com/office/drawing/2014/main" id="{7CBF0525-3CFF-50F8-3E5A-86D23BAF7D15}"/>
              </a:ext>
            </a:extLst>
          </p:cNvPr>
          <p:cNvSpPr txBox="1"/>
          <p:nvPr/>
        </p:nvSpPr>
        <p:spPr>
          <a:xfrm>
            <a:off x="1676400" y="5610880"/>
            <a:ext cx="614516" cy="523220"/>
          </a:xfrm>
          <a:prstGeom prst="rect">
            <a:avLst/>
          </a:prstGeom>
          <a:noFill/>
        </p:spPr>
        <p:txBody>
          <a:bodyPr wrap="square" rtlCol="0">
            <a:spAutoFit/>
          </a:bodyPr>
          <a:lstStyle/>
          <a:p>
            <a:r>
              <a:rPr lang="ar-MA" sz="2800" b="1" dirty="0">
                <a:solidFill>
                  <a:srgbClr val="FF0000"/>
                </a:solidFill>
              </a:rPr>
              <a:t>14</a:t>
            </a:r>
            <a:endParaRPr lang="fr-FR" sz="2800" b="1" dirty="0">
              <a:solidFill>
                <a:srgbClr val="FF0000"/>
              </a:solidFill>
            </a:endParaRPr>
          </a:p>
        </p:txBody>
      </p:sp>
      <p:sp>
        <p:nvSpPr>
          <p:cNvPr id="20" name="ZoneTexte 19">
            <a:extLst>
              <a:ext uri="{FF2B5EF4-FFF2-40B4-BE49-F238E27FC236}">
                <a16:creationId xmlns:a16="http://schemas.microsoft.com/office/drawing/2014/main" id="{0E2AE3E3-0A75-3D0B-703E-6FD9F9286142}"/>
              </a:ext>
            </a:extLst>
          </p:cNvPr>
          <p:cNvSpPr txBox="1"/>
          <p:nvPr/>
        </p:nvSpPr>
        <p:spPr>
          <a:xfrm>
            <a:off x="2743200" y="5687080"/>
            <a:ext cx="366804" cy="523220"/>
          </a:xfrm>
          <a:prstGeom prst="rect">
            <a:avLst/>
          </a:prstGeom>
          <a:noFill/>
        </p:spPr>
        <p:txBody>
          <a:bodyPr wrap="square" rtlCol="0">
            <a:spAutoFit/>
          </a:bodyPr>
          <a:lstStyle/>
          <a:p>
            <a:r>
              <a:rPr lang="ar-MA" sz="2800" b="1" dirty="0">
                <a:solidFill>
                  <a:srgbClr val="FF0000"/>
                </a:solidFill>
              </a:rPr>
              <a:t>+</a:t>
            </a:r>
            <a:endParaRPr lang="fr-FR" sz="2800" b="1" dirty="0">
              <a:solidFill>
                <a:srgbClr val="FF0000"/>
              </a:solidFill>
            </a:endParaRPr>
          </a:p>
        </p:txBody>
      </p:sp>
      <p:sp>
        <p:nvSpPr>
          <p:cNvPr id="21" name="ZoneTexte 20">
            <a:extLst>
              <a:ext uri="{FF2B5EF4-FFF2-40B4-BE49-F238E27FC236}">
                <a16:creationId xmlns:a16="http://schemas.microsoft.com/office/drawing/2014/main" id="{F93782D4-FDFA-F0AF-6FB6-C71C02DFD633}"/>
              </a:ext>
            </a:extLst>
          </p:cNvPr>
          <p:cNvSpPr txBox="1"/>
          <p:nvPr/>
        </p:nvSpPr>
        <p:spPr>
          <a:xfrm>
            <a:off x="3581400" y="5610880"/>
            <a:ext cx="614516" cy="523220"/>
          </a:xfrm>
          <a:prstGeom prst="rect">
            <a:avLst/>
          </a:prstGeom>
          <a:noFill/>
        </p:spPr>
        <p:txBody>
          <a:bodyPr wrap="square" rtlCol="0">
            <a:spAutoFit/>
          </a:bodyPr>
          <a:lstStyle/>
          <a:p>
            <a:r>
              <a:rPr lang="ar-MA" sz="2800" b="1" dirty="0">
                <a:solidFill>
                  <a:srgbClr val="FF0000"/>
                </a:solidFill>
              </a:rPr>
              <a:t>15</a:t>
            </a:r>
            <a:endParaRPr lang="fr-FR" sz="2800" b="1" dirty="0">
              <a:solidFill>
                <a:srgbClr val="FF0000"/>
              </a:solidFill>
            </a:endParaRPr>
          </a:p>
        </p:txBody>
      </p:sp>
      <p:sp>
        <p:nvSpPr>
          <p:cNvPr id="22" name="ZoneTexte 21">
            <a:extLst>
              <a:ext uri="{FF2B5EF4-FFF2-40B4-BE49-F238E27FC236}">
                <a16:creationId xmlns:a16="http://schemas.microsoft.com/office/drawing/2014/main" id="{578594AB-8BA7-2E6A-2A7E-A44DCE877617}"/>
              </a:ext>
            </a:extLst>
          </p:cNvPr>
          <p:cNvSpPr txBox="1"/>
          <p:nvPr/>
        </p:nvSpPr>
        <p:spPr>
          <a:xfrm>
            <a:off x="5176684" y="5610880"/>
            <a:ext cx="614516" cy="523220"/>
          </a:xfrm>
          <a:prstGeom prst="rect">
            <a:avLst/>
          </a:prstGeom>
          <a:noFill/>
        </p:spPr>
        <p:txBody>
          <a:bodyPr wrap="square" rtlCol="0">
            <a:spAutoFit/>
          </a:bodyPr>
          <a:lstStyle/>
          <a:p>
            <a:r>
              <a:rPr lang="ar-MA" sz="2800" b="1" dirty="0">
                <a:solidFill>
                  <a:srgbClr val="FF0000"/>
                </a:solidFill>
              </a:rPr>
              <a:t>29</a:t>
            </a:r>
            <a:endParaRPr lang="fr-FR" sz="2800" b="1" dirty="0">
              <a:solidFill>
                <a:srgbClr val="FF0000"/>
              </a:solidFill>
            </a:endParaRPr>
          </a:p>
        </p:txBody>
      </p:sp>
      <p:sp>
        <p:nvSpPr>
          <p:cNvPr id="24" name="ZoneTexte 23">
            <a:extLst>
              <a:ext uri="{FF2B5EF4-FFF2-40B4-BE49-F238E27FC236}">
                <a16:creationId xmlns:a16="http://schemas.microsoft.com/office/drawing/2014/main" id="{12B29159-C8BA-B365-D399-B0FE2DCCF24D}"/>
              </a:ext>
            </a:extLst>
          </p:cNvPr>
          <p:cNvSpPr txBox="1"/>
          <p:nvPr/>
        </p:nvSpPr>
        <p:spPr>
          <a:xfrm>
            <a:off x="2590800" y="6858002"/>
            <a:ext cx="2595716" cy="523220"/>
          </a:xfrm>
          <a:prstGeom prst="rect">
            <a:avLst/>
          </a:prstGeom>
          <a:noFill/>
        </p:spPr>
        <p:txBody>
          <a:bodyPr wrap="square" rtlCol="0">
            <a:spAutoFit/>
          </a:bodyPr>
          <a:lstStyle/>
          <a:p>
            <a:r>
              <a:rPr lang="ar-MA" sz="2800" b="1" dirty="0">
                <a:solidFill>
                  <a:srgbClr val="FF0000"/>
                </a:solidFill>
              </a:rPr>
              <a:t>29 تِلْميذاً وَتِلْميذَةً</a:t>
            </a:r>
            <a:endParaRPr lang="fr-FR" sz="2800" b="1" dirty="0">
              <a:solidFill>
                <a:srgbClr val="FF0000"/>
              </a:solidFill>
            </a:endParaRPr>
          </a:p>
        </p:txBody>
      </p:sp>
    </p:spTree>
    <p:extLst>
      <p:ext uri="{BB962C8B-B14F-4D97-AF65-F5344CB8AC3E}">
        <p14:creationId xmlns:p14="http://schemas.microsoft.com/office/powerpoint/2010/main" val="1158948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1752600" y="3034338"/>
            <a:ext cx="9765897" cy="2762179"/>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1530148" y="3019849"/>
            <a:ext cx="10210800" cy="2768065"/>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تمرير رائز التحقق من أهداف الأسبوع الأول وتعبئة شبكة التتبع الفردي</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2375868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C5FBA-5DAA-E250-A5E9-0278F46F48A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7C66011-18CC-DB5D-5F76-07155A576722}"/>
              </a:ext>
            </a:extLst>
          </p:cNvPr>
          <p:cNvSpPr/>
          <p:nvPr/>
        </p:nvSpPr>
        <p:spPr>
          <a:xfrm>
            <a:off x="-1" y="1951686"/>
            <a:ext cx="13716001" cy="8335314"/>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1EE518-0230-493D-8B3D-C60FB3C164A0}"/>
              </a:ext>
            </a:extLst>
          </p:cNvPr>
          <p:cNvSpPr/>
          <p:nvPr/>
        </p:nvSpPr>
        <p:spPr>
          <a:xfrm>
            <a:off x="228599" y="2095500"/>
            <a:ext cx="13258801" cy="8001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6F388EC-A31B-8E42-1550-1E1FA45FD1BA}"/>
              </a:ext>
            </a:extLst>
          </p:cNvPr>
          <p:cNvSpPr/>
          <p:nvPr/>
        </p:nvSpPr>
        <p:spPr>
          <a:xfrm>
            <a:off x="-1" y="752746"/>
            <a:ext cx="13716001" cy="119894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D69BDE4-1ACA-527E-CD9C-32779514470D}"/>
              </a:ext>
            </a:extLst>
          </p:cNvPr>
          <p:cNvSpPr txBox="1"/>
          <p:nvPr/>
        </p:nvSpPr>
        <p:spPr>
          <a:xfrm>
            <a:off x="1209690" y="852726"/>
            <a:ext cx="11296617" cy="861774"/>
          </a:xfrm>
          <a:prstGeom prst="rect">
            <a:avLst/>
          </a:prstGeom>
          <a:noFill/>
        </p:spPr>
        <p:txBody>
          <a:bodyPr wrap="square" rtlCol="0">
            <a:spAutoFit/>
          </a:bodyPr>
          <a:lstStyle/>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يتم استنساخ رائز التحقق وتمريره بشكل جماعي.</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توجيه المتعلمين إلى الألعاب والتحديات ص18 للتمكن من تعبئة شبكة التتبع الفردي  </a:t>
            </a:r>
            <a:endPar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50" name="Freeform 8">
            <a:extLst>
              <a:ext uri="{FF2B5EF4-FFF2-40B4-BE49-F238E27FC236}">
                <a16:creationId xmlns:a16="http://schemas.microsoft.com/office/drawing/2014/main" id="{2F5A3C7F-4350-F79A-AD68-54C51A09787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FDFB846-3C76-355F-D219-3554B846A1D6}"/>
              </a:ext>
            </a:extLst>
          </p:cNvPr>
          <p:cNvGraphicFramePr>
            <a:graphicFrameLocks noGrp="1"/>
          </p:cNvGraphicFramePr>
          <p:nvPr/>
        </p:nvGraphicFramePr>
        <p:xfrm>
          <a:off x="0" y="0"/>
          <a:ext cx="13715999" cy="712299"/>
        </p:xfrm>
        <a:graphic>
          <a:graphicData uri="http://schemas.openxmlformats.org/drawingml/2006/table">
            <a:tbl>
              <a:tblPr firstRow="1" bandRow="1">
                <a:tableStyleId>{5C22544A-7EE6-4342-B048-85BDC9FD1C3A}</a:tableStyleId>
              </a:tblPr>
              <a:tblGrid>
                <a:gridCol w="2443468">
                  <a:extLst>
                    <a:ext uri="{9D8B030D-6E8A-4147-A177-3AD203B41FA5}">
                      <a16:colId xmlns:a16="http://schemas.microsoft.com/office/drawing/2014/main" val="1291277174"/>
                    </a:ext>
                  </a:extLst>
                </a:gridCol>
                <a:gridCol w="4316793">
                  <a:extLst>
                    <a:ext uri="{9D8B030D-6E8A-4147-A177-3AD203B41FA5}">
                      <a16:colId xmlns:a16="http://schemas.microsoft.com/office/drawing/2014/main" val="2564387403"/>
                    </a:ext>
                  </a:extLst>
                </a:gridCol>
                <a:gridCol w="2383739">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209799">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a:t>
                      </a:r>
                      <a:r>
                        <a:rPr lang="ar-S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عمليات وحل المسائل</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62B40FF3-3F8D-0317-D098-4DF363799A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3219" y="2275310"/>
            <a:ext cx="6271381" cy="7205041"/>
          </a:xfrm>
          <a:prstGeom prst="rect">
            <a:avLst/>
          </a:prstGeom>
        </p:spPr>
      </p:pic>
    </p:spTree>
    <p:extLst>
      <p:ext uri="{BB962C8B-B14F-4D97-AF65-F5344CB8AC3E}">
        <p14:creationId xmlns:p14="http://schemas.microsoft.com/office/powerpoint/2010/main" val="42651222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160885" y="-10391"/>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539F363-66EA-18B4-861A-55EB11320F5D}"/>
              </a:ext>
            </a:extLst>
          </p:cNvPr>
          <p:cNvSpPr txBox="1"/>
          <p:nvPr/>
        </p:nvSpPr>
        <p:spPr>
          <a:xfrm>
            <a:off x="1676400" y="3970418"/>
            <a:ext cx="9220200" cy="677108"/>
          </a:xfrm>
          <a:prstGeom prst="rect">
            <a:avLst/>
          </a:prstGeom>
        </p:spPr>
        <p:txBody>
          <a:bodyPr wrap="square" lIns="0" tIns="0" rIns="0" bIns="0" rtlCol="0" anchor="t">
            <a:spAutoFit/>
          </a:bodyPr>
          <a:lstStyle/>
          <a:p>
            <a:pPr algn="ctr" defTabSz="685834" rtl="1"/>
            <a:r>
              <a:rPr lang="ar-MA" sz="4400" dirty="0">
                <a:solidFill>
                  <a:srgbClr val="01070A"/>
                </a:solidFill>
                <a:latin typeface="Microsoft Uighur" panose="02000000000000000000" pitchFamily="2" charset="-78"/>
                <a:cs typeface="Microsoft Uighur" panose="02000000000000000000" pitchFamily="2" charset="-78"/>
              </a:rPr>
              <a:t>حساب مجموع عددين من رقم واحد شفويا</a:t>
            </a: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:رمي الكرة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4938235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C3923-C340-F692-2E02-49EFEC257FD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3F5EB95-6D95-495B-1E4D-6B04BED77EC0}"/>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747519B-C2CF-EA76-6395-12C8804EC69B}"/>
              </a:ext>
            </a:extLst>
          </p:cNvPr>
          <p:cNvSpPr/>
          <p:nvPr/>
        </p:nvSpPr>
        <p:spPr>
          <a:xfrm>
            <a:off x="275852" y="2350238"/>
            <a:ext cx="13164293" cy="749093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1E15E4-F842-8D5E-9AA3-5AB05D1D399C}"/>
              </a:ext>
            </a:extLst>
          </p:cNvPr>
          <p:cNvSpPr/>
          <p:nvPr/>
        </p:nvSpPr>
        <p:spPr>
          <a:xfrm>
            <a:off x="-1" y="644346"/>
            <a:ext cx="13716001" cy="15382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C0D26C-561F-34B9-EFD0-668D8DD66100}"/>
              </a:ext>
            </a:extLst>
          </p:cNvPr>
          <p:cNvSpPr txBox="1"/>
          <p:nvPr/>
        </p:nvSpPr>
        <p:spPr>
          <a:xfrm>
            <a:off x="152400" y="863027"/>
            <a:ext cx="12504004"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 الآن نعود للعب لعبة رمي الكرة. </a:t>
            </a:r>
          </a:p>
          <a:p>
            <a:pPr marL="342900" lvl="1" indent="-342900" algn="r" defTabSz="685834" rtl="1">
              <a:lnSpc>
                <a:spcPts val="3017"/>
              </a:lnSpc>
              <a:spcBef>
                <a:spcPct val="0"/>
              </a:spcBef>
              <a:buFont typeface="Arial" panose="020B0604020202020204" pitchFamily="34" charset="0"/>
              <a:buChar cha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يستعين الأستاذ(ة)  ببطاقة النشاط في النمذجة</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r>
              <a:rPr lang="ar-MA" sz="2400" dirty="0">
                <a:solidFill>
                  <a:prstClr val="white">
                    <a:lumMod val="65000"/>
                  </a:prstClr>
                </a:solidFill>
                <a:latin typeface="Microsoft Uighur" panose="02000000000000000000" pitchFamily="2" charset="-78"/>
                <a:cs typeface="Microsoft Uighur" panose="02000000000000000000" pitchFamily="2" charset="-78"/>
              </a:rPr>
              <a:t>الملحق 1).</a:t>
            </a:r>
          </a:p>
        </p:txBody>
      </p:sp>
      <p:sp>
        <p:nvSpPr>
          <p:cNvPr id="3" name="Freeform 8">
            <a:extLst>
              <a:ext uri="{FF2B5EF4-FFF2-40B4-BE49-F238E27FC236}">
                <a16:creationId xmlns:a16="http://schemas.microsoft.com/office/drawing/2014/main" id="{9F12BC84-50C5-E314-8FE1-A58D25347B29}"/>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BA20B1E-4BA2-A8A2-3EAD-F58ED948C28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ألعاب</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7">
            <a:extLst>
              <a:ext uri="{FF2B5EF4-FFF2-40B4-BE49-F238E27FC236}">
                <a16:creationId xmlns:a16="http://schemas.microsoft.com/office/drawing/2014/main" id="{FDFA457B-2184-CB65-7B7F-133C8C4CE805}"/>
              </a:ext>
            </a:extLst>
          </p:cNvPr>
          <p:cNvPicPr>
            <a:picLocks noChangeAspect="1"/>
          </p:cNvPicPr>
          <p:nvPr/>
        </p:nvPicPr>
        <p:blipFill rotWithShape="1">
          <a:blip r:embed="rId4">
            <a:clrChange>
              <a:clrFrom>
                <a:srgbClr val="FFFFFF"/>
              </a:clrFrom>
              <a:clrTo>
                <a:srgbClr val="FFFFFF">
                  <a:alpha val="0"/>
                </a:srgbClr>
              </a:clrTo>
            </a:clrChange>
          </a:blip>
          <a:srcRect l="2561" r="16568" b="8086"/>
          <a:stretch/>
        </p:blipFill>
        <p:spPr>
          <a:xfrm>
            <a:off x="4383840" y="3756104"/>
            <a:ext cx="4948316" cy="4490030"/>
          </a:xfrm>
          <a:prstGeom prst="rect">
            <a:avLst/>
          </a:prstGeom>
        </p:spPr>
      </p:pic>
    </p:spTree>
    <p:extLst>
      <p:ext uri="{BB962C8B-B14F-4D97-AF65-F5344CB8AC3E}">
        <p14:creationId xmlns:p14="http://schemas.microsoft.com/office/powerpoint/2010/main" val="3547625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82884-467D-AE10-D1C0-E1A8766DCF9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5A9224B-FA8B-4BAC-CA9D-953567641E53}"/>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30CD3D6-3123-9419-717F-887583A743FD}"/>
              </a:ext>
            </a:extLst>
          </p:cNvPr>
          <p:cNvSpPr/>
          <p:nvPr/>
        </p:nvSpPr>
        <p:spPr>
          <a:xfrm>
            <a:off x="275852" y="2350238"/>
            <a:ext cx="13164293" cy="749093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7DBE83-25EF-862E-F164-671B4545CE72}"/>
              </a:ext>
            </a:extLst>
          </p:cNvPr>
          <p:cNvSpPr/>
          <p:nvPr/>
        </p:nvSpPr>
        <p:spPr>
          <a:xfrm>
            <a:off x="-1" y="644346"/>
            <a:ext cx="13716001" cy="15382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DF883C3-04BF-036F-E5E2-80DB0FCE6D72}"/>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في المنزل تتممون ما تبقى من تمارين الصفحة 17 و18.</a:t>
            </a:r>
          </a:p>
        </p:txBody>
      </p:sp>
      <p:sp>
        <p:nvSpPr>
          <p:cNvPr id="3" name="Freeform 8">
            <a:extLst>
              <a:ext uri="{FF2B5EF4-FFF2-40B4-BE49-F238E27FC236}">
                <a16:creationId xmlns:a16="http://schemas.microsoft.com/office/drawing/2014/main" id="{D1C76A02-ECDB-8A72-AD1A-56D4E0CAAD69}"/>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5635A9C-8282-E886-5417-92CEFEF3F95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667000">
                  <a:extLst>
                    <a:ext uri="{9D8B030D-6E8A-4147-A177-3AD203B41FA5}">
                      <a16:colId xmlns:a16="http://schemas.microsoft.com/office/drawing/2014/main" val="3853007050"/>
                    </a:ext>
                  </a:extLst>
                </a:gridCol>
                <a:gridCol w="2438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ألعاب</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3FFB493E-2712-051E-8551-EB0CFB5E82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437" y="2788881"/>
            <a:ext cx="5782482" cy="5963482"/>
          </a:xfrm>
          <a:prstGeom prst="rect">
            <a:avLst/>
          </a:prstGeom>
        </p:spPr>
      </p:pic>
      <p:pic>
        <p:nvPicPr>
          <p:cNvPr id="4" name="Image 3">
            <a:extLst>
              <a:ext uri="{FF2B5EF4-FFF2-40B4-BE49-F238E27FC236}">
                <a16:creationId xmlns:a16="http://schemas.microsoft.com/office/drawing/2014/main" id="{F0DC9382-1489-CD28-2E55-8E33EBB192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87161" y="3667728"/>
            <a:ext cx="3402468" cy="4269034"/>
          </a:xfrm>
          <a:prstGeom prst="rect">
            <a:avLst/>
          </a:prstGeom>
        </p:spPr>
      </p:pic>
      <p:pic>
        <p:nvPicPr>
          <p:cNvPr id="7" name="Image 6">
            <a:extLst>
              <a:ext uri="{FF2B5EF4-FFF2-40B4-BE49-F238E27FC236}">
                <a16:creationId xmlns:a16="http://schemas.microsoft.com/office/drawing/2014/main" id="{A9F0D3D4-5E25-C499-6AD1-28AD1E4F19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4177" y="3627830"/>
            <a:ext cx="3402468" cy="4303749"/>
          </a:xfrm>
          <a:prstGeom prst="rect">
            <a:avLst/>
          </a:prstGeom>
        </p:spPr>
      </p:pic>
    </p:spTree>
    <p:extLst>
      <p:ext uri="{BB962C8B-B14F-4D97-AF65-F5344CB8AC3E}">
        <p14:creationId xmlns:p14="http://schemas.microsoft.com/office/powerpoint/2010/main" val="34986624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F5DDA-4B85-FA66-A1A5-5CA2DA77A9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ADBF1EB-8F5E-76A6-D3E7-268F75198D0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CC21B75B-422F-D554-1E0F-D879A36BC6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BE3BC8C6-9916-8111-1BC6-D60FFDCC05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4C5F0195-A4F7-A20A-703F-96D98426D155}"/>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B6420BAC-BC86-290F-BE47-B12921F5A1D3}"/>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الملحق1</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447821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10052907" y="3710864"/>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3962765" y="3593410"/>
            <a:ext cx="1676112" cy="1815882"/>
          </a:xfrm>
          <a:prstGeom prst="rect">
            <a:avLst/>
          </a:prstGeom>
          <a:noFill/>
        </p:spPr>
        <p:txBody>
          <a:bodyPr wrap="square" rtlCol="0">
            <a:spAutoFit/>
          </a:bodyPr>
          <a:lstStyle/>
          <a:p>
            <a:pPr algn="ct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التعرف على الأعداد من 0 إلى 99</a:t>
            </a:r>
            <a:endParaRPr lang="fr-FR" sz="28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179966" y="3701739"/>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للأستاذ(ة)</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5"/>
          <a:stretch>
            <a:fillRect/>
          </a:stretch>
        </p:blipFill>
        <p:spPr>
          <a:xfrm>
            <a:off x="1371600" y="4506048"/>
            <a:ext cx="2126957" cy="2852433"/>
          </a:xfrm>
          <a:prstGeom prst="rect">
            <a:avLst/>
          </a:prstGeom>
        </p:spPr>
      </p:pic>
      <p:pic>
        <p:nvPicPr>
          <p:cNvPr id="16" name="Image 15">
            <a:extLst>
              <a:ext uri="{FF2B5EF4-FFF2-40B4-BE49-F238E27FC236}">
                <a16:creationId xmlns:a16="http://schemas.microsoft.com/office/drawing/2014/main" id="{841FE0FF-D56F-78FB-BD19-1F3DC2E753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97609" y="4817903"/>
            <a:ext cx="2371670" cy="1756356"/>
          </a:xfrm>
          <a:prstGeom prst="rect">
            <a:avLst/>
          </a:prstGeom>
        </p:spPr>
      </p:pic>
      <p:pic>
        <p:nvPicPr>
          <p:cNvPr id="14" name="Image 13">
            <a:extLst>
              <a:ext uri="{FF2B5EF4-FFF2-40B4-BE49-F238E27FC236}">
                <a16:creationId xmlns:a16="http://schemas.microsoft.com/office/drawing/2014/main" id="{51EEB38D-F8E4-162C-043A-510004EBB0C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44862" y="5364513"/>
            <a:ext cx="1710139" cy="1962886"/>
          </a:xfrm>
          <a:prstGeom prst="rect">
            <a:avLst/>
          </a:prstGeom>
        </p:spPr>
      </p:pic>
      <p:sp>
        <p:nvSpPr>
          <p:cNvPr id="24" name="ZoneTexte 23">
            <a:extLst>
              <a:ext uri="{FF2B5EF4-FFF2-40B4-BE49-F238E27FC236}">
                <a16:creationId xmlns:a16="http://schemas.microsoft.com/office/drawing/2014/main" id="{3C291F28-1292-E073-2CAA-105E8595591F}"/>
              </a:ext>
            </a:extLst>
          </p:cNvPr>
          <p:cNvSpPr txBox="1"/>
          <p:nvPr/>
        </p:nvSpPr>
        <p:spPr>
          <a:xfrm>
            <a:off x="7772400" y="3763293"/>
            <a:ext cx="2438400" cy="523220"/>
          </a:xfrm>
          <a:prstGeom prst="rect">
            <a:avLst/>
          </a:prstGeom>
          <a:noFill/>
        </p:spPr>
        <p:txBody>
          <a:bodyPr wrap="square" rtlCol="0">
            <a:spAutoFit/>
          </a:bodyPr>
          <a:lstStyle/>
          <a:p>
            <a:pPr algn="r" rtl="1"/>
            <a:r>
              <a:rPr lang="ar-MA" sz="2800" dirty="0">
                <a:latin typeface="Microsoft Uighur" panose="02000000000000000000" pitchFamily="2" charset="-78"/>
                <a:cs typeface="Microsoft Uighur" panose="02000000000000000000" pitchFamily="2" charset="-78"/>
              </a:rPr>
              <a:t>صفحات يوم التوليف </a:t>
            </a:r>
            <a:endParaRPr lang="fr-FR" sz="2800" dirty="0">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B7EDD9F3-EB4E-9015-97E8-B6C469AFF0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96948" y="4376463"/>
            <a:ext cx="1849120" cy="2320068"/>
          </a:xfrm>
          <a:prstGeom prst="rect">
            <a:avLst/>
          </a:prstGeom>
        </p:spPr>
      </p:pic>
      <p:pic>
        <p:nvPicPr>
          <p:cNvPr id="17" name="Image 16">
            <a:extLst>
              <a:ext uri="{FF2B5EF4-FFF2-40B4-BE49-F238E27FC236}">
                <a16:creationId xmlns:a16="http://schemas.microsoft.com/office/drawing/2014/main" id="{F0285C47-C703-B433-2B36-F9BA1E5089E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14080" y="5104931"/>
            <a:ext cx="1849120" cy="2338934"/>
          </a:xfrm>
          <a:prstGeom prst="rect">
            <a:avLst/>
          </a:prstGeom>
        </p:spPr>
      </p:pic>
      <p:pic>
        <p:nvPicPr>
          <p:cNvPr id="10" name="Image 1">
            <a:extLst>
              <a:ext uri="{FF2B5EF4-FFF2-40B4-BE49-F238E27FC236}">
                <a16:creationId xmlns:a16="http://schemas.microsoft.com/office/drawing/2014/main" id="{504C08D2-9969-69BE-37F6-2E7B61008DAE}"/>
              </a:ext>
            </a:extLst>
          </p:cNvPr>
          <p:cNvPicPr>
            <a:picLocks noChangeAspect="1"/>
          </p:cNvPicPr>
          <p:nvPr/>
        </p:nvPicPr>
        <p:blipFill>
          <a:blip r:embed="rId10"/>
          <a:stretch>
            <a:fillRect/>
          </a:stretch>
        </p:blipFill>
        <p:spPr>
          <a:xfrm>
            <a:off x="6205894" y="6607648"/>
            <a:ext cx="1150567" cy="1617802"/>
          </a:xfrm>
          <a:prstGeom prst="rect">
            <a:avLst/>
          </a:prstGeom>
        </p:spPr>
      </p:pic>
      <p:sp>
        <p:nvSpPr>
          <p:cNvPr id="15" name="ZoneTexte 14">
            <a:extLst>
              <a:ext uri="{FF2B5EF4-FFF2-40B4-BE49-F238E27FC236}">
                <a16:creationId xmlns:a16="http://schemas.microsoft.com/office/drawing/2014/main" id="{9C12C298-014E-BCF3-0421-6BC1F1E26776}"/>
              </a:ext>
            </a:extLst>
          </p:cNvPr>
          <p:cNvSpPr txBox="1"/>
          <p:nvPr/>
        </p:nvSpPr>
        <p:spPr>
          <a:xfrm>
            <a:off x="5943600" y="3593410"/>
            <a:ext cx="1828800" cy="1384995"/>
          </a:xfrm>
          <a:prstGeom prst="rect">
            <a:avLst/>
          </a:prstGeom>
          <a:noFill/>
        </p:spPr>
        <p:txBody>
          <a:bodyPr wrap="square" rtlCol="0">
            <a:spAutoFit/>
          </a:bodyPr>
          <a:lstStyle/>
          <a:p>
            <a:pPr algn="ct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الجمع والطرح شفهيا</a:t>
            </a:r>
            <a:endParaRPr lang="fr-FR" sz="2800" dirty="0">
              <a:latin typeface="Microsoft Uighur" panose="02000000000000000000" pitchFamily="2" charset="-78"/>
              <a:cs typeface="Microsoft Uighur" panose="02000000000000000000" pitchFamily="2" charset="-78"/>
            </a:endParaRPr>
          </a:p>
        </p:txBody>
      </p:sp>
      <p:pic>
        <p:nvPicPr>
          <p:cNvPr id="18" name="Image 17">
            <a:extLst>
              <a:ext uri="{FF2B5EF4-FFF2-40B4-BE49-F238E27FC236}">
                <a16:creationId xmlns:a16="http://schemas.microsoft.com/office/drawing/2014/main" id="{B70D644A-0916-00F6-3A31-3491DC05C41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227368" y="5100327"/>
            <a:ext cx="1131222" cy="1411209"/>
          </a:xfrm>
          <a:prstGeom prst="rect">
            <a:avLst/>
          </a:prstGeom>
        </p:spPr>
      </p:pic>
    </p:spTree>
    <p:extLst>
      <p:ext uri="{BB962C8B-B14F-4D97-AF65-F5344CB8AC3E}">
        <p14:creationId xmlns:p14="http://schemas.microsoft.com/office/powerpoint/2010/main" val="42546496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BB467AA8-BCB7-736A-96CB-44A39E213C1C}"/>
              </a:ext>
            </a:extLst>
          </p:cNvPr>
          <p:cNvPicPr>
            <a:picLocks noChangeAspect="1"/>
          </p:cNvPicPr>
          <p:nvPr/>
        </p:nvPicPr>
        <p:blipFill rotWithShape="1">
          <a:blip r:embed="rId3"/>
          <a:srcRect t="3067" b="13512"/>
          <a:stretch/>
        </p:blipFill>
        <p:spPr>
          <a:xfrm>
            <a:off x="0" y="2098957"/>
            <a:ext cx="13716000" cy="7739848"/>
          </a:xfrm>
          <a:prstGeom prst="rect">
            <a:avLst/>
          </a:prstGeom>
        </p:spPr>
      </p:pic>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graphicFrame>
        <p:nvGraphicFramePr>
          <p:cNvPr id="12" name="Tableau 4">
            <a:extLst>
              <a:ext uri="{FF2B5EF4-FFF2-40B4-BE49-F238E27FC236}">
                <a16:creationId xmlns:a16="http://schemas.microsoft.com/office/drawing/2014/main" id="{53C30653-D237-F046-EA7F-A8E6354AA829}"/>
              </a:ext>
            </a:extLst>
          </p:cNvPr>
          <p:cNvGraphicFramePr>
            <a:graphicFrameLocks noGrp="1"/>
          </p:cNvGraphicFramePr>
          <p:nvPr/>
        </p:nvGraphicFramePr>
        <p:xfrm>
          <a:off x="330096" y="2708001"/>
          <a:ext cx="13272998" cy="4067440"/>
        </p:xfrm>
        <a:graphic>
          <a:graphicData uri="http://schemas.openxmlformats.org/drawingml/2006/table">
            <a:tbl>
              <a:tblPr firstRow="1" bandRow="1">
                <a:tableStyleId>{5940675A-B579-460E-94D1-54222C63F5DA}</a:tableStyleId>
              </a:tblPr>
              <a:tblGrid>
                <a:gridCol w="9243923">
                  <a:extLst>
                    <a:ext uri="{9D8B030D-6E8A-4147-A177-3AD203B41FA5}">
                      <a16:colId xmlns:a16="http://schemas.microsoft.com/office/drawing/2014/main" val="2904711255"/>
                    </a:ext>
                  </a:extLst>
                </a:gridCol>
                <a:gridCol w="4029075">
                  <a:extLst>
                    <a:ext uri="{9D8B030D-6E8A-4147-A177-3AD203B41FA5}">
                      <a16:colId xmlns:a16="http://schemas.microsoft.com/office/drawing/2014/main" val="3971960171"/>
                    </a:ext>
                  </a:extLst>
                </a:gridCol>
              </a:tblGrid>
              <a:tr h="1805940">
                <a:tc>
                  <a:txBody>
                    <a:bodyPr/>
                    <a:lstStyle/>
                    <a:p>
                      <a:pPr marL="342900" lvl="0" indent="-342900" algn="r" rtl="1">
                        <a:spcBef>
                          <a:spcPts val="220"/>
                        </a:spcBef>
                        <a:spcAft>
                          <a:spcPts val="0"/>
                        </a:spcAft>
                        <a:buFont typeface="Calibri" panose="020F0502020204030204" pitchFamily="34" charset="0"/>
                        <a:buChar char="-"/>
                      </a:pPr>
                      <a:r>
                        <a:rPr lang="ar-SA" sz="2700" b="1" dirty="0">
                          <a:solidFill>
                            <a:srgbClr val="151616"/>
                          </a:solidFill>
                          <a:latin typeface="Calibri" panose="020F0502020204030204" pitchFamily="34" charset="0"/>
                          <a:cs typeface="MadaniArabic-Light" panose="00000400000000000000" pitchFamily="2" charset="-78"/>
                        </a:rPr>
                        <a:t>اكساب القدرة على الجمع شفويا لعددين من رقم واحد؛</a:t>
                      </a:r>
                      <a:endParaRPr lang="fr-FR" sz="2700" b="1" dirty="0">
                        <a:solidFill>
                          <a:srgbClr val="151616"/>
                        </a:solidFill>
                        <a:latin typeface="Calibri" panose="020F0502020204030204" pitchFamily="34" charset="0"/>
                      </a:endParaRPr>
                    </a:p>
                    <a:p>
                      <a:pPr marL="342900" lvl="0" indent="-342900" algn="r" rtl="1">
                        <a:spcBef>
                          <a:spcPts val="220"/>
                        </a:spcBef>
                        <a:spcAft>
                          <a:spcPts val="0"/>
                        </a:spcAft>
                        <a:buFont typeface="Calibri" panose="020F0502020204030204" pitchFamily="34" charset="0"/>
                        <a:buChar char="-"/>
                      </a:pPr>
                      <a:r>
                        <a:rPr lang="ar-SA" sz="2700" b="1" dirty="0">
                          <a:solidFill>
                            <a:srgbClr val="151616"/>
                          </a:solidFill>
                          <a:latin typeface="Calibri" panose="020F0502020204030204" pitchFamily="34" charset="0"/>
                          <a:cs typeface="MadaniArabic-Light" panose="00000400000000000000" pitchFamily="2" charset="-78"/>
                        </a:rPr>
                        <a:t>اكساب القدرة على الطرح شفويا لعدد مكون من رقمين أو رقم واحد، يكون الفرق محصورا بين 0 و18؛</a:t>
                      </a:r>
                      <a:r>
                        <a:rPr lang="ar-MA" sz="2700" b="1" dirty="0">
                          <a:solidFill>
                            <a:srgbClr val="151616"/>
                          </a:solidFill>
                          <a:latin typeface="Calibri" panose="020F0502020204030204" pitchFamily="34" charset="0"/>
                          <a:cs typeface="MadaniArabic-Light" panose="00000400000000000000" pitchFamily="2" charset="-78"/>
                        </a:rPr>
                        <a:t> </a:t>
                      </a:r>
                    </a:p>
                    <a:p>
                      <a:pPr marL="342900" lvl="0" indent="-342900" algn="r" rtl="1">
                        <a:spcBef>
                          <a:spcPts val="220"/>
                        </a:spcBef>
                        <a:spcAft>
                          <a:spcPts val="0"/>
                        </a:spcAft>
                        <a:buFont typeface="Calibri" panose="020F0502020204030204" pitchFamily="34" charset="0"/>
                        <a:buChar char="-"/>
                      </a:pPr>
                      <a:r>
                        <a:rPr lang="ar-MA" sz="2700" b="1" kern="1200" dirty="0">
                          <a:solidFill>
                            <a:srgbClr val="151616"/>
                          </a:solidFill>
                          <a:latin typeface="Calibri" panose="020F0502020204030204" pitchFamily="34" charset="0"/>
                          <a:ea typeface="+mn-ea"/>
                          <a:cs typeface="MadaniArabic-Light" panose="00000400000000000000" pitchFamily="2" charset="-78"/>
                        </a:rPr>
                        <a:t>التمكن من جداول الضرب*؛ </a:t>
                      </a:r>
                      <a:endParaRPr lang="fr-FR" sz="2700" b="1" kern="1200" dirty="0">
                        <a:solidFill>
                          <a:srgbClr val="151616"/>
                        </a:solidFill>
                        <a:latin typeface="Calibri" panose="020F0502020204030204" pitchFamily="34" charset="0"/>
                        <a:ea typeface="+mn-ea"/>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n-lt"/>
                          <a:cs typeface="MadaniArabic-Light" panose="00000400000000000000" pitchFamily="2" charset="-78"/>
                        </a:rPr>
                        <a:t>أهداف النشاط</a:t>
                      </a:r>
                      <a:endParaRPr lang="fr-MA" sz="3600" b="1" dirty="0">
                        <a:solidFill>
                          <a:schemeClr val="bg1"/>
                        </a:solidFill>
                        <a:latin typeface="+mn-lt"/>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445012868"/>
                  </a:ext>
                </a:extLst>
              </a:tr>
              <a:tr h="120015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700" b="1" dirty="0">
                          <a:solidFill>
                            <a:srgbClr val="151616"/>
                          </a:solidFill>
                          <a:latin typeface="Calibri" panose="020F0502020204030204" pitchFamily="34" charset="0"/>
                          <a:cs typeface="MadaniArabic-Light" panose="00000400000000000000" pitchFamily="2" charset="-78"/>
                        </a:rPr>
                        <a:t>كرة خفيفة الوزن </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n-lt"/>
                          <a:cs typeface="MadaniArabic-Light" panose="00000400000000000000" pitchFamily="2" charset="-78"/>
                        </a:rPr>
                        <a:t>المعينات الديداكتيكية</a:t>
                      </a:r>
                      <a:endParaRPr lang="fr-MA" sz="3600" b="1" dirty="0">
                        <a:solidFill>
                          <a:schemeClr val="bg1"/>
                        </a:solidFill>
                        <a:latin typeface="+mn-lt"/>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1502884860"/>
                  </a:ext>
                </a:extLst>
              </a:tr>
              <a:tr h="1061350">
                <a:tc>
                  <a:txBody>
                    <a:bodyPr/>
                    <a:lstStyle/>
                    <a:p>
                      <a:pPr algn="ctr" rtl="1"/>
                      <a:r>
                        <a:rPr lang="fr-MA" sz="3600" b="1" kern="1200" dirty="0">
                          <a:solidFill>
                            <a:schemeClr val="tx1"/>
                          </a:solidFill>
                          <a:latin typeface="+mn-lt"/>
                          <a:ea typeface="+mn-ea"/>
                          <a:cs typeface="+mj-cs"/>
                        </a:rPr>
                        <a:t> </a:t>
                      </a:r>
                      <a:r>
                        <a:rPr lang="ar-MA" sz="3600" b="1" kern="1200" dirty="0">
                          <a:solidFill>
                            <a:schemeClr val="tx1"/>
                          </a:solidFill>
                          <a:latin typeface="+mn-lt"/>
                          <a:ea typeface="+mn-ea"/>
                          <a:cs typeface="MadaniArabic-Light" panose="00000400000000000000" pitchFamily="2" charset="-78"/>
                        </a:rPr>
                        <a:t>10 دقائق </a:t>
                      </a:r>
                      <a:endParaRPr lang="fr-MA" sz="3600" b="1" kern="1200" dirty="0">
                        <a:solidFill>
                          <a:schemeClr val="tx1"/>
                        </a:solidFill>
                        <a:latin typeface="+mn-lt"/>
                        <a:ea typeface="+mn-ea"/>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n-lt"/>
                          <a:cs typeface="MadaniArabic-Light" panose="00000400000000000000" pitchFamily="2" charset="-78"/>
                        </a:rPr>
                        <a:t>المدة الزمنية</a:t>
                      </a:r>
                      <a:endParaRPr lang="fr-MA" sz="3600" b="1" dirty="0">
                        <a:solidFill>
                          <a:schemeClr val="bg1"/>
                        </a:solidFill>
                        <a:latin typeface="+mn-lt"/>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089371680"/>
                  </a:ext>
                </a:extLst>
              </a:tr>
            </a:tbl>
          </a:graphicData>
        </a:graphic>
      </p:graphicFrame>
      <p:sp>
        <p:nvSpPr>
          <p:cNvPr id="4" name="Google Shape;146;p4">
            <a:extLst>
              <a:ext uri="{FF2B5EF4-FFF2-40B4-BE49-F238E27FC236}">
                <a16:creationId xmlns:a16="http://schemas.microsoft.com/office/drawing/2014/main" id="{EFD2F427-B993-2D35-C38A-FA47CE115960}"/>
              </a:ext>
            </a:extLst>
          </p:cNvPr>
          <p:cNvSpPr txBox="1">
            <a:spLocks/>
          </p:cNvSpPr>
          <p:nvPr/>
        </p:nvSpPr>
        <p:spPr>
          <a:xfrm>
            <a:off x="2252804" y="129194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لعبة رمي الكرة </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pic>
        <p:nvPicPr>
          <p:cNvPr id="3" name="Graphic 6" descr="Alarm clock with solid fill">
            <a:extLst>
              <a:ext uri="{FF2B5EF4-FFF2-40B4-BE49-F238E27FC236}">
                <a16:creationId xmlns:a16="http://schemas.microsoft.com/office/drawing/2014/main" id="{0A6197C9-6FC5-598D-B6A9-16193436B7B8}"/>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74107" y="5590275"/>
            <a:ext cx="1015180" cy="959586"/>
          </a:xfrm>
          <a:prstGeom prst="rect">
            <a:avLst/>
          </a:prstGeom>
        </p:spPr>
      </p:pic>
    </p:spTree>
    <p:extLst>
      <p:ext uri="{BB962C8B-B14F-4D97-AF65-F5344CB8AC3E}">
        <p14:creationId xmlns:p14="http://schemas.microsoft.com/office/powerpoint/2010/main" val="35290352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CF74E09A-1F44-E430-0B0A-5B12BFAC59B3}"/>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4" name="Google Shape;146;p4">
            <a:extLst>
              <a:ext uri="{FF2B5EF4-FFF2-40B4-BE49-F238E27FC236}">
                <a16:creationId xmlns:a16="http://schemas.microsoft.com/office/drawing/2014/main" id="{9431BBB8-3685-81E7-6835-2EE314866E3F}"/>
              </a:ext>
            </a:extLst>
          </p:cNvPr>
          <p:cNvSpPr txBox="1">
            <a:spLocks/>
          </p:cNvSpPr>
          <p:nvPr/>
        </p:nvSpPr>
        <p:spPr>
          <a:xfrm>
            <a:off x="2144209" y="1322719"/>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لعبة رمي الكرة </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
        <p:nvSpPr>
          <p:cNvPr id="8" name="TextBox 1">
            <a:extLst>
              <a:ext uri="{FF2B5EF4-FFF2-40B4-BE49-F238E27FC236}">
                <a16:creationId xmlns:a16="http://schemas.microsoft.com/office/drawing/2014/main" id="{4CF2779A-C449-FFA4-E0FF-85AF400A2BDB}"/>
              </a:ext>
            </a:extLst>
          </p:cNvPr>
          <p:cNvSpPr txBox="1"/>
          <p:nvPr/>
        </p:nvSpPr>
        <p:spPr>
          <a:xfrm>
            <a:off x="974560" y="3237350"/>
            <a:ext cx="12351232" cy="4809009"/>
          </a:xfrm>
          <a:prstGeom prst="rect">
            <a:avLst/>
          </a:prstGeom>
          <a:noFill/>
        </p:spPr>
        <p:txBody>
          <a:bodyPr wrap="square" rtlCol="0">
            <a:spAutoFit/>
          </a:bodyPr>
          <a:lstStyle/>
          <a:p>
            <a:pPr algn="just" defTabSz="1028700" rtl="1">
              <a:defRPr/>
            </a:pPr>
            <a:r>
              <a:rPr lang="ar-MA" sz="3150" dirty="0">
                <a:solidFill>
                  <a:schemeClr val="accent1"/>
                </a:solidFill>
                <a:latin typeface="Calibri" panose="020F0502020204030204" pitchFamily="34" charset="0"/>
                <a:cs typeface="MadaniArabic-Light" panose="00000400000000000000" pitchFamily="2" charset="-78"/>
              </a:rPr>
              <a:t>ممارسة مع جماعة  أو في مجموعات صغيرة:</a:t>
            </a:r>
            <a:endParaRPr lang="fr-FR" sz="3150" dirty="0">
              <a:solidFill>
                <a:schemeClr val="accent1"/>
              </a:solidFill>
              <a:latin typeface="Calibri" panose="020F0502020204030204" pitchFamily="34" charset="0"/>
            </a:endParaRPr>
          </a:p>
          <a:p>
            <a:pPr algn="just" defTabSz="1028700" rtl="1">
              <a:defRPr/>
            </a:pPr>
            <a:r>
              <a:rPr lang="en-US" sz="2700" dirty="0">
                <a:solidFill>
                  <a:srgbClr val="151616"/>
                </a:solidFill>
                <a:latin typeface="Calibri" panose="020F0502020204030204" pitchFamily="34" charset="0"/>
              </a:rPr>
              <a:t>◾ </a:t>
            </a:r>
            <a:r>
              <a:rPr lang="ar-SA" sz="2700" dirty="0">
                <a:solidFill>
                  <a:srgbClr val="151616"/>
                </a:solidFill>
                <a:latin typeface="Calibri" panose="020F0502020204030204" pitchFamily="34" charset="0"/>
                <a:cs typeface="MadaniArabic-Light" panose="00000400000000000000" pitchFamily="2" charset="-78"/>
              </a:rPr>
              <a:t>مطالبة المتعلمين بتكوين دائرة.</a:t>
            </a:r>
            <a:endParaRPr lang="fr-FR" sz="2700" dirty="0">
              <a:solidFill>
                <a:srgbClr val="151616"/>
              </a:solidFill>
              <a:latin typeface="Calibri" panose="020F0502020204030204" pitchFamily="34" charset="0"/>
            </a:endParaRPr>
          </a:p>
          <a:p>
            <a:pPr algn="just" defTabSz="1028700" rtl="1">
              <a:defRPr/>
            </a:pPr>
            <a:r>
              <a:rPr lang="ar-SA" sz="2700" dirty="0">
                <a:solidFill>
                  <a:srgbClr val="151616"/>
                </a:solidFill>
                <a:latin typeface="Calibri" panose="020F0502020204030204" pitchFamily="34" charset="0"/>
                <a:cs typeface="MadaniArabic-Light" panose="00000400000000000000" pitchFamily="2" charset="-78"/>
              </a:rPr>
              <a:t> شرح القواعد:</a:t>
            </a:r>
            <a:endParaRPr lang="fr-FR" sz="2700" dirty="0">
              <a:solidFill>
                <a:srgbClr val="151616"/>
              </a:solidFill>
              <a:latin typeface="Calibri" panose="020F0502020204030204" pitchFamily="34" charset="0"/>
            </a:endParaRPr>
          </a:p>
          <a:p>
            <a:pPr marL="321469" indent="-321469" algn="just" defTabSz="1028700" rtl="1">
              <a:spcBef>
                <a:spcPts val="248"/>
              </a:spcBef>
              <a:buFont typeface="Arial" panose="020B0604020202020204" pitchFamily="34" charset="0"/>
              <a:buChar char="•"/>
              <a:defRPr/>
            </a:pPr>
            <a:r>
              <a:rPr lang="ar-SA" sz="2700" dirty="0">
                <a:solidFill>
                  <a:srgbClr val="151616"/>
                </a:solidFill>
                <a:latin typeface="Calibri" panose="020F0502020204030204" pitchFamily="34" charset="0"/>
                <a:cs typeface="MadaniArabic-Light" panose="00000400000000000000" pitchFamily="2" charset="-78"/>
              </a:rPr>
              <a:t>ترمى الكرة في اتجاه متعلم/ة مع سؤاله /ها حسابا شفويا في الجمع</a:t>
            </a:r>
            <a:r>
              <a:rPr lang="ar-MA" sz="2700" dirty="0">
                <a:solidFill>
                  <a:srgbClr val="151616"/>
                </a:solidFill>
                <a:latin typeface="Calibri" panose="020F0502020204030204" pitchFamily="34" charset="0"/>
                <a:cs typeface="MadaniArabic-Light" panose="00000400000000000000" pitchFamily="2" charset="-78"/>
              </a:rPr>
              <a:t> (مجموع أصغر من أو يساوي 18)</a:t>
            </a:r>
            <a:r>
              <a:rPr lang="ar-SA" sz="2700" dirty="0">
                <a:solidFill>
                  <a:srgbClr val="151616"/>
                </a:solidFill>
                <a:latin typeface="Calibri" panose="020F0502020204030204" pitchFamily="34" charset="0"/>
                <a:cs typeface="MadaniArabic-Light" panose="00000400000000000000" pitchFamily="2" charset="-78"/>
              </a:rPr>
              <a:t>؛</a:t>
            </a:r>
            <a:endParaRPr lang="fr-FR" sz="2700" dirty="0">
              <a:solidFill>
                <a:srgbClr val="151616"/>
              </a:solidFill>
              <a:latin typeface="Calibri" panose="020F0502020204030204" pitchFamily="34" charset="0"/>
            </a:endParaRPr>
          </a:p>
          <a:p>
            <a:pPr marL="321469" indent="-321469" algn="just" defTabSz="1028700" rtl="1">
              <a:spcBef>
                <a:spcPts val="248"/>
              </a:spcBef>
              <a:buFont typeface="Arial" panose="020B0604020202020204" pitchFamily="34" charset="0"/>
              <a:buChar char="•"/>
              <a:defRPr/>
            </a:pPr>
            <a:r>
              <a:rPr lang="ar-SA" sz="2700" dirty="0">
                <a:solidFill>
                  <a:srgbClr val="151616"/>
                </a:solidFill>
                <a:latin typeface="Calibri" panose="020F0502020204030204" pitchFamily="34" charset="0"/>
                <a:cs typeface="MadaniArabic-Light" panose="00000400000000000000" pitchFamily="2" charset="-78"/>
              </a:rPr>
              <a:t>يقبض المتعلم الكرة ويقدم الجواب الصحيح في الحين؛</a:t>
            </a:r>
            <a:endParaRPr lang="fr-FR" sz="2700" dirty="0">
              <a:solidFill>
                <a:srgbClr val="151616"/>
              </a:solidFill>
              <a:latin typeface="Calibri" panose="020F0502020204030204" pitchFamily="34" charset="0"/>
            </a:endParaRPr>
          </a:p>
          <a:p>
            <a:pPr marL="321469" indent="-321469" algn="just" defTabSz="1028700" rtl="1">
              <a:spcBef>
                <a:spcPts val="248"/>
              </a:spcBef>
              <a:buFont typeface="Arial" panose="020B0604020202020204" pitchFamily="34" charset="0"/>
              <a:buChar char="•"/>
              <a:defRPr/>
            </a:pPr>
            <a:r>
              <a:rPr lang="ar-SA" sz="2700" dirty="0">
                <a:solidFill>
                  <a:srgbClr val="151616"/>
                </a:solidFill>
                <a:latin typeface="Calibri" panose="020F0502020204030204" pitchFamily="34" charset="0"/>
                <a:cs typeface="MadaniArabic-Light" panose="00000400000000000000" pitchFamily="2" charset="-78"/>
              </a:rPr>
              <a:t>يكرر المتعلم الذي أجاب رمي الكرة لزميل آخر مع سؤال آخر؛</a:t>
            </a:r>
            <a:endParaRPr lang="fr-FR" sz="2700" dirty="0">
              <a:solidFill>
                <a:srgbClr val="151616"/>
              </a:solidFill>
              <a:latin typeface="Calibri" panose="020F0502020204030204" pitchFamily="34" charset="0"/>
            </a:endParaRPr>
          </a:p>
          <a:p>
            <a:pPr marL="321469" indent="-321469" algn="just" defTabSz="1028700" rtl="1">
              <a:buFont typeface="Arial" panose="020B0604020202020204" pitchFamily="34" charset="0"/>
              <a:buChar char="•"/>
              <a:defRPr/>
            </a:pPr>
            <a:r>
              <a:rPr lang="ar-MA" sz="2700" dirty="0">
                <a:solidFill>
                  <a:srgbClr val="151616"/>
                </a:solidFill>
                <a:latin typeface="Calibri" panose="020F0502020204030204" pitchFamily="34" charset="0"/>
                <a:cs typeface="MadaniArabic-Light" panose="00000400000000000000" pitchFamily="2" charset="-78"/>
              </a:rPr>
              <a:t>يرمي</a:t>
            </a:r>
            <a:r>
              <a:rPr lang="ar-SA" sz="2700" dirty="0">
                <a:solidFill>
                  <a:srgbClr val="151616"/>
                </a:solidFill>
                <a:latin typeface="Calibri" panose="020F0502020204030204" pitchFamily="34" charset="0"/>
                <a:cs typeface="MadaniArabic-Light" panose="00000400000000000000" pitchFamily="2" charset="-78"/>
              </a:rPr>
              <a:t> الكرة في اتجاه متعلم </a:t>
            </a:r>
            <a:r>
              <a:rPr lang="ar-MA" sz="2700" dirty="0">
                <a:solidFill>
                  <a:srgbClr val="151616"/>
                </a:solidFill>
                <a:latin typeface="Calibri" panose="020F0502020204030204" pitchFamily="34" charset="0"/>
                <a:cs typeface="MadaniArabic-Light" panose="00000400000000000000" pitchFamily="2" charset="-78"/>
              </a:rPr>
              <a:t>ويسأله</a:t>
            </a:r>
            <a:r>
              <a:rPr lang="ar-SA" sz="2700" dirty="0">
                <a:solidFill>
                  <a:srgbClr val="151616"/>
                </a:solidFill>
                <a:latin typeface="Calibri" panose="020F0502020204030204" pitchFamily="34" charset="0"/>
                <a:cs typeface="MadaniArabic-Light" panose="00000400000000000000" pitchFamily="2" charset="-78"/>
              </a:rPr>
              <a:t> حول الجمع" كم هي </a:t>
            </a:r>
            <a:r>
              <a:rPr lang="ar-MA" sz="2700" dirty="0">
                <a:solidFill>
                  <a:srgbClr val="151616"/>
                </a:solidFill>
                <a:latin typeface="Calibri" panose="020F0502020204030204" pitchFamily="34" charset="0"/>
                <a:cs typeface="MadaniArabic-Light" panose="00000400000000000000" pitchFamily="2" charset="-78"/>
              </a:rPr>
              <a:t>3+4</a:t>
            </a:r>
            <a:r>
              <a:rPr lang="ar-SA" sz="2700" dirty="0">
                <a:solidFill>
                  <a:srgbClr val="151616"/>
                </a:solidFill>
                <a:latin typeface="Calibri" panose="020F0502020204030204" pitchFamily="34" charset="0"/>
                <a:cs typeface="MadaniArabic-Light" panose="00000400000000000000" pitchFamily="2" charset="-78"/>
              </a:rPr>
              <a:t>"</a:t>
            </a:r>
            <a:endParaRPr lang="fr-FR" sz="2700" dirty="0">
              <a:solidFill>
                <a:srgbClr val="151616"/>
              </a:solidFill>
              <a:latin typeface="Calibri" panose="020F0502020204030204" pitchFamily="34" charset="0"/>
            </a:endParaRPr>
          </a:p>
          <a:p>
            <a:pPr marL="321469" indent="-321469" algn="just" defTabSz="1028700" rtl="1">
              <a:buFont typeface="Arial" panose="020B0604020202020204" pitchFamily="34" charset="0"/>
              <a:buChar char="•"/>
              <a:defRPr/>
            </a:pPr>
            <a:r>
              <a:rPr lang="ar-SA" sz="2700" dirty="0">
                <a:solidFill>
                  <a:srgbClr val="151616"/>
                </a:solidFill>
                <a:latin typeface="Calibri" panose="020F0502020204030204" pitchFamily="34" charset="0"/>
                <a:cs typeface="MadaniArabic-Light" panose="00000400000000000000" pitchFamily="2" charset="-78"/>
              </a:rPr>
              <a:t>يجيب ثم يرمي الكرة نحو زميل آخر.</a:t>
            </a:r>
            <a:endParaRPr lang="fr-FR" sz="2700" dirty="0">
              <a:solidFill>
                <a:srgbClr val="151616"/>
              </a:solidFill>
              <a:latin typeface="Calibri" panose="020F0502020204030204" pitchFamily="34" charset="0"/>
            </a:endParaRPr>
          </a:p>
          <a:p>
            <a:pPr marL="321469" indent="-321469" algn="just" defTabSz="1028700" rtl="1">
              <a:buFont typeface="Arial" panose="020B0604020202020204" pitchFamily="34" charset="0"/>
              <a:buChar char="•"/>
              <a:defRPr/>
            </a:pPr>
            <a:r>
              <a:rPr lang="ar-SA" sz="2700" dirty="0">
                <a:solidFill>
                  <a:srgbClr val="151616"/>
                </a:solidFill>
                <a:latin typeface="Calibri" panose="020F0502020204030204" pitchFamily="34" charset="0"/>
                <a:cs typeface="MadaniArabic-Light" panose="00000400000000000000" pitchFamily="2" charset="-78"/>
              </a:rPr>
              <a:t>تعطى عملية جمع أخرى للمتعلم الذي يقبض الكرة.</a:t>
            </a:r>
            <a:endParaRPr lang="fr-FR" sz="2700" dirty="0">
              <a:solidFill>
                <a:srgbClr val="151616"/>
              </a:solidFill>
              <a:latin typeface="Calibri" panose="020F0502020204030204" pitchFamily="34" charset="0"/>
            </a:endParaRPr>
          </a:p>
          <a:p>
            <a:pPr marL="321469" indent="-321469" algn="just" defTabSz="1028700" rtl="1">
              <a:buFont typeface="Arial" panose="020B0604020202020204" pitchFamily="34" charset="0"/>
              <a:buChar char="•"/>
              <a:defRPr/>
            </a:pPr>
            <a:r>
              <a:rPr lang="ar-MA" sz="2700" dirty="0">
                <a:solidFill>
                  <a:srgbClr val="151616"/>
                </a:solidFill>
                <a:latin typeface="Calibri" panose="020F0502020204030204" pitchFamily="34" charset="0"/>
                <a:cs typeface="MadaniArabic-Light" panose="00000400000000000000" pitchFamily="2" charset="-78"/>
              </a:rPr>
              <a:t>يتم </a:t>
            </a:r>
            <a:r>
              <a:rPr lang="ar-SA" sz="2700" dirty="0">
                <a:solidFill>
                  <a:srgbClr val="151616"/>
                </a:solidFill>
                <a:latin typeface="Calibri" panose="020F0502020204030204" pitchFamily="34" charset="0"/>
                <a:cs typeface="MadaniArabic-Light" panose="00000400000000000000" pitchFamily="2" charset="-78"/>
              </a:rPr>
              <a:t>تقديم النشاط وتحفيز المتعلمين على السرعة في طرح السؤال وال</a:t>
            </a:r>
            <a:r>
              <a:rPr lang="ar-MA" sz="2700" dirty="0">
                <a:solidFill>
                  <a:srgbClr val="151616"/>
                </a:solidFill>
                <a:latin typeface="Calibri" panose="020F0502020204030204" pitchFamily="34" charset="0"/>
                <a:cs typeface="MadaniArabic-Light" panose="00000400000000000000" pitchFamily="2" charset="-78"/>
              </a:rPr>
              <a:t>إ</a:t>
            </a:r>
            <a:r>
              <a:rPr lang="ar-SA" sz="2700" dirty="0">
                <a:solidFill>
                  <a:srgbClr val="151616"/>
                </a:solidFill>
                <a:latin typeface="Calibri" panose="020F0502020204030204" pitchFamily="34" charset="0"/>
                <a:cs typeface="MadaniArabic-Light" panose="00000400000000000000" pitchFamily="2" charset="-78"/>
              </a:rPr>
              <a:t>جابة </a:t>
            </a:r>
            <a:endParaRPr lang="fr-FR" sz="2700" dirty="0">
              <a:solidFill>
                <a:srgbClr val="151616"/>
              </a:solidFill>
              <a:latin typeface="Calibri" panose="020F0502020204030204" pitchFamily="34" charset="0"/>
            </a:endParaRPr>
          </a:p>
        </p:txBody>
      </p:sp>
    </p:spTree>
    <p:extLst>
      <p:ext uri="{BB962C8B-B14F-4D97-AF65-F5344CB8AC3E}">
        <p14:creationId xmlns:p14="http://schemas.microsoft.com/office/powerpoint/2010/main" val="1915155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5105400" y="4883162"/>
            <a:ext cx="60100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وضع وإنجاز عمليات جمع بدون احتفاظ باستخدام الحزم </a:t>
            </a:r>
            <a:r>
              <a:rPr lang="ar-MA" sz="2800" dirty="0" err="1">
                <a:latin typeface="Microsoft Uighur" panose="02000000000000000000" pitchFamily="2" charset="-78"/>
                <a:cs typeface="Microsoft Uighur" panose="02000000000000000000" pitchFamily="2" charset="-78"/>
              </a:rPr>
              <a:t>والخشيبات</a:t>
            </a:r>
            <a:endParaRPr lang="ar-MA" sz="2800" dirty="0">
              <a:latin typeface="Microsoft Uighur" panose="02000000000000000000" pitchFamily="2" charset="-78"/>
              <a:cs typeface="Microsoft Uighur" panose="02000000000000000000" pitchFamily="2" charset="-78"/>
            </a:endParaRP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بالخطوات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5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لعبة رمي الكرة</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الجمع والطرح شفهيا</a:t>
            </a: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1718667" y="2762313"/>
            <a:ext cx="1066274" cy="385540"/>
            <a:chOff x="3663231" y="3540342"/>
            <a:chExt cx="1066274" cy="385540"/>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5257800" y="3724185"/>
            <a:ext cx="5871761"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a:t>
            </a:r>
            <a:r>
              <a:rPr lang="ar-MA" sz="2800" dirty="0">
                <a:latin typeface="Microsoft Uighur" panose="02000000000000000000" pitchFamily="2" charset="-78"/>
                <a:cs typeface="Microsoft Uighur" panose="02000000000000000000" pitchFamily="2" charset="-78"/>
              </a:rPr>
              <a:t>أ</a:t>
            </a:r>
            <a:r>
              <a:rPr lang="ar-SA" sz="2800" dirty="0">
                <a:latin typeface="Microsoft Uighur" panose="02000000000000000000" pitchFamily="2" charset="-78"/>
                <a:cs typeface="Microsoft Uighur" panose="02000000000000000000" pitchFamily="2" charset="-78"/>
              </a:rPr>
              <a:t>عد</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د </a:t>
            </a:r>
            <a:r>
              <a:rPr lang="ar-MA" sz="2800" dirty="0">
                <a:latin typeface="Microsoft Uighur" panose="02000000000000000000" pitchFamily="2" charset="-78"/>
                <a:cs typeface="Microsoft Uighur" panose="02000000000000000000" pitchFamily="2" charset="-78"/>
              </a:rPr>
              <a:t>من 0 إلى 99</a:t>
            </a:r>
            <a:endParaRPr lang="en-US" sz="2800" dirty="0">
              <a:latin typeface="Microsoft Uighur" panose="02000000000000000000" pitchFamily="2" charset="-78"/>
              <a:cs typeface="Microsoft Uighur" panose="02000000000000000000" pitchFamily="2" charset="-78"/>
            </a:endParaRP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1646204" y="4101054"/>
            <a:ext cx="1066274" cy="385540"/>
            <a:chOff x="3663231" y="3540342"/>
            <a:chExt cx="1066274" cy="38554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1672770" y="5393432"/>
            <a:ext cx="1066274" cy="385540"/>
            <a:chOff x="3663231" y="3540342"/>
            <a:chExt cx="1066274" cy="385540"/>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15</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1652518" y="8053861"/>
            <a:ext cx="1066274" cy="385540"/>
            <a:chOff x="3663231" y="3540342"/>
            <a:chExt cx="1066274" cy="385540"/>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5</a:t>
              </a:r>
              <a:r>
                <a:rPr lang="fr-MA" sz="1350" b="1" dirty="0">
                  <a:solidFill>
                    <a:srgbClr val="106585"/>
                  </a:solidFill>
                  <a:latin typeface="Dosis" pitchFamily="2" charset="0"/>
                </a:rPr>
                <a:t> min</a:t>
              </a:r>
            </a:p>
          </p:txBody>
        </p:sp>
      </p:gr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3886200" y="6459702"/>
            <a:ext cx="7243362" cy="857927"/>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–تمرير رائز التحقق من أهداف الأسبوع الثاني وتعبئة شبكة التتبع الفردي</a:t>
            </a:r>
          </a:p>
        </p:txBody>
      </p:sp>
      <p:grpSp>
        <p:nvGrpSpPr>
          <p:cNvPr id="4" name="Groupe 3">
            <a:extLst>
              <a:ext uri="{FF2B5EF4-FFF2-40B4-BE49-F238E27FC236}">
                <a16:creationId xmlns:a16="http://schemas.microsoft.com/office/drawing/2014/main" id="{12516948-91BA-1BB3-053F-D53DB5044059}"/>
              </a:ext>
            </a:extLst>
          </p:cNvPr>
          <p:cNvGrpSpPr/>
          <p:nvPr/>
        </p:nvGrpSpPr>
        <p:grpSpPr>
          <a:xfrm>
            <a:off x="1718667" y="6849784"/>
            <a:ext cx="1066274" cy="385540"/>
            <a:chOff x="3663231" y="3540342"/>
            <a:chExt cx="1066274" cy="385540"/>
          </a:xfrm>
        </p:grpSpPr>
        <p:sp>
          <p:nvSpPr>
            <p:cNvPr id="5" name="Rectangle : coins arrondis 4">
              <a:extLst>
                <a:ext uri="{FF2B5EF4-FFF2-40B4-BE49-F238E27FC236}">
                  <a16:creationId xmlns:a16="http://schemas.microsoft.com/office/drawing/2014/main" id="{BDDB88E0-DF0F-62F3-E6AE-6CD5E4162D65}"/>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6" name="Picture 2">
              <a:extLst>
                <a:ext uri="{FF2B5EF4-FFF2-40B4-BE49-F238E27FC236}">
                  <a16:creationId xmlns:a16="http://schemas.microsoft.com/office/drawing/2014/main" id="{26C5DF46-F72C-CAAC-27DB-AD2CBF6A2BD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37D5DEC2-0C8B-107B-6041-E058BE77FC68}"/>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30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spTree>
    <p:extLst>
      <p:ext uri="{BB962C8B-B14F-4D97-AF65-F5344CB8AC3E}">
        <p14:creationId xmlns:p14="http://schemas.microsoft.com/office/powerpoint/2010/main" val="527641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A8B7-3179-0954-DF17-1372A18E93B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D6B6399-8788-D42D-F09B-92E90B14A310}"/>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27DA220-6C5D-D624-EC6B-99B753F6D720}"/>
              </a:ext>
            </a:extLst>
          </p:cNvPr>
          <p:cNvSpPr/>
          <p:nvPr/>
        </p:nvSpPr>
        <p:spPr>
          <a:xfrm>
            <a:off x="275852" y="1943100"/>
            <a:ext cx="13164293" cy="804608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CDAE197-8064-9081-2BAA-3F019F97BC12}"/>
              </a:ext>
            </a:extLst>
          </p:cNvPr>
          <p:cNvSpPr/>
          <p:nvPr/>
        </p:nvSpPr>
        <p:spPr>
          <a:xfrm>
            <a:off x="-1" y="644346"/>
            <a:ext cx="13716001" cy="1146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3148507-C776-FE5A-0749-63194EB3F1C7}"/>
              </a:ext>
            </a:extLst>
          </p:cNvPr>
          <p:cNvSpPr txBox="1"/>
          <p:nvPr/>
        </p:nvSpPr>
        <p:spPr>
          <a:xfrm>
            <a:off x="2102122" y="781618"/>
            <a:ext cx="10534617" cy="584775"/>
          </a:xfrm>
          <a:prstGeom prst="rect">
            <a:avLst/>
          </a:prstGeom>
          <a:noFill/>
        </p:spPr>
        <p:txBody>
          <a:bodyPr wrap="square" rtlCol="0">
            <a:spAutoFit/>
          </a:bodyPr>
          <a:lstStyle/>
          <a:p>
            <a:pPr algn="r" defTabSz="685834" rtl="1"/>
            <a:r>
              <a:rPr lang="ar-MA" sz="3200" dirty="0">
                <a:solidFill>
                  <a:prstClr val="white">
                    <a:lumMod val="65000"/>
                  </a:prstClr>
                </a:solidFill>
                <a:latin typeface="Microsoft Uighur" panose="02000000000000000000" pitchFamily="2" charset="-78"/>
                <a:cs typeface="Microsoft Uighur" panose="02000000000000000000" pitchFamily="2" charset="-78"/>
              </a:rPr>
              <a:t>خذوا واجباتكم المنزلية. سأراقب ما قمتم به.</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6F32937-C723-4F04-8957-F5782ADFF69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60BB4764-DB97-9BAC-AF2D-945426E6397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2" name="Image 1">
            <a:extLst>
              <a:ext uri="{FF2B5EF4-FFF2-40B4-BE49-F238E27FC236}">
                <a16:creationId xmlns:a16="http://schemas.microsoft.com/office/drawing/2014/main" id="{8DF92CF0-3F30-E026-723D-BE43F13A3940}"/>
              </a:ext>
            </a:extLst>
          </p:cNvPr>
          <p:cNvPicPr>
            <a:picLocks noChangeAspect="1"/>
          </p:cNvPicPr>
          <p:nvPr/>
        </p:nvPicPr>
        <p:blipFill>
          <a:blip r:embed="rId4"/>
          <a:stretch>
            <a:fillRect/>
          </a:stretch>
        </p:blipFill>
        <p:spPr>
          <a:xfrm>
            <a:off x="152400" y="712299"/>
            <a:ext cx="1295400" cy="1009518"/>
          </a:xfrm>
          <a:prstGeom prst="rect">
            <a:avLst/>
          </a:prstGeom>
        </p:spPr>
      </p:pic>
      <p:pic>
        <p:nvPicPr>
          <p:cNvPr id="4" name="Image 3">
            <a:extLst>
              <a:ext uri="{FF2B5EF4-FFF2-40B4-BE49-F238E27FC236}">
                <a16:creationId xmlns:a16="http://schemas.microsoft.com/office/drawing/2014/main" id="{F04F745B-DEE6-BB50-C43B-8484437C64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88904" y="2875963"/>
            <a:ext cx="4938188" cy="6180356"/>
          </a:xfrm>
          <a:prstGeom prst="rect">
            <a:avLst/>
          </a:prstGeom>
        </p:spPr>
      </p:pic>
    </p:spTree>
    <p:extLst>
      <p:ext uri="{BB962C8B-B14F-4D97-AF65-F5344CB8AC3E}">
        <p14:creationId xmlns:p14="http://schemas.microsoft.com/office/powerpoint/2010/main" val="2555238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586954364"/>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ضعوا اللوحة والقلم والكراسة في القمطر، سنحتاجها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descr="Une image contenant texte, Visage humain, capture d’écran, personne&#10;&#10;Le contenu généré par l’IA peut être incorrect.">
            <a:extLst>
              <a:ext uri="{FF2B5EF4-FFF2-40B4-BE49-F238E27FC236}">
                <a16:creationId xmlns:a16="http://schemas.microsoft.com/office/drawing/2014/main" id="{9C4BB3C8-33B4-6B90-52A9-4B4EA1E1D309}"/>
              </a:ext>
            </a:extLst>
          </p:cNvPr>
          <p:cNvPicPr>
            <a:picLocks noChangeAspect="1"/>
          </p:cNvPicPr>
          <p:nvPr/>
        </p:nvPicPr>
        <p:blipFill>
          <a:blip r:embed="rId6" cstate="print">
            <a:extLst>
              <a:ext uri="{28A0092B-C50C-407E-A947-70E740481C1C}">
                <a14:useLocalDpi xmlns:a14="http://schemas.microsoft.com/office/drawing/2010/main" val="0"/>
              </a:ext>
            </a:extLst>
          </a:blip>
          <a:srcRect l="4358" t="5547" b="2952"/>
          <a:stretch>
            <a:fillRect/>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7"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grpSp>
        <p:nvGrpSpPr>
          <p:cNvPr id="11" name="Group 7">
            <a:extLst>
              <a:ext uri="{FF2B5EF4-FFF2-40B4-BE49-F238E27FC236}">
                <a16:creationId xmlns:a16="http://schemas.microsoft.com/office/drawing/2014/main" id="{E039D9EE-6FCD-5746-0FF7-4B02B02E60B1}"/>
              </a:ext>
            </a:extLst>
          </p:cNvPr>
          <p:cNvGrpSpPr/>
          <p:nvPr/>
        </p:nvGrpSpPr>
        <p:grpSpPr>
          <a:xfrm>
            <a:off x="9708002" y="4305300"/>
            <a:ext cx="1967371" cy="1801077"/>
            <a:chOff x="331235" y="1277768"/>
            <a:chExt cx="1795426" cy="2270728"/>
          </a:xfrm>
        </p:grpSpPr>
        <p:pic>
          <p:nvPicPr>
            <p:cNvPr id="13" name="Picture 2">
              <a:extLst>
                <a:ext uri="{FF2B5EF4-FFF2-40B4-BE49-F238E27FC236}">
                  <a16:creationId xmlns:a16="http://schemas.microsoft.com/office/drawing/2014/main" id="{E273FDFD-8DD0-6AF4-A4FF-AB151DECAA9B}"/>
                </a:ext>
              </a:extLst>
            </p:cNvPr>
            <p:cNvPicPr>
              <a:picLocks noChangeAspect="1"/>
            </p:cNvPicPr>
            <p:nvPr/>
          </p:nvPicPr>
          <p:blipFill rotWithShape="1">
            <a:blip r:embed="rId8"/>
            <a:srcRect l="11025" t="14561" r="11389" b="14089"/>
            <a:stretch/>
          </p:blipFill>
          <p:spPr>
            <a:xfrm>
              <a:off x="454329" y="1277768"/>
              <a:ext cx="1672332" cy="1189216"/>
            </a:xfrm>
            <a:prstGeom prst="roundRect">
              <a:avLst/>
            </a:prstGeom>
          </p:spPr>
        </p:pic>
        <p:pic>
          <p:nvPicPr>
            <p:cNvPr id="14" name="Image 19" descr="Une image contenant texte, fournitures de bureau&#10;&#10;Description générée automatiquement">
              <a:extLst>
                <a:ext uri="{FF2B5EF4-FFF2-40B4-BE49-F238E27FC236}">
                  <a16:creationId xmlns:a16="http://schemas.microsoft.com/office/drawing/2014/main" id="{FC84602F-5E6E-FE8B-3F34-FA9AE2C1CE29}"/>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1171478" y="2501472"/>
              <a:ext cx="855244" cy="1025503"/>
            </a:xfrm>
            <a:prstGeom prst="rect">
              <a:avLst/>
            </a:prstGeom>
          </p:spPr>
        </p:pic>
        <p:pic>
          <p:nvPicPr>
            <p:cNvPr id="16" name="Picture 8" descr="Maped Brosse en Bois pour Ardoises Blanches et Noires">
              <a:extLst>
                <a:ext uri="{FF2B5EF4-FFF2-40B4-BE49-F238E27FC236}">
                  <a16:creationId xmlns:a16="http://schemas.microsoft.com/office/drawing/2014/main" id="{8CD4A3EF-14B2-B046-6887-2B2EED14DC5B}"/>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0625" t="22613" r="7267" b="28421"/>
            <a:stretch/>
          </p:blipFill>
          <p:spPr bwMode="auto">
            <a:xfrm>
              <a:off x="331235" y="2910958"/>
              <a:ext cx="855245" cy="637538"/>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Image 16">
            <a:extLst>
              <a:ext uri="{FF2B5EF4-FFF2-40B4-BE49-F238E27FC236}">
                <a16:creationId xmlns:a16="http://schemas.microsoft.com/office/drawing/2014/main" id="{4E9D11D6-635C-822F-B617-A90ED89CE5D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240834" y="5532455"/>
            <a:ext cx="1027366" cy="685800"/>
          </a:xfrm>
          <a:prstGeom prst="rect">
            <a:avLst/>
          </a:prstGeom>
        </p:spPr>
      </p:pic>
      <p:graphicFrame>
        <p:nvGraphicFramePr>
          <p:cNvPr id="5" name="Tableau 4">
            <a:extLst>
              <a:ext uri="{FF2B5EF4-FFF2-40B4-BE49-F238E27FC236}">
                <a16:creationId xmlns:a16="http://schemas.microsoft.com/office/drawing/2014/main" id="{F02648DB-E879-5184-3B15-7CF55F4A046F}"/>
              </a:ext>
            </a:extLst>
          </p:cNvPr>
          <p:cNvGraphicFramePr>
            <a:graphicFrameLocks noGrp="1"/>
          </p:cNvGraphicFramePr>
          <p:nvPr>
            <p:extLst>
              <p:ext uri="{D42A27DB-BD31-4B8C-83A1-F6EECF244321}">
                <p14:modId xmlns:p14="http://schemas.microsoft.com/office/powerpoint/2010/main" val="2242602304"/>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577482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35737</TotalTime>
  <Words>1536</Words>
  <Application>Microsoft Office PowerPoint</Application>
  <PresentationFormat>Personnalisé</PresentationFormat>
  <Paragraphs>411</Paragraphs>
  <Slides>51</Slides>
  <Notes>3</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51</vt:i4>
      </vt:variant>
    </vt:vector>
  </HeadingPairs>
  <TitlesOfParts>
    <vt:vector size="62" baseType="lpstr">
      <vt:lpstr>Montserrat</vt:lpstr>
      <vt:lpstr>Carelia</vt:lpstr>
      <vt:lpstr>Montserrat Light</vt:lpstr>
      <vt:lpstr>Arial Rounded MT Bold</vt:lpstr>
      <vt:lpstr>MadaniArabic-Light</vt:lpstr>
      <vt:lpstr>Dosis</vt:lpstr>
      <vt:lpstr>Montserrat Medium</vt:lpstr>
      <vt:lpstr>Calibri</vt:lpstr>
      <vt:lpstr>Arial</vt:lpstr>
      <vt:lpstr>Microsoft Uighur</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Mohamed Ouatouch</cp:lastModifiedBy>
  <cp:revision>196</cp:revision>
  <dcterms:created xsi:type="dcterms:W3CDTF">2006-08-16T00:00:00Z</dcterms:created>
  <dcterms:modified xsi:type="dcterms:W3CDTF">2025-09-19T00:14:46Z</dcterms:modified>
  <dc:identifier>DAFtlvZnwz4</dc:identifier>
</cp:coreProperties>
</file>