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87"/>
  </p:notesMasterIdLst>
  <p:sldIdLst>
    <p:sldId id="257" r:id="rId2"/>
    <p:sldId id="2134808553" r:id="rId3"/>
    <p:sldId id="2134808443" r:id="rId4"/>
    <p:sldId id="2134805101" r:id="rId5"/>
    <p:sldId id="2134808576" r:id="rId6"/>
    <p:sldId id="2134805155" r:id="rId7"/>
    <p:sldId id="2147482682" r:id="rId8"/>
    <p:sldId id="386" r:id="rId9"/>
    <p:sldId id="2134808444" r:id="rId10"/>
    <p:sldId id="2147482710" r:id="rId11"/>
    <p:sldId id="2147482586" r:id="rId12"/>
    <p:sldId id="2147482716" r:id="rId13"/>
    <p:sldId id="2134808519" r:id="rId14"/>
    <p:sldId id="2134808520" r:id="rId15"/>
    <p:sldId id="2147482629" r:id="rId16"/>
    <p:sldId id="2147482630" r:id="rId17"/>
    <p:sldId id="2147482631" r:id="rId18"/>
    <p:sldId id="2147482632" r:id="rId19"/>
    <p:sldId id="2147482633" r:id="rId20"/>
    <p:sldId id="2147482634" r:id="rId21"/>
    <p:sldId id="2147482635" r:id="rId22"/>
    <p:sldId id="2147482636" r:id="rId23"/>
    <p:sldId id="2134808459" r:id="rId24"/>
    <p:sldId id="2147482637" r:id="rId25"/>
    <p:sldId id="2147482638" r:id="rId26"/>
    <p:sldId id="2134808551" r:id="rId27"/>
    <p:sldId id="2147482700" r:id="rId28"/>
    <p:sldId id="2147482703" r:id="rId29"/>
    <p:sldId id="2147482717" r:id="rId30"/>
    <p:sldId id="2147482702" r:id="rId31"/>
    <p:sldId id="2147482704" r:id="rId32"/>
    <p:sldId id="2134808446" r:id="rId33"/>
    <p:sldId id="2147482646" r:id="rId34"/>
    <p:sldId id="2147482648" r:id="rId35"/>
    <p:sldId id="2147482705" r:id="rId36"/>
    <p:sldId id="2147482664" r:id="rId37"/>
    <p:sldId id="2147482706" r:id="rId38"/>
    <p:sldId id="2147482707" r:id="rId39"/>
    <p:sldId id="2147482708" r:id="rId40"/>
    <p:sldId id="2147482709" r:id="rId41"/>
    <p:sldId id="2134808460" r:id="rId42"/>
    <p:sldId id="2134808453" r:id="rId43"/>
    <p:sldId id="2147482673" r:id="rId44"/>
    <p:sldId id="2147482675" r:id="rId45"/>
    <p:sldId id="2147482676" r:id="rId46"/>
    <p:sldId id="2147482677" r:id="rId47"/>
    <p:sldId id="2147482685" r:id="rId48"/>
    <p:sldId id="2147482686" r:id="rId49"/>
    <p:sldId id="2147482687" r:id="rId50"/>
    <p:sldId id="2147482688" r:id="rId51"/>
    <p:sldId id="2147482689" r:id="rId52"/>
    <p:sldId id="2147482714" r:id="rId53"/>
    <p:sldId id="2147482712" r:id="rId54"/>
    <p:sldId id="2147482539" r:id="rId55"/>
    <p:sldId id="2147482558" r:id="rId56"/>
    <p:sldId id="2147482582" r:id="rId57"/>
    <p:sldId id="2147482547" r:id="rId58"/>
    <p:sldId id="2134808542" r:id="rId59"/>
    <p:sldId id="2147482575" r:id="rId60"/>
    <p:sldId id="2134808547" r:id="rId61"/>
    <p:sldId id="2147482576" r:id="rId62"/>
    <p:sldId id="2147482577" r:id="rId63"/>
    <p:sldId id="2147482578" r:id="rId64"/>
    <p:sldId id="2147482579" r:id="rId65"/>
    <p:sldId id="2147482580" r:id="rId66"/>
    <p:sldId id="2147482581" r:id="rId67"/>
    <p:sldId id="2147482583" r:id="rId68"/>
    <p:sldId id="2134808467" r:id="rId69"/>
    <p:sldId id="2134808543" r:id="rId70"/>
    <p:sldId id="2147482624" r:id="rId71"/>
    <p:sldId id="2134808545" r:id="rId72"/>
    <p:sldId id="2147482678" r:id="rId73"/>
    <p:sldId id="2134808546" r:id="rId74"/>
    <p:sldId id="2147482679" r:id="rId75"/>
    <p:sldId id="2134808549" r:id="rId76"/>
    <p:sldId id="2147482680" r:id="rId77"/>
    <p:sldId id="2147482694" r:id="rId78"/>
    <p:sldId id="2147482695" r:id="rId79"/>
    <p:sldId id="2147482550" r:id="rId80"/>
    <p:sldId id="2134808504" r:id="rId81"/>
    <p:sldId id="2147482538" r:id="rId82"/>
    <p:sldId id="2147482711" r:id="rId83"/>
    <p:sldId id="2147482691" r:id="rId84"/>
    <p:sldId id="2134804359" r:id="rId85"/>
    <p:sldId id="2134804364" r:id="rId86"/>
  </p:sldIdLst>
  <p:sldSz cx="13716000" cy="10287000"/>
  <p:notesSz cx="6858000" cy="9144000"/>
  <p:embeddedFontLst>
    <p:embeddedFont>
      <p:font typeface="Arial Rounded MT Bold" panose="020F0704030504030204" pitchFamily="34" charset="0"/>
      <p:regular r:id="rId88"/>
    </p:embeddedFont>
    <p:embeddedFont>
      <p:font typeface="Carelia" panose="020B0604020202020204" charset="0"/>
      <p:regular r:id="rId89"/>
    </p:embeddedFont>
    <p:embeddedFont>
      <p:font typeface="Dosis" pitchFamily="2" charset="0"/>
      <p:regular r:id="rId90"/>
      <p:bold r:id="rId91"/>
    </p:embeddedFont>
    <p:embeddedFont>
      <p:font typeface="MadaniArabic-Light" panose="00000400000000000000" pitchFamily="2" charset="-78"/>
      <p:regular r:id="rId92"/>
    </p:embeddedFont>
    <p:embeddedFont>
      <p:font typeface="Microsoft Uighur" panose="02000000000000000000" pitchFamily="2" charset="-78"/>
      <p:regular r:id="rId93"/>
      <p:bold r:id="rId94"/>
    </p:embeddedFont>
    <p:embeddedFont>
      <p:font typeface="Montserrat" panose="00000500000000000000" pitchFamily="2" charset="0"/>
      <p:regular r:id="rId95"/>
      <p:bold r:id="rId96"/>
      <p:italic r:id="rId97"/>
      <p:boldItalic r:id="rId98"/>
    </p:embeddedFont>
    <p:embeddedFont>
      <p:font typeface="Montserrat Light" panose="00000400000000000000" pitchFamily="2" charset="0"/>
      <p:regular r:id="rId99"/>
      <p:italic r:id="rId100"/>
    </p:embeddedFont>
    <p:embeddedFont>
      <p:font typeface="Montserrat Medium" panose="00000600000000000000" pitchFamily="2" charset="0"/>
      <p:regular r:id="rId101"/>
      <p:italic r:id="rId10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8D42C6"/>
    <a:srgbClr val="4AC283"/>
    <a:srgbClr val="F98F51"/>
    <a:srgbClr val="0097B2"/>
    <a:srgbClr val="3D8FA5"/>
    <a:srgbClr val="106585"/>
    <a:srgbClr val="829D4A"/>
    <a:srgbClr val="7ACFB0"/>
    <a:srgbClr val="FCCF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079" autoAdjust="0"/>
    <p:restoredTop sz="95033" autoAdjust="0"/>
  </p:normalViewPr>
  <p:slideViewPr>
    <p:cSldViewPr>
      <p:cViewPr varScale="1">
        <p:scale>
          <a:sx n="61" d="100"/>
          <a:sy n="61" d="100"/>
        </p:scale>
        <p:origin x="442" y="5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font" Target="fonts/font2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font" Target="fonts/font15.fntdata"/><Relationship Id="rId5" Type="http://schemas.openxmlformats.org/officeDocument/2006/relationships/slide" Target="slides/slide4.xml"/><Relationship Id="rId90" Type="http://schemas.openxmlformats.org/officeDocument/2006/relationships/font" Target="fonts/font3.fntdata"/><Relationship Id="rId95" Type="http://schemas.openxmlformats.org/officeDocument/2006/relationships/font" Target="fonts/font8.fntdata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font" Target="fonts/font1.fntdata"/><Relationship Id="rId91" Type="http://schemas.openxmlformats.org/officeDocument/2006/relationships/font" Target="fonts/font4.fntdata"/><Relationship Id="rId96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font" Target="fonts/font7.fntdata"/><Relationship Id="rId99" Type="http://schemas.openxmlformats.org/officeDocument/2006/relationships/font" Target="fonts/font12.fntdata"/><Relationship Id="rId101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font" Target="fonts/font10.fntdata"/><Relationship Id="rId10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font" Target="fonts/font5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notesMaster" Target="notesMasters/notesMaster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font" Target="fonts/font13.fntdata"/><Relationship Id="rId105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font" Target="fonts/font6.fntdata"/><Relationship Id="rId98" Type="http://schemas.openxmlformats.org/officeDocument/2006/relationships/font" Target="fonts/font11.fntdata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19/09/2025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74680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99437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7556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9.svg"/><Relationship Id="rId7" Type="http://schemas.openxmlformats.org/officeDocument/2006/relationships/image" Target="../media/image5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4.jpeg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image" Target="../media/image7.sv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4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13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png"/><Relationship Id="rId4" Type="http://schemas.openxmlformats.org/officeDocument/2006/relationships/image" Target="../media/image13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png"/><Relationship Id="rId4" Type="http://schemas.openxmlformats.org/officeDocument/2006/relationships/image" Target="../media/image13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13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13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image" Target="../media/image13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image" Target="../media/image13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0.svg"/><Relationship Id="rId4" Type="http://schemas.openxmlformats.org/officeDocument/2006/relationships/image" Target="../media/image69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44.jpeg"/><Relationship Id="rId3" Type="http://schemas.openxmlformats.org/officeDocument/2006/relationships/image" Target="../media/image8.png"/><Relationship Id="rId7" Type="http://schemas.openxmlformats.org/officeDocument/2006/relationships/image" Target="../media/image40.png"/><Relationship Id="rId12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39.png"/><Relationship Id="rId11" Type="http://schemas.openxmlformats.org/officeDocument/2006/relationships/image" Target="../media/image42.jpeg"/><Relationship Id="rId5" Type="http://schemas.openxmlformats.org/officeDocument/2006/relationships/image" Target="../media/image38.png"/><Relationship Id="rId10" Type="http://schemas.openxmlformats.org/officeDocument/2006/relationships/hyperlink" Target="https://openclipart.org/detail/131431/black-marker-marcador-negro" TargetMode="External"/><Relationship Id="rId4" Type="http://schemas.openxmlformats.org/officeDocument/2006/relationships/image" Target="../media/image9.svg"/><Relationship Id="rId9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11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82EB-068E-4BFB-858F-FD7BA520FD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40A143B-75B8-1A52-B38D-A63F4E01C87B}"/>
              </a:ext>
            </a:extLst>
          </p:cNvPr>
          <p:cNvSpPr/>
          <p:nvPr/>
        </p:nvSpPr>
        <p:spPr>
          <a:xfrm>
            <a:off x="-1" y="2095500"/>
            <a:ext cx="13716001" cy="8191499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D6CF7B-B780-09D3-8FDF-B6CDE322E120}"/>
              </a:ext>
            </a:extLst>
          </p:cNvPr>
          <p:cNvSpPr/>
          <p:nvPr/>
        </p:nvSpPr>
        <p:spPr>
          <a:xfrm>
            <a:off x="275852" y="2258257"/>
            <a:ext cx="13164293" cy="770122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7070AA2-33EB-E7CF-336B-88593208B770}"/>
              </a:ext>
            </a:extLst>
          </p:cNvPr>
          <p:cNvSpPr/>
          <p:nvPr/>
        </p:nvSpPr>
        <p:spPr>
          <a:xfrm>
            <a:off x="-1" y="712298"/>
            <a:ext cx="13716001" cy="138320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004D687-4A68-23B7-4325-0FC763B7F0C6}"/>
              </a:ext>
            </a:extLst>
          </p:cNvPr>
          <p:cNvSpPr txBox="1"/>
          <p:nvPr/>
        </p:nvSpPr>
        <p:spPr>
          <a:xfrm>
            <a:off x="152400" y="863026"/>
            <a:ext cx="122872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اليوم سنرى أيقونة "العمل الثنائي" وسأوضح لكم ماذا تعني وما عليكم القيام به </a:t>
            </a:r>
            <a:r>
              <a:rPr lang="ar-MA" sz="3200" dirty="0">
                <a:solidFill>
                  <a:prstClr val="white">
                    <a:lumMod val="7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ظهور هذه الأيقونة. 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342900" marR="0" lvl="0" indent="-34290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يوضح  الأستاذ(ة) للتلاميذ السلوك المنتظر منهم أثناء العمل الثنائي كما هو مبين في الملحق 1.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ECBED40-CAA6-9187-FBB8-9E7214AF2E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Étoile à 5 branches 3">
            <a:extLst>
              <a:ext uri="{FF2B5EF4-FFF2-40B4-BE49-F238E27FC236}">
                <a16:creationId xmlns:a16="http://schemas.microsoft.com/office/drawing/2014/main" id="{6B182326-86ED-141C-579A-7D932AF7C1B9}"/>
              </a:ext>
            </a:extLst>
          </p:cNvPr>
          <p:cNvSpPr/>
          <p:nvPr/>
        </p:nvSpPr>
        <p:spPr>
          <a:xfrm>
            <a:off x="2817412" y="8391777"/>
            <a:ext cx="914400" cy="1219200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5CE4463-71ED-1244-8CAA-1C5437EBD2B5}"/>
              </a:ext>
            </a:extLst>
          </p:cNvPr>
          <p:cNvSpPr/>
          <p:nvPr/>
        </p:nvSpPr>
        <p:spPr>
          <a:xfrm>
            <a:off x="4046192" y="8855269"/>
            <a:ext cx="6852396" cy="6858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ات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بنجمة التميز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2E5FBD1-FDB2-63C9-A7C8-84EF072AD37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1B8687BA-3350-9479-73AD-96E9E067CC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4190997" y="2975310"/>
            <a:ext cx="5334000" cy="3539507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AAE690C-5FA3-8FEA-ACD3-F5FCB9F370C4}"/>
              </a:ext>
            </a:extLst>
          </p:cNvPr>
          <p:cNvSpPr/>
          <p:nvPr/>
        </p:nvSpPr>
        <p:spPr>
          <a:xfrm>
            <a:off x="5486401" y="6778625"/>
            <a:ext cx="3200400" cy="9556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</p:spTree>
    <p:extLst>
      <p:ext uri="{BB962C8B-B14F-4D97-AF65-F5344CB8AC3E}">
        <p14:creationId xmlns:p14="http://schemas.microsoft.com/office/powerpoint/2010/main" val="3786998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3203195" y="3941147"/>
            <a:ext cx="722079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الجمع والطرح شفهيا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8194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60934-8D3B-B08D-EA28-F4953B822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B26E16E-6493-6F03-A750-9B19032E85C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0AFBB6D-09BF-69D6-5828-AF52AF14C0FC}"/>
              </a:ext>
            </a:extLst>
          </p:cNvPr>
          <p:cNvSpPr/>
          <p:nvPr/>
        </p:nvSpPr>
        <p:spPr>
          <a:xfrm>
            <a:off x="275853" y="2781300"/>
            <a:ext cx="13164293" cy="7101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0EFF461-1D09-6EF3-7E86-7A51B234B5D5}"/>
              </a:ext>
            </a:extLst>
          </p:cNvPr>
          <p:cNvSpPr/>
          <p:nvPr/>
        </p:nvSpPr>
        <p:spPr>
          <a:xfrm>
            <a:off x="-1" y="752746"/>
            <a:ext cx="13716001" cy="1723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548B48-19C8-2012-FF92-A976962A8F80}"/>
              </a:ext>
            </a:extLst>
          </p:cNvPr>
          <p:cNvSpPr txBox="1"/>
          <p:nvPr/>
        </p:nvSpPr>
        <p:spPr>
          <a:xfrm>
            <a:off x="275854" y="863026"/>
            <a:ext cx="1216376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نعود لنشاطنا " الجمع والطرح شفهيا" سنستمر في التدرب على الجمع الشفوي لعددين من رقم واحد.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يستعين الأستاذ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(ة)</a:t>
            </a: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ببطاقة النشاط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مرحلة الممارسة الموجهة</a:t>
            </a: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(الملحق 2).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2A2CC12-5262-E1B4-DF33-59584EECF5C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9A2DE21-6193-E26E-5829-9B86CC4887F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D4F8B530-3DE9-7E82-413F-CF7A87F546A7}"/>
              </a:ext>
            </a:extLst>
          </p:cNvPr>
          <p:cNvGrpSpPr/>
          <p:nvPr/>
        </p:nvGrpSpPr>
        <p:grpSpPr>
          <a:xfrm>
            <a:off x="3748696" y="3236044"/>
            <a:ext cx="6552918" cy="6125049"/>
            <a:chOff x="5518324" y="2984386"/>
            <a:chExt cx="6552918" cy="6125049"/>
          </a:xfrm>
        </p:grpSpPr>
        <p:pic>
          <p:nvPicPr>
            <p:cNvPr id="5" name="Image 4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6343E1AF-419E-A127-B5C6-AEB71A2F55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6" name="Image 5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0454669D-4210-F55B-E13B-8CC56245EBA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324" y="4740823"/>
              <a:ext cx="6552918" cy="4368612"/>
            </a:xfrm>
            <a:prstGeom prst="rect">
              <a:avLst/>
            </a:prstGeom>
          </p:spPr>
        </p:pic>
      </p:grpSp>
      <p:pic>
        <p:nvPicPr>
          <p:cNvPr id="7" name="Image 1">
            <a:extLst>
              <a:ext uri="{FF2B5EF4-FFF2-40B4-BE49-F238E27FC236}">
                <a16:creationId xmlns:a16="http://schemas.microsoft.com/office/drawing/2014/main" id="{08B16B08-22C4-797C-65F2-1B4A9840D7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0574" y="3617210"/>
            <a:ext cx="1059769" cy="1490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5419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الألواح، 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657600" y="3771900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029200" y="4838700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5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chemeClr val="bg1"/>
                </a:solidFill>
              </a:rPr>
              <a:t>1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B1EA6410-E500-C3AA-2E03-B46FE34A69A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365E61C-290D-0B9D-13D8-E559FDC0373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4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951113" y="4838700"/>
            <a:ext cx="4876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5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chemeClr val="bg1"/>
                </a:solidFill>
              </a:rPr>
              <a:t>1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rgbClr val="FFFF00"/>
                </a:solidFill>
              </a:rPr>
              <a:t>6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E80CF3A-FEDE-B2A5-3C69-3F2F8A55E2D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530D6-D266-4464-64A4-4F0B4B930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65C0383-DF1C-5005-B9F7-847A44A4FA7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A7F95C1-9037-18E9-ECC8-4A50535564B1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A41444F-5928-7151-4D8C-97C8810385C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5F1ADC9-AF24-1A99-ADF7-815990182205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7CE5AAE-5461-9FF0-44E9-D40C467560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3FC69523-2EE5-7AFE-B568-6EA9E31235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657600" y="3771900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549F976-1C3A-F0B2-E805-89078D4D5A89}"/>
              </a:ext>
            </a:extLst>
          </p:cNvPr>
          <p:cNvSpPr txBox="1"/>
          <p:nvPr/>
        </p:nvSpPr>
        <p:spPr>
          <a:xfrm>
            <a:off x="5029200" y="4838700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5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chemeClr val="bg1"/>
                </a:solidFill>
              </a:rPr>
              <a:t>5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BE1D6C17-2F1A-6DEB-E710-9EFDEDEE954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25C568C-708D-4EDC-C203-B42ABF746AE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16682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2AE7D-F3C5-45F1-84E1-73217BFED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2E703-85F9-5DB2-3FFF-86405AE8AB85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53FC28D-45ED-C604-BF8C-695A37162F3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E87A40B-3B2C-7837-B723-942CA5879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67F34EF-4283-CFCD-DF41-832C4C6F5FF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4BBF492-1309-1210-E09F-ADF5AA46F49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27AD63D-CC0B-93B6-B670-6607F41C59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4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5B19A8A-C6C4-C41B-057E-23BB740F0EC3}"/>
              </a:ext>
            </a:extLst>
          </p:cNvPr>
          <p:cNvSpPr txBox="1"/>
          <p:nvPr/>
        </p:nvSpPr>
        <p:spPr>
          <a:xfrm>
            <a:off x="4951113" y="4838700"/>
            <a:ext cx="4876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5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chemeClr val="bg1"/>
                </a:solidFill>
              </a:rPr>
              <a:t>5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rgbClr val="FFFF00"/>
                </a:solidFill>
              </a:rPr>
              <a:t>10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B1322C-6157-47BD-6C7D-C28465706B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3BC2FF4-8A6A-62E5-775C-607374C3362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84400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D1A14-699D-CD86-1899-150F4CAEB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2754DB-EDCB-D8DC-C394-97C19E844C29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321C871-AD80-2457-DE2C-050AB9329389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AD5A10-3ACA-8570-CDEF-F5DEA5C0683B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5901DA4-DC60-B0C7-2E4C-40D196A59B7F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CA7468B-195A-3AC9-1298-77A47C0B12E0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3E66882-E1F5-52C8-4C9D-2C444432C05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657600" y="3771900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8BC82C5-D966-ACBD-1C9E-D8F6B95F4684}"/>
              </a:ext>
            </a:extLst>
          </p:cNvPr>
          <p:cNvSpPr txBox="1"/>
          <p:nvPr/>
        </p:nvSpPr>
        <p:spPr>
          <a:xfrm>
            <a:off x="5029200" y="4838700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5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chemeClr val="bg1"/>
                </a:solidFill>
              </a:rPr>
              <a:t>2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FAAB4C0C-6AA6-4650-7ABA-56A13C83510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FC72C9E-AEC0-3778-3B24-9AB970C3F17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28631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F57A75-80CA-711E-FF63-8C7936A04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45D2BA2-8080-B1D9-899B-F03138FA760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6450277-E5B3-75C8-14F7-8261EBC3341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9BEB432-C492-7B0D-23EE-5ED3A7FAAFD0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1B2CBA-5280-B8DD-08D7-EC3F90210DE4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948378B-B25D-5AA0-53BD-F703FAF9AEC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E7AB0FAE-B4D2-446D-3142-EDF055F35A7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4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3F540BF-8A61-637B-BE34-F4E9DD69B6BA}"/>
              </a:ext>
            </a:extLst>
          </p:cNvPr>
          <p:cNvSpPr txBox="1"/>
          <p:nvPr/>
        </p:nvSpPr>
        <p:spPr>
          <a:xfrm>
            <a:off x="4951113" y="4838700"/>
            <a:ext cx="4876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5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chemeClr val="bg1"/>
                </a:solidFill>
              </a:rPr>
              <a:t>2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rgbClr val="FFFF00"/>
                </a:solidFill>
              </a:rPr>
              <a:t>7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650FCBD-B35D-18D0-5334-D4E4A229B3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BA00F41-C5C0-D515-171B-521A077C6C1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38313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EF80F-9459-D073-20E5-861E815E8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0E841D9-2623-D410-45FA-C21B5CE117B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E3636CA-11F5-113E-3D91-3E16D3FB13C8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04CB2D-DC45-C4AA-1F87-638C23788152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DDBFAFC-1830-CFF0-AA76-FF270C08F2B2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456B6ED-6338-5901-1CD3-FBEE9FDDCA55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A61ABDDA-B6E5-8A59-8703-216841F2D59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657600" y="3771900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6A99901-4DBF-B78A-CA8B-04208C6D2233}"/>
              </a:ext>
            </a:extLst>
          </p:cNvPr>
          <p:cNvSpPr txBox="1"/>
          <p:nvPr/>
        </p:nvSpPr>
        <p:spPr>
          <a:xfrm>
            <a:off x="5029200" y="4838700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5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chemeClr val="bg1"/>
                </a:solidFill>
              </a:rPr>
              <a:t>4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F55A9C6E-EEA4-B89E-0A64-D6E5FE661A0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2F3466A-068C-058A-D269-C89992FFB5C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3224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على 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A4874-6C00-5139-5ADA-8D5AD6B21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296A6CD-9A1D-E05B-F778-9179215D3A32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7A18C2C-D854-73F8-9D4C-BBBC2258CF4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2FFD9A8-8FDF-FBF6-0D16-765854C588C8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9B180DD-8E1B-FD95-4ECB-28FA0414258D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3DF5AC3-2975-9C3A-688E-65222785B765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3F103878-C8AC-CCD8-C2B9-40D07D5972F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4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717C8B5-5065-9513-1450-F883C00F0E60}"/>
              </a:ext>
            </a:extLst>
          </p:cNvPr>
          <p:cNvSpPr txBox="1"/>
          <p:nvPr/>
        </p:nvSpPr>
        <p:spPr>
          <a:xfrm>
            <a:off x="4951113" y="4838700"/>
            <a:ext cx="4876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5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chemeClr val="bg1"/>
                </a:solidFill>
              </a:rPr>
              <a:t>4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rgbClr val="FFFF00"/>
                </a:solidFill>
              </a:rPr>
              <a:t>9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CE5E7F-3F19-3168-D76B-7D54BD3A1F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DD8502D-8ECB-224C-A06F-9F4A0C0886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39480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66816-E12F-DAF1-E303-9C059B6BA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B711A41-2F4F-352E-A4B8-32E5B9746217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C389266-6AFA-309C-80DD-374F9F776B3E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9632DD1-A48C-A653-47B9-060868F674DA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A381560-DC63-3DF5-B4D7-52FA19588C10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591C549-396A-FAA7-AD9B-2C71F04919FE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43B63BB8-420C-93DD-6B07-E6111CB7884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657600" y="3771900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56FFBF4-52AC-163E-8AFE-C07CD31FBABB}"/>
              </a:ext>
            </a:extLst>
          </p:cNvPr>
          <p:cNvSpPr txBox="1"/>
          <p:nvPr/>
        </p:nvSpPr>
        <p:spPr>
          <a:xfrm>
            <a:off x="5029200" y="4838700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5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chemeClr val="bg1"/>
                </a:solidFill>
              </a:rPr>
              <a:t>7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03644D2F-0DEC-BF74-2B60-E514739BD47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FF73D73-EA6E-E20D-9500-1A8E8EC5F1F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03718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B4939C-B3BC-83CB-D27A-DD2DE66D7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949D4F2-A833-355B-B439-61949EE88EE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81608ED-8691-852A-C9F3-D6EB0AFA781E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D90BBD5-FD2D-42C2-1E41-6803D43C8220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4049B36-63CD-68D8-0E9A-082852CE40A1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A986B8B-FF34-DA25-7DF6-6D99EDA5D966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E16D4B9B-20ED-3C68-B8A2-0C0FB5FB9F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7" y="3719014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017F7E1-7EED-73A7-758E-4AAA6CE2394D}"/>
              </a:ext>
            </a:extLst>
          </p:cNvPr>
          <p:cNvSpPr txBox="1"/>
          <p:nvPr/>
        </p:nvSpPr>
        <p:spPr>
          <a:xfrm>
            <a:off x="4951113" y="4838700"/>
            <a:ext cx="4876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5</a:t>
            </a:r>
            <a:r>
              <a:rPr lang="fr-FR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chemeClr val="bg1"/>
                </a:solidFill>
              </a:rPr>
              <a:t>7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rgbClr val="FFFF00"/>
                </a:solidFill>
              </a:rPr>
              <a:t>12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943C15-42D0-B798-E74F-C88EF4BD5B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8AA33C9-A201-C33F-BDF1-BDF3BA5715B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78242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0 إلى </a:t>
            </a: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99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03DC01-54B0-CE76-4408-E138FB08D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D1FF0E-A752-54F4-568C-AD7046E3299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5923996-71EB-FBE8-DB90-6BD078FB4627}"/>
              </a:ext>
            </a:extLst>
          </p:cNvPr>
          <p:cNvSpPr/>
          <p:nvPr/>
        </p:nvSpPr>
        <p:spPr>
          <a:xfrm>
            <a:off x="275853" y="2781300"/>
            <a:ext cx="13164293" cy="7101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130029-1A2E-6991-30C8-19071119F1C9}"/>
              </a:ext>
            </a:extLst>
          </p:cNvPr>
          <p:cNvSpPr/>
          <p:nvPr/>
        </p:nvSpPr>
        <p:spPr>
          <a:xfrm>
            <a:off x="-1" y="752746"/>
            <a:ext cx="13716001" cy="1723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ACBDAE-95B5-1D71-1E7D-0805EA925BC8}"/>
              </a:ext>
            </a:extLst>
          </p:cNvPr>
          <p:cNvSpPr txBox="1"/>
          <p:nvPr/>
        </p:nvSpPr>
        <p:spPr>
          <a:xfrm>
            <a:off x="275854" y="863026"/>
            <a:ext cx="1216376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سنستمر في قراءة الأعداد من 0 إلى 99 على جدول الأعداد.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A3E3652-85E3-AA5B-9050-BA92C5EF54F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ED15245-5EB8-8E2A-1004-CACF120BD5B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4A54FD38-BD0E-A691-DCEB-98497DD61B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400" y="4080469"/>
            <a:ext cx="6755198" cy="4503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8966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F661B-C42B-FE68-6B0E-0F7ED27A1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E39767B-C47E-789E-F239-FFA9804ECE5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3F5A213-98F9-E52D-8034-37C902684A0C}"/>
              </a:ext>
            </a:extLst>
          </p:cNvPr>
          <p:cNvSpPr/>
          <p:nvPr/>
        </p:nvSpPr>
        <p:spPr>
          <a:xfrm>
            <a:off x="275853" y="2781300"/>
            <a:ext cx="13164293" cy="7101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E86E324-1D8E-FD57-0947-D40ADE2C18A6}"/>
              </a:ext>
            </a:extLst>
          </p:cNvPr>
          <p:cNvSpPr/>
          <p:nvPr/>
        </p:nvSpPr>
        <p:spPr>
          <a:xfrm>
            <a:off x="-1" y="752746"/>
            <a:ext cx="13716001" cy="1723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FC66FFA-4B30-BC14-A5F4-CFE16ECC1870}"/>
              </a:ext>
            </a:extLst>
          </p:cNvPr>
          <p:cNvSpPr txBox="1"/>
          <p:nvPr/>
        </p:nvSpPr>
        <p:spPr>
          <a:xfrm>
            <a:off x="0" y="863026"/>
            <a:ext cx="124396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معي كيف أقرأ جدول الأعداد.</a:t>
            </a:r>
            <a:endParaRPr kumimoji="0" lang="ar-M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يقرأ الأستاذ(ة)  جدول الأعداد من 0 إلى 99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وفق نمط من أنماط القراءة: من اليسار إلى اليمين / من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اليمين إلى السيار / من الأعلى إلى الأسفل / من الأسفل إلى الأعلى/ بشكل عشوائي.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يدعو الأستاذ(ة) متعلمين أو ثلاثة للقراءة بنفس الطريقة.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6AB064C-2C76-3F1C-387A-8A732B7F78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238500"/>
            <a:ext cx="5334000" cy="6122327"/>
          </a:xfrm>
          <a:prstGeom prst="rect">
            <a:avLst/>
          </a:prstGeom>
        </p:spPr>
      </p:pic>
      <p:sp>
        <p:nvSpPr>
          <p:cNvPr id="16" name="Freeform 8">
            <a:extLst>
              <a:ext uri="{FF2B5EF4-FFF2-40B4-BE49-F238E27FC236}">
                <a16:creationId xmlns:a16="http://schemas.microsoft.com/office/drawing/2014/main" id="{684EAA2E-20BF-0D64-A5A0-7A2121B7A027}"/>
              </a:ext>
            </a:extLst>
          </p:cNvPr>
          <p:cNvSpPr/>
          <p:nvPr/>
        </p:nvSpPr>
        <p:spPr>
          <a:xfrm rot="10800000">
            <a:off x="129612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F30962C5-C103-F2CC-D3F7-16A4E65D32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13833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03DC01-54B0-CE76-4408-E138FB08D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D1FF0E-A752-54F4-568C-AD7046E3299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5923996-71EB-FBE8-DB90-6BD078FB4627}"/>
              </a:ext>
            </a:extLst>
          </p:cNvPr>
          <p:cNvSpPr/>
          <p:nvPr/>
        </p:nvSpPr>
        <p:spPr>
          <a:xfrm>
            <a:off x="275853" y="2524908"/>
            <a:ext cx="13164293" cy="735819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130029-1A2E-6991-30C8-19071119F1C9}"/>
              </a:ext>
            </a:extLst>
          </p:cNvPr>
          <p:cNvSpPr/>
          <p:nvPr/>
        </p:nvSpPr>
        <p:spPr>
          <a:xfrm>
            <a:off x="-1" y="752746"/>
            <a:ext cx="13716001" cy="157393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ACBDAE-95B5-1D71-1E7D-0805EA925BC8}"/>
              </a:ext>
            </a:extLst>
          </p:cNvPr>
          <p:cNvSpPr txBox="1"/>
          <p:nvPr/>
        </p:nvSpPr>
        <p:spPr>
          <a:xfrm>
            <a:off x="1143000" y="863026"/>
            <a:ext cx="112966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اليوم سنرى كيف نمثل الأعداد من 0 إلى 99 باستخدام لعبة النقود. لاحظوا معي كيف.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يعرض الأستاذ(ة) الأوراق النقدية الواحدة تلو الأخرى ويسميها ثم يضعها متباعدة فوق الطاولة جنبا إلى جنب.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يمثل الأستاذ(ة) مثلا العدد 47 باستخدام لعبة النقود.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A3E3652-85E3-AA5B-9050-BA92C5EF54F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ED15245-5EB8-8E2A-1004-CACF120BD5B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51A80BC-2F00-9E6A-9D63-D90DF7B7F015}"/>
              </a:ext>
            </a:extLst>
          </p:cNvPr>
          <p:cNvGrpSpPr/>
          <p:nvPr/>
        </p:nvGrpSpPr>
        <p:grpSpPr>
          <a:xfrm>
            <a:off x="4134542" y="7907096"/>
            <a:ext cx="5313531" cy="1182790"/>
            <a:chOff x="594659" y="4051407"/>
            <a:chExt cx="11035085" cy="1894199"/>
          </a:xfrm>
        </p:grpSpPr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F2A22F66-4A57-5EBB-2328-8B04BF9F97E8}"/>
                </a:ext>
              </a:extLst>
            </p:cNvPr>
            <p:cNvGrpSpPr/>
            <p:nvPr/>
          </p:nvGrpSpPr>
          <p:grpSpPr>
            <a:xfrm rot="20676485">
              <a:off x="594659" y="4059946"/>
              <a:ext cx="2434668" cy="1865110"/>
              <a:chOff x="452972" y="4108124"/>
              <a:chExt cx="2927425" cy="1772599"/>
            </a:xfrm>
          </p:grpSpPr>
          <p:pic>
            <p:nvPicPr>
              <p:cNvPr id="25" name="Image 24">
                <a:extLst>
                  <a:ext uri="{FF2B5EF4-FFF2-40B4-BE49-F238E27FC236}">
                    <a16:creationId xmlns:a16="http://schemas.microsoft.com/office/drawing/2014/main" id="{6073507D-4FAD-A458-580D-17B136084B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52972" y="410812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26" name="Image 25">
                <a:extLst>
                  <a:ext uri="{FF2B5EF4-FFF2-40B4-BE49-F238E27FC236}">
                    <a16:creationId xmlns:a16="http://schemas.microsoft.com/office/drawing/2014/main" id="{E5506B6F-DB62-CDD5-174F-AE7EFE25B0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49524" y="4357229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28" name="Image 27">
                <a:extLst>
                  <a:ext uri="{FF2B5EF4-FFF2-40B4-BE49-F238E27FC236}">
                    <a16:creationId xmlns:a16="http://schemas.microsoft.com/office/drawing/2014/main" id="{44B836E5-1B16-52AB-F129-82FBCE0A33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71675" y="460633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29" name="Image 28">
                <a:extLst>
                  <a:ext uri="{FF2B5EF4-FFF2-40B4-BE49-F238E27FC236}">
                    <a16:creationId xmlns:a16="http://schemas.microsoft.com/office/drawing/2014/main" id="{FA0C010F-37A2-1FF5-4251-EF97DA1A77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93826" y="4865060"/>
                <a:ext cx="2286571" cy="1015663"/>
              </a:xfrm>
              <a:prstGeom prst="rect">
                <a:avLst/>
              </a:prstGeom>
            </p:spPr>
          </p:pic>
        </p:grpSp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76E0A10E-B18C-1751-4E36-4AAC82F231B8}"/>
                </a:ext>
              </a:extLst>
            </p:cNvPr>
            <p:cNvGrpSpPr/>
            <p:nvPr/>
          </p:nvGrpSpPr>
          <p:grpSpPr>
            <a:xfrm rot="841706">
              <a:off x="3430056" y="4051407"/>
              <a:ext cx="2471807" cy="1882188"/>
              <a:chOff x="3730573" y="3849397"/>
              <a:chExt cx="2972081" cy="1788830"/>
            </a:xfrm>
          </p:grpSpPr>
          <p:pic>
            <p:nvPicPr>
              <p:cNvPr id="20" name="Image 19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A85101AE-D77D-F636-5F88-8375DDF23E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30573" y="3849397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21" name="Image 20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6562A3E7-83CB-BA9A-01BD-992D5E4C9D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63111" y="4104185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22" name="Image 21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9E1F34E5-ADF8-4EED-0793-AE77ACF614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95649" y="4369519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24" name="Image 23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EA46EA58-1D38-4B5D-595E-939914E546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07413" y="4622563"/>
                <a:ext cx="2295241" cy="1015664"/>
              </a:xfrm>
              <a:prstGeom prst="rect">
                <a:avLst/>
              </a:prstGeom>
            </p:spPr>
          </p:pic>
        </p:grpSp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8C9BF446-FA35-8F67-710D-84115434F04B}"/>
                </a:ext>
              </a:extLst>
            </p:cNvPr>
            <p:cNvGrpSpPr/>
            <p:nvPr/>
          </p:nvGrpSpPr>
          <p:grpSpPr>
            <a:xfrm rot="20432948">
              <a:off x="6302592" y="4051407"/>
              <a:ext cx="2454168" cy="1882188"/>
              <a:chOff x="3741177" y="3849397"/>
              <a:chExt cx="2950872" cy="1788830"/>
            </a:xfrm>
          </p:grpSpPr>
          <p:pic>
            <p:nvPicPr>
              <p:cNvPr id="16" name="Image 15">
                <a:extLst>
                  <a:ext uri="{FF2B5EF4-FFF2-40B4-BE49-F238E27FC236}">
                    <a16:creationId xmlns:a16="http://schemas.microsoft.com/office/drawing/2014/main" id="{FCE63410-4A4E-E1EE-1315-58CE5EFFA8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49397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9E92F2D-81D6-9033-EF53-93E3CA248F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4185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AD0B6B51-F32E-5418-D4F3-AB6C3963E1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69519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19" name="Image 18">
                <a:extLst>
                  <a:ext uri="{FF2B5EF4-FFF2-40B4-BE49-F238E27FC236}">
                    <a16:creationId xmlns:a16="http://schemas.microsoft.com/office/drawing/2014/main" id="{64C6EE18-D56A-205E-27DD-8BE7BEA9D1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18017" y="4622563"/>
                <a:ext cx="2274032" cy="1015664"/>
              </a:xfrm>
              <a:prstGeom prst="rect">
                <a:avLst/>
              </a:prstGeom>
            </p:spPr>
          </p:pic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C50DA9DD-EABA-1BDA-864F-1490E556314B}"/>
                </a:ext>
              </a:extLst>
            </p:cNvPr>
            <p:cNvGrpSpPr/>
            <p:nvPr/>
          </p:nvGrpSpPr>
          <p:grpSpPr>
            <a:xfrm rot="1306084">
              <a:off x="9154615" y="4057817"/>
              <a:ext cx="2475129" cy="1887789"/>
              <a:chOff x="3741177" y="3852182"/>
              <a:chExt cx="2976075" cy="1794153"/>
            </a:xfrm>
          </p:grpSpPr>
          <p:pic>
            <p:nvPicPr>
              <p:cNvPr id="10" name="Image 9">
                <a:extLst>
                  <a:ext uri="{FF2B5EF4-FFF2-40B4-BE49-F238E27FC236}">
                    <a16:creationId xmlns:a16="http://schemas.microsoft.com/office/drawing/2014/main" id="{F61DBB30-9C31-1C0E-392E-56CAE826C1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52182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11" name="Image 10">
                <a:extLst>
                  <a:ext uri="{FF2B5EF4-FFF2-40B4-BE49-F238E27FC236}">
                    <a16:creationId xmlns:a16="http://schemas.microsoft.com/office/drawing/2014/main" id="{F489A6BC-8093-FCFB-6997-3B869FC4BC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6970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12" name="Image 11">
                <a:extLst>
                  <a:ext uri="{FF2B5EF4-FFF2-40B4-BE49-F238E27FC236}">
                    <a16:creationId xmlns:a16="http://schemas.microsoft.com/office/drawing/2014/main" id="{950E98ED-A7A5-B98E-C4A3-CB491B875F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72304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14" name="Image 13">
                <a:extLst>
                  <a:ext uri="{FF2B5EF4-FFF2-40B4-BE49-F238E27FC236}">
                    <a16:creationId xmlns:a16="http://schemas.microsoft.com/office/drawing/2014/main" id="{218CE9C9-49E1-9A6B-5226-B08B013C21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43220" y="4636242"/>
                <a:ext cx="2274032" cy="1010093"/>
              </a:xfrm>
              <a:prstGeom prst="rect">
                <a:avLst/>
              </a:prstGeom>
            </p:spPr>
          </p:pic>
        </p:grpSp>
      </p:grpSp>
      <p:pic>
        <p:nvPicPr>
          <p:cNvPr id="30" name="Image 29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DEF2A0A0-6DD6-A74A-01A1-90D75ADD16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709" y="3137178"/>
            <a:ext cx="6755198" cy="4503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5293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A5340-D99B-0BCB-BF1E-8F6744836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86A96DA-7031-3C68-3A2C-2312EDA9E68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5DF514-1739-E7B2-888E-8D3D2E072221}"/>
              </a:ext>
            </a:extLst>
          </p:cNvPr>
          <p:cNvSpPr/>
          <p:nvPr/>
        </p:nvSpPr>
        <p:spPr>
          <a:xfrm>
            <a:off x="228601" y="2595466"/>
            <a:ext cx="13258800" cy="742483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677F890-F320-3F7E-5F0E-E00842DF435E}"/>
              </a:ext>
            </a:extLst>
          </p:cNvPr>
          <p:cNvSpPr/>
          <p:nvPr/>
        </p:nvSpPr>
        <p:spPr>
          <a:xfrm>
            <a:off x="-1" y="752746"/>
            <a:ext cx="13716001" cy="1723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E70A467-5125-6F39-7940-2702D261A334}"/>
              </a:ext>
            </a:extLst>
          </p:cNvPr>
          <p:cNvSpPr txBox="1"/>
          <p:nvPr/>
        </p:nvSpPr>
        <p:spPr>
          <a:xfrm>
            <a:off x="0" y="863026"/>
            <a:ext cx="12439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إذن كما رأينا فلتمثيل العدد 47 باستعمال لعبة النقود نحتاج إلى 7 أوراق نقدية من فئة 1 درهم و 4 أوراق نقدية من فئة 10دراهم.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34B2735-462E-AFF7-4E5E-573C7677D08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98E97F7-A4CF-C73B-5644-67A8A938FFF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4EE3ECA-DB69-8E37-0DA6-77A30724F499}"/>
              </a:ext>
            </a:extLst>
          </p:cNvPr>
          <p:cNvSpPr txBox="1"/>
          <p:nvPr/>
        </p:nvSpPr>
        <p:spPr>
          <a:xfrm>
            <a:off x="4800600" y="3390900"/>
            <a:ext cx="30013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5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4</a:t>
            </a:r>
            <a:r>
              <a:rPr lang="ar-MA" sz="5400" b="1" dirty="0">
                <a:solidFill>
                  <a:srgbClr val="8D42C6"/>
                </a:solidFill>
              </a:rPr>
              <a:t>7</a:t>
            </a:r>
            <a:endParaRPr lang="fr-FR" b="1" dirty="0">
              <a:solidFill>
                <a:srgbClr val="8D42C6"/>
              </a:solidFill>
            </a:endParaRPr>
          </a:p>
        </p:txBody>
      </p: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BA4753CA-E33C-79CD-B04B-5D7D4C68AEC8}"/>
              </a:ext>
            </a:extLst>
          </p:cNvPr>
          <p:cNvCxnSpPr>
            <a:cxnSpLocks/>
          </p:cNvCxnSpPr>
          <p:nvPr/>
        </p:nvCxnSpPr>
        <p:spPr>
          <a:xfrm>
            <a:off x="6553200" y="4152900"/>
            <a:ext cx="1782122" cy="1389786"/>
          </a:xfrm>
          <a:prstGeom prst="straightConnector1">
            <a:avLst/>
          </a:prstGeom>
          <a:ln w="38100">
            <a:solidFill>
              <a:srgbClr val="8D42C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Image 32">
            <a:extLst>
              <a:ext uri="{FF2B5EF4-FFF2-40B4-BE49-F238E27FC236}">
                <a16:creationId xmlns:a16="http://schemas.microsoft.com/office/drawing/2014/main" id="{F84035E1-6D19-BEFC-D2C7-AED91136B0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333" y="6134100"/>
            <a:ext cx="1805707" cy="803076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2BDE7E06-9D06-05C8-BDBC-70356932BB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8828" y="5600700"/>
            <a:ext cx="1805707" cy="779407"/>
          </a:xfrm>
          <a:prstGeom prst="rect">
            <a:avLst/>
          </a:prstGeom>
        </p:spPr>
      </p:pic>
      <p:cxnSp>
        <p:nvCxnSpPr>
          <p:cNvPr id="36" name="Connecteur droit avec flèche 35">
            <a:extLst>
              <a:ext uri="{FF2B5EF4-FFF2-40B4-BE49-F238E27FC236}">
                <a16:creationId xmlns:a16="http://schemas.microsoft.com/office/drawing/2014/main" id="{CA7B6329-1D19-A2C0-BD87-C38016579758}"/>
              </a:ext>
            </a:extLst>
          </p:cNvPr>
          <p:cNvCxnSpPr>
            <a:cxnSpLocks/>
          </p:cNvCxnSpPr>
          <p:nvPr/>
        </p:nvCxnSpPr>
        <p:spPr>
          <a:xfrm flipH="1">
            <a:off x="4267200" y="4095438"/>
            <a:ext cx="1752600" cy="2028854"/>
          </a:xfrm>
          <a:prstGeom prst="straightConnector1">
            <a:avLst/>
          </a:prstGeom>
          <a:ln w="38100">
            <a:solidFill>
              <a:srgbClr val="02BDC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Image 38">
            <a:extLst>
              <a:ext uri="{FF2B5EF4-FFF2-40B4-BE49-F238E27FC236}">
                <a16:creationId xmlns:a16="http://schemas.microsoft.com/office/drawing/2014/main" id="{8563036B-F1B0-98F8-67F4-CEF3C58F86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3221" y="5949896"/>
            <a:ext cx="1805707" cy="779407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DF45C400-1CE3-10E6-ADCE-9E6A45B1C2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7950" y="6371458"/>
            <a:ext cx="1805707" cy="779407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1D49C948-93F4-3AAA-373C-5EFA99F0E4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0845" y="6758910"/>
            <a:ext cx="1805707" cy="779407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73F635F0-3CA6-D7CF-B6CA-40E5ADC9F2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5238" y="7176822"/>
            <a:ext cx="1805707" cy="779407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F5010376-3BE9-AAC7-FA54-33534DDBC4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9438" y="7533933"/>
            <a:ext cx="1805707" cy="779407"/>
          </a:xfrm>
          <a:prstGeom prst="rect">
            <a:avLst/>
          </a:prstGeom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id="{EA589FE3-277D-158F-A31C-5A3881A89E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5292" y="7826649"/>
            <a:ext cx="1805707" cy="779407"/>
          </a:xfrm>
          <a:prstGeom prst="rect">
            <a:avLst/>
          </a:prstGeom>
        </p:spPr>
      </p:pic>
      <p:pic>
        <p:nvPicPr>
          <p:cNvPr id="46" name="Image 45">
            <a:extLst>
              <a:ext uri="{FF2B5EF4-FFF2-40B4-BE49-F238E27FC236}">
                <a16:creationId xmlns:a16="http://schemas.microsoft.com/office/drawing/2014/main" id="{2879A73B-143D-C913-6030-2E7B41FAD7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6340" y="6478684"/>
            <a:ext cx="1805707" cy="80307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2C44FBDC-FB26-E7AA-6972-4099709A65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1928" y="6823268"/>
            <a:ext cx="1805707" cy="803076"/>
          </a:xfrm>
          <a:prstGeom prst="rect">
            <a:avLst/>
          </a:prstGeom>
        </p:spPr>
      </p:pic>
      <p:pic>
        <p:nvPicPr>
          <p:cNvPr id="48" name="Image 47">
            <a:extLst>
              <a:ext uri="{FF2B5EF4-FFF2-40B4-BE49-F238E27FC236}">
                <a16:creationId xmlns:a16="http://schemas.microsoft.com/office/drawing/2014/main" id="{370303ED-2E8D-818B-1C04-0591CE44A9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453" y="7133217"/>
            <a:ext cx="1805707" cy="803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659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60911-F77C-430D-7C59-A96EB3342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C38FD0-53C2-855C-32AF-F04819D20BE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89622CC-E892-5F3F-9328-B7AE50A0AFFC}"/>
              </a:ext>
            </a:extLst>
          </p:cNvPr>
          <p:cNvSpPr/>
          <p:nvPr/>
        </p:nvSpPr>
        <p:spPr>
          <a:xfrm>
            <a:off x="170707" y="2797928"/>
            <a:ext cx="13316693" cy="722237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CD61628-163D-0234-238C-79BDAFDEF820}"/>
              </a:ext>
            </a:extLst>
          </p:cNvPr>
          <p:cNvSpPr/>
          <p:nvPr/>
        </p:nvSpPr>
        <p:spPr>
          <a:xfrm>
            <a:off x="-1" y="752746"/>
            <a:ext cx="13716001" cy="184695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04A6CB7-C77B-8E4E-963A-B532CF667EE3}"/>
              </a:ext>
            </a:extLst>
          </p:cNvPr>
          <p:cNvSpPr txBox="1"/>
          <p:nvPr/>
        </p:nvSpPr>
        <p:spPr>
          <a:xfrm>
            <a:off x="381000" y="863026"/>
            <a:ext cx="120586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بنفس الطريقة ستعملون في مجموعات. قوموا بتصنيف أوراقهم النقدية.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وستمثلون الأعداد التي سأمليها عليكم.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الأستاذ(ة) تمثيل الأعداد: 16 – 75 – 23 – 64 - 38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يقدم  الأستاذ(ة) التغذية الراجعة بعد كل تمثيل.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B998849-B6ED-B7AC-D953-252311A66DC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E60FE0A-DE66-F89B-9A29-23B5A732CD1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F24C113C-59DB-D0A1-831C-7F610B072B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936" y="5219700"/>
            <a:ext cx="1633418" cy="705041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44977039-FAE5-F06E-D2CD-EBF95D9138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394" y="5438068"/>
            <a:ext cx="1633418" cy="705041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D3CD1B7C-BC57-5786-EC1A-209B873E93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3852" y="5744871"/>
            <a:ext cx="1633418" cy="705041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8FA6A701-FF1C-BC35-04E2-7FC3BBD8EA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2368" y="5982201"/>
            <a:ext cx="1633418" cy="705041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FCDD1C95-25CE-482F-13C9-A661270091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0909" y="6275648"/>
            <a:ext cx="1633418" cy="705041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C79FD90B-FA23-F807-9D68-8687E9CE3D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8062" y="6591348"/>
            <a:ext cx="1633418" cy="705041"/>
          </a:xfrm>
          <a:prstGeom prst="rect">
            <a:avLst/>
          </a:prstGeom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id="{3C48E46D-4822-89A0-1E0E-F26654AEFD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7565" y="6875780"/>
            <a:ext cx="1633418" cy="70504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47F0EAB2-BA6C-A62A-D04D-59B6D07646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7068" y="7210657"/>
            <a:ext cx="1633418" cy="70504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A5D62AB-E90E-F020-4AA0-6435789A3C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940" y="5238400"/>
            <a:ext cx="1624660" cy="722558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62310B-C831-8AFF-843C-0F1FC2E1EC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470" y="5500563"/>
            <a:ext cx="1624660" cy="722558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2C7F52C6-405A-3C31-B454-6D475CB266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022" y="5762726"/>
            <a:ext cx="1624660" cy="722558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ABBA52B2-CDD0-2A17-BA69-D503D7F443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078" y="6095964"/>
            <a:ext cx="1624660" cy="72255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ED448060-171F-C412-0383-BFEFF8A11C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021" y="6381388"/>
            <a:ext cx="1624660" cy="722558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4E0840CB-A8A8-8693-DC7D-D104DE7899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6313" y="6651103"/>
            <a:ext cx="1624660" cy="722558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5B4186A9-D14C-6080-5932-F6DD3DB480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017" y="6928408"/>
            <a:ext cx="1624660" cy="722558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4ADA5138-EBB7-2031-025D-723DF47FFB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753" y="7228301"/>
            <a:ext cx="1624660" cy="72255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BD64EEF0-6BFB-A770-10E2-A58863A9B9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7511497"/>
            <a:ext cx="1624660" cy="722558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5CA95E70-52F0-BD29-EB5B-D61600C024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212" y="7463223"/>
            <a:ext cx="1633418" cy="70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104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6FBB0C-BC01-67CE-E29F-0163F60B6B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45A1B4-1A88-50E3-326F-3248FBAFA0C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AAAA2B-DB28-C217-D16F-9B37D430AE70}"/>
              </a:ext>
            </a:extLst>
          </p:cNvPr>
          <p:cNvSpPr/>
          <p:nvPr/>
        </p:nvSpPr>
        <p:spPr>
          <a:xfrm>
            <a:off x="275853" y="2176202"/>
            <a:ext cx="13164293" cy="770690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FB0D94B-C38B-78C4-C93C-D8BDC14060DE}"/>
              </a:ext>
            </a:extLst>
          </p:cNvPr>
          <p:cNvSpPr/>
          <p:nvPr/>
        </p:nvSpPr>
        <p:spPr>
          <a:xfrm>
            <a:off x="-1" y="752746"/>
            <a:ext cx="13716001" cy="122845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A016C1B-DD4B-3D36-44D5-2F157A6506BA}"/>
              </a:ext>
            </a:extLst>
          </p:cNvPr>
          <p:cNvSpPr txBox="1"/>
          <p:nvPr/>
        </p:nvSpPr>
        <p:spPr>
          <a:xfrm>
            <a:off x="381000" y="863026"/>
            <a:ext cx="12058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إذن لتمثيل العدد 38 باستعمال لعبة النقود نحتاج إلى 8 أوراق نقدية من فئة 1 درهم و 3 أوراق نقدية من فئة 10دراهم.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DBA7DF4-4471-4877-F1CE-2FA8B0198F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4BF59E2-EE70-BB4D-6B7C-CEA2DF52738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DA83732-DA9E-0C8E-A427-4A94889D30B7}"/>
              </a:ext>
            </a:extLst>
          </p:cNvPr>
          <p:cNvSpPr txBox="1"/>
          <p:nvPr/>
        </p:nvSpPr>
        <p:spPr>
          <a:xfrm>
            <a:off x="5239042" y="3686607"/>
            <a:ext cx="1724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5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3</a:t>
            </a:r>
            <a:r>
              <a:rPr lang="ar-MA" sz="5400" b="1" dirty="0">
                <a:solidFill>
                  <a:srgbClr val="8D42C6"/>
                </a:solidFill>
              </a:rPr>
              <a:t>8</a:t>
            </a:r>
            <a:endParaRPr lang="fr-FR" b="1" dirty="0">
              <a:solidFill>
                <a:srgbClr val="8D42C6"/>
              </a:solidFill>
            </a:endParaRPr>
          </a:p>
        </p:txBody>
      </p: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FD31A6CC-B28D-D215-9877-1F61A03490DD}"/>
              </a:ext>
            </a:extLst>
          </p:cNvPr>
          <p:cNvCxnSpPr>
            <a:cxnSpLocks/>
          </p:cNvCxnSpPr>
          <p:nvPr/>
        </p:nvCxnSpPr>
        <p:spPr>
          <a:xfrm>
            <a:off x="6456583" y="4385926"/>
            <a:ext cx="1782122" cy="1389786"/>
          </a:xfrm>
          <a:prstGeom prst="straightConnector1">
            <a:avLst/>
          </a:prstGeom>
          <a:ln w="38100">
            <a:solidFill>
              <a:srgbClr val="8D42C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Image 32">
            <a:extLst>
              <a:ext uri="{FF2B5EF4-FFF2-40B4-BE49-F238E27FC236}">
                <a16:creationId xmlns:a16="http://schemas.microsoft.com/office/drawing/2014/main" id="{7F64D0B3-B17D-CB55-82E4-44E8A7807D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805" y="6564887"/>
            <a:ext cx="1624660" cy="722558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CCFB5363-9424-59A1-FBEC-EDB19A7013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9380" y="5874031"/>
            <a:ext cx="1633418" cy="705041"/>
          </a:xfrm>
          <a:prstGeom prst="rect">
            <a:avLst/>
          </a:prstGeom>
        </p:spPr>
      </p:pic>
      <p:cxnSp>
        <p:nvCxnSpPr>
          <p:cNvPr id="36" name="Connecteur droit avec flèche 35">
            <a:extLst>
              <a:ext uri="{FF2B5EF4-FFF2-40B4-BE49-F238E27FC236}">
                <a16:creationId xmlns:a16="http://schemas.microsoft.com/office/drawing/2014/main" id="{F18A8EF8-61A2-A58A-EB00-0456925773B9}"/>
              </a:ext>
            </a:extLst>
          </p:cNvPr>
          <p:cNvCxnSpPr>
            <a:cxnSpLocks/>
          </p:cNvCxnSpPr>
          <p:nvPr/>
        </p:nvCxnSpPr>
        <p:spPr>
          <a:xfrm flipH="1">
            <a:off x="3986182" y="4408790"/>
            <a:ext cx="1752600" cy="2028854"/>
          </a:xfrm>
          <a:prstGeom prst="straightConnector1">
            <a:avLst/>
          </a:prstGeom>
          <a:ln w="38100">
            <a:solidFill>
              <a:srgbClr val="02BDC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Image 38">
            <a:extLst>
              <a:ext uri="{FF2B5EF4-FFF2-40B4-BE49-F238E27FC236}">
                <a16:creationId xmlns:a16="http://schemas.microsoft.com/office/drawing/2014/main" id="{A18C146B-0700-AC64-0EA3-BBEC0ACCE5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4109" y="6178831"/>
            <a:ext cx="1633418" cy="705041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2B8C4E37-7CBA-1CD9-6143-4C745D4D50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8838" y="6600393"/>
            <a:ext cx="1633418" cy="705041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4C59B523-2F08-445C-D39D-4603135554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733" y="6987845"/>
            <a:ext cx="1633418" cy="705041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8E63FE6C-AEF1-B15D-2866-F240FF2E56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6126" y="7405757"/>
            <a:ext cx="1633418" cy="705041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359BC630-91FA-F22C-3DEA-287BBCFF42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521" y="7751057"/>
            <a:ext cx="1633418" cy="705041"/>
          </a:xfrm>
          <a:prstGeom prst="rect">
            <a:avLst/>
          </a:prstGeom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id="{42249D74-E7A6-7D25-2DA1-0728EC24E4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6916" y="8055857"/>
            <a:ext cx="1633418" cy="705041"/>
          </a:xfrm>
          <a:prstGeom prst="rect">
            <a:avLst/>
          </a:prstGeom>
        </p:spPr>
      </p:pic>
      <p:pic>
        <p:nvPicPr>
          <p:cNvPr id="46" name="Image 45">
            <a:extLst>
              <a:ext uri="{FF2B5EF4-FFF2-40B4-BE49-F238E27FC236}">
                <a16:creationId xmlns:a16="http://schemas.microsoft.com/office/drawing/2014/main" id="{7BF4260B-FFF7-A04C-D9C9-C402875AD4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812" y="6909471"/>
            <a:ext cx="1624660" cy="722558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A026B121-D786-9B6B-4F6F-061415CB68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7254055"/>
            <a:ext cx="1624660" cy="72255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01F0F66-0641-F489-5571-8D85586605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2311" y="8408377"/>
            <a:ext cx="1633418" cy="70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136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649828" y="6820671"/>
            <a:ext cx="1230172" cy="837429"/>
          </a:xfrm>
          <a:prstGeom prst="round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1818" y="6332930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465" y="303242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3697297" y="4294573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10085721" y="7946371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64817" y="431533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782098" y="4315339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7001683" y="7946372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3854973" y="795678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6892405" y="4280351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782098" y="7946373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2753811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47" y="6425659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943975" y="6205895"/>
            <a:ext cx="2219288" cy="147266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813" y="2686605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B2928161-4BFB-8DF9-C834-2247B212DAA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272486" y="2753811"/>
            <a:ext cx="1215210" cy="146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BE4C9-42DA-3B5C-048D-C895A65DD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7AD28DB-E0FD-7899-1B07-B5D2EAF80C0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8BC9177-9EE4-1975-64B3-98053D914435}"/>
              </a:ext>
            </a:extLst>
          </p:cNvPr>
          <p:cNvSpPr/>
          <p:nvPr/>
        </p:nvSpPr>
        <p:spPr>
          <a:xfrm>
            <a:off x="275853" y="2781300"/>
            <a:ext cx="13164293" cy="7101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7706B9D-C53A-5EEE-9FA8-C0DDEAFAF7BF}"/>
              </a:ext>
            </a:extLst>
          </p:cNvPr>
          <p:cNvSpPr/>
          <p:nvPr/>
        </p:nvSpPr>
        <p:spPr>
          <a:xfrm>
            <a:off x="-1" y="752746"/>
            <a:ext cx="13716001" cy="1723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6F8C30B-707E-74EB-39A0-FFF3F75ADCE4}"/>
              </a:ext>
            </a:extLst>
          </p:cNvPr>
          <p:cNvSpPr txBox="1"/>
          <p:nvPr/>
        </p:nvSpPr>
        <p:spPr>
          <a:xfrm>
            <a:off x="1143000" y="863026"/>
            <a:ext cx="11296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 سألتكم أيهما أكبر العدد 38 أم العدد 47 ولماذا؟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 الأستاذ(ة) لماذا مستعينا بتوجيهات الشريحة.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F4236C6-44FD-55C3-312D-FFCC52AC4AA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F039D5F2-4907-A533-9EBF-405588BDF33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0017049-8EC2-C5A2-A778-30FEF316A3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822" y="4848717"/>
            <a:ext cx="5252086" cy="259409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C96B2E4-45E8-4A02-640C-FC7D4EF67E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4848717"/>
            <a:ext cx="4946988" cy="2394875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9A69F78-2F89-FE60-9381-DCB6D6A9E562}"/>
              </a:ext>
            </a:extLst>
          </p:cNvPr>
          <p:cNvSpPr txBox="1"/>
          <p:nvPr/>
        </p:nvSpPr>
        <p:spPr>
          <a:xfrm>
            <a:off x="5300480" y="4387052"/>
            <a:ext cx="21396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5400" b="1" dirty="0">
                <a:solidFill>
                  <a:srgbClr val="FF0000"/>
                </a:solidFill>
              </a:rPr>
              <a:t>&gt;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710B0B-B361-A29E-A522-35E38FF8E165}"/>
              </a:ext>
            </a:extLst>
          </p:cNvPr>
          <p:cNvSpPr/>
          <p:nvPr/>
        </p:nvSpPr>
        <p:spPr>
          <a:xfrm>
            <a:off x="762000" y="5958348"/>
            <a:ext cx="2162547" cy="126189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03EE230-7945-957C-3B7C-B34FE7596FD8}"/>
              </a:ext>
            </a:extLst>
          </p:cNvPr>
          <p:cNvSpPr/>
          <p:nvPr/>
        </p:nvSpPr>
        <p:spPr>
          <a:xfrm>
            <a:off x="7315200" y="5957120"/>
            <a:ext cx="2162547" cy="126189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9532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 animBg="1"/>
      <p:bldP spid="1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E7043F-98CD-521C-0A9E-80F1BF48E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1592D9C-5514-E568-65D3-13910283041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3C44C32-82DA-B9BE-843A-F5BD9CB86ADB}"/>
              </a:ext>
            </a:extLst>
          </p:cNvPr>
          <p:cNvSpPr/>
          <p:nvPr/>
        </p:nvSpPr>
        <p:spPr>
          <a:xfrm>
            <a:off x="209161" y="2626192"/>
            <a:ext cx="13164293" cy="7101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470039-64BA-949A-F674-0A6583DE4572}"/>
              </a:ext>
            </a:extLst>
          </p:cNvPr>
          <p:cNvSpPr/>
          <p:nvPr/>
        </p:nvSpPr>
        <p:spPr>
          <a:xfrm>
            <a:off x="-1" y="752746"/>
            <a:ext cx="13716001" cy="1723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8170F1-FE12-F54A-01C0-EF7B044E98A0}"/>
              </a:ext>
            </a:extLst>
          </p:cNvPr>
          <p:cNvSpPr txBox="1"/>
          <p:nvPr/>
        </p:nvSpPr>
        <p:spPr>
          <a:xfrm>
            <a:off x="1143000" y="863026"/>
            <a:ext cx="11296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ولو سألتكم أيهما أكبر العدد 38 أم العدد 35 ولماذا؟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 الأستاذ(ة) لماذا مستعينا بتوجيهات الشريحة.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DF855DF-B7A4-2C25-E3FB-2A93723B79D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FBCFA55-B65F-6EEF-0573-34CCB3EEF18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4D4210D-0442-FD8A-7E9B-2C469C34BA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6777" y="4762500"/>
            <a:ext cx="5252086" cy="259409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856359B-8E65-1CE7-B716-998727C7525E}"/>
              </a:ext>
            </a:extLst>
          </p:cNvPr>
          <p:cNvSpPr txBox="1"/>
          <p:nvPr/>
        </p:nvSpPr>
        <p:spPr>
          <a:xfrm rot="10800000">
            <a:off x="5472436" y="4387052"/>
            <a:ext cx="21396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5400" b="1" dirty="0">
                <a:solidFill>
                  <a:srgbClr val="FF0000"/>
                </a:solidFill>
              </a:rPr>
              <a:t>&gt;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7310137-0099-0D89-E2D7-EBD66B98EBBD}"/>
              </a:ext>
            </a:extLst>
          </p:cNvPr>
          <p:cNvSpPr/>
          <p:nvPr/>
        </p:nvSpPr>
        <p:spPr>
          <a:xfrm>
            <a:off x="9812071" y="5524500"/>
            <a:ext cx="3306619" cy="183699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A96B79A-945B-76AC-1240-198D74078C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693" y="4762501"/>
            <a:ext cx="5550329" cy="259409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612894C-7DD9-756C-3ECD-EB174FC36138}"/>
              </a:ext>
            </a:extLst>
          </p:cNvPr>
          <p:cNvSpPr/>
          <p:nvPr/>
        </p:nvSpPr>
        <p:spPr>
          <a:xfrm>
            <a:off x="7199078" y="5829300"/>
            <a:ext cx="2162547" cy="126189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79E19B7-DA36-9F3A-2AD7-06EF66413F5A}"/>
              </a:ext>
            </a:extLst>
          </p:cNvPr>
          <p:cNvSpPr/>
          <p:nvPr/>
        </p:nvSpPr>
        <p:spPr>
          <a:xfrm>
            <a:off x="3408503" y="5562129"/>
            <a:ext cx="3306619" cy="183699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C483AFA-7A1A-DE26-DBA2-11D685232ED0}"/>
              </a:ext>
            </a:extLst>
          </p:cNvPr>
          <p:cNvSpPr/>
          <p:nvPr/>
        </p:nvSpPr>
        <p:spPr>
          <a:xfrm>
            <a:off x="761972" y="5957119"/>
            <a:ext cx="2162547" cy="126189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7903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 animBg="1"/>
      <p:bldP spid="5" grpId="0" animBg="1"/>
      <p:bldP spid="7" grpId="0" animBg="1"/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1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609600" y="863026"/>
            <a:ext cx="11887201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الألواح.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CBFFB19E-4EB5-86B6-C0F2-24B5AA10148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14800" y="4305300"/>
            <a:ext cx="4913527" cy="3344842"/>
          </a:xfrm>
          <a:prstGeom prst="round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40F5541-0E05-8204-F3E9-A48614B73AF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E1CF2-1168-DE5D-79CF-F9CFABFC5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DE96938-CB86-4117-1D6C-139504FE222D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BEFB76-91DF-AA3E-2ED9-213B4C73CA10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399DF22-A8E0-C648-52E6-6E80D9E04BCF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D6AB321-0896-437A-C839-FE02D9C26929}"/>
              </a:ext>
            </a:extLst>
          </p:cNvPr>
          <p:cNvSpPr txBox="1"/>
          <p:nvPr/>
        </p:nvSpPr>
        <p:spPr>
          <a:xfrm>
            <a:off x="609600" y="863026"/>
            <a:ext cx="11887201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العدد 38 كتابة مفككة. 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BEDC6CC-61F6-39E0-ADAC-0E641B0DD97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DBBCD80A-288B-0EB0-4750-63D1EB3662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9000" y="818076"/>
            <a:ext cx="1081199" cy="736017"/>
          </a:xfrm>
          <a:prstGeom prst="round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DC19A87-75CD-2359-C4F7-7999A61B18E3}"/>
              </a:ext>
            </a:extLst>
          </p:cNvPr>
          <p:cNvSpPr txBox="1"/>
          <p:nvPr/>
        </p:nvSpPr>
        <p:spPr>
          <a:xfrm>
            <a:off x="5410200" y="5524500"/>
            <a:ext cx="259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9600" dirty="0">
                <a:solidFill>
                  <a:srgbClr val="FF0000"/>
                </a:solidFill>
              </a:rPr>
              <a:t>؟</a:t>
            </a:r>
            <a:endParaRPr lang="fr-FR" sz="8000" dirty="0">
              <a:solidFill>
                <a:srgbClr val="FF0000"/>
              </a:solidFill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04DE9D6-8A69-CCF7-1599-7B7F4804B38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C157079-D034-EAA4-0BD6-B7151DFBF162}"/>
              </a:ext>
            </a:extLst>
          </p:cNvPr>
          <p:cNvSpPr txBox="1"/>
          <p:nvPr/>
        </p:nvSpPr>
        <p:spPr>
          <a:xfrm>
            <a:off x="5396630" y="4208502"/>
            <a:ext cx="259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600" b="1" dirty="0">
                <a:latin typeface="Arial Rounded MT Bold" panose="020F0704030504030204" pitchFamily="34" charset="0"/>
              </a:rPr>
              <a:t>38</a:t>
            </a:r>
            <a:endParaRPr lang="fr-FR" sz="6600" b="1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4804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03F5F-EEE6-B3E6-CC26-DD911BF7A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D3A5F9E-7810-8696-BA65-36431D30383C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99D7440-3FD7-2A0C-F214-D6F60C7B6449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AAE522F-6250-0B37-C9F0-556B1A5B065C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1ECD3A6-0BC0-E3B4-4FE3-934F421A0CA0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07BCE32-6E23-3A1C-21E0-3515750F5B3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AD56648-5CE8-8E8B-8476-A446613FB7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4478194-8B50-4FDF-DA74-3C463881F2F3}"/>
              </a:ext>
            </a:extLst>
          </p:cNvPr>
          <p:cNvSpPr txBox="1"/>
          <p:nvPr/>
        </p:nvSpPr>
        <p:spPr>
          <a:xfrm>
            <a:off x="5410200" y="5524500"/>
            <a:ext cx="259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6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8+30</a:t>
            </a:r>
            <a:endParaRPr lang="fr-FR" sz="6600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3031BBA-6F7A-9135-B63C-94DF512C043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ECD221B-4BD8-7138-B795-8D092869133B}"/>
              </a:ext>
            </a:extLst>
          </p:cNvPr>
          <p:cNvSpPr txBox="1"/>
          <p:nvPr/>
        </p:nvSpPr>
        <p:spPr>
          <a:xfrm>
            <a:off x="5412288" y="4080074"/>
            <a:ext cx="259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600" b="1" dirty="0">
                <a:latin typeface="Arial Rounded MT Bold" panose="020F0704030504030204" pitchFamily="34" charset="0"/>
              </a:rPr>
              <a:t>38</a:t>
            </a:r>
            <a:endParaRPr lang="fr-FR" sz="6600" b="1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5966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711576-19FB-53F2-ACD3-9EF679237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972B4E0-A483-16FC-711A-B62D36BB8EC2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2500490-6907-7076-DB55-788F13CD6840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689426C-D92E-121B-F815-74B411B93237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E4FC685-4E5D-1DC1-C0A6-B2F641CCD03B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العدد 38 بالحروف. 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381043-FEED-76DD-688D-A5817E4C298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975D07B9-D8F6-3E36-85BD-04D00EC2252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9000" y="818076"/>
            <a:ext cx="1081199" cy="736017"/>
          </a:xfrm>
          <a:prstGeom prst="round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DE45238-16B1-E559-CF3D-3D11EBDF9A96}"/>
              </a:ext>
            </a:extLst>
          </p:cNvPr>
          <p:cNvSpPr txBox="1"/>
          <p:nvPr/>
        </p:nvSpPr>
        <p:spPr>
          <a:xfrm>
            <a:off x="5410200" y="5524500"/>
            <a:ext cx="259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9600" dirty="0">
                <a:solidFill>
                  <a:srgbClr val="FF0000"/>
                </a:solidFill>
              </a:rPr>
              <a:t>؟</a:t>
            </a:r>
            <a:endParaRPr lang="fr-FR" sz="8000" dirty="0">
              <a:solidFill>
                <a:srgbClr val="FF0000"/>
              </a:solidFill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F9415F0-CCD0-5838-A2D7-FA9B433CB5B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8BD9A21B-EE28-B075-8C4F-5A9921288F6B}"/>
              </a:ext>
            </a:extLst>
          </p:cNvPr>
          <p:cNvSpPr txBox="1"/>
          <p:nvPr/>
        </p:nvSpPr>
        <p:spPr>
          <a:xfrm>
            <a:off x="5435252" y="4008252"/>
            <a:ext cx="259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600" b="1" dirty="0">
                <a:latin typeface="Arial Rounded MT Bold" panose="020F0704030504030204" pitchFamily="34" charset="0"/>
              </a:rPr>
              <a:t>38</a:t>
            </a:r>
            <a:endParaRPr lang="fr-FR" sz="6600" b="1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5767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C0860-6F79-36B3-B7F9-374B6FE22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3066555-2993-FF22-10A7-AC47E674DFA0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4A58174-2F71-1D60-610C-8FDBF536314E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E6836A9-23B8-3F37-A5FC-3943D7B334BB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1BE4BA-6A03-35C2-A9CF-D3D52E2C4DCA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5CE4282-02C0-68ED-7BF1-41C59916492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CEB10F5-AFE6-AFC6-225A-39B58C8606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BF89621-FBB0-BEC5-5126-324EAB89FC14}"/>
              </a:ext>
            </a:extLst>
          </p:cNvPr>
          <p:cNvSpPr txBox="1"/>
          <p:nvPr/>
        </p:nvSpPr>
        <p:spPr>
          <a:xfrm>
            <a:off x="3810000" y="5524500"/>
            <a:ext cx="533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ثَمانِيَةٌ وَثَلاثونَ</a:t>
            </a:r>
            <a:endParaRPr lang="fr-FR" sz="6000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6456B1C-3E54-762C-231A-DCD51550599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AACF58C-6F71-3D57-E0DA-58CFAE6362F0}"/>
              </a:ext>
            </a:extLst>
          </p:cNvPr>
          <p:cNvSpPr txBox="1"/>
          <p:nvPr/>
        </p:nvSpPr>
        <p:spPr>
          <a:xfrm>
            <a:off x="5410200" y="3917826"/>
            <a:ext cx="259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600" b="1" dirty="0">
                <a:latin typeface="Arial Rounded MT Bold" panose="020F0704030504030204" pitchFamily="34" charset="0"/>
              </a:rPr>
              <a:t>38</a:t>
            </a:r>
            <a:endParaRPr lang="fr-FR" sz="6600" b="1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7759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C1FF8-4789-90BE-4804-A49DAFEE1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BCAF4C7-13D4-DC47-E0DC-E52D29E02F4B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7C373F-F4A8-BFB5-B911-D4FD59A1A9A8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70D1CB5-4D37-1591-45CE-89CF8A894830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4BE33E-982E-64E3-B4F5-2F5213051266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العدد 47 كتابة مفككة. 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DE5A593-F4EB-CE37-DF2E-EF50DD912C6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26B6E1E-EF11-8EBC-8B5C-84DF3148C1D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9000" y="818076"/>
            <a:ext cx="1081199" cy="736017"/>
          </a:xfrm>
          <a:prstGeom prst="round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E63C1E8D-DE4E-1BFE-78FB-C4B54F0D5624}"/>
              </a:ext>
            </a:extLst>
          </p:cNvPr>
          <p:cNvSpPr txBox="1"/>
          <p:nvPr/>
        </p:nvSpPr>
        <p:spPr>
          <a:xfrm>
            <a:off x="5272414" y="5514606"/>
            <a:ext cx="259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9600" dirty="0">
                <a:solidFill>
                  <a:srgbClr val="FF0000"/>
                </a:solidFill>
              </a:rPr>
              <a:t>؟</a:t>
            </a:r>
            <a:endParaRPr lang="fr-FR" sz="8000" dirty="0">
              <a:solidFill>
                <a:srgbClr val="FF0000"/>
              </a:solidFill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96CB894-BC40-099F-8151-627B5016F6E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9F0D7AC-44B8-2587-99A0-FB34FCF9B393}"/>
              </a:ext>
            </a:extLst>
          </p:cNvPr>
          <p:cNvSpPr txBox="1"/>
          <p:nvPr/>
        </p:nvSpPr>
        <p:spPr>
          <a:xfrm>
            <a:off x="5257800" y="4208502"/>
            <a:ext cx="259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600" b="1" dirty="0">
                <a:latin typeface="Arial Rounded MT Bold" panose="020F0704030504030204" pitchFamily="34" charset="0"/>
              </a:rPr>
              <a:t>47</a:t>
            </a:r>
            <a:endParaRPr lang="fr-FR" sz="6600" b="1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24830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F43F6-8F3F-D173-0BD6-08A4D7F5A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805A79E-5D38-0226-B2DA-B307D2F90F50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B37ADB-E64B-4810-F95F-D932811FD17A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C6883CF-EFA3-96FC-EA5E-759D6C0A8113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CEAA6EC-5550-8B6A-8B70-FA2D79D44FF2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E0F3576-5EC1-0B8F-4975-3C870077FD9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52868F3-6685-CA90-27BD-B3792E5837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273E88C-0D19-EFF1-F4AC-CC3AE5CBDFDC}"/>
              </a:ext>
            </a:extLst>
          </p:cNvPr>
          <p:cNvSpPr txBox="1"/>
          <p:nvPr/>
        </p:nvSpPr>
        <p:spPr>
          <a:xfrm>
            <a:off x="5410200" y="5524500"/>
            <a:ext cx="259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6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7 + 40</a:t>
            </a:r>
            <a:endParaRPr lang="fr-FR" sz="6600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E0EB89E-7053-EFA3-93C5-545B7616170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1FE66952-7BD2-F032-331D-A617D7A2895B}"/>
              </a:ext>
            </a:extLst>
          </p:cNvPr>
          <p:cNvSpPr txBox="1"/>
          <p:nvPr/>
        </p:nvSpPr>
        <p:spPr>
          <a:xfrm>
            <a:off x="5413332" y="4168712"/>
            <a:ext cx="259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600" b="1" dirty="0">
                <a:latin typeface="Arial Rounded MT Bold" panose="020F0704030504030204" pitchFamily="34" charset="0"/>
              </a:rPr>
              <a:t>47</a:t>
            </a:r>
            <a:endParaRPr lang="fr-FR" sz="6600" b="1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90428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91F44-C1C3-1025-1142-0753B592FE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81DC2EF-D3B4-76BF-C92E-A552A40BCC85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07DEE4-044B-B3D9-9413-3399471B199D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55E652E-5A55-903D-6ED1-F90D75B3E162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3821A66-F1C9-B6D3-6E17-8A2B1BB3F26A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العدد 47 بالحروف. 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8A5F1CE-4A6C-0B8E-3DDE-FD6841C32BB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806EEBA7-EAA3-6392-B7E3-B0CEB4EDE69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9000" y="818076"/>
            <a:ext cx="1081199" cy="736017"/>
          </a:xfrm>
          <a:prstGeom prst="round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C54721E6-4D06-1FF8-A09B-82D813081C98}"/>
              </a:ext>
            </a:extLst>
          </p:cNvPr>
          <p:cNvSpPr txBox="1"/>
          <p:nvPr/>
        </p:nvSpPr>
        <p:spPr>
          <a:xfrm>
            <a:off x="5410200" y="5524500"/>
            <a:ext cx="259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9600" dirty="0">
                <a:solidFill>
                  <a:srgbClr val="FF0000"/>
                </a:solidFill>
              </a:rPr>
              <a:t>؟</a:t>
            </a:r>
            <a:endParaRPr lang="fr-FR" sz="8000" dirty="0">
              <a:solidFill>
                <a:srgbClr val="FF0000"/>
              </a:solidFill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04EC39E-17FA-8874-38E0-102E79C56C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BD192B8-419D-9355-CA1C-9DD8896BBC7C}"/>
              </a:ext>
            </a:extLst>
          </p:cNvPr>
          <p:cNvSpPr txBox="1"/>
          <p:nvPr/>
        </p:nvSpPr>
        <p:spPr>
          <a:xfrm>
            <a:off x="5410200" y="4078837"/>
            <a:ext cx="259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600" b="1" dirty="0">
                <a:latin typeface="Arial Rounded MT Bold" panose="020F0704030504030204" pitchFamily="34" charset="0"/>
              </a:rPr>
              <a:t>47</a:t>
            </a:r>
            <a:endParaRPr lang="fr-FR" sz="6600" b="1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013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59626" y="4882188"/>
            <a:ext cx="9396747" cy="2852111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2902577" y="5209285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وتمثيل الأعداد من 0 إلى 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3DADF401-07D0-0D5D-65C5-0523F82BFD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286714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23F85ED-2E7F-8C9E-C5F7-EFFC568D7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9631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A0C832B1-E72F-7424-8F03-4BAEF9BA5FDD}"/>
              </a:ext>
            </a:extLst>
          </p:cNvPr>
          <p:cNvSpPr txBox="1"/>
          <p:nvPr/>
        </p:nvSpPr>
        <p:spPr>
          <a:xfrm>
            <a:off x="2514600" y="6007921"/>
            <a:ext cx="83596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بدون احتفاظ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باستخدام الحزم </a:t>
            </a:r>
            <a:r>
              <a:rPr lang="ar-MA" sz="4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والخشيبات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E6DFCC9-176C-BB5D-7D22-BE2260C2A92A}"/>
              </a:ext>
            </a:extLst>
          </p:cNvPr>
          <p:cNvSpPr txBox="1"/>
          <p:nvPr/>
        </p:nvSpPr>
        <p:spPr>
          <a:xfrm>
            <a:off x="3602579" y="6822572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باستراتيجية الأسئلة الأربعة لحل مسائل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C4C7D2-BEB1-18BD-7CF9-CD205E171E41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89CED70-A40C-48A9-E352-0B90A257C8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124914"/>
            <a:ext cx="455010" cy="46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8B8874-043A-BAA2-82F5-DC27FA806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91B0FE6-EB5A-5B33-199E-8EBE2C8904D4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1F3177E-B5EB-5B43-3E41-13D31F693D78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36BBC3D-926D-DB92-5F4B-9EE4F7F50A7B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00C37CD-E3C1-ED56-1EB6-76BA7CA73FEE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F5296FE-57DF-3F1D-FDC7-B34D257CB69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6BFE723-E75A-71F0-3B72-6A6D8BE5FA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BBA9267-4607-8FFF-D35E-3FC086A34DDC}"/>
              </a:ext>
            </a:extLst>
          </p:cNvPr>
          <p:cNvSpPr txBox="1"/>
          <p:nvPr/>
        </p:nvSpPr>
        <p:spPr>
          <a:xfrm>
            <a:off x="3810000" y="5575637"/>
            <a:ext cx="533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سَبْعَةٌ وَأَرْبَعونَ</a:t>
            </a:r>
            <a:endParaRPr lang="fr-FR" sz="6000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214BF17-F89E-4A44-60CA-8F79EB7EBA0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32953AB-5C41-636C-A8BD-45085602F7CD}"/>
              </a:ext>
            </a:extLst>
          </p:cNvPr>
          <p:cNvSpPr txBox="1"/>
          <p:nvPr/>
        </p:nvSpPr>
        <p:spPr>
          <a:xfrm>
            <a:off x="5181600" y="3904778"/>
            <a:ext cx="259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600" b="1" dirty="0">
                <a:latin typeface="Arial Rounded MT Bold" panose="020F0704030504030204" pitchFamily="34" charset="0"/>
              </a:rPr>
              <a:t>47</a:t>
            </a:r>
            <a:endParaRPr lang="fr-FR" sz="6600" b="1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597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057401" y="3941147"/>
            <a:ext cx="89154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وضع وإنجاز عمليات جمع عددين بدون احتفاظ باستخدام الحزم </a:t>
            </a:r>
            <a:r>
              <a:rPr lang="ar-MA" sz="5400" dirty="0" err="1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والخشيبات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609600" y="863026"/>
            <a:ext cx="118300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ستستمرون في التدرب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جمع بدون احتفاظ باستخدام الخشيبات والحزم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كما رأينا ذلك بالأمس. ستعملون في ثنائيات على وضع وإنجاز العمليات التي ستظهر أمامكم. لديكم دقيقة واحدة لإتمام كل عملية.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يعمل الأستاذ(ة) على تقديم التغذية الراجعة.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665283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83577429-0507-FF56-2055-99A122431E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429000" y="3848100"/>
            <a:ext cx="6571625" cy="4360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1CD8C-8A03-74F7-82D3-DE2BCF31A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D3F9CA6-D384-1F67-D2AC-8206DC2ADBE8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81A1DA4-63DE-E472-DE0F-2B8588AAD3D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08A228-156A-7F46-7D4F-CB607F0FC9F9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825E0C0-584D-42B1-431F-50BDFAE3BB84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ألواحكم، ضعوا 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F22039E-83DF-EE3D-8CA8-33F39C4BA14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AC98E42-61CC-BB7D-7ECE-1F6AB27F830F}"/>
              </a:ext>
            </a:extLst>
          </p:cNvPr>
          <p:cNvSpPr txBox="1"/>
          <p:nvPr/>
        </p:nvSpPr>
        <p:spPr>
          <a:xfrm>
            <a:off x="4724400" y="6446103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08A174D-78E7-B6F8-D5FA-62D22704412C}"/>
              </a:ext>
            </a:extLst>
          </p:cNvPr>
          <p:cNvSpPr txBox="1"/>
          <p:nvPr/>
        </p:nvSpPr>
        <p:spPr>
          <a:xfrm>
            <a:off x="8056029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9C80F94-D351-1EE3-E781-F3CBE71B4C4F}"/>
              </a:ext>
            </a:extLst>
          </p:cNvPr>
          <p:cNvSpPr txBox="1"/>
          <p:nvPr/>
        </p:nvSpPr>
        <p:spPr>
          <a:xfrm>
            <a:off x="6379628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8FD4BF6-62ED-5443-450A-FC1516F47488}"/>
              </a:ext>
            </a:extLst>
          </p:cNvPr>
          <p:cNvSpPr txBox="1"/>
          <p:nvPr/>
        </p:nvSpPr>
        <p:spPr>
          <a:xfrm>
            <a:off x="8105190" y="6630385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1F151C8-CB8E-6E8A-1C1C-4005C4E13994}"/>
              </a:ext>
            </a:extLst>
          </p:cNvPr>
          <p:cNvSpPr txBox="1"/>
          <p:nvPr/>
        </p:nvSpPr>
        <p:spPr>
          <a:xfrm>
            <a:off x="8070777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B1E7EAA-7888-33A2-25E6-1668A1F53CDF}"/>
              </a:ext>
            </a:extLst>
          </p:cNvPr>
          <p:cNvSpPr txBox="1"/>
          <p:nvPr/>
        </p:nvSpPr>
        <p:spPr>
          <a:xfrm>
            <a:off x="6455828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pic>
        <p:nvPicPr>
          <p:cNvPr id="14" name="Picture 9">
            <a:extLst>
              <a:ext uri="{FF2B5EF4-FFF2-40B4-BE49-F238E27FC236}">
                <a16:creationId xmlns:a16="http://schemas.microsoft.com/office/drawing/2014/main" id="{8F4D8014-EE6D-2B89-BF92-6472E50F71E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C6BA0035-612D-F605-2966-5D47D6D3961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8F3B0F34-F17D-31D2-D149-721D4C65E090}"/>
              </a:ext>
            </a:extLst>
          </p:cNvPr>
          <p:cNvSpPr txBox="1"/>
          <p:nvPr/>
        </p:nvSpPr>
        <p:spPr>
          <a:xfrm>
            <a:off x="5233219" y="3840660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55 + 34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1C5790F6-5ACE-A186-102C-3375B1F8E9DD}"/>
              </a:ext>
            </a:extLst>
          </p:cNvPr>
          <p:cNvCxnSpPr/>
          <p:nvPr/>
        </p:nvCxnSpPr>
        <p:spPr>
          <a:xfrm>
            <a:off x="5638800" y="7658100"/>
            <a:ext cx="29718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0B0B7354-B800-78DB-D10B-E4B1CE6D28D9}"/>
              </a:ext>
            </a:extLst>
          </p:cNvPr>
          <p:cNvSpPr txBox="1"/>
          <p:nvPr/>
        </p:nvSpPr>
        <p:spPr>
          <a:xfrm>
            <a:off x="6379628" y="66585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81352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9988D-6E0C-79E2-6482-4248355FC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CECD22-A51F-C8B2-C9F1-65D304D42D3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7150499-9C1A-76A5-0ABD-2C12689AE8BD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6EABAA6-3098-8D96-0011-DECE98CBF097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A6C8ADC-8876-6092-6944-97E3E08A762C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509BB69-A3B4-F118-A40B-35EC56882AA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14132D9-16D1-A996-EE86-44560395E431}"/>
              </a:ext>
            </a:extLst>
          </p:cNvPr>
          <p:cNvSpPr txBox="1"/>
          <p:nvPr/>
        </p:nvSpPr>
        <p:spPr>
          <a:xfrm>
            <a:off x="4419600" y="6446103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FFFE6A9-4E31-A4E1-ADD3-80E11D888D19}"/>
              </a:ext>
            </a:extLst>
          </p:cNvPr>
          <p:cNvSpPr txBox="1"/>
          <p:nvPr/>
        </p:nvSpPr>
        <p:spPr>
          <a:xfrm>
            <a:off x="8056029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5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14D0DF-06F9-79CF-4B66-7B713CB88495}"/>
              </a:ext>
            </a:extLst>
          </p:cNvPr>
          <p:cNvSpPr txBox="1"/>
          <p:nvPr/>
        </p:nvSpPr>
        <p:spPr>
          <a:xfrm>
            <a:off x="6303428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5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F577D65-A6D7-623E-B417-DA28B9F2B67F}"/>
              </a:ext>
            </a:extLst>
          </p:cNvPr>
          <p:cNvSpPr txBox="1"/>
          <p:nvPr/>
        </p:nvSpPr>
        <p:spPr>
          <a:xfrm>
            <a:off x="8105190" y="6630385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4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54A023E-8CD7-9583-9AC5-EAF8A2308A95}"/>
              </a:ext>
            </a:extLst>
          </p:cNvPr>
          <p:cNvSpPr txBox="1"/>
          <p:nvPr/>
        </p:nvSpPr>
        <p:spPr>
          <a:xfrm>
            <a:off x="8070777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9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3988159-6E3B-EB56-5B51-1E6AE902178B}"/>
              </a:ext>
            </a:extLst>
          </p:cNvPr>
          <p:cNvSpPr txBox="1"/>
          <p:nvPr/>
        </p:nvSpPr>
        <p:spPr>
          <a:xfrm>
            <a:off x="6303428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8</a:t>
            </a:r>
            <a:endParaRPr lang="fr-FR" sz="5400" b="1" dirty="0"/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BEF37CE6-928A-1DA2-BDCC-B5849A894BD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0EB24E3B-C125-EC92-1A55-384B5D67F041}"/>
              </a:ext>
            </a:extLst>
          </p:cNvPr>
          <p:cNvSpPr txBox="1"/>
          <p:nvPr/>
        </p:nvSpPr>
        <p:spPr>
          <a:xfrm>
            <a:off x="5257800" y="3916859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34 + 55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8C2C4559-B403-2BD8-0026-F160441C12EC}"/>
              </a:ext>
            </a:extLst>
          </p:cNvPr>
          <p:cNvCxnSpPr>
            <a:cxnSpLocks/>
          </p:cNvCxnSpPr>
          <p:nvPr/>
        </p:nvCxnSpPr>
        <p:spPr>
          <a:xfrm>
            <a:off x="6096000" y="7658100"/>
            <a:ext cx="2514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764FE1EB-97E0-3FD5-D53C-179CFA3DBC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" y="834544"/>
            <a:ext cx="1148959" cy="82179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CA89D1E-C96E-F977-D94F-D7BD86EA6FBD}"/>
              </a:ext>
            </a:extLst>
          </p:cNvPr>
          <p:cNvSpPr txBox="1"/>
          <p:nvPr/>
        </p:nvSpPr>
        <p:spPr>
          <a:xfrm>
            <a:off x="6324600" y="65823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3</a:t>
            </a:r>
            <a:endParaRPr lang="fr-FR" sz="5400" b="1" dirty="0">
              <a:solidFill>
                <a:srgbClr val="0097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30912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735B2-69CA-D516-6122-562840E76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F9DAF6-D9E1-6003-4A7C-37800F1C8FA0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9D98B96-D323-2A78-8622-5CA8144114B8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B548747-52C9-B203-D2AF-9973090100CF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65EFF02-0327-B818-79AC-A0B1A5785EC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EFFB5AC-FFE4-5768-CAC4-AD2117C9E75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67BFBB7-8A87-B526-0C03-BDC1F72046C9}"/>
              </a:ext>
            </a:extLst>
          </p:cNvPr>
          <p:cNvSpPr txBox="1"/>
          <p:nvPr/>
        </p:nvSpPr>
        <p:spPr>
          <a:xfrm>
            <a:off x="4724400" y="6446103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B0D85FC-4121-3786-E811-D3785059AB95}"/>
              </a:ext>
            </a:extLst>
          </p:cNvPr>
          <p:cNvSpPr txBox="1"/>
          <p:nvPr/>
        </p:nvSpPr>
        <p:spPr>
          <a:xfrm>
            <a:off x="8056029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1D1A2A1-8835-51B4-E710-F2361A105249}"/>
              </a:ext>
            </a:extLst>
          </p:cNvPr>
          <p:cNvSpPr txBox="1"/>
          <p:nvPr/>
        </p:nvSpPr>
        <p:spPr>
          <a:xfrm>
            <a:off x="6379628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CBA9C4B-C77D-AA25-CB55-E93B56D5394F}"/>
              </a:ext>
            </a:extLst>
          </p:cNvPr>
          <p:cNvSpPr txBox="1"/>
          <p:nvPr/>
        </p:nvSpPr>
        <p:spPr>
          <a:xfrm>
            <a:off x="8056029" y="6589267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73D1E74-CE7B-3804-C29F-BAF3321D4E2F}"/>
              </a:ext>
            </a:extLst>
          </p:cNvPr>
          <p:cNvSpPr txBox="1"/>
          <p:nvPr/>
        </p:nvSpPr>
        <p:spPr>
          <a:xfrm>
            <a:off x="8070777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B38C1C1-F43B-9528-4215-BA0879C94AF3}"/>
              </a:ext>
            </a:extLst>
          </p:cNvPr>
          <p:cNvSpPr txBox="1"/>
          <p:nvPr/>
        </p:nvSpPr>
        <p:spPr>
          <a:xfrm>
            <a:off x="6455828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pic>
        <p:nvPicPr>
          <p:cNvPr id="14" name="Picture 9">
            <a:extLst>
              <a:ext uri="{FF2B5EF4-FFF2-40B4-BE49-F238E27FC236}">
                <a16:creationId xmlns:a16="http://schemas.microsoft.com/office/drawing/2014/main" id="{A5FEB663-E9A2-2EBE-ECAB-7CC9840A241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6EC59D6D-06A2-0438-1A31-0397EF79556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10A79275-6A72-216A-D14C-72120667CD27}"/>
              </a:ext>
            </a:extLst>
          </p:cNvPr>
          <p:cNvSpPr txBox="1"/>
          <p:nvPr/>
        </p:nvSpPr>
        <p:spPr>
          <a:xfrm>
            <a:off x="5233219" y="3840660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14 + 82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9C3FA126-5F4E-4A0D-1E25-AC1140E6B61C}"/>
              </a:ext>
            </a:extLst>
          </p:cNvPr>
          <p:cNvCxnSpPr/>
          <p:nvPr/>
        </p:nvCxnSpPr>
        <p:spPr>
          <a:xfrm>
            <a:off x="5638800" y="7658100"/>
            <a:ext cx="29718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49C37826-ED76-D791-5A8E-3723CEF1F1A8}"/>
              </a:ext>
            </a:extLst>
          </p:cNvPr>
          <p:cNvSpPr txBox="1"/>
          <p:nvPr/>
        </p:nvSpPr>
        <p:spPr>
          <a:xfrm>
            <a:off x="6379628" y="659402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48230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A173A-2087-AB7E-B4AE-D517ECC9B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BBDC10A-7129-C669-AE69-163F788E3EC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7FA3399-8EFD-63A0-239F-D2195FDA2520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7791D87-C7D8-4E7A-007B-26A2164C7207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F36E89C-2E92-A732-EAE1-D3EC7B39D36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123801-50AC-D31C-8928-FA7EFB01483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57F8E55-18D8-663B-F712-AB4A126C4756}"/>
              </a:ext>
            </a:extLst>
          </p:cNvPr>
          <p:cNvSpPr txBox="1"/>
          <p:nvPr/>
        </p:nvSpPr>
        <p:spPr>
          <a:xfrm>
            <a:off x="4419600" y="6446103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75042E8-C154-F262-583D-2DAA41990598}"/>
              </a:ext>
            </a:extLst>
          </p:cNvPr>
          <p:cNvSpPr txBox="1"/>
          <p:nvPr/>
        </p:nvSpPr>
        <p:spPr>
          <a:xfrm>
            <a:off x="8056029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2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C7173AE-A057-CB39-FC92-D57BAAACD8A0}"/>
              </a:ext>
            </a:extLst>
          </p:cNvPr>
          <p:cNvSpPr txBox="1"/>
          <p:nvPr/>
        </p:nvSpPr>
        <p:spPr>
          <a:xfrm>
            <a:off x="6303428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8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6EDC3C4-8660-C8E0-29ED-78F8A9627A24}"/>
              </a:ext>
            </a:extLst>
          </p:cNvPr>
          <p:cNvSpPr txBox="1"/>
          <p:nvPr/>
        </p:nvSpPr>
        <p:spPr>
          <a:xfrm>
            <a:off x="8105190" y="6630385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4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1319920-F224-A364-C5BD-D389DD1E8B33}"/>
              </a:ext>
            </a:extLst>
          </p:cNvPr>
          <p:cNvSpPr txBox="1"/>
          <p:nvPr/>
        </p:nvSpPr>
        <p:spPr>
          <a:xfrm>
            <a:off x="8070777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6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6F7E0D0-01C9-B673-42A3-F58CCC7D6AC8}"/>
              </a:ext>
            </a:extLst>
          </p:cNvPr>
          <p:cNvSpPr txBox="1"/>
          <p:nvPr/>
        </p:nvSpPr>
        <p:spPr>
          <a:xfrm>
            <a:off x="6303428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9</a:t>
            </a:r>
            <a:endParaRPr lang="fr-FR" sz="5400" b="1" dirty="0"/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F383B7FF-FE58-8A4D-F902-47AB08B1554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E4EB752B-6B05-4B95-47FC-4F26D0A682AB}"/>
              </a:ext>
            </a:extLst>
          </p:cNvPr>
          <p:cNvSpPr txBox="1"/>
          <p:nvPr/>
        </p:nvSpPr>
        <p:spPr>
          <a:xfrm>
            <a:off x="5257800" y="3916859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14 + 82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4A8DFE32-9949-B1D0-CF2A-D5EA95C45AED}"/>
              </a:ext>
            </a:extLst>
          </p:cNvPr>
          <p:cNvCxnSpPr>
            <a:cxnSpLocks/>
          </p:cNvCxnSpPr>
          <p:nvPr/>
        </p:nvCxnSpPr>
        <p:spPr>
          <a:xfrm>
            <a:off x="6096000" y="7658100"/>
            <a:ext cx="2514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233E4841-5436-E6CA-70B9-BD4F174C50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" y="834544"/>
            <a:ext cx="1148959" cy="82179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2386C-0FF6-1CA2-2781-71E86C51C8B4}"/>
              </a:ext>
            </a:extLst>
          </p:cNvPr>
          <p:cNvSpPr txBox="1"/>
          <p:nvPr/>
        </p:nvSpPr>
        <p:spPr>
          <a:xfrm>
            <a:off x="6324600" y="67347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1</a:t>
            </a:r>
            <a:endParaRPr lang="fr-FR" sz="5400" b="1" dirty="0">
              <a:solidFill>
                <a:srgbClr val="0097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85090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62FA7-13C9-BA66-4657-F287007F5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4727CF2-7849-B623-A6A2-41FC3C8F47A2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AA4CEE8-DF33-32B2-8D02-6B6763B85DE8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D1D17F9-C0F5-ACFB-FF5B-44F6531DCA3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1B7FD25-343E-E0FA-AC4C-792E5B24A47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1BD680A-F8F6-A7A5-114F-6F12722A2A5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DD402C8-B44C-F49C-0038-FBEAB990C104}"/>
              </a:ext>
            </a:extLst>
          </p:cNvPr>
          <p:cNvSpPr txBox="1"/>
          <p:nvPr/>
        </p:nvSpPr>
        <p:spPr>
          <a:xfrm>
            <a:off x="4724400" y="6446103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FE84B75-C357-0667-6305-627AF8273C96}"/>
              </a:ext>
            </a:extLst>
          </p:cNvPr>
          <p:cNvSpPr txBox="1"/>
          <p:nvPr/>
        </p:nvSpPr>
        <p:spPr>
          <a:xfrm>
            <a:off x="8056029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1D5E4C1-56A1-2785-6E0B-9FAAF3196590}"/>
              </a:ext>
            </a:extLst>
          </p:cNvPr>
          <p:cNvSpPr txBox="1"/>
          <p:nvPr/>
        </p:nvSpPr>
        <p:spPr>
          <a:xfrm>
            <a:off x="6379628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CC92BC7-30C9-2BCF-E974-97B82ABF733D}"/>
              </a:ext>
            </a:extLst>
          </p:cNvPr>
          <p:cNvSpPr txBox="1"/>
          <p:nvPr/>
        </p:nvSpPr>
        <p:spPr>
          <a:xfrm>
            <a:off x="8056029" y="6589267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4534834-BACB-CEA5-F759-CF302027ED8F}"/>
              </a:ext>
            </a:extLst>
          </p:cNvPr>
          <p:cNvSpPr txBox="1"/>
          <p:nvPr/>
        </p:nvSpPr>
        <p:spPr>
          <a:xfrm>
            <a:off x="8070777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D3B8411-EFD7-3AB4-AFBB-3F57B5A0B7F2}"/>
              </a:ext>
            </a:extLst>
          </p:cNvPr>
          <p:cNvSpPr txBox="1"/>
          <p:nvPr/>
        </p:nvSpPr>
        <p:spPr>
          <a:xfrm>
            <a:off x="6455828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pic>
        <p:nvPicPr>
          <p:cNvPr id="14" name="Picture 9">
            <a:extLst>
              <a:ext uri="{FF2B5EF4-FFF2-40B4-BE49-F238E27FC236}">
                <a16:creationId xmlns:a16="http://schemas.microsoft.com/office/drawing/2014/main" id="{7BD90648-F100-CE63-4F5E-2FA52B4F6F8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20A3552A-365C-CD78-F8A3-6A26FB9C96F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083EDF4E-FCFD-10EA-8FE2-FFDF97FABD8E}"/>
              </a:ext>
            </a:extLst>
          </p:cNvPr>
          <p:cNvSpPr txBox="1"/>
          <p:nvPr/>
        </p:nvSpPr>
        <p:spPr>
          <a:xfrm>
            <a:off x="5233219" y="3840660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4 + 75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E676C78-8EAA-F8BE-41DC-8031908E8B80}"/>
              </a:ext>
            </a:extLst>
          </p:cNvPr>
          <p:cNvCxnSpPr/>
          <p:nvPr/>
        </p:nvCxnSpPr>
        <p:spPr>
          <a:xfrm>
            <a:off x="5638800" y="7658100"/>
            <a:ext cx="29718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518290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75E7D6-10A8-1420-A79D-B96805BD5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8D99C5-BFE3-7E47-D589-7F36491317CB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81DEDFA-469D-B9B4-29A8-5F7C673EF0B4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D8FF727-157A-1657-B64B-1709EC0750EA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E80A514-29D7-ABB5-C609-0A2243CD330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9A2247E-F312-D2B2-A1C4-BB67BCF1CB6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09AA8AB-8C11-AAE9-5453-66EDA8343BFE}"/>
              </a:ext>
            </a:extLst>
          </p:cNvPr>
          <p:cNvSpPr txBox="1"/>
          <p:nvPr/>
        </p:nvSpPr>
        <p:spPr>
          <a:xfrm>
            <a:off x="4419600" y="6446103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D8C7E4-C6E6-8842-8B98-83C9562D5901}"/>
              </a:ext>
            </a:extLst>
          </p:cNvPr>
          <p:cNvSpPr txBox="1"/>
          <p:nvPr/>
        </p:nvSpPr>
        <p:spPr>
          <a:xfrm>
            <a:off x="8056029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5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0D6EC5B-8832-A78A-4442-97DF70FCDFB9}"/>
              </a:ext>
            </a:extLst>
          </p:cNvPr>
          <p:cNvSpPr txBox="1"/>
          <p:nvPr/>
        </p:nvSpPr>
        <p:spPr>
          <a:xfrm>
            <a:off x="6303428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7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B272A5D-ADDE-BD28-2499-220EDF1A5875}"/>
              </a:ext>
            </a:extLst>
          </p:cNvPr>
          <p:cNvSpPr txBox="1"/>
          <p:nvPr/>
        </p:nvSpPr>
        <p:spPr>
          <a:xfrm>
            <a:off x="8105190" y="6630385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4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96EA0D8-F0B2-3493-38F4-090757B0DC96}"/>
              </a:ext>
            </a:extLst>
          </p:cNvPr>
          <p:cNvSpPr txBox="1"/>
          <p:nvPr/>
        </p:nvSpPr>
        <p:spPr>
          <a:xfrm>
            <a:off x="8070777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9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E717D60-7EAF-1DAE-1E84-B539ADA70815}"/>
              </a:ext>
            </a:extLst>
          </p:cNvPr>
          <p:cNvSpPr txBox="1"/>
          <p:nvPr/>
        </p:nvSpPr>
        <p:spPr>
          <a:xfrm>
            <a:off x="6303428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7</a:t>
            </a:r>
            <a:endParaRPr lang="fr-FR" sz="5400" b="1" dirty="0"/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F8434AD5-10DC-5A6C-39CE-114C59559A0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8B941286-53B7-8F1A-7A7C-B39315CA532D}"/>
              </a:ext>
            </a:extLst>
          </p:cNvPr>
          <p:cNvSpPr txBox="1"/>
          <p:nvPr/>
        </p:nvSpPr>
        <p:spPr>
          <a:xfrm>
            <a:off x="5257800" y="3993059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4 + 75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3DE51FC6-2F96-B513-B364-0773F51024B9}"/>
              </a:ext>
            </a:extLst>
          </p:cNvPr>
          <p:cNvCxnSpPr>
            <a:cxnSpLocks/>
          </p:cNvCxnSpPr>
          <p:nvPr/>
        </p:nvCxnSpPr>
        <p:spPr>
          <a:xfrm>
            <a:off x="6096000" y="7658100"/>
            <a:ext cx="2514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B71D6D0-C0E6-BAE7-D8EF-FB679A6AC9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" y="834544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88197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CCA1A-4854-1C99-2A35-A9FC4AB73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6CFFFB-D96E-4BFA-B49A-D9FBACF29342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08C17A-207A-A029-4D4C-E725C71E1364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D14326C-43E6-95EA-B730-D054E745A2ED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9DA2C3A-AFEB-9271-C734-CDC8FF26D558}"/>
              </a:ext>
            </a:extLst>
          </p:cNvPr>
          <p:cNvSpPr txBox="1"/>
          <p:nvPr/>
        </p:nvSpPr>
        <p:spPr>
          <a:xfrm>
            <a:off x="609600" y="863026"/>
            <a:ext cx="118300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كل واحد منكم سيعمل بمفرده على وضع وإنجاز العملية التي ستظهر أمامكم على لوحته.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يعمل الأستاذ(ة) على تقديم التغذية الراجعة.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BD587C5-DB04-76EB-2E75-4663DD65125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E329688-68F0-B1A2-C211-4296AC82D8D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C334AF43-C063-42FB-1B42-2E895DEAC69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67200" y="3996087"/>
            <a:ext cx="4846382" cy="426029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012398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10207283" y="403996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6333317" y="3826918"/>
            <a:ext cx="154474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مناولة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نشاط التعرف على الأعداد من 0 إلى 99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للأستاذ(ة)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A6ADB1BD-3634-AB70-20C3-7018A46C92F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65" t="11904" r="881"/>
          <a:stretch/>
        </p:blipFill>
        <p:spPr>
          <a:xfrm>
            <a:off x="4207265" y="5348580"/>
            <a:ext cx="1878600" cy="115866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41FE0FF-D56F-78FB-BD19-1F3DC2E7535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2960" y="5446814"/>
            <a:ext cx="2265709" cy="167788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F713C33-0C94-A1B0-18C1-CA9F2567B5F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694" y="6339557"/>
            <a:ext cx="1284906" cy="118252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1EEB38D-F8E4-162C-043A-510004EBB0C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480" y="5571222"/>
            <a:ext cx="1314758" cy="150907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606A474A-4A3C-2EAA-2302-40BB87702D96}"/>
              </a:ext>
            </a:extLst>
          </p:cNvPr>
          <p:cNvSpPr txBox="1"/>
          <p:nvPr/>
        </p:nvSpPr>
        <p:spPr>
          <a:xfrm>
            <a:off x="4198042" y="3908083"/>
            <a:ext cx="1878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مناولة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نشاط وضع وإنجاز عمليات جمع بدون احتفاظ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11AE4C2-2085-2C77-F1BD-BD1317519A5E}"/>
              </a:ext>
            </a:extLst>
          </p:cNvPr>
          <p:cNvGrpSpPr/>
          <p:nvPr/>
        </p:nvGrpSpPr>
        <p:grpSpPr>
          <a:xfrm>
            <a:off x="6209029" y="7197518"/>
            <a:ext cx="2234257" cy="954106"/>
            <a:chOff x="594659" y="4051407"/>
            <a:chExt cx="11035085" cy="1894199"/>
          </a:xfrm>
        </p:grpSpPr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076796E7-7EDE-67A6-349E-6A2D118424FE}"/>
                </a:ext>
              </a:extLst>
            </p:cNvPr>
            <p:cNvGrpSpPr/>
            <p:nvPr/>
          </p:nvGrpSpPr>
          <p:grpSpPr>
            <a:xfrm rot="20676485">
              <a:off x="594659" y="4059946"/>
              <a:ext cx="2434668" cy="1865110"/>
              <a:chOff x="452972" y="4108124"/>
              <a:chExt cx="2927425" cy="1772599"/>
            </a:xfrm>
          </p:grpSpPr>
          <p:pic>
            <p:nvPicPr>
              <p:cNvPr id="34" name="Image 33">
                <a:extLst>
                  <a:ext uri="{FF2B5EF4-FFF2-40B4-BE49-F238E27FC236}">
                    <a16:creationId xmlns:a16="http://schemas.microsoft.com/office/drawing/2014/main" id="{0950A810-0163-9A64-0E31-BB4A1CFBC6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52972" y="410812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35" name="Image 34">
                <a:extLst>
                  <a:ext uri="{FF2B5EF4-FFF2-40B4-BE49-F238E27FC236}">
                    <a16:creationId xmlns:a16="http://schemas.microsoft.com/office/drawing/2014/main" id="{CDC116EC-FB8B-4AA9-E357-95DB4FC904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49524" y="4357229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36" name="Image 35">
                <a:extLst>
                  <a:ext uri="{FF2B5EF4-FFF2-40B4-BE49-F238E27FC236}">
                    <a16:creationId xmlns:a16="http://schemas.microsoft.com/office/drawing/2014/main" id="{BB181B8E-1108-3E80-93E9-5D0E99C0C2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71675" y="460633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37" name="Image 36">
                <a:extLst>
                  <a:ext uri="{FF2B5EF4-FFF2-40B4-BE49-F238E27FC236}">
                    <a16:creationId xmlns:a16="http://schemas.microsoft.com/office/drawing/2014/main" id="{A9A46E0A-E0B0-E714-4F5B-DBAD3605A0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93826" y="4865060"/>
                <a:ext cx="2286571" cy="1015663"/>
              </a:xfrm>
              <a:prstGeom prst="rect">
                <a:avLst/>
              </a:prstGeom>
            </p:spPr>
          </p:pic>
        </p:grpSp>
        <p:grpSp>
          <p:nvGrpSpPr>
            <p:cNvPr id="18" name="Groupe 17">
              <a:extLst>
                <a:ext uri="{FF2B5EF4-FFF2-40B4-BE49-F238E27FC236}">
                  <a16:creationId xmlns:a16="http://schemas.microsoft.com/office/drawing/2014/main" id="{F19A6147-513B-02DB-4A17-504E64841A23}"/>
                </a:ext>
              </a:extLst>
            </p:cNvPr>
            <p:cNvGrpSpPr/>
            <p:nvPr/>
          </p:nvGrpSpPr>
          <p:grpSpPr>
            <a:xfrm rot="841706">
              <a:off x="3430056" y="4051407"/>
              <a:ext cx="2471807" cy="1882188"/>
              <a:chOff x="3730573" y="3849397"/>
              <a:chExt cx="2972081" cy="1788830"/>
            </a:xfrm>
          </p:grpSpPr>
          <p:pic>
            <p:nvPicPr>
              <p:cNvPr id="30" name="Image 29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26896E4C-0DD8-A7CA-C8E3-0D3BA28793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30573" y="3849397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31" name="Image 30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5F4CFA22-B7FD-238D-F630-6CA2DA9F5F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63111" y="4104185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32" name="Image 31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63AEC393-80B2-F703-1D1A-1070EA65C9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95649" y="4369519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33" name="Image 32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653EE162-FAF6-0C30-1747-E95B52DDD2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07413" y="4622563"/>
                <a:ext cx="2295241" cy="1015664"/>
              </a:xfrm>
              <a:prstGeom prst="rect">
                <a:avLst/>
              </a:prstGeom>
            </p:spPr>
          </p:pic>
        </p:grpSp>
        <p:grpSp>
          <p:nvGrpSpPr>
            <p:cNvPr id="20" name="Groupe 19">
              <a:extLst>
                <a:ext uri="{FF2B5EF4-FFF2-40B4-BE49-F238E27FC236}">
                  <a16:creationId xmlns:a16="http://schemas.microsoft.com/office/drawing/2014/main" id="{3D02B9FA-529D-0361-5A18-FF90E470D374}"/>
                </a:ext>
              </a:extLst>
            </p:cNvPr>
            <p:cNvGrpSpPr/>
            <p:nvPr/>
          </p:nvGrpSpPr>
          <p:grpSpPr>
            <a:xfrm rot="20432948">
              <a:off x="6302592" y="4051407"/>
              <a:ext cx="2454168" cy="1882188"/>
              <a:chOff x="3741177" y="3849397"/>
              <a:chExt cx="2950872" cy="1788830"/>
            </a:xfrm>
          </p:grpSpPr>
          <p:pic>
            <p:nvPicPr>
              <p:cNvPr id="26" name="Image 25">
                <a:extLst>
                  <a:ext uri="{FF2B5EF4-FFF2-40B4-BE49-F238E27FC236}">
                    <a16:creationId xmlns:a16="http://schemas.microsoft.com/office/drawing/2014/main" id="{D7DA26B7-95B2-DABA-83AE-C813A86092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49397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27" name="Image 26">
                <a:extLst>
                  <a:ext uri="{FF2B5EF4-FFF2-40B4-BE49-F238E27FC236}">
                    <a16:creationId xmlns:a16="http://schemas.microsoft.com/office/drawing/2014/main" id="{0649401B-5C59-5E56-4CB1-4D450D9B04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4185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28" name="Image 27">
                <a:extLst>
                  <a:ext uri="{FF2B5EF4-FFF2-40B4-BE49-F238E27FC236}">
                    <a16:creationId xmlns:a16="http://schemas.microsoft.com/office/drawing/2014/main" id="{F69AB8E3-F877-73FB-9D40-1938983DAA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69519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29" name="Image 28">
                <a:extLst>
                  <a:ext uri="{FF2B5EF4-FFF2-40B4-BE49-F238E27FC236}">
                    <a16:creationId xmlns:a16="http://schemas.microsoft.com/office/drawing/2014/main" id="{DC871763-BB34-2F33-04E2-B242C5379B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18017" y="4622563"/>
                <a:ext cx="2274032" cy="1015664"/>
              </a:xfrm>
              <a:prstGeom prst="rect">
                <a:avLst/>
              </a:prstGeom>
            </p:spPr>
          </p:pic>
        </p:grpSp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68A00E34-4E22-288E-AFDF-1F8FB3A4F4AA}"/>
                </a:ext>
              </a:extLst>
            </p:cNvPr>
            <p:cNvGrpSpPr/>
            <p:nvPr/>
          </p:nvGrpSpPr>
          <p:grpSpPr>
            <a:xfrm rot="1306084">
              <a:off x="9154615" y="4057817"/>
              <a:ext cx="2475129" cy="1887789"/>
              <a:chOff x="3741177" y="3852182"/>
              <a:chExt cx="2976075" cy="1794153"/>
            </a:xfrm>
          </p:grpSpPr>
          <p:pic>
            <p:nvPicPr>
              <p:cNvPr id="22" name="Image 21">
                <a:extLst>
                  <a:ext uri="{FF2B5EF4-FFF2-40B4-BE49-F238E27FC236}">
                    <a16:creationId xmlns:a16="http://schemas.microsoft.com/office/drawing/2014/main" id="{440992E4-B902-EF98-5747-207F7208A6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52182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23" name="Image 22">
                <a:extLst>
                  <a:ext uri="{FF2B5EF4-FFF2-40B4-BE49-F238E27FC236}">
                    <a16:creationId xmlns:a16="http://schemas.microsoft.com/office/drawing/2014/main" id="{2ED3C140-C6AB-CBC3-5278-AE0796C41F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6970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24" name="Image 23">
                <a:extLst>
                  <a:ext uri="{FF2B5EF4-FFF2-40B4-BE49-F238E27FC236}">
                    <a16:creationId xmlns:a16="http://schemas.microsoft.com/office/drawing/2014/main" id="{EB41802F-C38A-739B-2B1F-2768FFB058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72304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25" name="Image 24">
                <a:extLst>
                  <a:ext uri="{FF2B5EF4-FFF2-40B4-BE49-F238E27FC236}">
                    <a16:creationId xmlns:a16="http://schemas.microsoft.com/office/drawing/2014/main" id="{EB817539-D46A-F07C-EEBE-35A59612A1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43220" y="4636242"/>
                <a:ext cx="2274032" cy="1010093"/>
              </a:xfrm>
              <a:prstGeom prst="rect">
                <a:avLst/>
              </a:prstGeom>
            </p:spPr>
          </p:pic>
        </p:grpSp>
      </p:grpSp>
      <p:pic>
        <p:nvPicPr>
          <p:cNvPr id="38" name="Image 1">
            <a:extLst>
              <a:ext uri="{FF2B5EF4-FFF2-40B4-BE49-F238E27FC236}">
                <a16:creationId xmlns:a16="http://schemas.microsoft.com/office/drawing/2014/main" id="{0E55BE6C-14CA-E67E-91CA-2890F8D3BBC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842665" y="6827788"/>
            <a:ext cx="1150567" cy="1617802"/>
          </a:xfrm>
          <a:prstGeom prst="rect">
            <a:avLst/>
          </a:prstGeom>
        </p:spPr>
      </p:pic>
      <p:sp>
        <p:nvSpPr>
          <p:cNvPr id="39" name="ZoneTexte 38">
            <a:extLst>
              <a:ext uri="{FF2B5EF4-FFF2-40B4-BE49-F238E27FC236}">
                <a16:creationId xmlns:a16="http://schemas.microsoft.com/office/drawing/2014/main" id="{3F94FADB-C1A9-7269-C1BC-597CC2F73627}"/>
              </a:ext>
            </a:extLst>
          </p:cNvPr>
          <p:cNvSpPr txBox="1"/>
          <p:nvPr/>
        </p:nvSpPr>
        <p:spPr>
          <a:xfrm>
            <a:off x="8580371" y="3813550"/>
            <a:ext cx="1828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مناولة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نشاط الجمع والطرح شفهيا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0" name="Image 39">
            <a:extLst>
              <a:ext uri="{FF2B5EF4-FFF2-40B4-BE49-F238E27FC236}">
                <a16:creationId xmlns:a16="http://schemas.microsoft.com/office/drawing/2014/main" id="{3498E0EE-01BE-24EF-50C9-176EA248EF9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4139" y="5320467"/>
            <a:ext cx="1131222" cy="141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64969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48715-B4C9-B343-C73C-FCA6150CC3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81ACD7A-9934-29DC-575F-2C96AFF1CA1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C990AA8-45AD-9D52-1C57-41B256BDB58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A516D4E-E6DE-14C7-9F54-82A07E9133C6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BE43C16-0562-B4E3-8D2F-FD21C0E4CE5C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2F0728F-4C1C-8E1F-2BF3-AB3D291FAF2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03B629-0D08-A9A3-6616-1C0628E9650A}"/>
              </a:ext>
            </a:extLst>
          </p:cNvPr>
          <p:cNvSpPr txBox="1"/>
          <p:nvPr/>
        </p:nvSpPr>
        <p:spPr>
          <a:xfrm>
            <a:off x="4724400" y="6446103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2FA6142-5E42-C41D-BA3E-ECF23D4A02D2}"/>
              </a:ext>
            </a:extLst>
          </p:cNvPr>
          <p:cNvSpPr txBox="1"/>
          <p:nvPr/>
        </p:nvSpPr>
        <p:spPr>
          <a:xfrm>
            <a:off x="8056029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04FA44A-B0BD-7D02-ACE2-DE28CFB29E26}"/>
              </a:ext>
            </a:extLst>
          </p:cNvPr>
          <p:cNvSpPr txBox="1"/>
          <p:nvPr/>
        </p:nvSpPr>
        <p:spPr>
          <a:xfrm>
            <a:off x="6379628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520EF35-25CA-822D-26ED-E62AB72C46A1}"/>
              </a:ext>
            </a:extLst>
          </p:cNvPr>
          <p:cNvSpPr txBox="1"/>
          <p:nvPr/>
        </p:nvSpPr>
        <p:spPr>
          <a:xfrm>
            <a:off x="8056029" y="6589267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08EAE8C-8635-A353-E501-88F97EE47FD6}"/>
              </a:ext>
            </a:extLst>
          </p:cNvPr>
          <p:cNvSpPr txBox="1"/>
          <p:nvPr/>
        </p:nvSpPr>
        <p:spPr>
          <a:xfrm>
            <a:off x="8070777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8F460F3-4819-18EB-81BB-F5C2B6DFDE82}"/>
              </a:ext>
            </a:extLst>
          </p:cNvPr>
          <p:cNvSpPr txBox="1"/>
          <p:nvPr/>
        </p:nvSpPr>
        <p:spPr>
          <a:xfrm>
            <a:off x="6455828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pic>
        <p:nvPicPr>
          <p:cNvPr id="14" name="Picture 9">
            <a:extLst>
              <a:ext uri="{FF2B5EF4-FFF2-40B4-BE49-F238E27FC236}">
                <a16:creationId xmlns:a16="http://schemas.microsoft.com/office/drawing/2014/main" id="{751C4046-A9DD-72D3-4D21-35A05496CA8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E7A4F52B-8312-380F-011C-1B01C1DE241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6F065555-93F1-FCA8-5456-5C56F571CB5C}"/>
              </a:ext>
            </a:extLst>
          </p:cNvPr>
          <p:cNvSpPr txBox="1"/>
          <p:nvPr/>
        </p:nvSpPr>
        <p:spPr>
          <a:xfrm>
            <a:off x="5233219" y="3840660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20 + 39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A57EDEC1-229D-E42B-6A08-B8AA036F2F8C}"/>
              </a:ext>
            </a:extLst>
          </p:cNvPr>
          <p:cNvCxnSpPr/>
          <p:nvPr/>
        </p:nvCxnSpPr>
        <p:spPr>
          <a:xfrm>
            <a:off x="5638800" y="7658100"/>
            <a:ext cx="29718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97A87445-A1C0-C669-D826-2179271A255E}"/>
              </a:ext>
            </a:extLst>
          </p:cNvPr>
          <p:cNvSpPr txBox="1"/>
          <p:nvPr/>
        </p:nvSpPr>
        <p:spPr>
          <a:xfrm>
            <a:off x="6379628" y="659402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05766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26DB2C-BC89-FDD8-88A4-952269A48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CF05698-099B-4056-E151-91F27FCF44D5}"/>
              </a:ext>
            </a:extLst>
          </p:cNvPr>
          <p:cNvSpPr/>
          <p:nvPr/>
        </p:nvSpPr>
        <p:spPr>
          <a:xfrm>
            <a:off x="-1" y="2739849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2C03505-326B-8F71-8025-1FE0AD7CD198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D404E2-5DD2-74FC-97AB-2B0E2CD32E35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DC193F5-F8EF-514C-93C4-5C5007817B4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D7F5276-D604-DAB2-AE77-8213A83F2A7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2885921-554C-0955-ED43-946CBB8BA8C3}"/>
              </a:ext>
            </a:extLst>
          </p:cNvPr>
          <p:cNvSpPr txBox="1"/>
          <p:nvPr/>
        </p:nvSpPr>
        <p:spPr>
          <a:xfrm>
            <a:off x="4419600" y="6446103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0368F0A-C1E0-636D-4C6D-8627F4820E62}"/>
              </a:ext>
            </a:extLst>
          </p:cNvPr>
          <p:cNvSpPr txBox="1"/>
          <p:nvPr/>
        </p:nvSpPr>
        <p:spPr>
          <a:xfrm>
            <a:off x="8056029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9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4C01B4D-502A-E597-EB42-ECE336E23DF4}"/>
              </a:ext>
            </a:extLst>
          </p:cNvPr>
          <p:cNvSpPr txBox="1"/>
          <p:nvPr/>
        </p:nvSpPr>
        <p:spPr>
          <a:xfrm>
            <a:off x="6303428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3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07D7A5-7AB4-9F5B-4747-A4134FD42C12}"/>
              </a:ext>
            </a:extLst>
          </p:cNvPr>
          <p:cNvSpPr txBox="1"/>
          <p:nvPr/>
        </p:nvSpPr>
        <p:spPr>
          <a:xfrm>
            <a:off x="8105190" y="6630385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0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828CADA-018D-F9B0-580E-8E332403C8E5}"/>
              </a:ext>
            </a:extLst>
          </p:cNvPr>
          <p:cNvSpPr txBox="1"/>
          <p:nvPr/>
        </p:nvSpPr>
        <p:spPr>
          <a:xfrm>
            <a:off x="8070777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9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9AC5A46-D868-C5AD-D5F1-44E646830D8D}"/>
              </a:ext>
            </a:extLst>
          </p:cNvPr>
          <p:cNvSpPr txBox="1"/>
          <p:nvPr/>
        </p:nvSpPr>
        <p:spPr>
          <a:xfrm>
            <a:off x="6303428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5</a:t>
            </a:r>
            <a:endParaRPr lang="fr-FR" sz="5400" b="1" dirty="0"/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0C7D04DA-0A44-777B-8E2A-8ADCC698540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7B216615-6EE4-2AF8-B3FC-6D4E47F1113D}"/>
              </a:ext>
            </a:extLst>
          </p:cNvPr>
          <p:cNvSpPr txBox="1"/>
          <p:nvPr/>
        </p:nvSpPr>
        <p:spPr>
          <a:xfrm>
            <a:off x="5257800" y="3916859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20 + 39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F8934AA9-67D9-592C-114F-F599F50330D1}"/>
              </a:ext>
            </a:extLst>
          </p:cNvPr>
          <p:cNvCxnSpPr>
            <a:cxnSpLocks/>
          </p:cNvCxnSpPr>
          <p:nvPr/>
        </p:nvCxnSpPr>
        <p:spPr>
          <a:xfrm>
            <a:off x="6096000" y="7658100"/>
            <a:ext cx="25146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30FFD2A5-BD3E-CFAD-443A-13CAC7A633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2" y="834544"/>
            <a:ext cx="1148959" cy="82179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23588E3-427B-6814-9C71-E033EA9D62DC}"/>
              </a:ext>
            </a:extLst>
          </p:cNvPr>
          <p:cNvSpPr txBox="1"/>
          <p:nvPr/>
        </p:nvSpPr>
        <p:spPr>
          <a:xfrm>
            <a:off x="6324600" y="6734770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2</a:t>
            </a:r>
            <a:endParaRPr lang="fr-FR" sz="5400" b="1" dirty="0">
              <a:solidFill>
                <a:srgbClr val="0097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0548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A656E7-AD19-7073-5667-CA430CFFCA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845E71E-968E-F0CC-147C-B178E0230F4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56B2344-CD9D-8FC8-559C-E3B6C22CB777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95B2D4B-1FB2-85EB-1067-8C348A2F467E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CBBBE02-281A-1A33-8B28-633992B66D5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47056C-2494-19BA-6349-09046D488E7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1601764-2C1A-868D-CF97-BFBE053D628D}"/>
              </a:ext>
            </a:extLst>
          </p:cNvPr>
          <p:cNvSpPr txBox="1"/>
          <p:nvPr/>
        </p:nvSpPr>
        <p:spPr>
          <a:xfrm>
            <a:off x="4724400" y="6446103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5E72E5A-35F6-357F-AA7E-BC53E43378C7}"/>
              </a:ext>
            </a:extLst>
          </p:cNvPr>
          <p:cNvSpPr txBox="1"/>
          <p:nvPr/>
        </p:nvSpPr>
        <p:spPr>
          <a:xfrm>
            <a:off x="8056029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A659BE9-B536-FECE-0659-AB1B617812C2}"/>
              </a:ext>
            </a:extLst>
          </p:cNvPr>
          <p:cNvSpPr txBox="1"/>
          <p:nvPr/>
        </p:nvSpPr>
        <p:spPr>
          <a:xfrm>
            <a:off x="6379628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CD078C1-3FBF-073A-8BA4-293C7A539318}"/>
              </a:ext>
            </a:extLst>
          </p:cNvPr>
          <p:cNvSpPr txBox="1"/>
          <p:nvPr/>
        </p:nvSpPr>
        <p:spPr>
          <a:xfrm>
            <a:off x="8056029" y="6589267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.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ABB79CE-DB5B-1685-9B88-AE2B1AE6A67F}"/>
              </a:ext>
            </a:extLst>
          </p:cNvPr>
          <p:cNvSpPr txBox="1"/>
          <p:nvPr/>
        </p:nvSpPr>
        <p:spPr>
          <a:xfrm>
            <a:off x="8070777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934DDFF-06E9-ED6B-5D32-B78837C0A546}"/>
              </a:ext>
            </a:extLst>
          </p:cNvPr>
          <p:cNvSpPr txBox="1"/>
          <p:nvPr/>
        </p:nvSpPr>
        <p:spPr>
          <a:xfrm>
            <a:off x="6455828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/>
              <a:t>.</a:t>
            </a:r>
            <a:endParaRPr lang="fr-FR" sz="5400" b="1" dirty="0"/>
          </a:p>
        </p:txBody>
      </p:sp>
      <p:pic>
        <p:nvPicPr>
          <p:cNvPr id="14" name="Picture 9">
            <a:extLst>
              <a:ext uri="{FF2B5EF4-FFF2-40B4-BE49-F238E27FC236}">
                <a16:creationId xmlns:a16="http://schemas.microsoft.com/office/drawing/2014/main" id="{85F813F8-A733-07F6-97DE-C140B88CB5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15DAF1AA-BDCA-F074-C8AA-7DE809CE848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D837190F-A581-7C08-CA53-249543DA5656}"/>
              </a:ext>
            </a:extLst>
          </p:cNvPr>
          <p:cNvSpPr txBox="1"/>
          <p:nvPr/>
        </p:nvSpPr>
        <p:spPr>
          <a:xfrm>
            <a:off x="5233219" y="3840660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33 + 23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D200D831-6DB0-C954-F925-7FC76A82E70D}"/>
              </a:ext>
            </a:extLst>
          </p:cNvPr>
          <p:cNvCxnSpPr/>
          <p:nvPr/>
        </p:nvCxnSpPr>
        <p:spPr>
          <a:xfrm>
            <a:off x="5638800" y="7658100"/>
            <a:ext cx="29718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DA17FFCA-7EAF-3450-2C7E-447D891B3CD9}"/>
              </a:ext>
            </a:extLst>
          </p:cNvPr>
          <p:cNvSpPr txBox="1"/>
          <p:nvPr/>
        </p:nvSpPr>
        <p:spPr>
          <a:xfrm>
            <a:off x="6379628" y="659402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.</a:t>
            </a:r>
            <a:endParaRPr lang="fr-FR" sz="5400" b="1" dirty="0">
              <a:solidFill>
                <a:srgbClr val="0097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99748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4D00D-1BB5-CB44-109C-D6BE1A02AE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F61901A-A819-D677-5067-393A19E4C55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30B41A6-8D36-FDF7-9F8F-44CBB17AF85E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F7D7EAC-E3CF-52CE-4F7C-BF5C22B2800D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ECFCEFA-6452-374C-1B67-F237033B4023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4FDD002-B086-154E-0D3B-E3BFA4B51BB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DFD4A5F-989E-8DB4-DEB0-163E93160946}"/>
              </a:ext>
            </a:extLst>
          </p:cNvPr>
          <p:cNvSpPr txBox="1"/>
          <p:nvPr/>
        </p:nvSpPr>
        <p:spPr>
          <a:xfrm>
            <a:off x="4724400" y="6446103"/>
            <a:ext cx="76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800" b="1" dirty="0"/>
              <a:t>+</a:t>
            </a:r>
            <a:endParaRPr lang="fr-FR" sz="6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3645087-6D4C-2866-A88B-5FF157D94EA6}"/>
              </a:ext>
            </a:extLst>
          </p:cNvPr>
          <p:cNvSpPr txBox="1"/>
          <p:nvPr/>
        </p:nvSpPr>
        <p:spPr>
          <a:xfrm>
            <a:off x="8056029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3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9D1EB94-8CAE-8B7A-18F3-F70BAC28651A}"/>
              </a:ext>
            </a:extLst>
          </p:cNvPr>
          <p:cNvSpPr txBox="1"/>
          <p:nvPr/>
        </p:nvSpPr>
        <p:spPr>
          <a:xfrm>
            <a:off x="6379628" y="552994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3</a:t>
            </a:r>
            <a:endParaRPr lang="fr-FR" sz="54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45F6FFB-712A-36D6-0BAF-E2148E355D56}"/>
              </a:ext>
            </a:extLst>
          </p:cNvPr>
          <p:cNvSpPr txBox="1"/>
          <p:nvPr/>
        </p:nvSpPr>
        <p:spPr>
          <a:xfrm>
            <a:off x="8056029" y="6589267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C00000"/>
                </a:solidFill>
              </a:rPr>
              <a:t>3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00E0CA2-E450-8B5B-3749-2DB9E51ECC0F}"/>
              </a:ext>
            </a:extLst>
          </p:cNvPr>
          <p:cNvSpPr txBox="1"/>
          <p:nvPr/>
        </p:nvSpPr>
        <p:spPr>
          <a:xfrm>
            <a:off x="8070777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6</a:t>
            </a:r>
            <a:endParaRPr lang="fr-FR" sz="54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95C826E-8C23-D61A-F1BF-60DC4131ACA8}"/>
              </a:ext>
            </a:extLst>
          </p:cNvPr>
          <p:cNvSpPr txBox="1"/>
          <p:nvPr/>
        </p:nvSpPr>
        <p:spPr>
          <a:xfrm>
            <a:off x="6455828" y="789661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/>
              <a:t>5</a:t>
            </a:r>
            <a:endParaRPr lang="fr-FR" sz="5400" b="1" dirty="0"/>
          </a:p>
        </p:txBody>
      </p:sp>
      <p:pic>
        <p:nvPicPr>
          <p:cNvPr id="14" name="Picture 9">
            <a:extLst>
              <a:ext uri="{FF2B5EF4-FFF2-40B4-BE49-F238E27FC236}">
                <a16:creationId xmlns:a16="http://schemas.microsoft.com/office/drawing/2014/main" id="{D8A4856C-F804-93C2-C292-004FD9874D6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3100E440-3370-841A-5F46-1AE8892CEBA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EFAA4F5A-A438-E15A-1E76-044D46BA96B6}"/>
              </a:ext>
            </a:extLst>
          </p:cNvPr>
          <p:cNvSpPr txBox="1"/>
          <p:nvPr/>
        </p:nvSpPr>
        <p:spPr>
          <a:xfrm>
            <a:off x="5233219" y="3840660"/>
            <a:ext cx="43163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4400" b="1" dirty="0"/>
              <a:t>33 + 23</a:t>
            </a:r>
            <a:endParaRPr lang="fr-FR" sz="44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6FAA115-B618-9B9E-4EE7-218656C435AC}"/>
              </a:ext>
            </a:extLst>
          </p:cNvPr>
          <p:cNvCxnSpPr/>
          <p:nvPr/>
        </p:nvCxnSpPr>
        <p:spPr>
          <a:xfrm>
            <a:off x="5638800" y="7658100"/>
            <a:ext cx="29718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08115831-A536-1537-27C8-DCB81F9C61FC}"/>
              </a:ext>
            </a:extLst>
          </p:cNvPr>
          <p:cNvSpPr txBox="1"/>
          <p:nvPr/>
        </p:nvSpPr>
        <p:spPr>
          <a:xfrm>
            <a:off x="6379628" y="6594024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5400" b="1" dirty="0">
                <a:solidFill>
                  <a:srgbClr val="0097B2"/>
                </a:solidFill>
              </a:rPr>
              <a:t>2</a:t>
            </a:r>
            <a:endParaRPr lang="fr-FR" sz="5400" b="1" dirty="0">
              <a:solidFill>
                <a:srgbClr val="0097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57700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362201" y="4160103"/>
            <a:ext cx="8610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باستراتيجية الأسئلة الأربعة لحل المسائل  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6405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B33E0-D541-9D34-20D9-A0A14BEBF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86F05A-9019-30FC-8DFA-56551EDCAB8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8F24A59-960E-517E-D8DE-FB35F2EA4FFF}"/>
              </a:ext>
            </a:extLst>
          </p:cNvPr>
          <p:cNvSpPr/>
          <p:nvPr/>
        </p:nvSpPr>
        <p:spPr>
          <a:xfrm>
            <a:off x="275853" y="2615103"/>
            <a:ext cx="13164293" cy="72680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E0552FC-45A8-59D9-F447-6F66F0DE5EC8}"/>
              </a:ext>
            </a:extLst>
          </p:cNvPr>
          <p:cNvSpPr/>
          <p:nvPr/>
        </p:nvSpPr>
        <p:spPr>
          <a:xfrm>
            <a:off x="-3" y="690541"/>
            <a:ext cx="13716001" cy="1723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E19EF56-806F-A03C-86EB-36F5DFC2D7B8}"/>
              </a:ext>
            </a:extLst>
          </p:cNvPr>
          <p:cNvSpPr txBox="1"/>
          <p:nvPr/>
        </p:nvSpPr>
        <p:spPr>
          <a:xfrm>
            <a:off x="1209690" y="891689"/>
            <a:ext cx="11296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سنستمر في التدرب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مسألة باستخدام استراتيجية الأسئلة الأربعة. 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33B7DCE3-A992-F870-559F-69BCCF37B31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2EB075B-0D5E-7F7D-7778-F60717FA8C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850" y="3578382"/>
            <a:ext cx="7734300" cy="515620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82C1BC-FCDE-272E-7B99-87FA2DBA13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4135914"/>
              </p:ext>
            </p:extLst>
          </p:nvPr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749316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40A11C-065C-A605-3DA5-9F91890A0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AA407C9-124D-752F-48CC-1CE0822A6FAB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6C0FC10-BA4D-DA83-05F1-8D3FAF119E2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744CAB6-7FD6-73F2-7BAB-CFC06C6CCED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B877E07-5947-976E-50DA-2C3F5A8799D0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رأينا أنه لحل مسألة فإننا نستخدم استراتيجية الأسئلة الأربعة من خلال طرح والإجابة على الأسئلة التالية: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D1EA079-6B2D-FD47-B813-9AD987661A9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7BAFCFC-D25C-0B6F-4D02-165A7C4A88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439323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C626823-FB8A-B9DD-8249-4999188C2316}"/>
              </a:ext>
            </a:extLst>
          </p:cNvPr>
          <p:cNvSpPr/>
          <p:nvPr/>
        </p:nvSpPr>
        <p:spPr>
          <a:xfrm>
            <a:off x="275852" y="2288736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7E6D0D9-9BCC-93ED-7A37-C5510A79912C}"/>
              </a:ext>
            </a:extLst>
          </p:cNvPr>
          <p:cNvSpPr/>
          <p:nvPr/>
        </p:nvSpPr>
        <p:spPr>
          <a:xfrm>
            <a:off x="1553813" y="3790013"/>
            <a:ext cx="10820400" cy="789709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M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5339C80-6512-AE24-4864-B0D14A9487CA}"/>
              </a:ext>
            </a:extLst>
          </p:cNvPr>
          <p:cNvSpPr txBox="1"/>
          <p:nvPr/>
        </p:nvSpPr>
        <p:spPr>
          <a:xfrm>
            <a:off x="2667000" y="3682203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الْمَعْلوماتُ الَّتي تُقَدِّمُها الْمَسْأَلَةُ؟</a:t>
            </a:r>
          </a:p>
        </p:txBody>
      </p:sp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7A2E37F5-C520-D573-0335-81ADE222489C}"/>
              </a:ext>
            </a:extLst>
          </p:cNvPr>
          <p:cNvSpPr/>
          <p:nvPr/>
        </p:nvSpPr>
        <p:spPr>
          <a:xfrm>
            <a:off x="1571253" y="8039018"/>
            <a:ext cx="10820400" cy="789709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M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A047B6F-E624-7FEA-287E-CF15363378D7}"/>
              </a:ext>
            </a:extLst>
          </p:cNvPr>
          <p:cNvSpPr txBox="1"/>
          <p:nvPr/>
        </p:nvSpPr>
        <p:spPr>
          <a:xfrm>
            <a:off x="2438400" y="7926042"/>
            <a:ext cx="861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لِماذا؟</a:t>
            </a:r>
          </a:p>
        </p:txBody>
      </p:sp>
      <p:sp>
        <p:nvSpPr>
          <p:cNvPr id="16" name="Rectangle : coins arrondis 4">
            <a:extLst>
              <a:ext uri="{FF2B5EF4-FFF2-40B4-BE49-F238E27FC236}">
                <a16:creationId xmlns:a16="http://schemas.microsoft.com/office/drawing/2014/main" id="{AA475084-4250-5978-B1A4-FADE1BA1A6A7}"/>
              </a:ext>
            </a:extLst>
          </p:cNvPr>
          <p:cNvSpPr/>
          <p:nvPr/>
        </p:nvSpPr>
        <p:spPr>
          <a:xfrm>
            <a:off x="1553813" y="6471039"/>
            <a:ext cx="10820400" cy="789709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M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B5B6539-E459-F196-9E7F-951DDDFF238A}"/>
              </a:ext>
            </a:extLst>
          </p:cNvPr>
          <p:cNvSpPr txBox="1"/>
          <p:nvPr/>
        </p:nvSpPr>
        <p:spPr>
          <a:xfrm>
            <a:off x="2438400" y="6695209"/>
            <a:ext cx="8763000" cy="565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يّ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ْ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ْ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fr-FR" sz="4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Rectangle : coins arrondis 4">
            <a:extLst>
              <a:ext uri="{FF2B5EF4-FFF2-40B4-BE49-F238E27FC236}">
                <a16:creationId xmlns:a16="http://schemas.microsoft.com/office/drawing/2014/main" id="{B6688452-3D16-4183-6592-AAB2A8749F47}"/>
              </a:ext>
            </a:extLst>
          </p:cNvPr>
          <p:cNvSpPr/>
          <p:nvPr/>
        </p:nvSpPr>
        <p:spPr>
          <a:xfrm>
            <a:off x="1553813" y="5111079"/>
            <a:ext cx="10820400" cy="789709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M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57F4F2E-08C3-744E-71A6-20B24D614825}"/>
              </a:ext>
            </a:extLst>
          </p:cNvPr>
          <p:cNvSpPr txBox="1"/>
          <p:nvPr/>
        </p:nvSpPr>
        <p:spPr>
          <a:xfrm>
            <a:off x="2514600" y="50466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الْمَطْلوبُ مِنّي؟</a:t>
            </a:r>
          </a:p>
        </p:txBody>
      </p:sp>
    </p:spTree>
    <p:extLst>
      <p:ext uri="{BB962C8B-B14F-4D97-AF65-F5344CB8AC3E}">
        <p14:creationId xmlns:p14="http://schemas.microsoft.com/office/powerpoint/2010/main" val="3567554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 animBg="1"/>
      <p:bldP spid="14" grpId="0"/>
      <p:bldP spid="16" grpId="0" animBg="1"/>
      <p:bldP spid="17" grpId="0"/>
      <p:bldP spid="18" grpId="0" animBg="1"/>
      <p:bldP spid="19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933699"/>
            <a:ext cx="13164293" cy="6934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82446"/>
            <a:ext cx="13716001" cy="20226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ستعملون في مجموعات لحل مسألة اليوم.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يعرض الأستاذ(ة)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المسألة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أحد المتعلمين لقراءتها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3701045"/>
              </p:ext>
            </p:extLst>
          </p:nvPr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26946" y="4063535"/>
            <a:ext cx="10862104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7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أَهْدى الْأَبُ 34 قَلَماً لِابْنِهِ عُثْمانَ وَأَهْدَتْهُ أُمُّهُ عُلْبَةً بِها 23 قَلَماً مُلَوَّناً.</a:t>
            </a:r>
          </a:p>
          <a:p>
            <a:pPr algn="r" rtl="1"/>
            <a:r>
              <a:rPr lang="ar-MA" sz="7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الْأَقْلامِ الَّذي أَصْبَحَ لَدى عُثْمانَ؟</a:t>
            </a:r>
          </a:p>
        </p:txBody>
      </p:sp>
    </p:spTree>
    <p:extLst>
      <p:ext uri="{BB962C8B-B14F-4D97-AF65-F5344CB8AC3E}">
        <p14:creationId xmlns:p14="http://schemas.microsoft.com/office/powerpoint/2010/main" val="260798172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تخيلوا المسألة.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344337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المناقشة أجيبوا على دفاتر بحثكم على السؤال الأول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ما المعلومات الواردة في المسألة؟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23175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F5523461-5815-ED4F-E8F6-CCFF205646EC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أَهْدى الْأَبُ 34 قَلَماً لِابْنِهِ عُثْمانَ وَأَهْدَتْهُ أُمُّهُ عُلْبَةً بِها 23 قَلَماً مُلَوَّناً.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الْأَقْلامِ الَّذي أَصْبَحَ لَدى عُثْمانَ؟</a:t>
            </a:r>
          </a:p>
        </p:txBody>
      </p:sp>
    </p:spTree>
    <p:extLst>
      <p:ext uri="{BB962C8B-B14F-4D97-AF65-F5344CB8AC3E}">
        <p14:creationId xmlns:p14="http://schemas.microsoft.com/office/powerpoint/2010/main" val="4158506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5105400" y="4883162"/>
            <a:ext cx="60100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عمليات جمع بدون احتفاظ باستخدام الحزم </a:t>
            </a:r>
            <a:r>
              <a:rPr lang="ar-MA" sz="28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والخشيبات</a:t>
            </a:r>
            <a:endParaRPr lang="ar-MA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بالخطوات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رمي الكرة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الجمع والطرح شفهيا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5257800" y="3724185"/>
            <a:ext cx="5871761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من 0 إلى  99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 - 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39114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7042F2-2BF8-B98A-08A4-F2A4E0BCEC84}"/>
              </a:ext>
            </a:extLst>
          </p:cNvPr>
          <p:cNvCxnSpPr/>
          <p:nvPr/>
        </p:nvCxnSpPr>
        <p:spPr>
          <a:xfrm>
            <a:off x="8095281" y="5295900"/>
            <a:ext cx="282660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707984" y="4914900"/>
            <a:ext cx="61954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أَهْدى الْأَبُ 34 قَلَماً لِابْنِهِ عُثْمانَ.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وَأَهْدَتْهُ أُمُّهُ عُلْبَةً بِها 23 قَلَماً مُلَوَّناً.</a:t>
            </a: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B05ED069-2E39-CFFC-1849-0070BB4DC366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أَهْدى الْأَبُ 34 قَلَماً لِابْنِهِ عُثْمانَ وَأَهْدَتْهُ أُمُّهُ عُلْبَةً بِها 23 قَلَماً مُلَوَّناً.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الْأَقْلامِ الَّذي أَصْبَحَ لَدى عُثْمانَ؟</a:t>
            </a: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الثاني: ما المطلوب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مني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950557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942C272-A457-C417-FEF8-A474DB43F9A4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أَهْدى الْأَبُ 34 قَلَماً لِابْنِهِ عُثْمانَ وَأَهْدَتْهُ أُمُّهُ عُلْبَةً بِها 23 قَلَماً مُلَوَّناً.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الْأَقْلامِ الَّذي أَصْبَحَ لَدى عُثْمانَ؟</a:t>
            </a: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55416" y="2174437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011809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576617" y="4019999"/>
            <a:ext cx="6421214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576616" y="5161935"/>
            <a:ext cx="61861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ْ نَحْسُبَ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عَدَدَ الْأَقْلامِ الَّذي أَصْبَحَ لَدى عُثْمانَ.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9B1C1867-ECE5-C524-2132-43C8BD89DAEB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أَهْدى الْأَبُ 34 قَلَماً لِابْنِهِ عُثْمانَ وَأَهْدَتْهُ أُمُّهُ عُلْبَةً بِها 23 قَلَماً مُلَوَّناً.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الْأَقْلامِ الَّذي أَصْبَحَ لَدى عُثْمانَ؟</a:t>
            </a: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الثالث: ما ذا علي أن أفعل؟ ولماذا.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343530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عليّ أن أفعل؟ ولماذا؟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3D761F0A-DA5D-CCA2-694A-BDCD31294CEF}"/>
              </a:ext>
            </a:extLst>
          </p:cNvPr>
          <p:cNvSpPr/>
          <p:nvPr/>
        </p:nvSpPr>
        <p:spPr>
          <a:xfrm>
            <a:off x="7617327" y="3162300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أَهْدى الْأَبُ 34 قَلَماً لِابْنِهِ عُثْمانَ وَأَهْدَتْهُ أُمُّهُ عُلْبَةً بِها 23 قَلَماً مُلَوَّناً.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الْأَقْلامِ الَّذي أَصْبَحَ لَدى عُثْمانَ؟</a:t>
            </a: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ما ذا علي أن أفعل؟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لماذا؟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486034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عليّ أن أفعل؟ ولماذا؟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29187" y="4205028"/>
            <a:ext cx="6942254" cy="51563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230985" y="4521770"/>
            <a:ext cx="714045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أَهْدى الْأَبُ 34 قَلَماً لِابْنِهِ عُثْمانَ.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وَأَهْدَتْهُ أُمُّهُ عُلْبَةً بِها 23 قَلَماً مُلَوَّناً.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الْأَقْلامِ الَّذي أَصْبَحَ لَدى عُثْمانَ؟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2057400" y="7471201"/>
            <a:ext cx="4190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قوم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ُ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َّ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ة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ْ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ْ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endParaRPr lang="fr-FR" sz="48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21BD651E-88EA-AA11-E45F-DA4F68EFA259}"/>
              </a:ext>
            </a:extLst>
          </p:cNvPr>
          <p:cNvSpPr/>
          <p:nvPr/>
        </p:nvSpPr>
        <p:spPr>
          <a:xfrm>
            <a:off x="7569643" y="301829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أَهْدى الْأَبُ 34 قَلَماً لِابْنِهِ عُثْمانَ وَأَهْدَتْهُ أُمُّهُ عُلْبَةً بِها 23 قَلَماً مُلَوَّناً.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الْأَقْلامِ الَّذي أَصْبَحَ لَدى عُثْمانَ؟</a:t>
            </a: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يل العملية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213393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132967" y="4838700"/>
            <a:ext cx="3068644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قَلَماً أَهْد</a:t>
            </a:r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تِ</a:t>
            </a:r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الْأَ</a:t>
            </a:r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مُّ</a:t>
            </a:r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لِابْنِه</a:t>
            </a:r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عُثْمانَ 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</a:t>
            </a:r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قَلَماً أَهْدى الْأَبُ لِابْنِهِ عُثْمانَ 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334C26C0-57D3-000A-567C-30084EA5E54F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عَدَدُ الْأَقْلامِ الَّذي أَصْبَحَ لَدى عُثْمان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808620" y="4960832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+</a:t>
            </a:r>
            <a:endParaRPr lang="fr-FR" sz="1660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</p:spTree>
    <p:extLst>
      <p:ext uri="{BB962C8B-B14F-4D97-AF65-F5344CB8AC3E}">
        <p14:creationId xmlns:p14="http://schemas.microsoft.com/office/powerpoint/2010/main" val="140241147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العملبة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المطلوبة.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57858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474055" y="3211656"/>
            <a:ext cx="6897385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هُوَ عَدَدُ الْأَقْلامِ الَّذي أَصْبَحَ لَدى عُثْمانَ؟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74054" y="4019999"/>
            <a:ext cx="6531165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275852" y="4285322"/>
            <a:ext cx="63535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عَدَدُ الْأَقْلامِ الَّذي أَصْبَحَ لَدى عُثْمانَ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هُوَ:</a:t>
            </a:r>
          </a:p>
          <a:p>
            <a:pPr algn="r" rtl="1"/>
            <a:endParaRPr lang="ar-M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/>
            <a:r>
              <a:rPr lang="ar-M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34  </a:t>
            </a:r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+</a:t>
            </a:r>
            <a:r>
              <a:rPr lang="ar-M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23  </a:t>
            </a:r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=</a:t>
            </a:r>
            <a:r>
              <a:rPr lang="ar-M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.. </a:t>
            </a:r>
            <a:endParaRPr lang="ar-SA" sz="9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FB1D1944-526A-960E-8D2B-998852D983A9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أَهْدى الْأَبُ 34 قَلَماً لِابْنِهِ عُثْمانَ وَأَهْدَتْهُ أُمُّهُ عُلْبَةً بِها 23 قَلَماً مُلَوَّناً.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الْأَقْلامِ الَّذي أَصْبَحَ لَدى عُثْمانَ؟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275C7A8-9698-ABFC-B0B3-99038B6CC518}"/>
              </a:ext>
            </a:extLst>
          </p:cNvPr>
          <p:cNvSpPr/>
          <p:nvPr/>
        </p:nvSpPr>
        <p:spPr>
          <a:xfrm>
            <a:off x="2667000" y="6286500"/>
            <a:ext cx="609600" cy="609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000" b="1" dirty="0">
                <a:solidFill>
                  <a:srgbClr val="C00000"/>
                </a:solidFill>
              </a:rPr>
              <a:t>+</a:t>
            </a:r>
            <a:endParaRPr lang="fr-FR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36DFB-2F37-1399-8154-EA48C19C0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3B1F54F-223F-9135-F6ED-FC46B4C61DF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6E3BD0-9E36-0672-A818-5EB5873249A5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455DE2-57E0-AA4D-E5B0-DC1D1E4FC4E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CA8FC1-F4DF-0AC6-13FD-CEC5B61E160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العملبة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المطلوبة.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8C10529-318F-7ADA-3E8F-4E28C27D462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7998752-9887-B35E-EC53-4EEA06E8E8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49771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6E5360C-029D-C95B-A45C-B5BA70A955DD}"/>
              </a:ext>
            </a:extLst>
          </p:cNvPr>
          <p:cNvSpPr/>
          <p:nvPr/>
        </p:nvSpPr>
        <p:spPr>
          <a:xfrm>
            <a:off x="423301" y="3157930"/>
            <a:ext cx="6870489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هُوَ عَدَدُ الْأَقْلامِ الَّذي أَصْبَحَ لَدى عُثْمانَ؟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BD974F0C-213A-4127-0D76-C397EEA10A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A7F9DB9A-D3B9-6D1F-82CF-7BD379E180D9}"/>
              </a:ext>
            </a:extLst>
          </p:cNvPr>
          <p:cNvSpPr txBox="1"/>
          <p:nvPr/>
        </p:nvSpPr>
        <p:spPr>
          <a:xfrm>
            <a:off x="651902" y="4285322"/>
            <a:ext cx="62060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عَدَدُ الْأَقْلامِ الَّذي أَصْبَحَ لَدى عُثْمانَ هُوَ:</a:t>
            </a:r>
            <a:endParaRPr lang="ar-M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59AA0304-8059-E1D9-383F-0DEC27CE4727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أَهْدى الْأَبُ 34 قَلَماً لِابْنِهِ عُثْمانَ وَأَهْدَتْهُ أُمُّهُ عُلْبَةً بِها 23 قَلَماً مُلَوَّناً.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الْأَقْلامِ الَّذي أَصْبَحَ لَدى عُثْمانَ؟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B99D988-DF8A-C9D5-E0D1-20307712150A}"/>
              </a:ext>
            </a:extLst>
          </p:cNvPr>
          <p:cNvSpPr txBox="1"/>
          <p:nvPr/>
        </p:nvSpPr>
        <p:spPr>
          <a:xfrm>
            <a:off x="1219200" y="5406901"/>
            <a:ext cx="413655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= </a:t>
            </a:r>
            <a:r>
              <a:rPr lang="ar-M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23</a:t>
            </a:r>
            <a:r>
              <a:rPr lang="ar-MA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+ </a:t>
            </a:r>
            <a:r>
              <a:rPr lang="ar-M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34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8C77232-B849-1BF2-5153-5EC62242B8E5}"/>
              </a:ext>
            </a:extLst>
          </p:cNvPr>
          <p:cNvSpPr txBox="1"/>
          <p:nvPr/>
        </p:nvSpPr>
        <p:spPr>
          <a:xfrm>
            <a:off x="4912064" y="5541960"/>
            <a:ext cx="13933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57</a:t>
            </a:r>
            <a:endParaRPr lang="fr-FR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3995939-8E48-DDC5-3E5B-C78FB963FE40}"/>
              </a:ext>
            </a:extLst>
          </p:cNvPr>
          <p:cNvSpPr/>
          <p:nvPr/>
        </p:nvSpPr>
        <p:spPr>
          <a:xfrm>
            <a:off x="2407341" y="6078748"/>
            <a:ext cx="609600" cy="609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000" b="1" dirty="0">
                <a:solidFill>
                  <a:srgbClr val="C00000"/>
                </a:solidFill>
              </a:rPr>
              <a:t>+</a:t>
            </a:r>
            <a:endParaRPr lang="fr-FR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611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16235-62CC-8356-5047-8D3EDD381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22271D-CA23-C6A2-BAB2-A2F91D0E327C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E6DA83-84A4-FA92-26EE-8A97B53ACCC7}"/>
              </a:ext>
            </a:extLst>
          </p:cNvPr>
          <p:cNvSpPr/>
          <p:nvPr/>
        </p:nvSpPr>
        <p:spPr>
          <a:xfrm>
            <a:off x="275852" y="2301693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42B843-A752-D53F-3A44-B3131144FD5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7397A43-1438-7CA3-BB9E-9C1267C52C58}"/>
              </a:ext>
            </a:extLst>
          </p:cNvPr>
          <p:cNvSpPr txBox="1"/>
          <p:nvPr/>
        </p:nvSpPr>
        <p:spPr>
          <a:xfrm>
            <a:off x="4724400" y="976263"/>
            <a:ext cx="779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ذ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كراساتكم سننجز التمارين الصفحة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16.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نجزوا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الأمثلة المبينة في الإطار الأحمر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1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(دقيقة واحدة).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00C0211-88E5-D848-F057-787FB5A7E45C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9E854BC-7434-D784-1DE6-17D6DCA26F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607142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A876A3B5-D535-07C9-03EA-12676E0DA9E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D9E57C3-AC06-659F-098B-3D50C74027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52" y="4502996"/>
            <a:ext cx="12801602" cy="270497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31EF7EE-CF94-2E0B-134E-2905661EC69C}"/>
              </a:ext>
            </a:extLst>
          </p:cNvPr>
          <p:cNvSpPr/>
          <p:nvPr/>
        </p:nvSpPr>
        <p:spPr>
          <a:xfrm>
            <a:off x="762000" y="5274024"/>
            <a:ext cx="7315200" cy="1981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0211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8A8B7-3179-0954-DF17-1372A18E9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D6B6399-8788-D42D-F09B-92E90B14A310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27DA220-6C5D-D624-EC6B-99B753F6D720}"/>
              </a:ext>
            </a:extLst>
          </p:cNvPr>
          <p:cNvSpPr/>
          <p:nvPr/>
        </p:nvSpPr>
        <p:spPr>
          <a:xfrm>
            <a:off x="275852" y="1943100"/>
            <a:ext cx="13164293" cy="804608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CDAE197-8064-9081-2BAA-3F019F97BC12}"/>
              </a:ext>
            </a:extLst>
          </p:cNvPr>
          <p:cNvSpPr/>
          <p:nvPr/>
        </p:nvSpPr>
        <p:spPr>
          <a:xfrm>
            <a:off x="-1" y="644346"/>
            <a:ext cx="13716001" cy="1146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3148507-C776-FE5A-0749-63194EB3F1C7}"/>
              </a:ext>
            </a:extLst>
          </p:cNvPr>
          <p:cNvSpPr txBox="1"/>
          <p:nvPr/>
        </p:nvSpPr>
        <p:spPr>
          <a:xfrm>
            <a:off x="2102122" y="781618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واجباتكم المنزلية. سأراقب ما قمتم به.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6F32937-C723-4F04-8957-F5782ADFF69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60BB4764-DB97-9BAC-AF2D-945426E6397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8DF92CF0-3F30-E026-723D-BE43F13A39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781182"/>
            <a:ext cx="1295400" cy="100951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9915C77-87D7-F251-5CD1-E6FFC0813C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094" y="2837545"/>
            <a:ext cx="4968671" cy="61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23825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120A0-F59A-A0BB-D31B-EE6EDCF1E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47FC5A4-5B2B-C396-542E-27ECEC20E234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6489FC-678B-80AB-C913-40DA5BD8AA43}"/>
              </a:ext>
            </a:extLst>
          </p:cNvPr>
          <p:cNvSpPr/>
          <p:nvPr/>
        </p:nvSpPr>
        <p:spPr>
          <a:xfrm>
            <a:off x="275852" y="2357825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D4CB38F-47AC-4A06-9A23-6A8C76C55C1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11E6947-2B29-C7FE-7C2C-73F9BBF94C62}"/>
              </a:ext>
            </a:extLst>
          </p:cNvPr>
          <p:cNvSpPr txBox="1"/>
          <p:nvPr/>
        </p:nvSpPr>
        <p:spPr>
          <a:xfrm>
            <a:off x="4724400" y="976263"/>
            <a:ext cx="779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0716F16-8308-CD3C-70EC-1F2AAB1A517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5C7F1B1-F58E-CBE6-E45A-48939AE6D79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E47E7FD8-097E-F139-46AF-33756F82D47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036B89E-3D06-A21A-FC8A-81900394EF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52" y="4502996"/>
            <a:ext cx="12801602" cy="270497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49A8674-CF3C-C14E-065C-C94E837BA80B}"/>
              </a:ext>
            </a:extLst>
          </p:cNvPr>
          <p:cNvSpPr/>
          <p:nvPr/>
        </p:nvSpPr>
        <p:spPr>
          <a:xfrm>
            <a:off x="762000" y="5274024"/>
            <a:ext cx="7315200" cy="1981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BBBC3CF-B956-B56F-D6C1-1A2D641836F2}"/>
              </a:ext>
            </a:extLst>
          </p:cNvPr>
          <p:cNvSpPr txBox="1"/>
          <p:nvPr/>
        </p:nvSpPr>
        <p:spPr>
          <a:xfrm>
            <a:off x="2286000" y="6539098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9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0B17932-53D4-EFEB-7D5F-DC5AF45D2F75}"/>
              </a:ext>
            </a:extLst>
          </p:cNvPr>
          <p:cNvSpPr txBox="1"/>
          <p:nvPr/>
        </p:nvSpPr>
        <p:spPr>
          <a:xfrm>
            <a:off x="4736690" y="6505914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14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DC78AE1-EF14-CC7C-DB92-317DF511A564}"/>
              </a:ext>
            </a:extLst>
          </p:cNvPr>
          <p:cNvSpPr txBox="1"/>
          <p:nvPr/>
        </p:nvSpPr>
        <p:spPr>
          <a:xfrm>
            <a:off x="4736690" y="5761063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13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5F1C099-FDE5-6F5B-D751-74C044C28F87}"/>
              </a:ext>
            </a:extLst>
          </p:cNvPr>
          <p:cNvSpPr txBox="1"/>
          <p:nvPr/>
        </p:nvSpPr>
        <p:spPr>
          <a:xfrm>
            <a:off x="7183970" y="5761063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11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D9570D8-A529-2291-8E00-9078DFB8DB2C}"/>
              </a:ext>
            </a:extLst>
          </p:cNvPr>
          <p:cNvSpPr txBox="1"/>
          <p:nvPr/>
        </p:nvSpPr>
        <p:spPr>
          <a:xfrm>
            <a:off x="7183970" y="6466079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7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21466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88F77-5DBD-43CD-B5B3-6C0DB5B45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4489466-7C2C-F10F-359B-A4CD0254D87A}"/>
              </a:ext>
            </a:extLst>
          </p:cNvPr>
          <p:cNvSpPr/>
          <p:nvPr/>
        </p:nvSpPr>
        <p:spPr>
          <a:xfrm>
            <a:off x="-1" y="2174437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010874A-2B17-7F98-549D-A3016C1FF28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D8A2517-DA8F-2E37-49F3-E084817519D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0DE0EB3-037D-28E2-C9C4-76306F3CFB48}"/>
              </a:ext>
            </a:extLst>
          </p:cNvPr>
          <p:cNvSpPr txBox="1"/>
          <p:nvPr/>
        </p:nvSpPr>
        <p:spPr>
          <a:xfrm>
            <a:off x="4724400" y="1028700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نجزوا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الأمثلة المُشار إليها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(دقيقة واحدة).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C74150F-92F1-4051-CE80-EE21D955C2AC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E08AB70-0031-2D83-1D0C-32F476A47A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40757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1078729C-E951-38CB-13CF-0341640E15B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DC45F2E-C52C-8F8B-CB7B-55CFFC6159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25" y="3917965"/>
            <a:ext cx="12496800" cy="4193369"/>
          </a:xfrm>
          <a:prstGeom prst="rect">
            <a:avLst/>
          </a:prstGeom>
        </p:spPr>
      </p:pic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9FE89053-619D-AC92-2765-3BBEB637207A}"/>
              </a:ext>
            </a:extLst>
          </p:cNvPr>
          <p:cNvSpPr/>
          <p:nvPr/>
        </p:nvSpPr>
        <p:spPr>
          <a:xfrm>
            <a:off x="11506200" y="6057900"/>
            <a:ext cx="628617" cy="228600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4883BF4-DA63-C82F-AD66-BEEC7885D6EB}"/>
              </a:ext>
            </a:extLst>
          </p:cNvPr>
          <p:cNvSpPr/>
          <p:nvPr/>
        </p:nvSpPr>
        <p:spPr>
          <a:xfrm>
            <a:off x="11506199" y="6667500"/>
            <a:ext cx="628617" cy="228600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11378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EBFDC-B8C5-9B6E-353F-4D8C02D8F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FCADED3-B174-02EA-8735-38ED0BFCE26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3E853F0-6565-5CD3-B3B2-C7DCC729204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ADCF3AF-480E-BC6E-A05B-94B4F5971A93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0E0D13-C3A3-4DE2-5399-0A392EBA480D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5C71E73-1CA6-D82F-9C76-5B90AABD52EB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05BCD97-E08E-C417-54D7-80CBF4481ED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2B21938-334F-0AA1-B119-9BAA80629C4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D537753-15CA-769F-B849-890AF21046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25" y="3917965"/>
            <a:ext cx="12496800" cy="4193369"/>
          </a:xfrm>
          <a:prstGeom prst="rect">
            <a:avLst/>
          </a:prstGeom>
        </p:spPr>
      </p:pic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1A9F4B50-9EE9-6C55-3886-6A2AB1EA4DDD}"/>
              </a:ext>
            </a:extLst>
          </p:cNvPr>
          <p:cNvSpPr/>
          <p:nvPr/>
        </p:nvSpPr>
        <p:spPr>
          <a:xfrm>
            <a:off x="11506200" y="6057900"/>
            <a:ext cx="628617" cy="228600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B1BCC548-B1E6-6F85-97EC-A0331B916A68}"/>
              </a:ext>
            </a:extLst>
          </p:cNvPr>
          <p:cNvSpPr/>
          <p:nvPr/>
        </p:nvSpPr>
        <p:spPr>
          <a:xfrm>
            <a:off x="11506199" y="6667500"/>
            <a:ext cx="628617" cy="228600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722F20E-EE46-7955-EAA7-94F2E493E0FA}"/>
              </a:ext>
            </a:extLst>
          </p:cNvPr>
          <p:cNvSpPr txBox="1"/>
          <p:nvPr/>
        </p:nvSpPr>
        <p:spPr>
          <a:xfrm>
            <a:off x="7162800" y="6457787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4 + 60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B7BA2BF-8D04-2785-EA94-D2DA68FDB694}"/>
              </a:ext>
            </a:extLst>
          </p:cNvPr>
          <p:cNvSpPr txBox="1"/>
          <p:nvPr/>
        </p:nvSpPr>
        <p:spPr>
          <a:xfrm>
            <a:off x="3581400" y="5941367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خَمْسَةٌ وَأَرْبَعونَ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BF1EA4B-091D-2F12-82AB-E3AEED19945B}"/>
              </a:ext>
            </a:extLst>
          </p:cNvPr>
          <p:cNvSpPr txBox="1"/>
          <p:nvPr/>
        </p:nvSpPr>
        <p:spPr>
          <a:xfrm>
            <a:off x="3581400" y="6434435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400" b="1" dirty="0">
                <a:solidFill>
                  <a:srgbClr val="FF0000"/>
                </a:solidFill>
              </a:rPr>
              <a:t>أَرْبَعَةٌ وَسِتّونَ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09A66EA-D1CC-605A-5220-5A1C1ABAE29F}"/>
              </a:ext>
            </a:extLst>
          </p:cNvPr>
          <p:cNvSpPr txBox="1"/>
          <p:nvPr/>
        </p:nvSpPr>
        <p:spPr>
          <a:xfrm>
            <a:off x="9885692" y="5918015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75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3254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A1BD8-4240-737B-6EE2-9AE3C63CD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EF51E2-1E3F-B9DB-9432-78D62A0F43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CA8DAEC-B73C-387B-8E27-8FB92F6AE26E}"/>
              </a:ext>
            </a:extLst>
          </p:cNvPr>
          <p:cNvSpPr/>
          <p:nvPr/>
        </p:nvSpPr>
        <p:spPr>
          <a:xfrm>
            <a:off x="221844" y="2321365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AD35D2B-A913-7D44-D2F7-A4CBA570831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A63366-4AC5-BDD7-0130-DCA8E72C7EB3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نجزوا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الأمثلة المبينة في الإطار الأحمر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(دقيقة واحدة).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2D082C7-FE32-7716-5F64-C41871A287C2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992F3CD-6BA7-FB63-C3EB-442163395E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133932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3F118D39-0EFB-230B-9990-00D03A32DC2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FDA1627-E5E3-67E8-665F-F466A04E72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899" y="4182421"/>
            <a:ext cx="12336181" cy="382168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972AF0F-42A2-75DB-B75F-93EB7378EE38}"/>
              </a:ext>
            </a:extLst>
          </p:cNvPr>
          <p:cNvSpPr/>
          <p:nvPr/>
        </p:nvSpPr>
        <p:spPr>
          <a:xfrm>
            <a:off x="838200" y="5159442"/>
            <a:ext cx="7162800" cy="284466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535D583-353C-4FA6-A767-D64C0B95B17A}"/>
              </a:ext>
            </a:extLst>
          </p:cNvPr>
          <p:cNvSpPr txBox="1"/>
          <p:nvPr/>
        </p:nvSpPr>
        <p:spPr>
          <a:xfrm>
            <a:off x="6705600" y="6616125"/>
            <a:ext cx="38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200" b="1" dirty="0"/>
              <a:t>.</a:t>
            </a:r>
            <a:endParaRPr lang="fr-FR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EA1E7BA-C10E-EAAE-6137-A097ABAE8BD5}"/>
              </a:ext>
            </a:extLst>
          </p:cNvPr>
          <p:cNvSpPr txBox="1"/>
          <p:nvPr/>
        </p:nvSpPr>
        <p:spPr>
          <a:xfrm>
            <a:off x="11506200" y="6616125"/>
            <a:ext cx="38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200" b="1" dirty="0"/>
              <a:t>.</a:t>
            </a:r>
            <a:endParaRPr lang="fr-FR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FEAAE73-9B5D-3704-F6B6-D636E1A4BDBC}"/>
              </a:ext>
            </a:extLst>
          </p:cNvPr>
          <p:cNvSpPr/>
          <p:nvPr/>
        </p:nvSpPr>
        <p:spPr>
          <a:xfrm>
            <a:off x="4200832" y="6819900"/>
            <a:ext cx="381000" cy="2923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96564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305A9C-CB26-3AE0-B18F-C99EF9F06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E81E10-DBAD-E81C-11E9-298C3EF6B4A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356B476-0E22-2E35-04B1-9C64277F3927}"/>
              </a:ext>
            </a:extLst>
          </p:cNvPr>
          <p:cNvSpPr/>
          <p:nvPr/>
        </p:nvSpPr>
        <p:spPr>
          <a:xfrm>
            <a:off x="221844" y="23622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65B7133-8E5F-6887-8B74-F29295F8020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C8141C-D13A-D022-E744-C9F916A7D658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E1A03D6-E4F8-A191-14DF-F9F628EF6DE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B5004BF-67E9-8360-A8F3-A37D17015BA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BB272F4A-EA29-E253-DB89-4420BF9EEEC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CE29E4B5-611C-B511-FE5C-6557232466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82" y="4182421"/>
            <a:ext cx="12336181" cy="3821688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45F11A57-2F31-09E7-34EC-CFEC032A7A08}"/>
              </a:ext>
            </a:extLst>
          </p:cNvPr>
          <p:cNvSpPr/>
          <p:nvPr/>
        </p:nvSpPr>
        <p:spPr>
          <a:xfrm>
            <a:off x="838200" y="5159442"/>
            <a:ext cx="7162800" cy="284466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26050AEC-2471-7A2D-2FD4-426280AB609F}"/>
              </a:ext>
            </a:extLst>
          </p:cNvPr>
          <p:cNvSpPr txBox="1"/>
          <p:nvPr/>
        </p:nvSpPr>
        <p:spPr>
          <a:xfrm>
            <a:off x="4286642" y="6156227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7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C4050D4E-8996-78CF-F580-593AF6BDB563}"/>
              </a:ext>
            </a:extLst>
          </p:cNvPr>
          <p:cNvSpPr txBox="1"/>
          <p:nvPr/>
        </p:nvSpPr>
        <p:spPr>
          <a:xfrm>
            <a:off x="4687085" y="613410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5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38B0E593-2978-6E21-ED59-7EC481ABE201}"/>
              </a:ext>
            </a:extLst>
          </p:cNvPr>
          <p:cNvSpPr txBox="1"/>
          <p:nvPr/>
        </p:nvSpPr>
        <p:spPr>
          <a:xfrm>
            <a:off x="4687085" y="667768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4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FB41CD42-BD96-2F07-27EA-E6BEC9A9EE0A}"/>
              </a:ext>
            </a:extLst>
          </p:cNvPr>
          <p:cNvSpPr txBox="1"/>
          <p:nvPr/>
        </p:nvSpPr>
        <p:spPr>
          <a:xfrm>
            <a:off x="6629400" y="613410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3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7D834027-7C8E-7747-094A-14E7B4F9C7A8}"/>
              </a:ext>
            </a:extLst>
          </p:cNvPr>
          <p:cNvSpPr txBox="1"/>
          <p:nvPr/>
        </p:nvSpPr>
        <p:spPr>
          <a:xfrm>
            <a:off x="7010400" y="613410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3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E6DE6066-ACAB-664F-AE2A-AAE927308C3C}"/>
              </a:ext>
            </a:extLst>
          </p:cNvPr>
          <p:cNvSpPr txBox="1"/>
          <p:nvPr/>
        </p:nvSpPr>
        <p:spPr>
          <a:xfrm>
            <a:off x="6629400" y="667768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2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BBBF108F-376C-C6CC-916C-DA8CBF816204}"/>
              </a:ext>
            </a:extLst>
          </p:cNvPr>
          <p:cNvSpPr txBox="1"/>
          <p:nvPr/>
        </p:nvSpPr>
        <p:spPr>
          <a:xfrm>
            <a:off x="7010400" y="667768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5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FF79D1E2-C7F7-43B3-2179-B91C51B82E94}"/>
              </a:ext>
            </a:extLst>
          </p:cNvPr>
          <p:cNvSpPr txBox="1"/>
          <p:nvPr/>
        </p:nvSpPr>
        <p:spPr>
          <a:xfrm>
            <a:off x="4228315" y="7163726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7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411B9229-629F-B191-9C29-CD83E72EA752}"/>
              </a:ext>
            </a:extLst>
          </p:cNvPr>
          <p:cNvSpPr txBox="1"/>
          <p:nvPr/>
        </p:nvSpPr>
        <p:spPr>
          <a:xfrm>
            <a:off x="4648200" y="7173906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9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F675265D-BB94-CE77-7FA9-DDFDEE585691}"/>
              </a:ext>
            </a:extLst>
          </p:cNvPr>
          <p:cNvSpPr txBox="1"/>
          <p:nvPr/>
        </p:nvSpPr>
        <p:spPr>
          <a:xfrm>
            <a:off x="6590515" y="7163726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5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9F5E2FF3-28F7-2E4E-8FA7-677465B00540}"/>
              </a:ext>
            </a:extLst>
          </p:cNvPr>
          <p:cNvSpPr txBox="1"/>
          <p:nvPr/>
        </p:nvSpPr>
        <p:spPr>
          <a:xfrm>
            <a:off x="7010400" y="7173906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8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F4D0957F-89FC-E25D-2543-054B633D109C}"/>
              </a:ext>
            </a:extLst>
          </p:cNvPr>
          <p:cNvSpPr/>
          <p:nvPr/>
        </p:nvSpPr>
        <p:spPr>
          <a:xfrm>
            <a:off x="4200832" y="6819900"/>
            <a:ext cx="381000" cy="2923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718672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CCB23-2C6A-28B2-816C-194839112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86B34CD-0761-4F0F-8A13-EFC8DB3E6DA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DC36178-029D-1032-B1A7-9F33AD0DF9D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0DB0E17-4B12-CAC8-AD20-8063B953EB1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3C3A350-2994-0002-814E-A4307F7CE818}"/>
              </a:ext>
            </a:extLst>
          </p:cNvPr>
          <p:cNvSpPr txBox="1"/>
          <p:nvPr/>
        </p:nvSpPr>
        <p:spPr>
          <a:xfrm>
            <a:off x="2514600" y="976263"/>
            <a:ext cx="100012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سنمر إلى المسألة.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سأقرأ المسألة مرتين وستعملون على حلها. 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4E1E6F-C2A7-0BF4-10F5-1B3C3F259AD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5946BC5-FAB6-D842-87C3-38FE61F3F5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285419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E5AEAC7-9917-336E-8AB7-90C40A80348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2E213F8-D5A8-F8F3-3668-DB7AC60DF2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73" y="4381500"/>
            <a:ext cx="12630452" cy="3174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41570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19B58-CB30-478B-D6E9-EABFD6291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8BBD0A-88F4-E534-0737-0A8A46761CBB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11F5265-FF09-0D29-C1C9-1E6A896E234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655BCB8-D4E1-5574-D6D4-4FCFA1E701F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8CCBB19-CDF2-802E-82A2-9D9B154DBD58}"/>
              </a:ext>
            </a:extLst>
          </p:cNvPr>
          <p:cNvSpPr txBox="1"/>
          <p:nvPr/>
        </p:nvSpPr>
        <p:spPr>
          <a:xfrm>
            <a:off x="2514600" y="976263"/>
            <a:ext cx="10001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FE77A6E-4926-F747-21B0-A2B92344F80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B01FBB8-C451-5FDF-E01D-124FF1ECD2E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8E12DAB8-3512-F188-F838-6D77CF5FBA7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1B03156-735F-A6F5-9666-F819F16B11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12" y="4381500"/>
            <a:ext cx="12630452" cy="317486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91E9E820-2EF7-4004-B5DF-54A87C118D37}"/>
              </a:ext>
            </a:extLst>
          </p:cNvPr>
          <p:cNvSpPr txBox="1"/>
          <p:nvPr/>
        </p:nvSpPr>
        <p:spPr>
          <a:xfrm>
            <a:off x="1981200" y="5412182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15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52B0A4-009F-FECE-833A-2397AB850F3A}"/>
              </a:ext>
            </a:extLst>
          </p:cNvPr>
          <p:cNvSpPr txBox="1"/>
          <p:nvPr/>
        </p:nvSpPr>
        <p:spPr>
          <a:xfrm>
            <a:off x="3581400" y="5412182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24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0FCF0B0-11BB-D9B0-2F69-B75CBE617C56}"/>
              </a:ext>
            </a:extLst>
          </p:cNvPr>
          <p:cNvSpPr txBox="1"/>
          <p:nvPr/>
        </p:nvSpPr>
        <p:spPr>
          <a:xfrm>
            <a:off x="5181600" y="5412181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39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47FFBEB-107D-502C-531C-E9A1D932F0A6}"/>
              </a:ext>
            </a:extLst>
          </p:cNvPr>
          <p:cNvSpPr txBox="1"/>
          <p:nvPr/>
        </p:nvSpPr>
        <p:spPr>
          <a:xfrm>
            <a:off x="2857258" y="5520035"/>
            <a:ext cx="4099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+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7CBE145-5598-F2FE-563D-D70E2715FDBF}"/>
              </a:ext>
            </a:extLst>
          </p:cNvPr>
          <p:cNvSpPr txBox="1"/>
          <p:nvPr/>
        </p:nvSpPr>
        <p:spPr>
          <a:xfrm>
            <a:off x="3219450" y="6713900"/>
            <a:ext cx="1409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400" b="1" dirty="0">
                <a:solidFill>
                  <a:srgbClr val="FF0000"/>
                </a:solidFill>
              </a:rPr>
              <a:t>39 قَلَماً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73438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160885" y="-10391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1676400" y="3970418"/>
            <a:ext cx="92202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حساب مجموع عددين من رقم واحد شفويا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:رمي الكرة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82358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C3923-C340-F692-2E02-49EFEC257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F5EB95-6D95-495B-1E4D-6B04BED77EC0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747519B-C2CF-EA76-6395-12C8804EC69B}"/>
              </a:ext>
            </a:extLst>
          </p:cNvPr>
          <p:cNvSpPr/>
          <p:nvPr/>
        </p:nvSpPr>
        <p:spPr>
          <a:xfrm>
            <a:off x="275852" y="2350238"/>
            <a:ext cx="13164293" cy="74909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1E15E4-F842-8D5E-9AA3-5AB05D1D399C}"/>
              </a:ext>
            </a:extLst>
          </p:cNvPr>
          <p:cNvSpPr/>
          <p:nvPr/>
        </p:nvSpPr>
        <p:spPr>
          <a:xfrm>
            <a:off x="-1" y="644346"/>
            <a:ext cx="13716001" cy="15382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C0D26C-561F-34B9-EFD0-668D8DD66100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نعود للعب لعبة رمي الكرة.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يستعين الأستاذ(ة)  ببطاقة النشاط في النمذجة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(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 2).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F12BC84-50C5-E314-8FE1-A58D25347B29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BA20B1E-4BA2-A8A2-3EAD-F58ED948C28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7">
            <a:extLst>
              <a:ext uri="{FF2B5EF4-FFF2-40B4-BE49-F238E27FC236}">
                <a16:creationId xmlns:a16="http://schemas.microsoft.com/office/drawing/2014/main" id="{FDFA457B-2184-CB65-7B7F-133C8C4CE80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61" r="16568" b="8086"/>
          <a:stretch/>
        </p:blipFill>
        <p:spPr>
          <a:xfrm>
            <a:off x="4383840" y="3756104"/>
            <a:ext cx="4948316" cy="4490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6255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82884-467D-AE10-D1C0-E1A8766DC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5A9224B-FA8B-4BAC-CA9D-953567641E53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30CD3D6-3123-9419-717F-887583A743FD}"/>
              </a:ext>
            </a:extLst>
          </p:cNvPr>
          <p:cNvSpPr/>
          <p:nvPr/>
        </p:nvSpPr>
        <p:spPr>
          <a:xfrm>
            <a:off x="275852" y="2350238"/>
            <a:ext cx="13164293" cy="74909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97DBE83-25EF-862E-F164-671B4545CE72}"/>
              </a:ext>
            </a:extLst>
          </p:cNvPr>
          <p:cNvSpPr/>
          <p:nvPr/>
        </p:nvSpPr>
        <p:spPr>
          <a:xfrm>
            <a:off x="-1" y="644346"/>
            <a:ext cx="13716001" cy="15382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DF883C3-04BF-036F-E5E2-80DB0FCE6D72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المنزل تتممون ما تبقى من تمارين الصفحة 16.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1C76A02-ECDB-8A72-AD1A-56D4E0CAAD69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5635A9C-8282-E886-5417-92CEFEF3F9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860140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3FFB493E-2712-051E-8551-EB0CFB5E82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696" y="3106342"/>
            <a:ext cx="5782482" cy="596348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1262B18-0D89-B3C1-55DA-61A80B0459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7031" y="2927568"/>
            <a:ext cx="4938188" cy="618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753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695436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79275CD-BE76-C129-E3F5-ECB13EC4847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1676400" y="397836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1600200" y="497640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نسبة التحكم التقديرية من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D981A-0ABD-3ABC-9D43-4F94E711E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F3C2E41-3673-979C-7D5C-EFCE02FF377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1A2C26CC-1AF8-8FD2-2A44-14BED52C33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72367054-FFCC-3024-E752-2363F1DD84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18D624F-9ACD-0EBB-529C-8A3C8DC2C61B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0F6584-048A-6444-C651-E6E5BEBA1BCB}"/>
              </a:ext>
            </a:extLst>
          </p:cNvPr>
          <p:cNvSpPr txBox="1"/>
          <p:nvPr/>
        </p:nvSpPr>
        <p:spPr>
          <a:xfrm>
            <a:off x="4876799" y="287721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الملحق1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2232657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332A90-EEAC-24EC-2213-C9F1B57FC0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1CF7BA15-EBB5-7CBB-9B1A-7211EAE3E26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solidFill>
            <a:srgbClr val="EFF1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25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6B6FB2B-DD2F-FADF-9E5B-097579442B4E}"/>
              </a:ext>
            </a:extLst>
          </p:cNvPr>
          <p:cNvSpPr txBox="1"/>
          <p:nvPr/>
        </p:nvSpPr>
        <p:spPr>
          <a:xfrm>
            <a:off x="448053" y="1772385"/>
            <a:ext cx="12819896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MA" sz="4500" b="1" dirty="0">
                <a:solidFill>
                  <a:srgbClr val="6D624F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الإجراءات الاعتيادية الخاصة بتدبير عمل الثنائيات</a:t>
            </a: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ED45B856-1C05-EF67-A740-C7B6B366C643}"/>
              </a:ext>
            </a:extLst>
          </p:cNvPr>
          <p:cNvSpPr/>
          <p:nvPr/>
        </p:nvSpPr>
        <p:spPr>
          <a:xfrm rot="21239963" flipH="1">
            <a:off x="827438" y="2694389"/>
            <a:ext cx="11822424" cy="554102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  <a:gd name="connsiteX0" fmla="*/ 138545 w 2978405"/>
              <a:gd name="connsiteY0" fmla="*/ 125008 h 657219"/>
              <a:gd name="connsiteX1" fmla="*/ 2706255 w 2978405"/>
              <a:gd name="connsiteY1" fmla="*/ 317 h 657219"/>
              <a:gd name="connsiteX2" fmla="*/ 2890982 w 2978405"/>
              <a:gd name="connsiteY2" fmla="*/ 78826 h 657219"/>
              <a:gd name="connsiteX3" fmla="*/ 2969491 w 2978405"/>
              <a:gd name="connsiteY3" fmla="*/ 258935 h 657219"/>
              <a:gd name="connsiteX4" fmla="*/ 2906327 w 2978405"/>
              <a:gd name="connsiteY4" fmla="*/ 524415 h 657219"/>
              <a:gd name="connsiteX5" fmla="*/ 170873 w 2978405"/>
              <a:gd name="connsiteY5" fmla="*/ 651481 h 657219"/>
              <a:gd name="connsiteX6" fmla="*/ 9236 w 2978405"/>
              <a:gd name="connsiteY6" fmla="*/ 531408 h 657219"/>
              <a:gd name="connsiteX7" fmla="*/ 0 w 2978405"/>
              <a:gd name="connsiteY7" fmla="*/ 208135 h 657219"/>
              <a:gd name="connsiteX8" fmla="*/ 138545 w 2978405"/>
              <a:gd name="connsiteY8" fmla="*/ 125008 h 657219"/>
              <a:gd name="connsiteX0" fmla="*/ 138545 w 2978405"/>
              <a:gd name="connsiteY0" fmla="*/ 125008 h 657219"/>
              <a:gd name="connsiteX1" fmla="*/ 2706255 w 2978405"/>
              <a:gd name="connsiteY1" fmla="*/ 317 h 657219"/>
              <a:gd name="connsiteX2" fmla="*/ 2890982 w 2978405"/>
              <a:gd name="connsiteY2" fmla="*/ 78826 h 657219"/>
              <a:gd name="connsiteX3" fmla="*/ 2969491 w 2978405"/>
              <a:gd name="connsiteY3" fmla="*/ 258935 h 657219"/>
              <a:gd name="connsiteX4" fmla="*/ 2906327 w 2978405"/>
              <a:gd name="connsiteY4" fmla="*/ 524415 h 657219"/>
              <a:gd name="connsiteX5" fmla="*/ 170873 w 2978405"/>
              <a:gd name="connsiteY5" fmla="*/ 651481 h 657219"/>
              <a:gd name="connsiteX6" fmla="*/ 9236 w 2978405"/>
              <a:gd name="connsiteY6" fmla="*/ 531408 h 657219"/>
              <a:gd name="connsiteX7" fmla="*/ 0 w 2978405"/>
              <a:gd name="connsiteY7" fmla="*/ 208135 h 657219"/>
              <a:gd name="connsiteX8" fmla="*/ 138545 w 2978405"/>
              <a:gd name="connsiteY8" fmla="*/ 125008 h 657219"/>
              <a:gd name="connsiteX0" fmla="*/ 138545 w 2978405"/>
              <a:gd name="connsiteY0" fmla="*/ 125008 h 651481"/>
              <a:gd name="connsiteX1" fmla="*/ 2706255 w 2978405"/>
              <a:gd name="connsiteY1" fmla="*/ 317 h 651481"/>
              <a:gd name="connsiteX2" fmla="*/ 2890982 w 2978405"/>
              <a:gd name="connsiteY2" fmla="*/ 78826 h 651481"/>
              <a:gd name="connsiteX3" fmla="*/ 2969491 w 2978405"/>
              <a:gd name="connsiteY3" fmla="*/ 258935 h 651481"/>
              <a:gd name="connsiteX4" fmla="*/ 2906327 w 2978405"/>
              <a:gd name="connsiteY4" fmla="*/ 524415 h 651481"/>
              <a:gd name="connsiteX5" fmla="*/ 170873 w 2978405"/>
              <a:gd name="connsiteY5" fmla="*/ 651481 h 651481"/>
              <a:gd name="connsiteX6" fmla="*/ 9236 w 2978405"/>
              <a:gd name="connsiteY6" fmla="*/ 531408 h 651481"/>
              <a:gd name="connsiteX7" fmla="*/ 0 w 2978405"/>
              <a:gd name="connsiteY7" fmla="*/ 208135 h 651481"/>
              <a:gd name="connsiteX8" fmla="*/ 138545 w 2978405"/>
              <a:gd name="connsiteY8" fmla="*/ 125008 h 651481"/>
              <a:gd name="connsiteX0" fmla="*/ 138545 w 2978405"/>
              <a:gd name="connsiteY0" fmla="*/ 125008 h 651532"/>
              <a:gd name="connsiteX1" fmla="*/ 2706255 w 2978405"/>
              <a:gd name="connsiteY1" fmla="*/ 317 h 651532"/>
              <a:gd name="connsiteX2" fmla="*/ 2890982 w 2978405"/>
              <a:gd name="connsiteY2" fmla="*/ 78826 h 651532"/>
              <a:gd name="connsiteX3" fmla="*/ 2969491 w 2978405"/>
              <a:gd name="connsiteY3" fmla="*/ 258935 h 651532"/>
              <a:gd name="connsiteX4" fmla="*/ 2906327 w 2978405"/>
              <a:gd name="connsiteY4" fmla="*/ 524415 h 651532"/>
              <a:gd name="connsiteX5" fmla="*/ 170873 w 2978405"/>
              <a:gd name="connsiteY5" fmla="*/ 651481 h 651532"/>
              <a:gd name="connsiteX6" fmla="*/ 9236 w 2978405"/>
              <a:gd name="connsiteY6" fmla="*/ 531408 h 651532"/>
              <a:gd name="connsiteX7" fmla="*/ 0 w 2978405"/>
              <a:gd name="connsiteY7" fmla="*/ 208135 h 651532"/>
              <a:gd name="connsiteX8" fmla="*/ 138545 w 2978405"/>
              <a:gd name="connsiteY8" fmla="*/ 125008 h 651532"/>
              <a:gd name="connsiteX0" fmla="*/ 138545 w 2978405"/>
              <a:gd name="connsiteY0" fmla="*/ 125008 h 651481"/>
              <a:gd name="connsiteX1" fmla="*/ 2706255 w 2978405"/>
              <a:gd name="connsiteY1" fmla="*/ 317 h 651481"/>
              <a:gd name="connsiteX2" fmla="*/ 2890982 w 2978405"/>
              <a:gd name="connsiteY2" fmla="*/ 78826 h 651481"/>
              <a:gd name="connsiteX3" fmla="*/ 2969491 w 2978405"/>
              <a:gd name="connsiteY3" fmla="*/ 258935 h 651481"/>
              <a:gd name="connsiteX4" fmla="*/ 2906327 w 2978405"/>
              <a:gd name="connsiteY4" fmla="*/ 524415 h 651481"/>
              <a:gd name="connsiteX5" fmla="*/ 170873 w 2978405"/>
              <a:gd name="connsiteY5" fmla="*/ 651481 h 651481"/>
              <a:gd name="connsiteX6" fmla="*/ 9236 w 2978405"/>
              <a:gd name="connsiteY6" fmla="*/ 531408 h 651481"/>
              <a:gd name="connsiteX7" fmla="*/ 0 w 2978405"/>
              <a:gd name="connsiteY7" fmla="*/ 208135 h 651481"/>
              <a:gd name="connsiteX8" fmla="*/ 138545 w 2978405"/>
              <a:gd name="connsiteY8" fmla="*/ 125008 h 651481"/>
              <a:gd name="connsiteX0" fmla="*/ 138545 w 2978405"/>
              <a:gd name="connsiteY0" fmla="*/ 125008 h 652149"/>
              <a:gd name="connsiteX1" fmla="*/ 2706255 w 2978405"/>
              <a:gd name="connsiteY1" fmla="*/ 317 h 652149"/>
              <a:gd name="connsiteX2" fmla="*/ 2890982 w 2978405"/>
              <a:gd name="connsiteY2" fmla="*/ 78826 h 652149"/>
              <a:gd name="connsiteX3" fmla="*/ 2969491 w 2978405"/>
              <a:gd name="connsiteY3" fmla="*/ 258935 h 652149"/>
              <a:gd name="connsiteX4" fmla="*/ 2906327 w 2978405"/>
              <a:gd name="connsiteY4" fmla="*/ 524415 h 652149"/>
              <a:gd name="connsiteX5" fmla="*/ 170873 w 2978405"/>
              <a:gd name="connsiteY5" fmla="*/ 651481 h 652149"/>
              <a:gd name="connsiteX6" fmla="*/ 9236 w 2978405"/>
              <a:gd name="connsiteY6" fmla="*/ 531408 h 652149"/>
              <a:gd name="connsiteX7" fmla="*/ 0 w 2978405"/>
              <a:gd name="connsiteY7" fmla="*/ 208135 h 652149"/>
              <a:gd name="connsiteX8" fmla="*/ 138545 w 2978405"/>
              <a:gd name="connsiteY8" fmla="*/ 125008 h 652149"/>
              <a:gd name="connsiteX0" fmla="*/ 138545 w 2985636"/>
              <a:gd name="connsiteY0" fmla="*/ 125008 h 652149"/>
              <a:gd name="connsiteX1" fmla="*/ 2706255 w 2985636"/>
              <a:gd name="connsiteY1" fmla="*/ 317 h 652149"/>
              <a:gd name="connsiteX2" fmla="*/ 2890982 w 2985636"/>
              <a:gd name="connsiteY2" fmla="*/ 78826 h 652149"/>
              <a:gd name="connsiteX3" fmla="*/ 2969491 w 2985636"/>
              <a:gd name="connsiteY3" fmla="*/ 258935 h 652149"/>
              <a:gd name="connsiteX4" fmla="*/ 2906327 w 2985636"/>
              <a:gd name="connsiteY4" fmla="*/ 524415 h 652149"/>
              <a:gd name="connsiteX5" fmla="*/ 170873 w 2985636"/>
              <a:gd name="connsiteY5" fmla="*/ 651481 h 652149"/>
              <a:gd name="connsiteX6" fmla="*/ 9236 w 2985636"/>
              <a:gd name="connsiteY6" fmla="*/ 531408 h 652149"/>
              <a:gd name="connsiteX7" fmla="*/ 0 w 2985636"/>
              <a:gd name="connsiteY7" fmla="*/ 208135 h 652149"/>
              <a:gd name="connsiteX8" fmla="*/ 138545 w 2985636"/>
              <a:gd name="connsiteY8" fmla="*/ 125008 h 652149"/>
              <a:gd name="connsiteX0" fmla="*/ 138545 w 2995501"/>
              <a:gd name="connsiteY0" fmla="*/ 125008 h 652149"/>
              <a:gd name="connsiteX1" fmla="*/ 2706255 w 2995501"/>
              <a:gd name="connsiteY1" fmla="*/ 317 h 652149"/>
              <a:gd name="connsiteX2" fmla="*/ 2890982 w 2995501"/>
              <a:gd name="connsiteY2" fmla="*/ 78826 h 652149"/>
              <a:gd name="connsiteX3" fmla="*/ 2969491 w 2995501"/>
              <a:gd name="connsiteY3" fmla="*/ 258935 h 652149"/>
              <a:gd name="connsiteX4" fmla="*/ 2906327 w 2995501"/>
              <a:gd name="connsiteY4" fmla="*/ 524415 h 652149"/>
              <a:gd name="connsiteX5" fmla="*/ 170873 w 2995501"/>
              <a:gd name="connsiteY5" fmla="*/ 651481 h 652149"/>
              <a:gd name="connsiteX6" fmla="*/ 9236 w 2995501"/>
              <a:gd name="connsiteY6" fmla="*/ 531408 h 652149"/>
              <a:gd name="connsiteX7" fmla="*/ 0 w 2995501"/>
              <a:gd name="connsiteY7" fmla="*/ 208135 h 652149"/>
              <a:gd name="connsiteX8" fmla="*/ 138545 w 2995501"/>
              <a:gd name="connsiteY8" fmla="*/ 125008 h 652149"/>
              <a:gd name="connsiteX0" fmla="*/ 138545 w 2995501"/>
              <a:gd name="connsiteY0" fmla="*/ 125008 h 652149"/>
              <a:gd name="connsiteX1" fmla="*/ 2706255 w 2995501"/>
              <a:gd name="connsiteY1" fmla="*/ 317 h 652149"/>
              <a:gd name="connsiteX2" fmla="*/ 2890982 w 2995501"/>
              <a:gd name="connsiteY2" fmla="*/ 78826 h 652149"/>
              <a:gd name="connsiteX3" fmla="*/ 2969491 w 2995501"/>
              <a:gd name="connsiteY3" fmla="*/ 258935 h 652149"/>
              <a:gd name="connsiteX4" fmla="*/ 2906327 w 2995501"/>
              <a:gd name="connsiteY4" fmla="*/ 524415 h 652149"/>
              <a:gd name="connsiteX5" fmla="*/ 170873 w 2995501"/>
              <a:gd name="connsiteY5" fmla="*/ 651481 h 652149"/>
              <a:gd name="connsiteX6" fmla="*/ 9236 w 2995501"/>
              <a:gd name="connsiteY6" fmla="*/ 531408 h 652149"/>
              <a:gd name="connsiteX7" fmla="*/ 0 w 2995501"/>
              <a:gd name="connsiteY7" fmla="*/ 208135 h 652149"/>
              <a:gd name="connsiteX8" fmla="*/ 138545 w 2995501"/>
              <a:gd name="connsiteY8" fmla="*/ 125008 h 652149"/>
              <a:gd name="connsiteX0" fmla="*/ 138545 w 3017251"/>
              <a:gd name="connsiteY0" fmla="*/ 125008 h 652149"/>
              <a:gd name="connsiteX1" fmla="*/ 2706255 w 3017251"/>
              <a:gd name="connsiteY1" fmla="*/ 317 h 652149"/>
              <a:gd name="connsiteX2" fmla="*/ 2890982 w 3017251"/>
              <a:gd name="connsiteY2" fmla="*/ 78826 h 652149"/>
              <a:gd name="connsiteX3" fmla="*/ 3000601 w 3017251"/>
              <a:gd name="connsiteY3" fmla="*/ 397241 h 652149"/>
              <a:gd name="connsiteX4" fmla="*/ 2906327 w 3017251"/>
              <a:gd name="connsiteY4" fmla="*/ 524415 h 652149"/>
              <a:gd name="connsiteX5" fmla="*/ 170873 w 3017251"/>
              <a:gd name="connsiteY5" fmla="*/ 651481 h 652149"/>
              <a:gd name="connsiteX6" fmla="*/ 9236 w 3017251"/>
              <a:gd name="connsiteY6" fmla="*/ 531408 h 652149"/>
              <a:gd name="connsiteX7" fmla="*/ 0 w 3017251"/>
              <a:gd name="connsiteY7" fmla="*/ 208135 h 652149"/>
              <a:gd name="connsiteX8" fmla="*/ 138545 w 3017251"/>
              <a:gd name="connsiteY8" fmla="*/ 125008 h 652149"/>
              <a:gd name="connsiteX0" fmla="*/ 138545 w 3022183"/>
              <a:gd name="connsiteY0" fmla="*/ 125008 h 652149"/>
              <a:gd name="connsiteX1" fmla="*/ 2706255 w 3022183"/>
              <a:gd name="connsiteY1" fmla="*/ 317 h 652149"/>
              <a:gd name="connsiteX2" fmla="*/ 2890982 w 3022183"/>
              <a:gd name="connsiteY2" fmla="*/ 78826 h 652149"/>
              <a:gd name="connsiteX3" fmla="*/ 3000601 w 3022183"/>
              <a:gd name="connsiteY3" fmla="*/ 397241 h 652149"/>
              <a:gd name="connsiteX4" fmla="*/ 2906327 w 3022183"/>
              <a:gd name="connsiteY4" fmla="*/ 524415 h 652149"/>
              <a:gd name="connsiteX5" fmla="*/ 170873 w 3022183"/>
              <a:gd name="connsiteY5" fmla="*/ 651481 h 652149"/>
              <a:gd name="connsiteX6" fmla="*/ 9236 w 3022183"/>
              <a:gd name="connsiteY6" fmla="*/ 531408 h 652149"/>
              <a:gd name="connsiteX7" fmla="*/ 0 w 3022183"/>
              <a:gd name="connsiteY7" fmla="*/ 208135 h 652149"/>
              <a:gd name="connsiteX8" fmla="*/ 138545 w 3022183"/>
              <a:gd name="connsiteY8" fmla="*/ 125008 h 652149"/>
              <a:gd name="connsiteX0" fmla="*/ 138545 w 3022183"/>
              <a:gd name="connsiteY0" fmla="*/ 125008 h 652149"/>
              <a:gd name="connsiteX1" fmla="*/ 2706255 w 3022183"/>
              <a:gd name="connsiteY1" fmla="*/ 317 h 652149"/>
              <a:gd name="connsiteX2" fmla="*/ 2890982 w 3022183"/>
              <a:gd name="connsiteY2" fmla="*/ 78826 h 652149"/>
              <a:gd name="connsiteX3" fmla="*/ 3000601 w 3022183"/>
              <a:gd name="connsiteY3" fmla="*/ 397241 h 652149"/>
              <a:gd name="connsiteX4" fmla="*/ 2906327 w 3022183"/>
              <a:gd name="connsiteY4" fmla="*/ 524415 h 652149"/>
              <a:gd name="connsiteX5" fmla="*/ 170873 w 3022183"/>
              <a:gd name="connsiteY5" fmla="*/ 651481 h 652149"/>
              <a:gd name="connsiteX6" fmla="*/ 9236 w 3022183"/>
              <a:gd name="connsiteY6" fmla="*/ 531408 h 652149"/>
              <a:gd name="connsiteX7" fmla="*/ 0 w 3022183"/>
              <a:gd name="connsiteY7" fmla="*/ 208135 h 652149"/>
              <a:gd name="connsiteX8" fmla="*/ 138545 w 3022183"/>
              <a:gd name="connsiteY8" fmla="*/ 125008 h 65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22183" h="65214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3000601" y="397241"/>
                </a:lnTo>
                <a:cubicBezTo>
                  <a:pt x="3034851" y="478257"/>
                  <a:pt x="3044117" y="504626"/>
                  <a:pt x="2906327" y="524415"/>
                </a:cubicBezTo>
                <a:cubicBezTo>
                  <a:pt x="1976335" y="578044"/>
                  <a:pt x="1085112" y="624910"/>
                  <a:pt x="170873" y="651481"/>
                </a:cubicBezTo>
                <a:cubicBezTo>
                  <a:pt x="85499" y="654681"/>
                  <a:pt x="21371" y="651062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solidFill>
            <a:srgbClr val="D1FFE6"/>
          </a:solidFill>
          <a:ln>
            <a:solidFill>
              <a:srgbClr val="00B05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25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21D78C8-7669-CAE1-1560-080B10962220}"/>
              </a:ext>
            </a:extLst>
          </p:cNvPr>
          <p:cNvSpPr txBox="1"/>
          <p:nvPr/>
        </p:nvSpPr>
        <p:spPr>
          <a:xfrm>
            <a:off x="1371601" y="3682774"/>
            <a:ext cx="1092435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just" rtl="1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يجب على المدرس أن يُنمذج أمام التلاميذ السلوك المنتظر أثناء العمل في ثنائيات؛</a:t>
            </a:r>
          </a:p>
          <a:p>
            <a:pPr marL="514350" indent="-514350" algn="just" rtl="1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ظهور "أيقونة العمل الثنائي" تعني تفعيل صيغة العمل في إطار ثنائيات؛</a:t>
            </a:r>
          </a:p>
          <a:p>
            <a:pPr marL="514350" indent="-514350" algn="just" rtl="1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ar-MA" sz="3150" b="1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بروتوكول العمل الثنائي: (فكّر - قارن - شارك) :</a:t>
            </a:r>
          </a:p>
          <a:p>
            <a:pPr marL="903684" indent="-578644" algn="just" rtl="1">
              <a:buClr>
                <a:srgbClr val="00B050"/>
              </a:buClr>
              <a:buFont typeface="+mj-lt"/>
              <a:buAutoNum type="arabicPeriod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يعمل كل تلميذ(ة) بشكل فردي على كراسته؛</a:t>
            </a:r>
          </a:p>
          <a:p>
            <a:pPr marL="903684" indent="-578644" algn="just" rtl="1">
              <a:buClr>
                <a:srgbClr val="00B050"/>
              </a:buClr>
              <a:buFont typeface="+mj-lt"/>
              <a:buAutoNum type="arabicPeriod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عند إشارتي، يعرض كل تلميذ(ة) إجابته على زميله، يشرح له كيف توصل للحل. يجب أن يشرح كل منهما للآخر بالتناوب؛</a:t>
            </a:r>
          </a:p>
          <a:p>
            <a:pPr marL="903684" indent="-578644" algn="just" rtl="1">
              <a:buClr>
                <a:srgbClr val="00B050"/>
              </a:buClr>
              <a:buFont typeface="+mj-lt"/>
              <a:buAutoNum type="arabicPeriod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ينقل كل تلميذ(ة) إجابته على اللوحة بشكل فردي؛</a:t>
            </a:r>
          </a:p>
          <a:p>
            <a:pPr marL="903684" indent="-578644" algn="just" rtl="1">
              <a:buClr>
                <a:srgbClr val="00B050"/>
              </a:buClr>
              <a:buFont typeface="+mj-lt"/>
              <a:buAutoNum type="arabicPeriod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عند إشارتي، ارفعوا الألواح. على المدرس مراقبة العمل الثنائي للتأكد من تنفيذ المهمة بشكل صحيح.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29979A59-9711-BB2F-4BBF-E3732498B040}"/>
              </a:ext>
            </a:extLst>
          </p:cNvPr>
          <p:cNvGrpSpPr/>
          <p:nvPr/>
        </p:nvGrpSpPr>
        <p:grpSpPr>
          <a:xfrm>
            <a:off x="5315231" y="2738343"/>
            <a:ext cx="2831783" cy="966360"/>
            <a:chOff x="4724650" y="1291082"/>
            <a:chExt cx="2517140" cy="858987"/>
          </a:xfrm>
        </p:grpSpPr>
        <p:sp>
          <p:nvSpPr>
            <p:cNvPr id="2" name="Forme libre : forme 1">
              <a:extLst>
                <a:ext uri="{FF2B5EF4-FFF2-40B4-BE49-F238E27FC236}">
                  <a16:creationId xmlns:a16="http://schemas.microsoft.com/office/drawing/2014/main" id="{688916F5-FDE8-C45A-7C07-545C8E41B865}"/>
                </a:ext>
              </a:extLst>
            </p:cNvPr>
            <p:cNvSpPr/>
            <p:nvPr/>
          </p:nvSpPr>
          <p:spPr>
            <a:xfrm rot="21239963" flipH="1">
              <a:off x="4953445" y="1291082"/>
              <a:ext cx="2059551" cy="858987"/>
            </a:xfrm>
            <a:custGeom>
              <a:avLst/>
              <a:gdLst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6902"/>
                <a:gd name="connsiteX1" fmla="*/ 2706255 w 2969491"/>
                <a:gd name="connsiteY1" fmla="*/ 0 h 656902"/>
                <a:gd name="connsiteX2" fmla="*/ 2890982 w 2969491"/>
                <a:gd name="connsiteY2" fmla="*/ 78509 h 656902"/>
                <a:gd name="connsiteX3" fmla="*/ 2969491 w 2969491"/>
                <a:gd name="connsiteY3" fmla="*/ 258618 h 656902"/>
                <a:gd name="connsiteX4" fmla="*/ 2872509 w 2969491"/>
                <a:gd name="connsiteY4" fmla="*/ 378691 h 656902"/>
                <a:gd name="connsiteX5" fmla="*/ 170873 w 2969491"/>
                <a:gd name="connsiteY5" fmla="*/ 651164 h 656902"/>
                <a:gd name="connsiteX6" fmla="*/ 9236 w 2969491"/>
                <a:gd name="connsiteY6" fmla="*/ 531091 h 656902"/>
                <a:gd name="connsiteX7" fmla="*/ 0 w 2969491"/>
                <a:gd name="connsiteY7" fmla="*/ 207818 h 656902"/>
                <a:gd name="connsiteX8" fmla="*/ 138545 w 2969491"/>
                <a:gd name="connsiteY8" fmla="*/ 124691 h 656902"/>
                <a:gd name="connsiteX0" fmla="*/ 138545 w 2969491"/>
                <a:gd name="connsiteY0" fmla="*/ 124890 h 657101"/>
                <a:gd name="connsiteX1" fmla="*/ 2706255 w 2969491"/>
                <a:gd name="connsiteY1" fmla="*/ 199 h 657101"/>
                <a:gd name="connsiteX2" fmla="*/ 2890982 w 2969491"/>
                <a:gd name="connsiteY2" fmla="*/ 78708 h 657101"/>
                <a:gd name="connsiteX3" fmla="*/ 2969491 w 2969491"/>
                <a:gd name="connsiteY3" fmla="*/ 258817 h 657101"/>
                <a:gd name="connsiteX4" fmla="*/ 2872509 w 2969491"/>
                <a:gd name="connsiteY4" fmla="*/ 378890 h 657101"/>
                <a:gd name="connsiteX5" fmla="*/ 170873 w 2969491"/>
                <a:gd name="connsiteY5" fmla="*/ 651363 h 657101"/>
                <a:gd name="connsiteX6" fmla="*/ 9236 w 2969491"/>
                <a:gd name="connsiteY6" fmla="*/ 531290 h 657101"/>
                <a:gd name="connsiteX7" fmla="*/ 0 w 2969491"/>
                <a:gd name="connsiteY7" fmla="*/ 208017 h 657101"/>
                <a:gd name="connsiteX8" fmla="*/ 138545 w 2969491"/>
                <a:gd name="connsiteY8" fmla="*/ 124890 h 657101"/>
                <a:gd name="connsiteX0" fmla="*/ 138545 w 2969491"/>
                <a:gd name="connsiteY0" fmla="*/ 125008 h 657219"/>
                <a:gd name="connsiteX1" fmla="*/ 2706255 w 2969491"/>
                <a:gd name="connsiteY1" fmla="*/ 317 h 657219"/>
                <a:gd name="connsiteX2" fmla="*/ 2890982 w 2969491"/>
                <a:gd name="connsiteY2" fmla="*/ 78826 h 657219"/>
                <a:gd name="connsiteX3" fmla="*/ 2969491 w 2969491"/>
                <a:gd name="connsiteY3" fmla="*/ 258935 h 657219"/>
                <a:gd name="connsiteX4" fmla="*/ 2872509 w 2969491"/>
                <a:gd name="connsiteY4" fmla="*/ 379008 h 657219"/>
                <a:gd name="connsiteX5" fmla="*/ 170873 w 2969491"/>
                <a:gd name="connsiteY5" fmla="*/ 651481 h 657219"/>
                <a:gd name="connsiteX6" fmla="*/ 9236 w 2969491"/>
                <a:gd name="connsiteY6" fmla="*/ 531408 h 657219"/>
                <a:gd name="connsiteX7" fmla="*/ 0 w 2969491"/>
                <a:gd name="connsiteY7" fmla="*/ 208135 h 657219"/>
                <a:gd name="connsiteX8" fmla="*/ 138545 w 2969491"/>
                <a:gd name="connsiteY8" fmla="*/ 125008 h 657219"/>
                <a:gd name="connsiteX0" fmla="*/ 138545 w 2972005"/>
                <a:gd name="connsiteY0" fmla="*/ 125008 h 657219"/>
                <a:gd name="connsiteX1" fmla="*/ 2706255 w 2972005"/>
                <a:gd name="connsiteY1" fmla="*/ 317 h 657219"/>
                <a:gd name="connsiteX2" fmla="*/ 2890982 w 2972005"/>
                <a:gd name="connsiteY2" fmla="*/ 78826 h 657219"/>
                <a:gd name="connsiteX3" fmla="*/ 2969491 w 2972005"/>
                <a:gd name="connsiteY3" fmla="*/ 258935 h 657219"/>
                <a:gd name="connsiteX4" fmla="*/ 2872509 w 2972005"/>
                <a:gd name="connsiteY4" fmla="*/ 379008 h 657219"/>
                <a:gd name="connsiteX5" fmla="*/ 170873 w 2972005"/>
                <a:gd name="connsiteY5" fmla="*/ 651481 h 657219"/>
                <a:gd name="connsiteX6" fmla="*/ 9236 w 2972005"/>
                <a:gd name="connsiteY6" fmla="*/ 531408 h 657219"/>
                <a:gd name="connsiteX7" fmla="*/ 0 w 2972005"/>
                <a:gd name="connsiteY7" fmla="*/ 208135 h 657219"/>
                <a:gd name="connsiteX8" fmla="*/ 138545 w 2972005"/>
                <a:gd name="connsiteY8" fmla="*/ 125008 h 657219"/>
                <a:gd name="connsiteX0" fmla="*/ 138545 w 2973912"/>
                <a:gd name="connsiteY0" fmla="*/ 125008 h 657219"/>
                <a:gd name="connsiteX1" fmla="*/ 2706255 w 2973912"/>
                <a:gd name="connsiteY1" fmla="*/ 317 h 657219"/>
                <a:gd name="connsiteX2" fmla="*/ 2890982 w 2973912"/>
                <a:gd name="connsiteY2" fmla="*/ 78826 h 657219"/>
                <a:gd name="connsiteX3" fmla="*/ 2969491 w 2973912"/>
                <a:gd name="connsiteY3" fmla="*/ 258935 h 657219"/>
                <a:gd name="connsiteX4" fmla="*/ 2872509 w 2973912"/>
                <a:gd name="connsiteY4" fmla="*/ 379008 h 657219"/>
                <a:gd name="connsiteX5" fmla="*/ 170873 w 2973912"/>
                <a:gd name="connsiteY5" fmla="*/ 651481 h 657219"/>
                <a:gd name="connsiteX6" fmla="*/ 9236 w 2973912"/>
                <a:gd name="connsiteY6" fmla="*/ 531408 h 657219"/>
                <a:gd name="connsiteX7" fmla="*/ 0 w 2973912"/>
                <a:gd name="connsiteY7" fmla="*/ 208135 h 657219"/>
                <a:gd name="connsiteX8" fmla="*/ 138545 w 2973912"/>
                <a:gd name="connsiteY8" fmla="*/ 125008 h 657219"/>
                <a:gd name="connsiteX0" fmla="*/ 138545 w 2978405"/>
                <a:gd name="connsiteY0" fmla="*/ 125008 h 657219"/>
                <a:gd name="connsiteX1" fmla="*/ 2706255 w 2978405"/>
                <a:gd name="connsiteY1" fmla="*/ 317 h 657219"/>
                <a:gd name="connsiteX2" fmla="*/ 2890982 w 2978405"/>
                <a:gd name="connsiteY2" fmla="*/ 78826 h 657219"/>
                <a:gd name="connsiteX3" fmla="*/ 2969491 w 2978405"/>
                <a:gd name="connsiteY3" fmla="*/ 258935 h 657219"/>
                <a:gd name="connsiteX4" fmla="*/ 2906327 w 2978405"/>
                <a:gd name="connsiteY4" fmla="*/ 524415 h 657219"/>
                <a:gd name="connsiteX5" fmla="*/ 170873 w 2978405"/>
                <a:gd name="connsiteY5" fmla="*/ 651481 h 657219"/>
                <a:gd name="connsiteX6" fmla="*/ 9236 w 2978405"/>
                <a:gd name="connsiteY6" fmla="*/ 531408 h 657219"/>
                <a:gd name="connsiteX7" fmla="*/ 0 w 2978405"/>
                <a:gd name="connsiteY7" fmla="*/ 208135 h 657219"/>
                <a:gd name="connsiteX8" fmla="*/ 138545 w 2978405"/>
                <a:gd name="connsiteY8" fmla="*/ 125008 h 657219"/>
                <a:gd name="connsiteX0" fmla="*/ 138545 w 2978405"/>
                <a:gd name="connsiteY0" fmla="*/ 125008 h 657219"/>
                <a:gd name="connsiteX1" fmla="*/ 2706255 w 2978405"/>
                <a:gd name="connsiteY1" fmla="*/ 317 h 657219"/>
                <a:gd name="connsiteX2" fmla="*/ 2890982 w 2978405"/>
                <a:gd name="connsiteY2" fmla="*/ 78826 h 657219"/>
                <a:gd name="connsiteX3" fmla="*/ 2969491 w 2978405"/>
                <a:gd name="connsiteY3" fmla="*/ 258935 h 657219"/>
                <a:gd name="connsiteX4" fmla="*/ 2906327 w 2978405"/>
                <a:gd name="connsiteY4" fmla="*/ 524415 h 657219"/>
                <a:gd name="connsiteX5" fmla="*/ 170873 w 2978405"/>
                <a:gd name="connsiteY5" fmla="*/ 651481 h 657219"/>
                <a:gd name="connsiteX6" fmla="*/ 9236 w 2978405"/>
                <a:gd name="connsiteY6" fmla="*/ 531408 h 657219"/>
                <a:gd name="connsiteX7" fmla="*/ 0 w 2978405"/>
                <a:gd name="connsiteY7" fmla="*/ 208135 h 657219"/>
                <a:gd name="connsiteX8" fmla="*/ 138545 w 2978405"/>
                <a:gd name="connsiteY8" fmla="*/ 125008 h 657219"/>
                <a:gd name="connsiteX0" fmla="*/ 138545 w 2978405"/>
                <a:gd name="connsiteY0" fmla="*/ 125008 h 651481"/>
                <a:gd name="connsiteX1" fmla="*/ 2706255 w 2978405"/>
                <a:gd name="connsiteY1" fmla="*/ 317 h 651481"/>
                <a:gd name="connsiteX2" fmla="*/ 2890982 w 2978405"/>
                <a:gd name="connsiteY2" fmla="*/ 78826 h 651481"/>
                <a:gd name="connsiteX3" fmla="*/ 2969491 w 2978405"/>
                <a:gd name="connsiteY3" fmla="*/ 258935 h 651481"/>
                <a:gd name="connsiteX4" fmla="*/ 2906327 w 2978405"/>
                <a:gd name="connsiteY4" fmla="*/ 524415 h 651481"/>
                <a:gd name="connsiteX5" fmla="*/ 170873 w 2978405"/>
                <a:gd name="connsiteY5" fmla="*/ 651481 h 651481"/>
                <a:gd name="connsiteX6" fmla="*/ 9236 w 2978405"/>
                <a:gd name="connsiteY6" fmla="*/ 531408 h 651481"/>
                <a:gd name="connsiteX7" fmla="*/ 0 w 2978405"/>
                <a:gd name="connsiteY7" fmla="*/ 208135 h 651481"/>
                <a:gd name="connsiteX8" fmla="*/ 138545 w 2978405"/>
                <a:gd name="connsiteY8" fmla="*/ 125008 h 651481"/>
                <a:gd name="connsiteX0" fmla="*/ 138545 w 2978405"/>
                <a:gd name="connsiteY0" fmla="*/ 125008 h 651532"/>
                <a:gd name="connsiteX1" fmla="*/ 2706255 w 2978405"/>
                <a:gd name="connsiteY1" fmla="*/ 317 h 651532"/>
                <a:gd name="connsiteX2" fmla="*/ 2890982 w 2978405"/>
                <a:gd name="connsiteY2" fmla="*/ 78826 h 651532"/>
                <a:gd name="connsiteX3" fmla="*/ 2969491 w 2978405"/>
                <a:gd name="connsiteY3" fmla="*/ 258935 h 651532"/>
                <a:gd name="connsiteX4" fmla="*/ 2906327 w 2978405"/>
                <a:gd name="connsiteY4" fmla="*/ 524415 h 651532"/>
                <a:gd name="connsiteX5" fmla="*/ 170873 w 2978405"/>
                <a:gd name="connsiteY5" fmla="*/ 651481 h 651532"/>
                <a:gd name="connsiteX6" fmla="*/ 9236 w 2978405"/>
                <a:gd name="connsiteY6" fmla="*/ 531408 h 651532"/>
                <a:gd name="connsiteX7" fmla="*/ 0 w 2978405"/>
                <a:gd name="connsiteY7" fmla="*/ 208135 h 651532"/>
                <a:gd name="connsiteX8" fmla="*/ 138545 w 2978405"/>
                <a:gd name="connsiteY8" fmla="*/ 125008 h 651532"/>
                <a:gd name="connsiteX0" fmla="*/ 138545 w 2978405"/>
                <a:gd name="connsiteY0" fmla="*/ 125008 h 651481"/>
                <a:gd name="connsiteX1" fmla="*/ 2706255 w 2978405"/>
                <a:gd name="connsiteY1" fmla="*/ 317 h 651481"/>
                <a:gd name="connsiteX2" fmla="*/ 2890982 w 2978405"/>
                <a:gd name="connsiteY2" fmla="*/ 78826 h 651481"/>
                <a:gd name="connsiteX3" fmla="*/ 2969491 w 2978405"/>
                <a:gd name="connsiteY3" fmla="*/ 258935 h 651481"/>
                <a:gd name="connsiteX4" fmla="*/ 2906327 w 2978405"/>
                <a:gd name="connsiteY4" fmla="*/ 524415 h 651481"/>
                <a:gd name="connsiteX5" fmla="*/ 170873 w 2978405"/>
                <a:gd name="connsiteY5" fmla="*/ 651481 h 651481"/>
                <a:gd name="connsiteX6" fmla="*/ 9236 w 2978405"/>
                <a:gd name="connsiteY6" fmla="*/ 531408 h 651481"/>
                <a:gd name="connsiteX7" fmla="*/ 0 w 2978405"/>
                <a:gd name="connsiteY7" fmla="*/ 208135 h 651481"/>
                <a:gd name="connsiteX8" fmla="*/ 138545 w 2978405"/>
                <a:gd name="connsiteY8" fmla="*/ 125008 h 651481"/>
                <a:gd name="connsiteX0" fmla="*/ 138545 w 2978405"/>
                <a:gd name="connsiteY0" fmla="*/ 125008 h 652149"/>
                <a:gd name="connsiteX1" fmla="*/ 2706255 w 2978405"/>
                <a:gd name="connsiteY1" fmla="*/ 317 h 652149"/>
                <a:gd name="connsiteX2" fmla="*/ 2890982 w 2978405"/>
                <a:gd name="connsiteY2" fmla="*/ 78826 h 652149"/>
                <a:gd name="connsiteX3" fmla="*/ 2969491 w 2978405"/>
                <a:gd name="connsiteY3" fmla="*/ 258935 h 652149"/>
                <a:gd name="connsiteX4" fmla="*/ 2906327 w 2978405"/>
                <a:gd name="connsiteY4" fmla="*/ 524415 h 652149"/>
                <a:gd name="connsiteX5" fmla="*/ 170873 w 2978405"/>
                <a:gd name="connsiteY5" fmla="*/ 651481 h 652149"/>
                <a:gd name="connsiteX6" fmla="*/ 9236 w 2978405"/>
                <a:gd name="connsiteY6" fmla="*/ 531408 h 652149"/>
                <a:gd name="connsiteX7" fmla="*/ 0 w 2978405"/>
                <a:gd name="connsiteY7" fmla="*/ 208135 h 652149"/>
                <a:gd name="connsiteX8" fmla="*/ 138545 w 2978405"/>
                <a:gd name="connsiteY8" fmla="*/ 125008 h 652149"/>
                <a:gd name="connsiteX0" fmla="*/ 138545 w 2985636"/>
                <a:gd name="connsiteY0" fmla="*/ 125008 h 652149"/>
                <a:gd name="connsiteX1" fmla="*/ 2706255 w 2985636"/>
                <a:gd name="connsiteY1" fmla="*/ 317 h 652149"/>
                <a:gd name="connsiteX2" fmla="*/ 2890982 w 2985636"/>
                <a:gd name="connsiteY2" fmla="*/ 78826 h 652149"/>
                <a:gd name="connsiteX3" fmla="*/ 2969491 w 2985636"/>
                <a:gd name="connsiteY3" fmla="*/ 258935 h 652149"/>
                <a:gd name="connsiteX4" fmla="*/ 2906327 w 2985636"/>
                <a:gd name="connsiteY4" fmla="*/ 524415 h 652149"/>
                <a:gd name="connsiteX5" fmla="*/ 170873 w 2985636"/>
                <a:gd name="connsiteY5" fmla="*/ 651481 h 652149"/>
                <a:gd name="connsiteX6" fmla="*/ 9236 w 2985636"/>
                <a:gd name="connsiteY6" fmla="*/ 531408 h 652149"/>
                <a:gd name="connsiteX7" fmla="*/ 0 w 2985636"/>
                <a:gd name="connsiteY7" fmla="*/ 208135 h 652149"/>
                <a:gd name="connsiteX8" fmla="*/ 138545 w 2985636"/>
                <a:gd name="connsiteY8" fmla="*/ 125008 h 652149"/>
                <a:gd name="connsiteX0" fmla="*/ 138545 w 2995501"/>
                <a:gd name="connsiteY0" fmla="*/ 125008 h 652149"/>
                <a:gd name="connsiteX1" fmla="*/ 2706255 w 2995501"/>
                <a:gd name="connsiteY1" fmla="*/ 317 h 652149"/>
                <a:gd name="connsiteX2" fmla="*/ 2890982 w 2995501"/>
                <a:gd name="connsiteY2" fmla="*/ 78826 h 652149"/>
                <a:gd name="connsiteX3" fmla="*/ 2969491 w 2995501"/>
                <a:gd name="connsiteY3" fmla="*/ 258935 h 652149"/>
                <a:gd name="connsiteX4" fmla="*/ 2906327 w 2995501"/>
                <a:gd name="connsiteY4" fmla="*/ 524415 h 652149"/>
                <a:gd name="connsiteX5" fmla="*/ 170873 w 2995501"/>
                <a:gd name="connsiteY5" fmla="*/ 651481 h 652149"/>
                <a:gd name="connsiteX6" fmla="*/ 9236 w 2995501"/>
                <a:gd name="connsiteY6" fmla="*/ 531408 h 652149"/>
                <a:gd name="connsiteX7" fmla="*/ 0 w 2995501"/>
                <a:gd name="connsiteY7" fmla="*/ 208135 h 652149"/>
                <a:gd name="connsiteX8" fmla="*/ 138545 w 2995501"/>
                <a:gd name="connsiteY8" fmla="*/ 125008 h 652149"/>
                <a:gd name="connsiteX0" fmla="*/ 138545 w 2995501"/>
                <a:gd name="connsiteY0" fmla="*/ 125008 h 652149"/>
                <a:gd name="connsiteX1" fmla="*/ 2706255 w 2995501"/>
                <a:gd name="connsiteY1" fmla="*/ 317 h 652149"/>
                <a:gd name="connsiteX2" fmla="*/ 2890982 w 2995501"/>
                <a:gd name="connsiteY2" fmla="*/ 78826 h 652149"/>
                <a:gd name="connsiteX3" fmla="*/ 2969491 w 2995501"/>
                <a:gd name="connsiteY3" fmla="*/ 258935 h 652149"/>
                <a:gd name="connsiteX4" fmla="*/ 2906327 w 2995501"/>
                <a:gd name="connsiteY4" fmla="*/ 524415 h 652149"/>
                <a:gd name="connsiteX5" fmla="*/ 170873 w 2995501"/>
                <a:gd name="connsiteY5" fmla="*/ 651481 h 652149"/>
                <a:gd name="connsiteX6" fmla="*/ 9236 w 2995501"/>
                <a:gd name="connsiteY6" fmla="*/ 531408 h 652149"/>
                <a:gd name="connsiteX7" fmla="*/ 0 w 2995501"/>
                <a:gd name="connsiteY7" fmla="*/ 208135 h 652149"/>
                <a:gd name="connsiteX8" fmla="*/ 138545 w 2995501"/>
                <a:gd name="connsiteY8" fmla="*/ 125008 h 652149"/>
                <a:gd name="connsiteX0" fmla="*/ 138545 w 3017251"/>
                <a:gd name="connsiteY0" fmla="*/ 125008 h 652149"/>
                <a:gd name="connsiteX1" fmla="*/ 2706255 w 3017251"/>
                <a:gd name="connsiteY1" fmla="*/ 317 h 652149"/>
                <a:gd name="connsiteX2" fmla="*/ 2890982 w 3017251"/>
                <a:gd name="connsiteY2" fmla="*/ 78826 h 652149"/>
                <a:gd name="connsiteX3" fmla="*/ 3000601 w 3017251"/>
                <a:gd name="connsiteY3" fmla="*/ 397241 h 652149"/>
                <a:gd name="connsiteX4" fmla="*/ 2906327 w 3017251"/>
                <a:gd name="connsiteY4" fmla="*/ 524415 h 652149"/>
                <a:gd name="connsiteX5" fmla="*/ 170873 w 3017251"/>
                <a:gd name="connsiteY5" fmla="*/ 651481 h 652149"/>
                <a:gd name="connsiteX6" fmla="*/ 9236 w 3017251"/>
                <a:gd name="connsiteY6" fmla="*/ 531408 h 652149"/>
                <a:gd name="connsiteX7" fmla="*/ 0 w 3017251"/>
                <a:gd name="connsiteY7" fmla="*/ 208135 h 652149"/>
                <a:gd name="connsiteX8" fmla="*/ 138545 w 3017251"/>
                <a:gd name="connsiteY8" fmla="*/ 125008 h 652149"/>
                <a:gd name="connsiteX0" fmla="*/ 138545 w 3022183"/>
                <a:gd name="connsiteY0" fmla="*/ 125008 h 652149"/>
                <a:gd name="connsiteX1" fmla="*/ 2706255 w 3022183"/>
                <a:gd name="connsiteY1" fmla="*/ 317 h 652149"/>
                <a:gd name="connsiteX2" fmla="*/ 2890982 w 3022183"/>
                <a:gd name="connsiteY2" fmla="*/ 78826 h 652149"/>
                <a:gd name="connsiteX3" fmla="*/ 3000601 w 3022183"/>
                <a:gd name="connsiteY3" fmla="*/ 397241 h 652149"/>
                <a:gd name="connsiteX4" fmla="*/ 2906327 w 3022183"/>
                <a:gd name="connsiteY4" fmla="*/ 524415 h 652149"/>
                <a:gd name="connsiteX5" fmla="*/ 170873 w 3022183"/>
                <a:gd name="connsiteY5" fmla="*/ 651481 h 652149"/>
                <a:gd name="connsiteX6" fmla="*/ 9236 w 3022183"/>
                <a:gd name="connsiteY6" fmla="*/ 531408 h 652149"/>
                <a:gd name="connsiteX7" fmla="*/ 0 w 3022183"/>
                <a:gd name="connsiteY7" fmla="*/ 208135 h 652149"/>
                <a:gd name="connsiteX8" fmla="*/ 138545 w 3022183"/>
                <a:gd name="connsiteY8" fmla="*/ 125008 h 652149"/>
                <a:gd name="connsiteX0" fmla="*/ 138545 w 3022183"/>
                <a:gd name="connsiteY0" fmla="*/ 125008 h 652149"/>
                <a:gd name="connsiteX1" fmla="*/ 2706255 w 3022183"/>
                <a:gd name="connsiteY1" fmla="*/ 317 h 652149"/>
                <a:gd name="connsiteX2" fmla="*/ 2890982 w 3022183"/>
                <a:gd name="connsiteY2" fmla="*/ 78826 h 652149"/>
                <a:gd name="connsiteX3" fmla="*/ 3000601 w 3022183"/>
                <a:gd name="connsiteY3" fmla="*/ 397241 h 652149"/>
                <a:gd name="connsiteX4" fmla="*/ 2906327 w 3022183"/>
                <a:gd name="connsiteY4" fmla="*/ 524415 h 652149"/>
                <a:gd name="connsiteX5" fmla="*/ 170873 w 3022183"/>
                <a:gd name="connsiteY5" fmla="*/ 651481 h 652149"/>
                <a:gd name="connsiteX6" fmla="*/ 9236 w 3022183"/>
                <a:gd name="connsiteY6" fmla="*/ 531408 h 652149"/>
                <a:gd name="connsiteX7" fmla="*/ 0 w 3022183"/>
                <a:gd name="connsiteY7" fmla="*/ 208135 h 652149"/>
                <a:gd name="connsiteX8" fmla="*/ 138545 w 3022183"/>
                <a:gd name="connsiteY8" fmla="*/ 125008 h 65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22183" h="652149">
                  <a:moveTo>
                    <a:pt x="138545" y="125008"/>
                  </a:moveTo>
                  <a:lnTo>
                    <a:pt x="2706255" y="317"/>
                  </a:lnTo>
                  <a:cubicBezTo>
                    <a:pt x="2828121" y="-3658"/>
                    <a:pt x="2867087" y="30047"/>
                    <a:pt x="2890982" y="78826"/>
                  </a:cubicBezTo>
                  <a:lnTo>
                    <a:pt x="3000601" y="397241"/>
                  </a:lnTo>
                  <a:cubicBezTo>
                    <a:pt x="3034851" y="478257"/>
                    <a:pt x="3044117" y="504626"/>
                    <a:pt x="2906327" y="524415"/>
                  </a:cubicBezTo>
                  <a:cubicBezTo>
                    <a:pt x="1976335" y="578044"/>
                    <a:pt x="1085112" y="624910"/>
                    <a:pt x="170873" y="651481"/>
                  </a:cubicBezTo>
                  <a:cubicBezTo>
                    <a:pt x="85499" y="654681"/>
                    <a:pt x="21371" y="651062"/>
                    <a:pt x="9236" y="531408"/>
                  </a:cubicBezTo>
                  <a:lnTo>
                    <a:pt x="0" y="208135"/>
                  </a:lnTo>
                  <a:cubicBezTo>
                    <a:pt x="26085" y="152793"/>
                    <a:pt x="37097" y="137645"/>
                    <a:pt x="138545" y="125008"/>
                  </a:cubicBezTo>
                  <a:close/>
                </a:path>
              </a:pathLst>
            </a:custGeom>
            <a:solidFill>
              <a:srgbClr val="00B050"/>
            </a:solidFill>
            <a:ln>
              <a:solidFill>
                <a:srgbClr val="00B050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250" dirty="0"/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96A81B1-F9CD-8949-BE52-547C4EB3A510}"/>
                </a:ext>
              </a:extLst>
            </p:cNvPr>
            <p:cNvSpPr txBox="1"/>
            <p:nvPr/>
          </p:nvSpPr>
          <p:spPr>
            <a:xfrm>
              <a:off x="4724650" y="1437148"/>
              <a:ext cx="2517140" cy="57451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>
                <a:spcAft>
                  <a:spcPts val="675"/>
                </a:spcAft>
              </a:pPr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 ينبغي القيام به:</a:t>
              </a:r>
              <a:endParaRPr lang="fr-F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" name="Image 2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A988CAC0-022F-C032-B7A0-7DE7092F27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448051" y="1378624"/>
            <a:ext cx="2219288" cy="1472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4352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5CBC09-A4F3-F5A1-775C-CF16F2DBD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BDD59E-35AF-08AE-97D2-03EF745F436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6644B68-A217-B1EA-B6A2-D030369C46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AE7AA85-A02D-0E3A-3290-16D83F5B51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4BBCA44-D9C1-ADDD-4139-A8FEDF5F0F2E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4160FC2-6EF1-3763-71DD-2F6C8153782A}"/>
              </a:ext>
            </a:extLst>
          </p:cNvPr>
          <p:cNvSpPr txBox="1"/>
          <p:nvPr/>
        </p:nvSpPr>
        <p:spPr>
          <a:xfrm>
            <a:off x="4876799" y="287721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الملحق2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9807060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BB467AA8-BCB7-736A-96CB-44A39E213C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2098957"/>
            <a:ext cx="13716000" cy="773984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graphicFrame>
        <p:nvGraphicFramePr>
          <p:cNvPr id="12" name="Tableau 4">
            <a:extLst>
              <a:ext uri="{FF2B5EF4-FFF2-40B4-BE49-F238E27FC236}">
                <a16:creationId xmlns:a16="http://schemas.microsoft.com/office/drawing/2014/main" id="{53C30653-D237-F046-EA7F-A8E6354AA829}"/>
              </a:ext>
            </a:extLst>
          </p:cNvPr>
          <p:cNvGraphicFramePr>
            <a:graphicFrameLocks noGrp="1"/>
          </p:cNvGraphicFramePr>
          <p:nvPr/>
        </p:nvGraphicFramePr>
        <p:xfrm>
          <a:off x="330096" y="2708001"/>
          <a:ext cx="13272998" cy="4067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24392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4029075">
                  <a:extLst>
                    <a:ext uri="{9D8B030D-6E8A-4147-A177-3AD203B41FA5}">
                      <a16:colId xmlns:a16="http://schemas.microsoft.com/office/drawing/2014/main" val="3971960171"/>
                    </a:ext>
                  </a:extLst>
                </a:gridCol>
              </a:tblGrid>
              <a:tr h="1805940">
                <a:tc>
                  <a:txBody>
                    <a:bodyPr/>
                    <a:lstStyle/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اكساب القدرة على الجمع شفويا لعددين من رقم واحد؛</a:t>
                      </a:r>
                      <a:endParaRPr lang="fr-FR" sz="2700" b="1" dirty="0">
                        <a:solidFill>
                          <a:srgbClr val="151616"/>
                        </a:solidFill>
                        <a:latin typeface="Calibri" panose="020F0502020204030204" pitchFamily="34" charset="0"/>
                      </a:endParaRPr>
                    </a:p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اكساب القدرة على الطرح شفويا لعدد مكون من رقمين أو رقم واحد، يكون الفرق محصورا بين 0 و18؛</a:t>
                      </a: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 </a:t>
                      </a:r>
                    </a:p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MA" sz="2700" b="1" kern="1200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ea typeface="+mn-ea"/>
                          <a:cs typeface="MadaniArabic-Light" panose="00000400000000000000" pitchFamily="2" charset="-78"/>
                        </a:rPr>
                        <a:t>التمكن من جداول الضرب*؛ </a:t>
                      </a:r>
                      <a:endParaRPr lang="fr-FR" sz="2700" b="1" kern="1200" dirty="0">
                        <a:solidFill>
                          <a:srgbClr val="151616"/>
                        </a:solidFill>
                        <a:latin typeface="Calibri" panose="020F0502020204030204" pitchFamily="34" charset="0"/>
                        <a:ea typeface="+mn-ea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أهداف النشاط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  <a:tr h="120015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كرة خفيفة الوزن </a:t>
                      </a: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المعينات الديداكتيكية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884860"/>
                  </a:ext>
                </a:extLst>
              </a:tr>
              <a:tr h="1061350">
                <a:tc>
                  <a:txBody>
                    <a:bodyPr/>
                    <a:lstStyle/>
                    <a:p>
                      <a:pPr algn="ctr" rtl="1"/>
                      <a:r>
                        <a:rPr lang="f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10 دقائق </a:t>
                      </a:r>
                      <a:endParaRPr lang="fr-MA" sz="3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المدة الزمنية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</a:tbl>
          </a:graphicData>
        </a:graphic>
      </p:graphicFrame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EFD2F427-B993-2D35-C38A-FA47CE115960}"/>
              </a:ext>
            </a:extLst>
          </p:cNvPr>
          <p:cNvSpPr txBox="1">
            <a:spLocks/>
          </p:cNvSpPr>
          <p:nvPr/>
        </p:nvSpPr>
        <p:spPr>
          <a:xfrm>
            <a:off x="2252804" y="129194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لعبة رمي الكرة 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  <p:pic>
        <p:nvPicPr>
          <p:cNvPr id="3" name="Graphic 6" descr="Alarm clock with solid fill">
            <a:extLst>
              <a:ext uri="{FF2B5EF4-FFF2-40B4-BE49-F238E27FC236}">
                <a16:creationId xmlns:a16="http://schemas.microsoft.com/office/drawing/2014/main" id="{0A6197C9-6FC5-598D-B6A9-16193436B7B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74107" y="5590275"/>
            <a:ext cx="1015180" cy="959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03522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CF74E09A-1F44-E430-0B0A-5B12BFAC59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9431BBB8-3685-81E7-6835-2EE314866E3F}"/>
              </a:ext>
            </a:extLst>
          </p:cNvPr>
          <p:cNvSpPr txBox="1">
            <a:spLocks/>
          </p:cNvSpPr>
          <p:nvPr/>
        </p:nvSpPr>
        <p:spPr>
          <a:xfrm>
            <a:off x="2144209" y="1322719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لعبة رمي الكرة 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4CF2779A-C449-FFA4-E0FF-85AF400A2BDB}"/>
              </a:ext>
            </a:extLst>
          </p:cNvPr>
          <p:cNvSpPr txBox="1"/>
          <p:nvPr/>
        </p:nvSpPr>
        <p:spPr>
          <a:xfrm>
            <a:off x="974560" y="3237350"/>
            <a:ext cx="12351232" cy="4809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028700" rtl="1">
              <a:defRPr/>
            </a:pPr>
            <a:r>
              <a:rPr lang="ar-MA" sz="3150" dirty="0">
                <a:solidFill>
                  <a:schemeClr val="accent1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ممارسة مع جماعة  أو في مجموعات صغيرة:</a:t>
            </a:r>
            <a:endParaRPr lang="fr-FR" sz="3150" dirty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algn="just" defTabSz="1028700" rtl="1">
              <a:defRPr/>
            </a:pPr>
            <a:r>
              <a:rPr lang="en-US" sz="2700" dirty="0">
                <a:solidFill>
                  <a:srgbClr val="151616"/>
                </a:solidFill>
                <a:latin typeface="Calibri" panose="020F0502020204030204" pitchFamily="34" charset="0"/>
              </a:rPr>
              <a:t>◾ 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مطالبة المتعلمين بتكوين دائرة.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algn="just" defTabSz="1028700" rtl="1"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شرح القواعد: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spcBef>
                <a:spcPts val="248"/>
              </a:spcBef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ترمى الكرة في اتجاه متعلم/ة مع سؤاله /ها حسابا شفويا في الجمع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(مجموع أصغر من أو يساوي 18)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؛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spcBef>
                <a:spcPts val="248"/>
              </a:spcBef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يقبض المتعلم الكرة ويقدم الجواب الصحيح في الحين؛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spcBef>
                <a:spcPts val="248"/>
              </a:spcBef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يكرر المتعلم الذي أجاب رمي الكرة لزميل آخر مع سؤال آخر؛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يرمي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الكرة في اتجاه متعلم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ويسأله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حول الجمع" كم هي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3+4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يجيب ثم يرمي الكرة نحو زميل آخر.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تعطى عملية جمع أخرى للمتعلم الذي يقبض الكرة.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يتم 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تقديم النشاط وتحفيز المتعلمين على السرعة في طرح السؤال وال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إ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جابة 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155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اللوحة والقلم والكراسة في القمطر، سنحتاجها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1" name="Group 7">
            <a:extLst>
              <a:ext uri="{FF2B5EF4-FFF2-40B4-BE49-F238E27FC236}">
                <a16:creationId xmlns:a16="http://schemas.microsoft.com/office/drawing/2014/main" id="{E039D9EE-6FCD-5746-0FF7-4B02B02E60B1}"/>
              </a:ext>
            </a:extLst>
          </p:cNvPr>
          <p:cNvGrpSpPr/>
          <p:nvPr/>
        </p:nvGrpSpPr>
        <p:grpSpPr>
          <a:xfrm>
            <a:off x="9708002" y="4305300"/>
            <a:ext cx="1967371" cy="1801077"/>
            <a:chOff x="331235" y="1277768"/>
            <a:chExt cx="1795426" cy="2270728"/>
          </a:xfrm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E273FDFD-8DD0-6AF4-A4FF-AB151DECAA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11025" t="14561" r="11389" b="14089"/>
            <a:stretch/>
          </p:blipFill>
          <p:spPr>
            <a:xfrm>
              <a:off x="454329" y="1277768"/>
              <a:ext cx="1672332" cy="1189216"/>
            </a:xfrm>
            <a:prstGeom prst="roundRect">
              <a:avLst/>
            </a:prstGeom>
          </p:spPr>
        </p:pic>
        <p:pic>
          <p:nvPicPr>
            <p:cNvPr id="14" name="Image 19" descr="Une image contenant texte, fournitures de bureau&#10;&#10;Description générée automatiquement">
              <a:extLst>
                <a:ext uri="{FF2B5EF4-FFF2-40B4-BE49-F238E27FC236}">
                  <a16:creationId xmlns:a16="http://schemas.microsoft.com/office/drawing/2014/main" id="{FC84602F-5E6E-FE8B-3F34-FA9AE2C1CE2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10"/>
                </a:ext>
              </a:extLst>
            </a:blip>
            <a:stretch>
              <a:fillRect/>
            </a:stretch>
          </p:blipFill>
          <p:spPr>
            <a:xfrm>
              <a:off x="1171478" y="2501472"/>
              <a:ext cx="855244" cy="1025503"/>
            </a:xfrm>
            <a:prstGeom prst="rect">
              <a:avLst/>
            </a:prstGeom>
          </p:spPr>
        </p:pic>
        <p:pic>
          <p:nvPicPr>
            <p:cNvPr id="16" name="Picture 8" descr="Maped Brosse en Bois pour Ardoises Blanches et Noires">
              <a:extLst>
                <a:ext uri="{FF2B5EF4-FFF2-40B4-BE49-F238E27FC236}">
                  <a16:creationId xmlns:a16="http://schemas.microsoft.com/office/drawing/2014/main" id="{8CD4A3EF-14B2-B046-6887-2B2EED14DC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5" t="22613" r="7267" b="28421"/>
            <a:stretch/>
          </p:blipFill>
          <p:spPr bwMode="auto">
            <a:xfrm>
              <a:off x="331235" y="2910958"/>
              <a:ext cx="855245" cy="637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4E9D11D6-635C-822F-B617-A90ED89CE5D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0834" y="5532455"/>
            <a:ext cx="1027366" cy="6858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02648DB-E879-5184-3B15-7CF55F4A04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260230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B4DC7329-0870-0787-BFD8-41633BD61BF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9" y="771871"/>
            <a:ext cx="702304" cy="584775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37995</TotalTime>
  <Words>2740</Words>
  <Application>Microsoft Office PowerPoint</Application>
  <PresentationFormat>Personnalisé</PresentationFormat>
  <Paragraphs>715</Paragraphs>
  <Slides>85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85</vt:i4>
      </vt:variant>
    </vt:vector>
  </HeadingPairs>
  <TitlesOfParts>
    <vt:vector size="97" baseType="lpstr">
      <vt:lpstr>Montserrat Light</vt:lpstr>
      <vt:lpstr>Carelia</vt:lpstr>
      <vt:lpstr>Montserrat Medium</vt:lpstr>
      <vt:lpstr>Arial Rounded MT Bold</vt:lpstr>
      <vt:lpstr>Wingdings</vt:lpstr>
      <vt:lpstr>Calibri</vt:lpstr>
      <vt:lpstr>Dosis</vt:lpstr>
      <vt:lpstr>Arial</vt:lpstr>
      <vt:lpstr>Microsoft Uighur</vt:lpstr>
      <vt:lpstr>Montserrat</vt:lpstr>
      <vt:lpstr>MadaniArabic-Light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Mohamed Ouatouch</cp:lastModifiedBy>
  <cp:revision>224</cp:revision>
  <dcterms:created xsi:type="dcterms:W3CDTF">2006-08-16T00:00:00Z</dcterms:created>
  <dcterms:modified xsi:type="dcterms:W3CDTF">2025-09-19T00:04:16Z</dcterms:modified>
  <dc:identifier>DAFtlvZnwz4</dc:identifier>
</cp:coreProperties>
</file>