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95"/>
  </p:notesMasterIdLst>
  <p:sldIdLst>
    <p:sldId id="257" r:id="rId2"/>
    <p:sldId id="2134808553" r:id="rId3"/>
    <p:sldId id="2134808443" r:id="rId4"/>
    <p:sldId id="2134805101" r:id="rId5"/>
    <p:sldId id="2147482684" r:id="rId6"/>
    <p:sldId id="2134805155" r:id="rId7"/>
    <p:sldId id="2147482682" r:id="rId8"/>
    <p:sldId id="386" r:id="rId9"/>
    <p:sldId id="2134808444" r:id="rId10"/>
    <p:sldId id="2147482615" r:id="rId11"/>
    <p:sldId id="2147482696" r:id="rId12"/>
    <p:sldId id="2147482709" r:id="rId13"/>
    <p:sldId id="2134808519" r:id="rId14"/>
    <p:sldId id="2134808520" r:id="rId15"/>
    <p:sldId id="2147482629" r:id="rId16"/>
    <p:sldId id="2147482630" r:id="rId17"/>
    <p:sldId id="2147482631" r:id="rId18"/>
    <p:sldId id="2147482632" r:id="rId19"/>
    <p:sldId id="2147482633" r:id="rId20"/>
    <p:sldId id="2147482634" r:id="rId21"/>
    <p:sldId id="2147482635" r:id="rId22"/>
    <p:sldId id="2147482636" r:id="rId23"/>
    <p:sldId id="2134808459" r:id="rId24"/>
    <p:sldId id="2147482637" r:id="rId25"/>
    <p:sldId id="2147482638" r:id="rId26"/>
    <p:sldId id="2134808551" r:id="rId27"/>
    <p:sldId id="2134808446" r:id="rId28"/>
    <p:sldId id="2147482646" r:id="rId29"/>
    <p:sldId id="2147482648" r:id="rId30"/>
    <p:sldId id="2147482663" r:id="rId31"/>
    <p:sldId id="2147482664" r:id="rId32"/>
    <p:sldId id="2147482665" r:id="rId33"/>
    <p:sldId id="2147482666" r:id="rId34"/>
    <p:sldId id="2147482697" r:id="rId35"/>
    <p:sldId id="2147482698" r:id="rId36"/>
    <p:sldId id="2147482647" r:id="rId37"/>
    <p:sldId id="2147482649" r:id="rId38"/>
    <p:sldId id="2134808460" r:id="rId39"/>
    <p:sldId id="2134808538" r:id="rId40"/>
    <p:sldId id="2147482673" r:id="rId41"/>
    <p:sldId id="2147482675" r:id="rId42"/>
    <p:sldId id="2147482676" r:id="rId43"/>
    <p:sldId id="2147482677" r:id="rId44"/>
    <p:sldId id="2147482685" r:id="rId45"/>
    <p:sldId id="2147482686" r:id="rId46"/>
    <p:sldId id="2147482687" r:id="rId47"/>
    <p:sldId id="2147482688" r:id="rId48"/>
    <p:sldId id="2147482689" r:id="rId49"/>
    <p:sldId id="2147482700" r:id="rId50"/>
    <p:sldId id="2147482701" r:id="rId51"/>
    <p:sldId id="2147482702" r:id="rId52"/>
    <p:sldId id="2147482703" r:id="rId53"/>
    <p:sldId id="2147482539" r:id="rId54"/>
    <p:sldId id="2147482558" r:id="rId55"/>
    <p:sldId id="2147482582" r:id="rId56"/>
    <p:sldId id="2147482547" r:id="rId57"/>
    <p:sldId id="2134808542" r:id="rId58"/>
    <p:sldId id="2147482575" r:id="rId59"/>
    <p:sldId id="2134808547" r:id="rId60"/>
    <p:sldId id="2147482576" r:id="rId61"/>
    <p:sldId id="2147482577" r:id="rId62"/>
    <p:sldId id="2147482578" r:id="rId63"/>
    <p:sldId id="2147482579" r:id="rId64"/>
    <p:sldId id="2147482580" r:id="rId65"/>
    <p:sldId id="2147482581" r:id="rId66"/>
    <p:sldId id="2147482583" r:id="rId67"/>
    <p:sldId id="2134808467" r:id="rId68"/>
    <p:sldId id="2134808543" r:id="rId69"/>
    <p:sldId id="2147482624" r:id="rId70"/>
    <p:sldId id="2134808545" r:id="rId71"/>
    <p:sldId id="2147482678" r:id="rId72"/>
    <p:sldId id="2134808546" r:id="rId73"/>
    <p:sldId id="2147482679" r:id="rId74"/>
    <p:sldId id="2134808549" r:id="rId75"/>
    <p:sldId id="2147482680" r:id="rId76"/>
    <p:sldId id="2147482694" r:id="rId77"/>
    <p:sldId id="2147482695" r:id="rId78"/>
    <p:sldId id="2147482550" r:id="rId79"/>
    <p:sldId id="2134808504" r:id="rId80"/>
    <p:sldId id="2147482538" r:id="rId81"/>
    <p:sldId id="2147482692" r:id="rId82"/>
    <p:sldId id="2134804362" r:id="rId83"/>
    <p:sldId id="2134804363" r:id="rId84"/>
    <p:sldId id="2147482690" r:id="rId85"/>
    <p:sldId id="2134804365" r:id="rId86"/>
    <p:sldId id="2147482704" r:id="rId87"/>
    <p:sldId id="2147482705" r:id="rId88"/>
    <p:sldId id="2147482706" r:id="rId89"/>
    <p:sldId id="2147482707" r:id="rId90"/>
    <p:sldId id="2147482708" r:id="rId91"/>
    <p:sldId id="2147482693" r:id="rId92"/>
    <p:sldId id="2134804359" r:id="rId93"/>
    <p:sldId id="2134804364" r:id="rId94"/>
  </p:sldIdLst>
  <p:sldSz cx="13716000" cy="10287000"/>
  <p:notesSz cx="6858000" cy="9144000"/>
  <p:embeddedFontLst>
    <p:embeddedFont>
      <p:font typeface="29LT Bukra Bold" panose="020B0604020202020204" charset="0"/>
      <p:bold r:id="rId96"/>
    </p:embeddedFont>
    <p:embeddedFont>
      <p:font typeface="Arial Rounded MT Bold" panose="020F0704030504030204" pitchFamily="34" charset="0"/>
      <p:regular r:id="rId97"/>
    </p:embeddedFont>
    <p:embeddedFont>
      <p:font typeface="Carelia" panose="020B0604020202020204" charset="0"/>
      <p:regular r:id="rId98"/>
    </p:embeddedFont>
    <p:embeddedFont>
      <p:font typeface="Dosis" pitchFamily="2" charset="0"/>
      <p:regular r:id="rId99"/>
      <p:bold r:id="rId100"/>
    </p:embeddedFont>
    <p:embeddedFont>
      <p:font typeface="Dubai" panose="020B0503030403030204" pitchFamily="34" charset="-78"/>
      <p:regular r:id="rId101"/>
      <p:bold r:id="rId102"/>
    </p:embeddedFont>
    <p:embeddedFont>
      <p:font typeface="MadaniArabic-ExtraLight" panose="00000300000000000000" pitchFamily="2" charset="-78"/>
      <p:regular r:id="rId103"/>
    </p:embeddedFont>
    <p:embeddedFont>
      <p:font typeface="MadaniArabic-Light" panose="00000400000000000000" pitchFamily="2" charset="-78"/>
      <p:regular r:id="rId104"/>
    </p:embeddedFont>
    <p:embeddedFont>
      <p:font typeface="Microsoft Uighur" panose="02000000000000000000" pitchFamily="2" charset="-78"/>
      <p:regular r:id="rId105"/>
      <p:bold r:id="rId106"/>
    </p:embeddedFont>
    <p:embeddedFont>
      <p:font typeface="Montserrat" panose="00000500000000000000" pitchFamily="2" charset="0"/>
      <p:regular r:id="rId107"/>
      <p:bold r:id="rId108"/>
      <p:italic r:id="rId109"/>
      <p:boldItalic r:id="rId110"/>
    </p:embeddedFont>
    <p:embeddedFont>
      <p:font typeface="Montserrat Light" panose="00000400000000000000" pitchFamily="2" charset="0"/>
      <p:regular r:id="rId111"/>
      <p:italic r:id="rId112"/>
    </p:embeddedFont>
    <p:embeddedFont>
      <p:font typeface="Montserrat Medium" panose="00000600000000000000" pitchFamily="2" charset="0"/>
      <p:regular r:id="rId113"/>
      <p:italic r:id="rId1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C283"/>
    <a:srgbClr val="02BDC9"/>
    <a:srgbClr val="F98F51"/>
    <a:srgbClr val="0097B2"/>
    <a:srgbClr val="3D8FA5"/>
    <a:srgbClr val="106585"/>
    <a:srgbClr val="829D4A"/>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452" autoAdjust="0"/>
    <p:restoredTop sz="95033" autoAdjust="0"/>
  </p:normalViewPr>
  <p:slideViewPr>
    <p:cSldViewPr>
      <p:cViewPr varScale="1">
        <p:scale>
          <a:sx n="61" d="100"/>
          <a:sy n="61" d="100"/>
        </p:scale>
        <p:origin x="470"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17.fntdata"/><Relationship Id="rId16" Type="http://schemas.openxmlformats.org/officeDocument/2006/relationships/slide" Target="slides/slide15.xml"/><Relationship Id="rId107" Type="http://schemas.openxmlformats.org/officeDocument/2006/relationships/font" Target="fonts/font12.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7.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18.fntdata"/><Relationship Id="rId118"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8.fntdata"/><Relationship Id="rId108" Type="http://schemas.openxmlformats.org/officeDocument/2006/relationships/font" Target="fonts/font13.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1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font" Target="fonts/font4.fntdata"/><Relationship Id="rId10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14.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2.fntdata"/><Relationship Id="rId104" Type="http://schemas.openxmlformats.org/officeDocument/2006/relationships/font" Target="fonts/font9.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15.fntdata"/><Relationship Id="rId115"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5.fntdata"/><Relationship Id="rId105"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font" Target="fonts/font3.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16.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19/09/2025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0450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0348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46801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9437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A0AE87F-B08A-4342-80EC-80A3A2B8D41A}" type="slidenum">
              <a:rPr lang="fr-MA" smtClean="0"/>
              <a:pPr/>
              <a:t>39</a:t>
            </a:fld>
            <a:endParaRPr lang="fr-MA" dirty="0"/>
          </a:p>
        </p:txBody>
      </p:sp>
    </p:spTree>
    <p:extLst>
      <p:ext uri="{BB962C8B-B14F-4D97-AF65-F5344CB8AC3E}">
        <p14:creationId xmlns:p14="http://schemas.microsoft.com/office/powerpoint/2010/main" val="900523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cs typeface="MadaniArabic-Light" panose="00000400000000000000" pitchFamily="2" charset="-78"/>
              </a:rPr>
              <a:t>يستثمر النشاط أساسا للاشتغال على الأعداد من فئة المئات</a:t>
            </a:r>
          </a:p>
          <a:p>
            <a:pPr marL="0" lvl="0" indent="0" algn="l" rtl="0">
              <a:spcBef>
                <a:spcPts val="0"/>
              </a:spcBef>
              <a:spcAft>
                <a:spcPts val="0"/>
              </a:spcAft>
              <a:buNone/>
            </a:pPr>
            <a:r>
              <a:rPr lang="ar-MA" dirty="0">
                <a:cs typeface="MadaniArabic-Light" panose="00000400000000000000" pitchFamily="2" charset="-78"/>
              </a:rPr>
              <a:t>يعتبر النشاط محوريا في اللبنة الثانية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5071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7011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1045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411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0417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cs typeface="MadaniArabic-Light" panose="00000400000000000000" pitchFamily="2" charset="-78"/>
              </a:rPr>
              <a:t>بعد نمذجة استعمال جداول الجمع أو الطرح – تقدم البطاقة التقنية للنشاط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2377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1276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167556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9/19/2025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svg"/><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4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2.png"/><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6.png"/><Relationship Id="rId7" Type="http://schemas.openxmlformats.org/officeDocument/2006/relationships/image" Target="../media/image25.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7.svg"/><Relationship Id="rId9" Type="http://schemas.openxmlformats.org/officeDocument/2006/relationships/image" Target="../media/image27.png"/></Relationships>
</file>

<file path=ppt/slides/_rels/slide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5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0.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6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6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6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6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6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13.png"/></Relationships>
</file>

<file path=ppt/slides/_rels/slide6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7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13.png"/></Relationships>
</file>

<file path=ppt/slides/_rels/slide7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13.png"/></Relationships>
</file>

<file path=ppt/slides/_rels/slide7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13.png"/></Relationships>
</file>

<file path=ppt/slides/_rels/slide7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13.png"/></Relationships>
</file>

<file path=ppt/slides/_rels/slide7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13.png"/></Relationships>
</file>

<file path=ppt/slides/_rels/slide7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13.png"/></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7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8.png"/></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6.png"/><Relationship Id="rId5" Type="http://schemas.openxmlformats.org/officeDocument/2006/relationships/image" Target="../media/image62.svg"/><Relationship Id="rId4" Type="http://schemas.openxmlformats.org/officeDocument/2006/relationships/image" Target="../media/image61.png"/></Relationships>
</file>

<file path=ppt/slides/_rels/slide8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63.png"/></Relationships>
</file>

<file path=ppt/slides/_rels/slide8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40.jpeg"/><Relationship Id="rId3" Type="http://schemas.openxmlformats.org/officeDocument/2006/relationships/image" Target="../media/image8.png"/><Relationship Id="rId7" Type="http://schemas.openxmlformats.org/officeDocument/2006/relationships/image" Target="../media/image36.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5.png"/><Relationship Id="rId11" Type="http://schemas.openxmlformats.org/officeDocument/2006/relationships/image" Target="../media/image38.jpeg"/><Relationship Id="rId5" Type="http://schemas.openxmlformats.org/officeDocument/2006/relationships/image" Target="../media/image34.png"/><Relationship Id="rId10" Type="http://schemas.openxmlformats.org/officeDocument/2006/relationships/hyperlink" Target="https://openclipart.org/detail/131431/black-marker-marcador-negro" TargetMode="External"/><Relationship Id="rId4" Type="http://schemas.openxmlformats.org/officeDocument/2006/relationships/image" Target="../media/image9.svg"/><Relationship Id="rId9" Type="http://schemas.openxmlformats.org/officeDocument/2006/relationships/image" Target="../media/image37.png"/></Relationships>
</file>

<file path=ppt/slides/_rels/slide9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64.svg"/><Relationship Id="rId4" Type="http://schemas.openxmlformats.org/officeDocument/2006/relationships/image" Target="../media/image61.png"/></Relationships>
</file>

<file path=ppt/slides/_rels/slide9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473241" y="7125051"/>
            <a:ext cx="6325330" cy="813494"/>
            <a:chOff x="3333024" y="7007413"/>
            <a:chExt cx="632533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333024" y="7086600"/>
              <a:ext cx="6325330" cy="654025"/>
            </a:xfrm>
            <a:prstGeom prst="rect">
              <a:avLst/>
            </a:prstGeom>
          </p:spPr>
          <p:txBody>
            <a:bodyPr lIns="0" tIns="0" rIns="0" bIns="0" rtlCol="0" anchor="t">
              <a:spAutoFit/>
            </a:bodyPr>
            <a:lstStyle/>
            <a:p>
              <a:pPr algn="ctr" defTabSz="685834" rtl="1">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10 </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sp>
        <p:nvSpPr>
          <p:cNvPr id="5" name="ZoneTexte 4">
            <a:extLst>
              <a:ext uri="{FF2B5EF4-FFF2-40B4-BE49-F238E27FC236}">
                <a16:creationId xmlns:a16="http://schemas.microsoft.com/office/drawing/2014/main" id="{78DEA8EF-E746-A63E-76B4-9205D5002C8C}"/>
              </a:ext>
            </a:extLst>
          </p:cNvPr>
          <p:cNvSpPr txBox="1"/>
          <p:nvPr/>
        </p:nvSpPr>
        <p:spPr>
          <a:xfrm>
            <a:off x="3840481" y="8535769"/>
            <a:ext cx="6035039" cy="461665"/>
          </a:xfrm>
          <a:prstGeom prst="rect">
            <a:avLst/>
          </a:prstGeom>
          <a:noFill/>
        </p:spPr>
        <p:txBody>
          <a:bodyPr wrap="square" rtlCol="0">
            <a:spAutoFit/>
          </a:bodyPr>
          <a:lstStyle/>
          <a:p>
            <a:pPr algn="ctr" defTabSz="685834"/>
            <a:r>
              <a:rPr lang="ar-SA" sz="2400" b="1" dirty="0">
                <a:solidFill>
                  <a:prstClr val="black">
                    <a:lumMod val="75000"/>
                    <a:lumOff val="25000"/>
                  </a:prstClr>
                </a:solidFill>
                <a:latin typeface="Microsoft Uighur" panose="02000000000000000000" pitchFamily="2" charset="-78"/>
                <a:cs typeface="Microsoft Uighur" panose="02000000000000000000" pitchFamily="2" charset="-78"/>
              </a:rPr>
              <a:t>نسخة تجريبية</a:t>
            </a:r>
            <a:endParaRPr lang="fr-MA" sz="2400" b="1" dirty="0">
              <a:solidFill>
                <a:prstClr val="black">
                  <a:lumMod val="75000"/>
                  <a:lumOff val="25000"/>
                </a:prstClr>
              </a:solidFill>
              <a:latin typeface="Microsoft Uighur" panose="02000000000000000000" pitchFamily="2" charset="-78"/>
              <a:cs typeface="Microsoft Uighur" panose="02000000000000000000" pitchFamily="2"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SA" sz="4000" b="1" dirty="0">
                <a:solidFill>
                  <a:prstClr val="white"/>
                </a:solidFill>
                <a:latin typeface="Microsoft Uighur" panose="02000000000000000000" pitchFamily="2" charset="-78"/>
                <a:cs typeface="Microsoft Uighur" panose="02000000000000000000" pitchFamily="2" charset="-78"/>
              </a:rPr>
              <a:t>لبنة جمع</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p>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1</a:t>
            </a:r>
            <a:endParaRPr lang="fr-FR"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2</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0B0BC-8557-F523-5F15-165DD4CFB83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5F69012-C8B0-4668-5C32-DDC449A0D22C}"/>
              </a:ext>
            </a:extLst>
          </p:cNvPr>
          <p:cNvSpPr/>
          <p:nvPr/>
        </p:nvSpPr>
        <p:spPr>
          <a:xfrm>
            <a:off x="-1" y="2095500"/>
            <a:ext cx="13716001" cy="8191499"/>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DF9877D-0270-ACDA-F5AF-4A1DA7E05B83}"/>
              </a:ext>
            </a:extLst>
          </p:cNvPr>
          <p:cNvSpPr/>
          <p:nvPr/>
        </p:nvSpPr>
        <p:spPr>
          <a:xfrm>
            <a:off x="275852" y="2258257"/>
            <a:ext cx="13164293" cy="770122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BCC0BB0-6177-145B-3042-F262074D06BF}"/>
              </a:ext>
            </a:extLst>
          </p:cNvPr>
          <p:cNvSpPr/>
          <p:nvPr/>
        </p:nvSpPr>
        <p:spPr>
          <a:xfrm>
            <a:off x="-1" y="712298"/>
            <a:ext cx="13716001" cy="138320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03BF606F-BBC3-5D16-7B94-4DB2BCECA564}"/>
              </a:ext>
            </a:extLst>
          </p:cNvPr>
          <p:cNvSpPr txBox="1"/>
          <p:nvPr/>
        </p:nvSpPr>
        <p:spPr>
          <a:xfrm>
            <a:off x="152400" y="863026"/>
            <a:ext cx="12287217" cy="584775"/>
          </a:xfrm>
          <a:prstGeom prst="rect">
            <a:avLst/>
          </a:prstGeom>
          <a:noFill/>
        </p:spPr>
        <p:txBody>
          <a:bodyPr wrap="square" rtlCol="0">
            <a:spAutoFit/>
          </a:bodyPr>
          <a:lstStyle/>
          <a:p>
            <a:pPr lvl="0" algn="r" defTabSz="685834" rtl="1">
              <a:defRPr/>
            </a:pPr>
            <a:r>
              <a:rPr lang="ar-MA" sz="3200" dirty="0">
                <a:solidFill>
                  <a:schemeClr val="bg1">
                    <a:lumMod val="75000"/>
                  </a:schemeClr>
                </a:solidFill>
                <a:latin typeface="Microsoft Uighur" panose="02000000000000000000" pitchFamily="2" charset="-78"/>
                <a:cs typeface="Microsoft Uighur" panose="02000000000000000000" pitchFamily="2" charset="-78"/>
              </a:rPr>
              <a:t>رأينا بالأمس أيقونة "</a:t>
            </a:r>
            <a:r>
              <a:rPr lang="ar-MA" sz="3200" dirty="0">
                <a:solidFill>
                  <a:prstClr val="white">
                    <a:lumMod val="75000"/>
                  </a:prstClr>
                </a:solidFill>
                <a:latin typeface="Microsoft Uighur" panose="02000000000000000000" pitchFamily="2" charset="-78"/>
                <a:cs typeface="Microsoft Uighur" panose="02000000000000000000" pitchFamily="2" charset="-78"/>
              </a:rPr>
              <a:t> النمذجة </a:t>
            </a:r>
            <a:r>
              <a:rPr lang="ar-MA" sz="3200" dirty="0">
                <a:solidFill>
                  <a:schemeClr val="bg1">
                    <a:lumMod val="75000"/>
                  </a:schemeClr>
                </a:solidFill>
                <a:latin typeface="Microsoft Uighur" panose="02000000000000000000" pitchFamily="2" charset="-78"/>
                <a:cs typeface="Microsoft Uighur" panose="02000000000000000000" pitchFamily="2" charset="-78"/>
              </a:rPr>
              <a:t>" من يذكرنا بما تعنيه هذه الأيقونة وما علينا القيام به عند ظهورها.</a:t>
            </a:r>
          </a:p>
        </p:txBody>
      </p:sp>
      <p:sp>
        <p:nvSpPr>
          <p:cNvPr id="3" name="Freeform 8">
            <a:extLst>
              <a:ext uri="{FF2B5EF4-FFF2-40B4-BE49-F238E27FC236}">
                <a16:creationId xmlns:a16="http://schemas.microsoft.com/office/drawing/2014/main" id="{E34EFA24-E43F-57B2-EB87-FF450DE3DEA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5" name="Image 4" descr="Une image contenant Dessin animé, dessin humoristique, habits, garçon&#10;&#10;Le contenu généré par l’IA peut être incorrect.">
            <a:extLst>
              <a:ext uri="{FF2B5EF4-FFF2-40B4-BE49-F238E27FC236}">
                <a16:creationId xmlns:a16="http://schemas.microsoft.com/office/drawing/2014/main" id="{A95996C3-07A1-F2B3-64D6-A5A867830C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19600" y="3606218"/>
            <a:ext cx="4706229" cy="3137481"/>
          </a:xfrm>
          <a:prstGeom prst="rect">
            <a:avLst/>
          </a:prstGeom>
        </p:spPr>
      </p:pic>
      <p:sp>
        <p:nvSpPr>
          <p:cNvPr id="10" name="Rectangle : coins arrondis 9">
            <a:extLst>
              <a:ext uri="{FF2B5EF4-FFF2-40B4-BE49-F238E27FC236}">
                <a16:creationId xmlns:a16="http://schemas.microsoft.com/office/drawing/2014/main" id="{683DC41D-5D11-786C-3C2B-CCB248DE457A}"/>
              </a:ext>
            </a:extLst>
          </p:cNvPr>
          <p:cNvSpPr/>
          <p:nvPr/>
        </p:nvSpPr>
        <p:spPr>
          <a:xfrm>
            <a:off x="5523455" y="674369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graphicFrame>
        <p:nvGraphicFramePr>
          <p:cNvPr id="2" name="Tableau 1">
            <a:extLst>
              <a:ext uri="{FF2B5EF4-FFF2-40B4-BE49-F238E27FC236}">
                <a16:creationId xmlns:a16="http://schemas.microsoft.com/office/drawing/2014/main" id="{A6428EA7-29E6-CC3F-FCF4-DFCFDA67192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520013D3-60A8-5E23-8F51-8110124724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09736" y="3133881"/>
            <a:ext cx="2059512" cy="2059512"/>
          </a:xfrm>
          <a:prstGeom prst="rect">
            <a:avLst/>
          </a:prstGeom>
        </p:spPr>
      </p:pic>
      <p:sp>
        <p:nvSpPr>
          <p:cNvPr id="7" name="ZoneTexte 6">
            <a:extLst>
              <a:ext uri="{FF2B5EF4-FFF2-40B4-BE49-F238E27FC236}">
                <a16:creationId xmlns:a16="http://schemas.microsoft.com/office/drawing/2014/main" id="{B82430CB-5EF3-EC35-4F65-FBED2F39EE67}"/>
              </a:ext>
            </a:extLst>
          </p:cNvPr>
          <p:cNvSpPr txBox="1"/>
          <p:nvPr/>
        </p:nvSpPr>
        <p:spPr>
          <a:xfrm>
            <a:off x="9772129" y="3963582"/>
            <a:ext cx="1534725" cy="400110"/>
          </a:xfrm>
          <a:prstGeom prst="rect">
            <a:avLst/>
          </a:prstGeom>
          <a:noFill/>
        </p:spPr>
        <p:txBody>
          <a:bodyPr wrap="square" rtlCol="0">
            <a:spAutoFit/>
          </a:bodyPr>
          <a:lstStyle/>
          <a:p>
            <a:pPr algn="ctr"/>
            <a:r>
              <a:rPr lang="ar-MA" sz="2000" b="1" dirty="0"/>
              <a:t>نمذجة</a:t>
            </a:r>
            <a:endParaRPr lang="fr-FR" sz="1000" dirty="0"/>
          </a:p>
        </p:txBody>
      </p:sp>
    </p:spTree>
    <p:extLst>
      <p:ext uri="{BB962C8B-B14F-4D97-AF65-F5344CB8AC3E}">
        <p14:creationId xmlns:p14="http://schemas.microsoft.com/office/powerpoint/2010/main" val="1755425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3203195" y="3941147"/>
            <a:ext cx="7220790"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الجمع والطرح شفهيا</a:t>
            </a: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125929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60934-8D3B-B08D-EA28-F4953B8226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B26E16E-6493-6F03-A750-9B19032E85CB}"/>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0AFBB6D-09BF-69D6-5828-AF52AF14C0FC}"/>
              </a:ext>
            </a:extLst>
          </p:cNvPr>
          <p:cNvSpPr/>
          <p:nvPr/>
        </p:nvSpPr>
        <p:spPr>
          <a:xfrm>
            <a:off x="275853" y="2781300"/>
            <a:ext cx="13164293" cy="71018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0EFF461-1D09-6EF3-7E86-7A51B234B5D5}"/>
              </a:ext>
            </a:extLst>
          </p:cNvPr>
          <p:cNvSpPr/>
          <p:nvPr/>
        </p:nvSpPr>
        <p:spPr>
          <a:xfrm>
            <a:off x="-1" y="752746"/>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548B48-19C8-2012-FF92-A976962A8F80}"/>
              </a:ext>
            </a:extLst>
          </p:cNvPr>
          <p:cNvSpPr txBox="1"/>
          <p:nvPr/>
        </p:nvSpPr>
        <p:spPr>
          <a:xfrm>
            <a:off x="275854" y="863026"/>
            <a:ext cx="12163764"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 نعود لنشاطنا " الجمع والطرح شفهيا" سنستمر في التدرب على الجمع الشفوي لعددين من رقم واحد.</a:t>
            </a: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يستعين الأستاذ</a:t>
            </a:r>
            <a:r>
              <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(ة)</a:t>
            </a:r>
            <a:r>
              <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ببطاقة النشاط</a:t>
            </a:r>
            <a:r>
              <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 مرحلة الممارسة الموجهة</a:t>
            </a:r>
            <a:r>
              <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r>
              <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(الملحق 2)</a:t>
            </a:r>
            <a:r>
              <a:rPr lang="ar-MA" sz="3200" dirty="0">
                <a:solidFill>
                  <a:prstClr val="white">
                    <a:lumMod val="65000"/>
                  </a:prstClr>
                </a:solidFill>
                <a:latin typeface="Microsoft Uighur" panose="02000000000000000000" pitchFamily="2" charset="-78"/>
                <a:cs typeface="Microsoft Uighur" panose="02000000000000000000" pitchFamily="2" charset="-78"/>
              </a:rPr>
              <a:t> </a:t>
            </a:r>
          </a:p>
        </p:txBody>
      </p:sp>
      <p:graphicFrame>
        <p:nvGraphicFramePr>
          <p:cNvPr id="13" name="Tableau 12">
            <a:extLst>
              <a:ext uri="{FF2B5EF4-FFF2-40B4-BE49-F238E27FC236}">
                <a16:creationId xmlns:a16="http://schemas.microsoft.com/office/drawing/2014/main" id="{52A2CC12-5262-E1B4-DF33-59584EECF5C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C9A2DE21-6193-E26E-5829-9B86CC4887F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pSp>
        <p:nvGrpSpPr>
          <p:cNvPr id="4" name="Groupe 3">
            <a:extLst>
              <a:ext uri="{FF2B5EF4-FFF2-40B4-BE49-F238E27FC236}">
                <a16:creationId xmlns:a16="http://schemas.microsoft.com/office/drawing/2014/main" id="{D4F8B530-3DE9-7E82-413F-CF7A87F546A7}"/>
              </a:ext>
            </a:extLst>
          </p:cNvPr>
          <p:cNvGrpSpPr/>
          <p:nvPr/>
        </p:nvGrpSpPr>
        <p:grpSpPr>
          <a:xfrm>
            <a:off x="3748696" y="3236044"/>
            <a:ext cx="6552918" cy="6125049"/>
            <a:chOff x="5518324" y="2984386"/>
            <a:chExt cx="6552918" cy="6125049"/>
          </a:xfrm>
        </p:grpSpPr>
        <p:pic>
          <p:nvPicPr>
            <p:cNvPr id="5" name="Image 4" descr="Une image contenant capture d’écran, Rectangle, cadre photo, art&#10;&#10;Le contenu généré par l’IA peut être incorrect.">
              <a:extLst>
                <a:ext uri="{FF2B5EF4-FFF2-40B4-BE49-F238E27FC236}">
                  <a16:creationId xmlns:a16="http://schemas.microsoft.com/office/drawing/2014/main" id="{6343E1AF-419E-A127-B5C6-AEB71A2F55C1}"/>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6" name="Image 5" descr="Une image contenant Dessin animé, dessin humoristique, habits, garçon&#10;&#10;Le contenu généré par l’IA peut être incorrect.">
              <a:extLst>
                <a:ext uri="{FF2B5EF4-FFF2-40B4-BE49-F238E27FC236}">
                  <a16:creationId xmlns:a16="http://schemas.microsoft.com/office/drawing/2014/main" id="{0454669D-4210-F55B-E13B-8CC56245EB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8324" y="4740823"/>
              <a:ext cx="6552918" cy="4368612"/>
            </a:xfrm>
            <a:prstGeom prst="rect">
              <a:avLst/>
            </a:prstGeom>
          </p:spPr>
        </p:pic>
      </p:grpSp>
      <p:pic>
        <p:nvPicPr>
          <p:cNvPr id="7" name="Image 1">
            <a:extLst>
              <a:ext uri="{FF2B5EF4-FFF2-40B4-BE49-F238E27FC236}">
                <a16:creationId xmlns:a16="http://schemas.microsoft.com/office/drawing/2014/main" id="{08B16B08-22C4-797C-65F2-1B4A9840D7AF}"/>
              </a:ext>
            </a:extLst>
          </p:cNvPr>
          <p:cNvPicPr>
            <a:picLocks noChangeAspect="1"/>
          </p:cNvPicPr>
          <p:nvPr/>
        </p:nvPicPr>
        <p:blipFill>
          <a:blip r:embed="rId6"/>
          <a:stretch>
            <a:fillRect/>
          </a:stretch>
        </p:blipFill>
        <p:spPr>
          <a:xfrm>
            <a:off x="6230574" y="3617210"/>
            <a:ext cx="1059769" cy="1490132"/>
          </a:xfrm>
          <a:prstGeom prst="rect">
            <a:avLst/>
          </a:prstGeom>
        </p:spPr>
      </p:pic>
    </p:spTree>
    <p:extLst>
      <p:ext uri="{BB962C8B-B14F-4D97-AF65-F5344CB8AC3E}">
        <p14:creationId xmlns:p14="http://schemas.microsoft.com/office/powerpoint/2010/main" val="2898600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B5059-CDBC-D0F9-19EE-9EA46E4006F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57CF66-59F5-C21C-8A9B-13CE7EEFA99A}"/>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15304F-655E-6F70-F73A-E1A6AF048E75}"/>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651E58-984C-4DC2-B532-D167EB088C77}"/>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F58867-A995-AD6A-E50B-C0544E98BF9B}"/>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خذوا الألواح، 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564F78C-DA6F-40AE-AF49-FAC5297234E9}"/>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9D6AD167-E610-DEBE-EDC1-847ACB3E9D38}"/>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A81EE1CB-C7B4-81B6-BB83-CB9A797B1950}"/>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4</a:t>
            </a:r>
            <a:r>
              <a:rPr lang="fr-FR" sz="8000" dirty="0">
                <a:solidFill>
                  <a:schemeClr val="bg1"/>
                </a:solidFill>
              </a:rPr>
              <a:t>+</a:t>
            </a:r>
            <a:r>
              <a:rPr lang="ar-MA" sz="8000" dirty="0">
                <a:solidFill>
                  <a:schemeClr val="bg1"/>
                </a:solidFill>
              </a:rPr>
              <a:t>3</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B1EA6410-E500-C3AA-2E03-B46FE34A69A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F365E61C-290D-0B9D-13D8-E559FDC0373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519753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88125-9E9C-D9BD-A451-0489F53BCD7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AE3553A-FA7C-41F8-49EB-1196A0B6968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D8E11-9D39-309B-7E35-779F9ABC88CA}"/>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2A43BD-B17B-55A8-07F2-520733B79273}"/>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65BDDA1-0350-9D9E-EE0E-FF257E088F83}"/>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9CD1CFA-8215-1206-EF2C-56D220E70748}"/>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6D1AFDFD-1B94-0660-EC73-8C183C7D5F4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8724AAF2-820C-2A62-BE82-F485F7B9667F}"/>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4</a:t>
            </a:r>
            <a:r>
              <a:rPr lang="fr-FR" sz="8000" dirty="0">
                <a:solidFill>
                  <a:schemeClr val="bg1"/>
                </a:solidFill>
              </a:rPr>
              <a:t>+</a:t>
            </a:r>
            <a:r>
              <a:rPr lang="ar-MA" sz="8000" dirty="0">
                <a:solidFill>
                  <a:schemeClr val="bg1"/>
                </a:solidFill>
              </a:rPr>
              <a:t>3</a:t>
            </a:r>
            <a:r>
              <a:rPr lang="fr-FR" sz="8000" dirty="0">
                <a:solidFill>
                  <a:schemeClr val="bg1"/>
                </a:solidFill>
              </a:rPr>
              <a:t>=</a:t>
            </a:r>
            <a:r>
              <a:rPr lang="ar-MA" sz="8000" dirty="0">
                <a:solidFill>
                  <a:srgbClr val="FFFF00"/>
                </a:solidFill>
              </a:rPr>
              <a:t>7</a:t>
            </a:r>
            <a:endParaRPr lang="fr-FR" sz="8000" dirty="0">
              <a:solidFill>
                <a:srgbClr val="FFFF00"/>
              </a:solidFill>
            </a:endParaRPr>
          </a:p>
        </p:txBody>
      </p:sp>
      <p:pic>
        <p:nvPicPr>
          <p:cNvPr id="4" name="Image 3">
            <a:extLst>
              <a:ext uri="{FF2B5EF4-FFF2-40B4-BE49-F238E27FC236}">
                <a16:creationId xmlns:a16="http://schemas.microsoft.com/office/drawing/2014/main" id="{A17ED268-0AF7-9F44-EAEF-713D2A556E79}"/>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EE80CF3A-FEDE-B2A5-3C69-3F2F8A55E2D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235753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530D6-D266-4464-64A4-4F0B4B9302E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65C0383-DF1C-5005-B9F7-847A44A4FA7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A7F95C1-9037-18E9-ECC8-4A50535564B1}"/>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A41444F-5928-7151-4D8C-97C8810385C7}"/>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5F1ADC9-AF24-1A99-ADF7-815990182205}"/>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7CE5AAE-5461-9FF0-44E9-D40C46756064}"/>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3FC69523-2EE5-7AFE-B568-6EA9E31235F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4549F976-1C3A-F0B2-E805-89078D4D5A89}"/>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4</a:t>
            </a:r>
            <a:r>
              <a:rPr lang="fr-FR" sz="8000" dirty="0">
                <a:solidFill>
                  <a:schemeClr val="bg1"/>
                </a:solidFill>
              </a:rPr>
              <a:t>+</a:t>
            </a:r>
            <a:r>
              <a:rPr lang="ar-MA" sz="8000" dirty="0">
                <a:solidFill>
                  <a:schemeClr val="bg1"/>
                </a:solidFill>
              </a:rPr>
              <a:t>5</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BE1D6C17-2F1A-6DEB-E710-9EFDEDEE954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325C568C-708D-4EDC-C203-B42ABF746AE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321668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2AE7D-F3C5-45F1-84E1-73217BFEDC6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E2E703-85F9-5DB2-3FFF-86405AE8AB85}"/>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53FC28D-45ED-C604-BF8C-695A37162F30}"/>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E87A40B-3B2C-7837-B723-942CA5879ACD}"/>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67F34EF-4283-CFCD-DF41-832C4C6F5FF3}"/>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4BBF492-1309-1210-E09F-ADF5AA46F49D}"/>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227AD63D-CC0B-93B6-B670-6607F41C591B}"/>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F5B19A8A-C6C4-C41B-057E-23BB740F0EC3}"/>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4</a:t>
            </a:r>
            <a:r>
              <a:rPr lang="fr-FR" sz="8000" dirty="0">
                <a:solidFill>
                  <a:schemeClr val="bg1"/>
                </a:solidFill>
              </a:rPr>
              <a:t>+</a:t>
            </a:r>
            <a:r>
              <a:rPr lang="ar-MA" sz="8000" dirty="0">
                <a:solidFill>
                  <a:schemeClr val="bg1"/>
                </a:solidFill>
              </a:rPr>
              <a:t>5</a:t>
            </a:r>
            <a:r>
              <a:rPr lang="fr-FR" sz="8000" dirty="0">
                <a:solidFill>
                  <a:schemeClr val="bg1"/>
                </a:solidFill>
              </a:rPr>
              <a:t>=</a:t>
            </a:r>
            <a:r>
              <a:rPr lang="ar-MA" sz="8000" dirty="0">
                <a:solidFill>
                  <a:srgbClr val="FFFF00"/>
                </a:solidFill>
              </a:rPr>
              <a:t>9</a:t>
            </a:r>
            <a:endParaRPr lang="fr-FR" sz="8000" dirty="0">
              <a:solidFill>
                <a:srgbClr val="FFFF00"/>
              </a:solidFill>
            </a:endParaRPr>
          </a:p>
        </p:txBody>
      </p:sp>
      <p:pic>
        <p:nvPicPr>
          <p:cNvPr id="4" name="Image 3">
            <a:extLst>
              <a:ext uri="{FF2B5EF4-FFF2-40B4-BE49-F238E27FC236}">
                <a16:creationId xmlns:a16="http://schemas.microsoft.com/office/drawing/2014/main" id="{EEB1322C-6157-47BD-6C7D-C28465706B65}"/>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33BC2FF4-8A6A-62E5-775C-607374C3362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378440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D1A14-699D-CD86-1899-150F4CAEB5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72754DB-EDCB-D8DC-C394-97C19E844C29}"/>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321C871-AD80-2457-DE2C-050AB9329389}"/>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EAD5A10-3ACA-8570-CDEF-F5DEA5C0683B}"/>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5901DA4-DC60-B0C7-2E4C-40D196A59B7F}"/>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CA7468B-195A-3AC9-1298-77A47C0B12E0}"/>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23E66882-E1F5-52C8-4C9D-2C444432C05E}"/>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48BC82C5-D966-ACBD-1C9E-D8F6B95F4684}"/>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4</a:t>
            </a:r>
            <a:r>
              <a:rPr lang="fr-FR" sz="8000" dirty="0">
                <a:solidFill>
                  <a:schemeClr val="bg1"/>
                </a:solidFill>
              </a:rPr>
              <a:t>+</a:t>
            </a:r>
            <a:r>
              <a:rPr lang="ar-MA" sz="8000" dirty="0">
                <a:solidFill>
                  <a:schemeClr val="bg1"/>
                </a:solidFill>
              </a:rPr>
              <a:t>2</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FAAB4C0C-6AA6-4650-7ABA-56A13C835107}"/>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EFC72C9E-AEC0-3778-3B24-9AB970C3F17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712863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57A75-80CA-711E-FF63-8C7936A0469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45D2BA2-8080-B1D9-899B-F03138FA760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450277-E5B3-75C8-14F7-8261EBC3341F}"/>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9BEB432-C492-7B0D-23EE-5ED3A7FAAFD0}"/>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C1B2CBA-5280-B8DD-08D7-EC3F90210DE4}"/>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948378B-B25D-5AA0-53BD-F703FAF9AEC4}"/>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E7AB0FAE-B4D2-446D-3142-EDF055F35A7D}"/>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83F540BF-8A61-637B-BE34-F4E9DD69B6BA}"/>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4</a:t>
            </a:r>
            <a:r>
              <a:rPr lang="fr-FR" sz="8000" dirty="0">
                <a:solidFill>
                  <a:schemeClr val="bg1"/>
                </a:solidFill>
              </a:rPr>
              <a:t>+</a:t>
            </a:r>
            <a:r>
              <a:rPr lang="ar-MA" sz="8000" dirty="0">
                <a:solidFill>
                  <a:schemeClr val="bg1"/>
                </a:solidFill>
              </a:rPr>
              <a:t>2</a:t>
            </a:r>
            <a:r>
              <a:rPr lang="fr-FR" sz="8000" dirty="0">
                <a:solidFill>
                  <a:schemeClr val="bg1"/>
                </a:solidFill>
              </a:rPr>
              <a:t>=</a:t>
            </a:r>
            <a:r>
              <a:rPr lang="ar-MA" sz="8000" dirty="0">
                <a:solidFill>
                  <a:srgbClr val="FFFF00"/>
                </a:solidFill>
              </a:rPr>
              <a:t>6</a:t>
            </a:r>
            <a:endParaRPr lang="fr-FR" sz="8000" dirty="0">
              <a:solidFill>
                <a:srgbClr val="FFFF00"/>
              </a:solidFill>
            </a:endParaRPr>
          </a:p>
        </p:txBody>
      </p:sp>
      <p:pic>
        <p:nvPicPr>
          <p:cNvPr id="4" name="Image 3">
            <a:extLst>
              <a:ext uri="{FF2B5EF4-FFF2-40B4-BE49-F238E27FC236}">
                <a16:creationId xmlns:a16="http://schemas.microsoft.com/office/drawing/2014/main" id="{3650FCBD-B35D-18D0-5334-D4E4A229B3DB}"/>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CBA00F41-C5C0-D515-171B-521A077C6C1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053831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EF80F-9459-D073-20E5-861E815E8E0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0E841D9-2623-D410-45FA-C21B5CE117B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3636CA-11F5-113E-3D91-3E16D3FB13C8}"/>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A04CB2D-DC45-C4AA-1F87-638C23788152}"/>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DDBFAFC-1830-CFF0-AA76-FF270C08F2B2}"/>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D456B6ED-6338-5901-1CD3-FBEE9FDDCA55}"/>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A61ABDDA-B6E5-8A59-8703-216841F2D59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D6A99901-4DBF-B78A-CA8B-04208C6D2233}"/>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5</a:t>
            </a:r>
            <a:r>
              <a:rPr lang="fr-FR" sz="8000" dirty="0">
                <a:solidFill>
                  <a:schemeClr val="bg1"/>
                </a:solidFill>
              </a:rPr>
              <a:t>+</a:t>
            </a:r>
            <a:r>
              <a:rPr lang="ar-MA" sz="8000" dirty="0">
                <a:solidFill>
                  <a:schemeClr val="bg1"/>
                </a:solidFill>
              </a:rPr>
              <a:t>4</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F55A9C6E-EEA4-B89E-0A64-D6E5FE661A04}"/>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02F3466A-068C-058A-D269-C89992FFB5C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183224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r>
              <a:rPr lang="ar-MA" sz="3200" b="1" dirty="0">
                <a:solidFill>
                  <a:srgbClr val="106585"/>
                </a:solidFill>
                <a:latin typeface="Microsoft Uighur" panose="02000000000000000000" pitchFamily="2" charset="-78"/>
                <a:cs typeface="Microsoft Uighur" panose="02000000000000000000" pitchFamily="2" charset="-78"/>
              </a:rPr>
              <a:t>(ة)</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على الأستاذ</a:t>
            </a:r>
            <a:r>
              <a:rPr lang="ar-MA" sz="3200" b="1" dirty="0">
                <a:solidFill>
                  <a:srgbClr val="106585"/>
                </a:solidFill>
                <a:latin typeface="Microsoft Uighur" panose="02000000000000000000" pitchFamily="2" charset="-78"/>
                <a:cs typeface="Microsoft Uighur" panose="02000000000000000000" pitchFamily="2" charset="-78"/>
              </a:rPr>
              <a:t>(ة)</a:t>
            </a:r>
            <a:r>
              <a:rPr lang="ar-SA" sz="3200" b="1" dirty="0">
                <a:solidFill>
                  <a:srgbClr val="106585"/>
                </a:solidFill>
                <a:latin typeface="Microsoft Uighur" panose="02000000000000000000" pitchFamily="2" charset="-78"/>
                <a:cs typeface="Microsoft Uighur" panose="02000000000000000000" pitchFamily="2" charset="-78"/>
              </a:rPr>
              <a:t>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A4874-6C00-5139-5ADA-8D5AD6B217E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96A6CD-9A1D-E05B-F778-9179215D3A32}"/>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7A18C2C-D854-73F8-9D4C-BBBC2258CF4C}"/>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2FFD9A8-8FDF-FBF6-0D16-765854C588C8}"/>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9B180DD-8E1B-FD95-4ECB-28FA0414258D}"/>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3DF5AC3-2975-9C3A-688E-65222785B765}"/>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3F103878-C8AC-CCD8-C2B9-40D07D5972F1}"/>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6717C8B5-5065-9513-1450-F883C00F0E60}"/>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5</a:t>
            </a:r>
            <a:r>
              <a:rPr lang="fr-FR" sz="8000" dirty="0">
                <a:solidFill>
                  <a:schemeClr val="bg1"/>
                </a:solidFill>
              </a:rPr>
              <a:t>+</a:t>
            </a:r>
            <a:r>
              <a:rPr lang="ar-MA" sz="8000" dirty="0">
                <a:solidFill>
                  <a:schemeClr val="bg1"/>
                </a:solidFill>
              </a:rPr>
              <a:t>4</a:t>
            </a:r>
            <a:r>
              <a:rPr lang="fr-FR" sz="8000" dirty="0">
                <a:solidFill>
                  <a:schemeClr val="bg1"/>
                </a:solidFill>
              </a:rPr>
              <a:t>=</a:t>
            </a:r>
            <a:r>
              <a:rPr lang="ar-MA" sz="8000" dirty="0">
                <a:solidFill>
                  <a:srgbClr val="FFFF00"/>
                </a:solidFill>
              </a:rPr>
              <a:t>9</a:t>
            </a:r>
            <a:endParaRPr lang="fr-FR" sz="8000" dirty="0">
              <a:solidFill>
                <a:srgbClr val="FFFF00"/>
              </a:solidFill>
            </a:endParaRPr>
          </a:p>
        </p:txBody>
      </p:sp>
      <p:pic>
        <p:nvPicPr>
          <p:cNvPr id="4" name="Image 3">
            <a:extLst>
              <a:ext uri="{FF2B5EF4-FFF2-40B4-BE49-F238E27FC236}">
                <a16:creationId xmlns:a16="http://schemas.microsoft.com/office/drawing/2014/main" id="{F2CE5E7F-3F19-3168-D76B-7D54BD3A1FCB}"/>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4DD8502D-8ECB-224C-A06F-9F4A0C08861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83948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66816-E12F-DAF1-E303-9C059B6BAEE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B711A41-2F4F-352E-A4B8-32E5B9746217}"/>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C389266-6AFA-309C-80DD-374F9F776B3E}"/>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9632DD1-A48C-A653-47B9-060868F674DA}"/>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A381560-DC63-3DF5-B4D7-52FA19588C10}"/>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 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591C549-396A-FAA7-AD9B-2C71F04919FE}"/>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43B63BB8-420C-93DD-6B07-E6111CB7884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B56FFBF4-52AC-163E-8AFE-C07CD31FBABB}"/>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4</a:t>
            </a:r>
            <a:r>
              <a:rPr lang="fr-FR" sz="8000" dirty="0">
                <a:solidFill>
                  <a:schemeClr val="bg1"/>
                </a:solidFill>
              </a:rPr>
              <a:t>+</a:t>
            </a:r>
            <a:r>
              <a:rPr lang="ar-MA" sz="8000" dirty="0">
                <a:solidFill>
                  <a:schemeClr val="bg1"/>
                </a:solidFill>
              </a:rPr>
              <a:t>7</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03644D2F-0DEC-BF74-2B60-E514739BD47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4FF73D73-EA6E-E20D-9500-1A8E8EC5F1F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340371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4939C-B3BC-83CB-D27A-DD2DE66D7DF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949D4F2-A833-355B-B439-61949EE88EE6}"/>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81608ED-8691-852A-C9F3-D6EB0AFA781E}"/>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D90BBD5-FD2D-42C2-1E41-6803D43C8220}"/>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4049B36-63CD-68D8-0E9A-082852CE40A1}"/>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A986B8B-FF34-DA25-7DF6-6D99EDA5D966}"/>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E16D4B9B-20ED-3C68-B8A2-0C0FB5FB9F21}"/>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3017F7E1-7EED-73A7-758E-4AAA6CE2394D}"/>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4</a:t>
            </a:r>
            <a:r>
              <a:rPr lang="fr-FR" sz="8000" dirty="0">
                <a:solidFill>
                  <a:schemeClr val="bg1"/>
                </a:solidFill>
              </a:rPr>
              <a:t>+</a:t>
            </a:r>
            <a:r>
              <a:rPr lang="ar-MA" sz="8000" dirty="0">
                <a:solidFill>
                  <a:schemeClr val="bg1"/>
                </a:solidFill>
              </a:rPr>
              <a:t>7</a:t>
            </a:r>
            <a:r>
              <a:rPr lang="fr-FR" sz="8000" dirty="0">
                <a:solidFill>
                  <a:schemeClr val="bg1"/>
                </a:solidFill>
              </a:rPr>
              <a:t>=</a:t>
            </a:r>
            <a:r>
              <a:rPr lang="ar-MA" sz="8000" dirty="0">
                <a:solidFill>
                  <a:srgbClr val="FFFF00"/>
                </a:solidFill>
              </a:rPr>
              <a:t>11</a:t>
            </a:r>
            <a:endParaRPr lang="fr-FR" sz="8000" dirty="0">
              <a:solidFill>
                <a:srgbClr val="FFFF00"/>
              </a:solidFill>
            </a:endParaRPr>
          </a:p>
        </p:txBody>
      </p:sp>
      <p:pic>
        <p:nvPicPr>
          <p:cNvPr id="4" name="Image 3">
            <a:extLst>
              <a:ext uri="{FF2B5EF4-FFF2-40B4-BE49-F238E27FC236}">
                <a16:creationId xmlns:a16="http://schemas.microsoft.com/office/drawing/2014/main" id="{17943C15-42D0-B798-E74F-C88EF4BD5BED}"/>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F8AA33C9-A201-C33F-BDF1-BDF3BA5715B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037824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661993"/>
          </a:xfrm>
          <a:prstGeom prst="rect">
            <a:avLst/>
          </a:prstGeom>
        </p:spPr>
        <p:txBody>
          <a:bodyPr wrap="square" lIns="0" tIns="0" rIns="0" bIns="0" rtlCol="0" anchor="t">
            <a:spAutoFit/>
          </a:bodyPr>
          <a:lstStyle/>
          <a:p>
            <a:pPr algn="ctr" defTabSz="685834" rtl="1"/>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r>
              <a:rPr lang="ar-MA" sz="5400" dirty="0">
                <a:solidFill>
                  <a:srgbClr val="01070A"/>
                </a:solidFill>
                <a:latin typeface="Microsoft Uighur" panose="02000000000000000000" pitchFamily="2" charset="-78"/>
                <a:cs typeface="Microsoft Uighur" panose="02000000000000000000" pitchFamily="2" charset="-78"/>
              </a:rPr>
              <a:t> من 0 إلى </a:t>
            </a:r>
            <a:r>
              <a:rPr lang="fr-FR" sz="5400" dirty="0">
                <a:solidFill>
                  <a:srgbClr val="01070A"/>
                </a:solidFill>
                <a:latin typeface="Microsoft Uighur" panose="02000000000000000000" pitchFamily="2" charset="-78"/>
                <a:cs typeface="Microsoft Uighur" panose="02000000000000000000" pitchFamily="2" charset="-78"/>
              </a:rPr>
              <a:t>99</a:t>
            </a:r>
            <a:r>
              <a:rPr lang="ar-SA" sz="5400" dirty="0">
                <a:solidFill>
                  <a:srgbClr val="01070A"/>
                </a:solidFill>
                <a:latin typeface="Microsoft Uighur" panose="02000000000000000000" pitchFamily="2" charset="-78"/>
                <a:cs typeface="Microsoft Uighur" panose="02000000000000000000" pitchFamily="2" charset="-78"/>
              </a:rPr>
              <a:t>.</a:t>
            </a:r>
            <a:endParaRPr lang="ar-MA"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113266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3DC01-54B0-CE76-4408-E138FB08D96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D1FF0E-A752-54F4-568C-AD7046E32998}"/>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5923996-71EB-FBE8-DB90-6BD078FB4627}"/>
              </a:ext>
            </a:extLst>
          </p:cNvPr>
          <p:cNvSpPr/>
          <p:nvPr/>
        </p:nvSpPr>
        <p:spPr>
          <a:xfrm>
            <a:off x="275853" y="2781300"/>
            <a:ext cx="13164293" cy="71018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130029-1A2E-6991-30C8-19071119F1C9}"/>
              </a:ext>
            </a:extLst>
          </p:cNvPr>
          <p:cNvSpPr/>
          <p:nvPr/>
        </p:nvSpPr>
        <p:spPr>
          <a:xfrm>
            <a:off x="-1" y="752746"/>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ACBDAE-95B5-1D71-1E7D-0805EA925BC8}"/>
              </a:ext>
            </a:extLst>
          </p:cNvPr>
          <p:cNvSpPr txBox="1"/>
          <p:nvPr/>
        </p:nvSpPr>
        <p:spPr>
          <a:xfrm>
            <a:off x="275854" y="863026"/>
            <a:ext cx="1216376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 سنستمر في قراءة الأعداد من 0 إلى 99 على جدول الأعداد.</a:t>
            </a:r>
          </a:p>
        </p:txBody>
      </p:sp>
      <p:graphicFrame>
        <p:nvGraphicFramePr>
          <p:cNvPr id="13" name="Tableau 12">
            <a:extLst>
              <a:ext uri="{FF2B5EF4-FFF2-40B4-BE49-F238E27FC236}">
                <a16:creationId xmlns:a16="http://schemas.microsoft.com/office/drawing/2014/main" id="{7A3E3652-85E3-AA5B-9050-BA92C5EF54F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5ED15245-5EB8-8E2A-1004-CACF120BD5B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2" name="Image 1" descr="Une image contenant Dessin animé, dessin humoristique, habits, garçon&#10;&#10;Le contenu généré par l’IA peut être incorrect.">
            <a:extLst>
              <a:ext uri="{FF2B5EF4-FFF2-40B4-BE49-F238E27FC236}">
                <a16:creationId xmlns:a16="http://schemas.microsoft.com/office/drawing/2014/main" id="{4A54FD38-BD0E-A691-DCEB-98497DD61B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0400" y="4080469"/>
            <a:ext cx="6755198" cy="4503465"/>
          </a:xfrm>
          <a:prstGeom prst="rect">
            <a:avLst/>
          </a:prstGeom>
        </p:spPr>
      </p:pic>
    </p:spTree>
    <p:extLst>
      <p:ext uri="{BB962C8B-B14F-4D97-AF65-F5344CB8AC3E}">
        <p14:creationId xmlns:p14="http://schemas.microsoft.com/office/powerpoint/2010/main" val="899896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F661B-C42B-FE68-6B0E-0F7ED27A18A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E39767B-C47E-789E-F239-FFA9804ECE52}"/>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3F5A213-98F9-E52D-8034-37C902684A0C}"/>
              </a:ext>
            </a:extLst>
          </p:cNvPr>
          <p:cNvSpPr/>
          <p:nvPr/>
        </p:nvSpPr>
        <p:spPr>
          <a:xfrm>
            <a:off x="275853" y="2781300"/>
            <a:ext cx="13164293" cy="71018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E86E324-1D8E-FD57-0947-D40ADE2C18A6}"/>
              </a:ext>
            </a:extLst>
          </p:cNvPr>
          <p:cNvSpPr/>
          <p:nvPr/>
        </p:nvSpPr>
        <p:spPr>
          <a:xfrm>
            <a:off x="-1" y="752746"/>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FC66FFA-4B30-BC14-A5F4-CFE16ECC1870}"/>
              </a:ext>
            </a:extLst>
          </p:cNvPr>
          <p:cNvSpPr txBox="1"/>
          <p:nvPr/>
        </p:nvSpPr>
        <p:spPr>
          <a:xfrm>
            <a:off x="0" y="863026"/>
            <a:ext cx="12439617" cy="1631216"/>
          </a:xfrm>
          <a:prstGeom prst="rect">
            <a:avLst/>
          </a:prstGeom>
          <a:noFill/>
        </p:spPr>
        <p:txBody>
          <a:bodyPr wrap="square" rtlCol="0">
            <a:spAutoFit/>
          </a:bodyPr>
          <a:lstStyle/>
          <a:p>
            <a:pPr marL="0" lvl="1" algn="r" defTabSz="685834" rtl="1">
              <a:lnSpc>
                <a:spcPts val="3017"/>
              </a:lnSpc>
              <a:spcBef>
                <a:spcPct val="0"/>
              </a:spcBef>
              <a:defRPr/>
            </a:pPr>
            <a:r>
              <a:rPr lang="ar-MA" sz="3200" dirty="0">
                <a:solidFill>
                  <a:prstClr val="white">
                    <a:lumMod val="65000"/>
                  </a:prstClr>
                </a:solidFill>
                <a:latin typeface="Microsoft Uighur" panose="02000000000000000000" pitchFamily="2" charset="-78"/>
                <a:cs typeface="Microsoft Uighur" panose="02000000000000000000" pitchFamily="2" charset="-78"/>
              </a:rPr>
              <a:t>لاحظوا معي كيف أقرأ جدول الأعداد.</a:t>
            </a:r>
            <a:endPar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يقرأ الأستاذ(ة)  جدول الأعداد من 0 إلى 99</a:t>
            </a:r>
            <a:r>
              <a:rPr lang="ar-MA" sz="2400" dirty="0">
                <a:solidFill>
                  <a:prstClr val="white">
                    <a:lumMod val="65000"/>
                  </a:prstClr>
                </a:solidFill>
                <a:latin typeface="Microsoft Uighur" panose="02000000000000000000" pitchFamily="2" charset="-78"/>
                <a:cs typeface="Microsoft Uighur" panose="02000000000000000000" pitchFamily="2" charset="-78"/>
              </a:rPr>
              <a:t> وفق نمط من أنماط القراءة: من اليسار إلى اليمين / من </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اليمين إلى السيار / من الأعلى إلى الأسفل / من الأسفل إلى الأعلى/ بشكل عشوائي.</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يدعو الأستاذ(ة) متعلمين أو ثلاثة للقراءة بنفس الطريقة.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3" name="Image 2">
            <a:extLst>
              <a:ext uri="{FF2B5EF4-FFF2-40B4-BE49-F238E27FC236}">
                <a16:creationId xmlns:a16="http://schemas.microsoft.com/office/drawing/2014/main" id="{96AB064C-2C76-3F1C-387A-8A732B7F78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3238500"/>
            <a:ext cx="5334000" cy="6122327"/>
          </a:xfrm>
          <a:prstGeom prst="rect">
            <a:avLst/>
          </a:prstGeom>
        </p:spPr>
      </p:pic>
      <p:sp>
        <p:nvSpPr>
          <p:cNvPr id="16" name="Freeform 8">
            <a:extLst>
              <a:ext uri="{FF2B5EF4-FFF2-40B4-BE49-F238E27FC236}">
                <a16:creationId xmlns:a16="http://schemas.microsoft.com/office/drawing/2014/main" id="{684EAA2E-20BF-0D64-A5A0-7A2121B7A027}"/>
              </a:ext>
            </a:extLst>
          </p:cNvPr>
          <p:cNvSpPr/>
          <p:nvPr/>
        </p:nvSpPr>
        <p:spPr>
          <a:xfrm rot="10800000">
            <a:off x="129612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9" name="Tableau 8">
            <a:extLst>
              <a:ext uri="{FF2B5EF4-FFF2-40B4-BE49-F238E27FC236}">
                <a16:creationId xmlns:a16="http://schemas.microsoft.com/office/drawing/2014/main" id="{F30962C5-C103-F2CC-D3F7-16A4E65D32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5213833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3DC01-54B0-CE76-4408-E138FB08D96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D1FF0E-A752-54F4-568C-AD7046E32998}"/>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5923996-71EB-FBE8-DB90-6BD078FB4627}"/>
              </a:ext>
            </a:extLst>
          </p:cNvPr>
          <p:cNvSpPr/>
          <p:nvPr/>
        </p:nvSpPr>
        <p:spPr>
          <a:xfrm>
            <a:off x="275853" y="2781300"/>
            <a:ext cx="13164293" cy="71018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130029-1A2E-6991-30C8-19071119F1C9}"/>
              </a:ext>
            </a:extLst>
          </p:cNvPr>
          <p:cNvSpPr/>
          <p:nvPr/>
        </p:nvSpPr>
        <p:spPr>
          <a:xfrm>
            <a:off x="-1" y="752746"/>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ACBDAE-95B5-1D71-1E7D-0805EA925BC8}"/>
              </a:ext>
            </a:extLst>
          </p:cNvPr>
          <p:cNvSpPr txBox="1"/>
          <p:nvPr/>
        </p:nvSpPr>
        <p:spPr>
          <a:xfrm>
            <a:off x="1143000" y="863026"/>
            <a:ext cx="112966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سنعود للعب لعبة "عجلة الأعداد" ولكن هذه المرة في إطار مجموعات صغرى. </a:t>
            </a: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يقدم الأستاذ(ة) الممارسة الموجهة للعبة عجلة الأعداد". (أنظر الملحق 1).</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7A3E3652-85E3-AA5B-9050-BA92C5EF54F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5ED15245-5EB8-8E2A-1004-CACF120BD5B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3" name="Image 2">
            <a:extLst>
              <a:ext uri="{FF2B5EF4-FFF2-40B4-BE49-F238E27FC236}">
                <a16:creationId xmlns:a16="http://schemas.microsoft.com/office/drawing/2014/main" id="{4EF65AC8-509C-8C8C-789D-9098296A9E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7413" y="4115604"/>
            <a:ext cx="3629898" cy="4036990"/>
          </a:xfrm>
          <a:prstGeom prst="rect">
            <a:avLst/>
          </a:prstGeom>
        </p:spPr>
      </p:pic>
      <p:pic>
        <p:nvPicPr>
          <p:cNvPr id="4" name="Image 3" descr="Une image contenant Dessin animé, sourire, habits, clipart&#10;&#10;Le contenu généré par l’IA peut être incorrect.">
            <a:extLst>
              <a:ext uri="{FF2B5EF4-FFF2-40B4-BE49-F238E27FC236}">
                <a16:creationId xmlns:a16="http://schemas.microsoft.com/office/drawing/2014/main" id="{73AC0A1E-2290-0563-9A77-8A982248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10200" y="3702418"/>
            <a:ext cx="6621808" cy="4414534"/>
          </a:xfrm>
          <a:prstGeom prst="rect">
            <a:avLst/>
          </a:prstGeom>
        </p:spPr>
      </p:pic>
    </p:spTree>
    <p:extLst>
      <p:ext uri="{BB962C8B-B14F-4D97-AF65-F5344CB8AC3E}">
        <p14:creationId xmlns:p14="http://schemas.microsoft.com/office/powerpoint/2010/main" val="3636529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1"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609600" y="863026"/>
            <a:ext cx="11887201" cy="519373"/>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الآن خذوا الألواح.</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2" name="Picture 9">
            <a:extLst>
              <a:ext uri="{FF2B5EF4-FFF2-40B4-BE49-F238E27FC236}">
                <a16:creationId xmlns:a16="http://schemas.microsoft.com/office/drawing/2014/main" id="{CBFFB19E-4EB5-86B6-C0F2-24B5AA101482}"/>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4114800" y="4305300"/>
            <a:ext cx="4913527" cy="3344842"/>
          </a:xfrm>
          <a:prstGeom prst="roundRect">
            <a:avLst/>
          </a:prstGeom>
        </p:spPr>
      </p:pic>
      <p:graphicFrame>
        <p:nvGraphicFramePr>
          <p:cNvPr id="4" name="Tableau 3">
            <a:extLst>
              <a:ext uri="{FF2B5EF4-FFF2-40B4-BE49-F238E27FC236}">
                <a16:creationId xmlns:a16="http://schemas.microsoft.com/office/drawing/2014/main" id="{9A42D25D-DA63-3BD9-DE56-A750DAB4AD4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9676224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E1CF2-1168-DE5D-79CF-F9CFABFC539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DE96938-CB86-4117-1D6C-139504FE222D}"/>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BEFB76-91DF-AA3E-2ED9-213B4C73CA10}"/>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399DF22-A8E0-C648-52E6-6E80D9E04BCF}"/>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D6AB321-0896-437A-C839-FE02D9C26929}"/>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أكتبوا العدد 64 كتابة مفككة. </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BEDC6CC-61F6-39E0-ADAC-0E641B0DD97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DBBCD80A-288B-0EB0-4750-63D1EB366293}"/>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69000" y="818076"/>
            <a:ext cx="1081199" cy="736017"/>
          </a:xfrm>
          <a:prstGeom prst="roundRect">
            <a:avLst/>
          </a:prstGeom>
        </p:spPr>
      </p:pic>
      <p:sp>
        <p:nvSpPr>
          <p:cNvPr id="9" name="ZoneTexte 8">
            <a:extLst>
              <a:ext uri="{FF2B5EF4-FFF2-40B4-BE49-F238E27FC236}">
                <a16:creationId xmlns:a16="http://schemas.microsoft.com/office/drawing/2014/main" id="{ADC19A87-75CD-2359-C4F7-7999A61B18E3}"/>
              </a:ext>
            </a:extLst>
          </p:cNvPr>
          <p:cNvSpPr txBox="1"/>
          <p:nvPr/>
        </p:nvSpPr>
        <p:spPr>
          <a:xfrm>
            <a:off x="5410200" y="5524500"/>
            <a:ext cx="2590800" cy="1569660"/>
          </a:xfrm>
          <a:prstGeom prst="rect">
            <a:avLst/>
          </a:prstGeom>
          <a:noFill/>
        </p:spPr>
        <p:txBody>
          <a:bodyPr wrap="square" rtlCol="0">
            <a:spAutoFit/>
          </a:bodyPr>
          <a:lstStyle/>
          <a:p>
            <a:pPr algn="ctr"/>
            <a:r>
              <a:rPr lang="ar-MA" sz="9600" dirty="0">
                <a:solidFill>
                  <a:srgbClr val="FF0000"/>
                </a:solidFill>
              </a:rPr>
              <a:t>؟</a:t>
            </a:r>
            <a:endParaRPr lang="fr-FR" sz="8000" dirty="0">
              <a:solidFill>
                <a:srgbClr val="FF0000"/>
              </a:solidFill>
            </a:endParaRPr>
          </a:p>
        </p:txBody>
      </p:sp>
      <p:graphicFrame>
        <p:nvGraphicFramePr>
          <p:cNvPr id="2" name="Tableau 1">
            <a:extLst>
              <a:ext uri="{FF2B5EF4-FFF2-40B4-BE49-F238E27FC236}">
                <a16:creationId xmlns:a16="http://schemas.microsoft.com/office/drawing/2014/main" id="{309B9BCB-8792-165C-60C7-D3979E66FB6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F5B61F14-E44D-CD8D-1413-C64710A85F7C}"/>
              </a:ext>
            </a:extLst>
          </p:cNvPr>
          <p:cNvSpPr txBox="1"/>
          <p:nvPr/>
        </p:nvSpPr>
        <p:spPr>
          <a:xfrm>
            <a:off x="5410200" y="4047715"/>
            <a:ext cx="2590800" cy="1107996"/>
          </a:xfrm>
          <a:prstGeom prst="rect">
            <a:avLst/>
          </a:prstGeom>
          <a:noFill/>
        </p:spPr>
        <p:txBody>
          <a:bodyPr wrap="square" rtlCol="0">
            <a:spAutoFit/>
          </a:bodyPr>
          <a:lstStyle/>
          <a:p>
            <a:pPr algn="ctr"/>
            <a:r>
              <a:rPr lang="ar-MA" sz="6600" b="1" dirty="0">
                <a:latin typeface="Arial Rounded MT Bold" panose="020F0704030504030204" pitchFamily="34" charset="0"/>
              </a:rPr>
              <a:t>64</a:t>
            </a:r>
            <a:endParaRPr lang="fr-FR" sz="6600" b="1" dirty="0">
              <a:latin typeface="Arial Rounded MT Bold" panose="020F0704030504030204" pitchFamily="34" charset="0"/>
            </a:endParaRPr>
          </a:p>
        </p:txBody>
      </p:sp>
    </p:spTree>
    <p:extLst>
      <p:ext uri="{BB962C8B-B14F-4D97-AF65-F5344CB8AC3E}">
        <p14:creationId xmlns:p14="http://schemas.microsoft.com/office/powerpoint/2010/main" val="6944804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03F5F-EEE6-B3E6-CC26-DD911BF7A6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D3A5F9E-7810-8696-BA65-36431D30383C}"/>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9D7440-3FD7-2A0C-F214-D6F60C7B6449}"/>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AAE522F-6250-0B37-C9F0-556B1A5B065C}"/>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1ECD3A6-0BC0-E3B4-4FE3-934F421A0CA0}"/>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07BCE32-6E23-3A1C-21E0-3515750F5B3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FAD56648-5CE8-8E8B-8476-A446613FB7A9}"/>
              </a:ext>
            </a:extLst>
          </p:cNvPr>
          <p:cNvPicPr>
            <a:picLocks noChangeAspect="1"/>
          </p:cNvPicPr>
          <p:nvPr/>
        </p:nvPicPr>
        <p:blipFill>
          <a:blip r:embed="rId4"/>
          <a:stretch>
            <a:fillRect/>
          </a:stretch>
        </p:blipFill>
        <p:spPr>
          <a:xfrm>
            <a:off x="152400" y="857043"/>
            <a:ext cx="1143000" cy="819073"/>
          </a:xfrm>
          <a:prstGeom prst="rect">
            <a:avLst/>
          </a:prstGeom>
        </p:spPr>
      </p:pic>
      <p:sp>
        <p:nvSpPr>
          <p:cNvPr id="5" name="ZoneTexte 4">
            <a:extLst>
              <a:ext uri="{FF2B5EF4-FFF2-40B4-BE49-F238E27FC236}">
                <a16:creationId xmlns:a16="http://schemas.microsoft.com/office/drawing/2014/main" id="{94478194-8B50-4FDF-DA74-3C463881F2F3}"/>
              </a:ext>
            </a:extLst>
          </p:cNvPr>
          <p:cNvSpPr txBox="1"/>
          <p:nvPr/>
        </p:nvSpPr>
        <p:spPr>
          <a:xfrm>
            <a:off x="5410200" y="5448300"/>
            <a:ext cx="2590800" cy="1107996"/>
          </a:xfrm>
          <a:prstGeom prst="rect">
            <a:avLst/>
          </a:prstGeom>
          <a:noFill/>
        </p:spPr>
        <p:txBody>
          <a:bodyPr wrap="square" rtlCol="0">
            <a:spAutoFit/>
          </a:bodyPr>
          <a:lstStyle/>
          <a:p>
            <a:pPr algn="ctr"/>
            <a:r>
              <a:rPr lang="ar-MA" sz="6600" b="1" dirty="0">
                <a:solidFill>
                  <a:srgbClr val="FF0000"/>
                </a:solidFill>
                <a:latin typeface="Arial Rounded MT Bold" panose="020F0704030504030204" pitchFamily="34" charset="0"/>
              </a:rPr>
              <a:t>4 + 60</a:t>
            </a:r>
            <a:endParaRPr lang="fr-FR" sz="6600" b="1" dirty="0">
              <a:solidFill>
                <a:srgbClr val="FF0000"/>
              </a:solidFill>
              <a:latin typeface="Arial Rounded MT Bold" panose="020F0704030504030204" pitchFamily="34" charset="0"/>
            </a:endParaRPr>
          </a:p>
        </p:txBody>
      </p:sp>
      <p:graphicFrame>
        <p:nvGraphicFramePr>
          <p:cNvPr id="2" name="Tableau 1">
            <a:extLst>
              <a:ext uri="{FF2B5EF4-FFF2-40B4-BE49-F238E27FC236}">
                <a16:creationId xmlns:a16="http://schemas.microsoft.com/office/drawing/2014/main" id="{882CAFCC-CB37-BDB1-DB2D-4DB9D0E92F1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87CB6544-F780-DFA2-0450-8C4AFB0AFF2A}"/>
              </a:ext>
            </a:extLst>
          </p:cNvPr>
          <p:cNvSpPr txBox="1"/>
          <p:nvPr/>
        </p:nvSpPr>
        <p:spPr>
          <a:xfrm>
            <a:off x="5410200" y="3932052"/>
            <a:ext cx="2590800" cy="1107996"/>
          </a:xfrm>
          <a:prstGeom prst="rect">
            <a:avLst/>
          </a:prstGeom>
          <a:noFill/>
        </p:spPr>
        <p:txBody>
          <a:bodyPr wrap="square" rtlCol="0">
            <a:spAutoFit/>
          </a:bodyPr>
          <a:lstStyle/>
          <a:p>
            <a:pPr algn="ctr"/>
            <a:r>
              <a:rPr lang="ar-MA" sz="6600" b="1" dirty="0">
                <a:latin typeface="Arial Rounded MT Bold" panose="020F0704030504030204" pitchFamily="34" charset="0"/>
              </a:rPr>
              <a:t>64</a:t>
            </a:r>
            <a:endParaRPr lang="fr-FR" sz="6600" b="1" dirty="0">
              <a:latin typeface="Arial Rounded MT Bold" panose="020F0704030504030204" pitchFamily="34" charset="0"/>
            </a:endParaRPr>
          </a:p>
        </p:txBody>
      </p:sp>
    </p:spTree>
    <p:extLst>
      <p:ext uri="{BB962C8B-B14F-4D97-AF65-F5344CB8AC3E}">
        <p14:creationId xmlns:p14="http://schemas.microsoft.com/office/powerpoint/2010/main" val="3595596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just" defTabSz="514402" rtl="1" eaLnBrk="1" latinLnBrk="0" hangingPunct="1">
              <a:defRPr/>
            </a:pPr>
            <a:endParaRPr lang="fr-MA" sz="1013" dirty="0">
              <a:solidFill>
                <a:prstClr val="black"/>
              </a:solidFill>
              <a:latin typeface="Dosis" pitchFamily="2" charset="0"/>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10649828" y="6820671"/>
            <a:ext cx="1230172" cy="837429"/>
          </a:xfrm>
          <a:prstGeom prst="round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21818" y="6332930"/>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7465" y="303242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3697297" y="4294573"/>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10085721" y="7946371"/>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64817" y="431533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782098" y="4315339"/>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400" dirty="0">
                <a:solidFill>
                  <a:schemeClr val="tx1"/>
                </a:solidFill>
                <a:latin typeface="Microsoft Uighur" panose="02000000000000000000" pitchFamily="2" charset="-78"/>
                <a:cs typeface="Microsoft Uighur" panose="02000000000000000000" pitchFamily="2" charset="-78"/>
              </a:rPr>
              <a:t>.</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7001683" y="7946372"/>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3854973" y="795678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6892405" y="4280351"/>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782098" y="7946373"/>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37745" y="2753811"/>
            <a:ext cx="1950937" cy="1300625"/>
          </a:xfrm>
          <a:prstGeom prst="rect">
            <a:avLst/>
          </a:prstGeom>
        </p:spPr>
      </p:pic>
      <p:pic>
        <p:nvPicPr>
          <p:cNvPr id="10" name="Image 9" descr="Une image contenant garçon, habits, Visage humain, Dessin d’enfant&#10;&#10;Le contenu généré par l’IA peut être incorrect.">
            <a:extLst>
              <a:ext uri="{FF2B5EF4-FFF2-40B4-BE49-F238E27FC236}">
                <a16:creationId xmlns:a16="http://schemas.microsoft.com/office/drawing/2014/main" id="{3C9C4A9E-02BC-45F4-AE6C-01FC41AC20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6747" y="6425659"/>
            <a:ext cx="2216668" cy="1252899"/>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0">
            <a:extLst>
              <a:ext uri="{28A0092B-C50C-407E-A947-70E740481C1C}">
                <a14:useLocalDpi xmlns:a14="http://schemas.microsoft.com/office/drawing/2010/main" val="0"/>
              </a:ext>
            </a:extLst>
          </a:blip>
          <a:srcRect l="33959" t="9359" r="34313" b="53393"/>
          <a:stretch>
            <a:fillRect/>
          </a:stretch>
        </p:blipFill>
        <p:spPr>
          <a:xfrm>
            <a:off x="3943975" y="6205895"/>
            <a:ext cx="2219288" cy="1472663"/>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77813" y="2686605"/>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B2928161-4BFB-8DF9-C834-2247B212DAAA}"/>
              </a:ext>
            </a:extLst>
          </p:cNvPr>
          <p:cNvPicPr>
            <a:picLocks noChangeAspect="1"/>
          </p:cNvPicPr>
          <p:nvPr/>
        </p:nvPicPr>
        <p:blipFill>
          <a:blip r:embed="rId12" cstate="print">
            <a:extLst>
              <a:ext uri="{28A0092B-C50C-407E-A947-70E740481C1C}">
                <a14:useLocalDpi xmlns:a14="http://schemas.microsoft.com/office/drawing/2010/main" val="0"/>
              </a:ext>
            </a:extLst>
          </a:blip>
          <a:srcRect l="61185" t="-3582" r="15285" b="53507"/>
          <a:stretch>
            <a:fillRect/>
          </a:stretch>
        </p:blipFill>
        <p:spPr>
          <a:xfrm>
            <a:off x="1272486" y="2753811"/>
            <a:ext cx="1215210" cy="14617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46484-7CCC-DB42-9EF9-EA8C16EB5E4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6A62C0B-6662-6665-A368-CFCE6C87F9EC}"/>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2126E63-AF1E-2E9E-B61E-C38089C358AD}"/>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E88666D-73CA-DC36-B440-2DC9F645E94E}"/>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26E8C8A-5B8A-B94E-3218-C5E465C1A477}"/>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أكتبوا العدد 18 بالحروف. </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E10D04E-F7E5-A235-5023-16A5ABB13154}"/>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4D3EC75A-CF4C-2897-30E6-B34BF9DC30B3}"/>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76200" y="826083"/>
            <a:ext cx="1081199" cy="736017"/>
          </a:xfrm>
          <a:prstGeom prst="roundRect">
            <a:avLst/>
          </a:prstGeom>
        </p:spPr>
      </p:pic>
      <p:sp>
        <p:nvSpPr>
          <p:cNvPr id="9" name="ZoneTexte 8">
            <a:extLst>
              <a:ext uri="{FF2B5EF4-FFF2-40B4-BE49-F238E27FC236}">
                <a16:creationId xmlns:a16="http://schemas.microsoft.com/office/drawing/2014/main" id="{FE2CD131-C17B-1A0F-8BDA-3684A9E80959}"/>
              </a:ext>
            </a:extLst>
          </p:cNvPr>
          <p:cNvSpPr txBox="1"/>
          <p:nvPr/>
        </p:nvSpPr>
        <p:spPr>
          <a:xfrm>
            <a:off x="5410200" y="5524500"/>
            <a:ext cx="2590800" cy="1569660"/>
          </a:xfrm>
          <a:prstGeom prst="rect">
            <a:avLst/>
          </a:prstGeom>
          <a:noFill/>
        </p:spPr>
        <p:txBody>
          <a:bodyPr wrap="square" rtlCol="0">
            <a:spAutoFit/>
          </a:bodyPr>
          <a:lstStyle/>
          <a:p>
            <a:pPr algn="ctr"/>
            <a:r>
              <a:rPr lang="ar-MA" sz="9600" dirty="0">
                <a:solidFill>
                  <a:srgbClr val="FF0000"/>
                </a:solidFill>
              </a:rPr>
              <a:t>؟</a:t>
            </a:r>
            <a:endParaRPr lang="fr-FR" sz="8000" dirty="0">
              <a:solidFill>
                <a:srgbClr val="FF0000"/>
              </a:solidFill>
            </a:endParaRPr>
          </a:p>
        </p:txBody>
      </p:sp>
      <p:graphicFrame>
        <p:nvGraphicFramePr>
          <p:cNvPr id="2" name="Tableau 1">
            <a:extLst>
              <a:ext uri="{FF2B5EF4-FFF2-40B4-BE49-F238E27FC236}">
                <a16:creationId xmlns:a16="http://schemas.microsoft.com/office/drawing/2014/main" id="{9CF3C2C0-297F-6E44-45C4-7BB2661BEBD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359837ED-F53B-665A-3100-7469DC978108}"/>
              </a:ext>
            </a:extLst>
          </p:cNvPr>
          <p:cNvSpPr txBox="1"/>
          <p:nvPr/>
        </p:nvSpPr>
        <p:spPr>
          <a:xfrm>
            <a:off x="5410200" y="3904778"/>
            <a:ext cx="2590800" cy="1107996"/>
          </a:xfrm>
          <a:prstGeom prst="rect">
            <a:avLst/>
          </a:prstGeom>
          <a:noFill/>
        </p:spPr>
        <p:txBody>
          <a:bodyPr wrap="square" rtlCol="0">
            <a:spAutoFit/>
          </a:bodyPr>
          <a:lstStyle/>
          <a:p>
            <a:pPr algn="ctr"/>
            <a:r>
              <a:rPr lang="ar-MA" sz="6600" b="1" dirty="0">
                <a:latin typeface="Arial Rounded MT Bold" panose="020F0704030504030204" pitchFamily="34" charset="0"/>
              </a:rPr>
              <a:t>18</a:t>
            </a:r>
            <a:endParaRPr lang="fr-FR" sz="6600" b="1" dirty="0">
              <a:latin typeface="Arial Rounded MT Bold" panose="020F0704030504030204" pitchFamily="34" charset="0"/>
            </a:endParaRPr>
          </a:p>
        </p:txBody>
      </p:sp>
    </p:spTree>
    <p:extLst>
      <p:ext uri="{BB962C8B-B14F-4D97-AF65-F5344CB8AC3E}">
        <p14:creationId xmlns:p14="http://schemas.microsoft.com/office/powerpoint/2010/main" val="38656609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C0860-6F79-36B3-B7F9-374B6FE228C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3066555-2993-FF22-10A7-AC47E674DFA0}"/>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4A58174-2F71-1D60-610C-8FDBF536314E}"/>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E6836A9-23B8-3F37-A5FC-3943D7B334BB}"/>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01BE4BA-6A03-35C2-A9CF-D3D52E2C4DCA}"/>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5CE4282-02C0-68ED-7BF1-41C59916492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2CEB10F5-AFE6-AFC6-225A-39B58C8606E0}"/>
              </a:ext>
            </a:extLst>
          </p:cNvPr>
          <p:cNvPicPr>
            <a:picLocks noChangeAspect="1"/>
          </p:cNvPicPr>
          <p:nvPr/>
        </p:nvPicPr>
        <p:blipFill>
          <a:blip r:embed="rId4"/>
          <a:stretch>
            <a:fillRect/>
          </a:stretch>
        </p:blipFill>
        <p:spPr>
          <a:xfrm>
            <a:off x="152400" y="857043"/>
            <a:ext cx="1143000" cy="819073"/>
          </a:xfrm>
          <a:prstGeom prst="rect">
            <a:avLst/>
          </a:prstGeom>
        </p:spPr>
      </p:pic>
      <p:sp>
        <p:nvSpPr>
          <p:cNvPr id="5" name="ZoneTexte 4">
            <a:extLst>
              <a:ext uri="{FF2B5EF4-FFF2-40B4-BE49-F238E27FC236}">
                <a16:creationId xmlns:a16="http://schemas.microsoft.com/office/drawing/2014/main" id="{DBF89621-FBB0-BEC5-5126-324EAB89FC14}"/>
              </a:ext>
            </a:extLst>
          </p:cNvPr>
          <p:cNvSpPr txBox="1"/>
          <p:nvPr/>
        </p:nvSpPr>
        <p:spPr>
          <a:xfrm>
            <a:off x="4038600" y="5716489"/>
            <a:ext cx="5334000" cy="1015663"/>
          </a:xfrm>
          <a:prstGeom prst="rect">
            <a:avLst/>
          </a:prstGeom>
          <a:noFill/>
        </p:spPr>
        <p:txBody>
          <a:bodyPr wrap="square" rtlCol="0">
            <a:spAutoFit/>
          </a:bodyPr>
          <a:lstStyle/>
          <a:p>
            <a:pPr algn="ctr" rtl="1"/>
            <a:r>
              <a:rPr lang="ar-MA" sz="6000" b="1" dirty="0">
                <a:solidFill>
                  <a:srgbClr val="FF0000"/>
                </a:solidFill>
                <a:latin typeface="Arial Rounded MT Bold" panose="020F0704030504030204" pitchFamily="34" charset="0"/>
              </a:rPr>
              <a:t>ثَمانِيَةَ عَشَرْ</a:t>
            </a:r>
            <a:endParaRPr lang="fr-FR" sz="6000" b="1" dirty="0">
              <a:solidFill>
                <a:srgbClr val="FF0000"/>
              </a:solidFill>
              <a:latin typeface="Arial Rounded MT Bold" panose="020F0704030504030204" pitchFamily="34" charset="0"/>
            </a:endParaRPr>
          </a:p>
        </p:txBody>
      </p:sp>
      <p:graphicFrame>
        <p:nvGraphicFramePr>
          <p:cNvPr id="2" name="Tableau 1">
            <a:extLst>
              <a:ext uri="{FF2B5EF4-FFF2-40B4-BE49-F238E27FC236}">
                <a16:creationId xmlns:a16="http://schemas.microsoft.com/office/drawing/2014/main" id="{51411D92-98BA-2185-1D05-0F308B4CBCB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FC29C8C0-6618-CDC2-4C68-2E78FC6DCEA3}"/>
              </a:ext>
            </a:extLst>
          </p:cNvPr>
          <p:cNvSpPr txBox="1"/>
          <p:nvPr/>
        </p:nvSpPr>
        <p:spPr>
          <a:xfrm>
            <a:off x="5410200" y="3887555"/>
            <a:ext cx="2590800" cy="1107996"/>
          </a:xfrm>
          <a:prstGeom prst="rect">
            <a:avLst/>
          </a:prstGeom>
          <a:noFill/>
        </p:spPr>
        <p:txBody>
          <a:bodyPr wrap="square" rtlCol="0">
            <a:spAutoFit/>
          </a:bodyPr>
          <a:lstStyle/>
          <a:p>
            <a:pPr algn="ctr"/>
            <a:r>
              <a:rPr lang="ar-MA" sz="6600" b="1" dirty="0">
                <a:latin typeface="Arial Rounded MT Bold" panose="020F0704030504030204" pitchFamily="34" charset="0"/>
              </a:rPr>
              <a:t>18</a:t>
            </a:r>
            <a:endParaRPr lang="fr-FR" sz="6600" b="1" dirty="0">
              <a:latin typeface="Arial Rounded MT Bold" panose="020F0704030504030204" pitchFamily="34" charset="0"/>
            </a:endParaRPr>
          </a:p>
        </p:txBody>
      </p:sp>
    </p:spTree>
    <p:extLst>
      <p:ext uri="{BB962C8B-B14F-4D97-AF65-F5344CB8AC3E}">
        <p14:creationId xmlns:p14="http://schemas.microsoft.com/office/powerpoint/2010/main" val="4225775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4B041-8F75-63F2-5341-4370461360C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1804524-7EFA-3794-74F0-71A0D725DC06}"/>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CF8DDC8-D125-70B3-99BB-108660CF74DE}"/>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A9A8747-1FB2-01AB-59A8-A25A3F559AFE}"/>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0C162C1-6AF6-ED03-370F-8ECB0A187349}"/>
              </a:ext>
            </a:extLst>
          </p:cNvPr>
          <p:cNvSpPr txBox="1"/>
          <p:nvPr/>
        </p:nvSpPr>
        <p:spPr>
          <a:xfrm>
            <a:off x="609600" y="863026"/>
            <a:ext cx="11887201" cy="519373"/>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 اجعلوا الكتابة المفككة 5+30 كتابة مركبة.</a:t>
            </a:r>
          </a:p>
        </p:txBody>
      </p:sp>
      <p:sp>
        <p:nvSpPr>
          <p:cNvPr id="3" name="Freeform 8">
            <a:extLst>
              <a:ext uri="{FF2B5EF4-FFF2-40B4-BE49-F238E27FC236}">
                <a16:creationId xmlns:a16="http://schemas.microsoft.com/office/drawing/2014/main" id="{754592C3-1550-EB8B-24E1-8026689AA2C4}"/>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364F8910-8DC0-429E-2BEE-008FDD24FE5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sp>
        <p:nvSpPr>
          <p:cNvPr id="9" name="ZoneTexte 8">
            <a:extLst>
              <a:ext uri="{FF2B5EF4-FFF2-40B4-BE49-F238E27FC236}">
                <a16:creationId xmlns:a16="http://schemas.microsoft.com/office/drawing/2014/main" id="{4B824B92-122B-3D24-2527-DD2AD9FB467D}"/>
              </a:ext>
            </a:extLst>
          </p:cNvPr>
          <p:cNvSpPr txBox="1"/>
          <p:nvPr/>
        </p:nvSpPr>
        <p:spPr>
          <a:xfrm>
            <a:off x="5410200" y="5524500"/>
            <a:ext cx="2590800" cy="1569660"/>
          </a:xfrm>
          <a:prstGeom prst="rect">
            <a:avLst/>
          </a:prstGeom>
          <a:noFill/>
        </p:spPr>
        <p:txBody>
          <a:bodyPr wrap="square" rtlCol="0">
            <a:spAutoFit/>
          </a:bodyPr>
          <a:lstStyle/>
          <a:p>
            <a:pPr algn="ctr"/>
            <a:r>
              <a:rPr lang="ar-MA" sz="9600" dirty="0">
                <a:solidFill>
                  <a:srgbClr val="FF0000"/>
                </a:solidFill>
              </a:rPr>
              <a:t>؟</a:t>
            </a:r>
            <a:endParaRPr lang="fr-FR" sz="8000" dirty="0">
              <a:solidFill>
                <a:srgbClr val="FF0000"/>
              </a:solidFill>
            </a:endParaRPr>
          </a:p>
        </p:txBody>
      </p:sp>
      <p:sp>
        <p:nvSpPr>
          <p:cNvPr id="2" name="ZoneTexte 1">
            <a:extLst>
              <a:ext uri="{FF2B5EF4-FFF2-40B4-BE49-F238E27FC236}">
                <a16:creationId xmlns:a16="http://schemas.microsoft.com/office/drawing/2014/main" id="{A082AF85-1771-6F9F-D7F4-DDFCCDC16E48}"/>
              </a:ext>
            </a:extLst>
          </p:cNvPr>
          <p:cNvSpPr txBox="1"/>
          <p:nvPr/>
        </p:nvSpPr>
        <p:spPr>
          <a:xfrm>
            <a:off x="5181600" y="4000500"/>
            <a:ext cx="2819400" cy="1107996"/>
          </a:xfrm>
          <a:prstGeom prst="rect">
            <a:avLst/>
          </a:prstGeom>
          <a:noFill/>
        </p:spPr>
        <p:txBody>
          <a:bodyPr wrap="square" rtlCol="0">
            <a:spAutoFit/>
          </a:bodyPr>
          <a:lstStyle/>
          <a:p>
            <a:pPr algn="ctr"/>
            <a:r>
              <a:rPr lang="ar-MA" sz="6600" b="1" dirty="0"/>
              <a:t>5 + 30</a:t>
            </a:r>
            <a:endParaRPr lang="fr-FR" sz="6600" b="1" dirty="0"/>
          </a:p>
        </p:txBody>
      </p:sp>
      <p:graphicFrame>
        <p:nvGraphicFramePr>
          <p:cNvPr id="4" name="Tableau 3">
            <a:extLst>
              <a:ext uri="{FF2B5EF4-FFF2-40B4-BE49-F238E27FC236}">
                <a16:creationId xmlns:a16="http://schemas.microsoft.com/office/drawing/2014/main" id="{843B4C15-650E-D614-4ED0-1E433C8579C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047552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6ECB4-9838-EAAD-A232-F2455CE718B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A56410-7EDB-7E0E-654D-FF9DCDB407F1}"/>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ECBCF86-E0A8-2385-ED8A-674E607AF15E}"/>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70B58E0-079C-017D-1E69-C1B0BD3C7F6A}"/>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1DBE80F-FE74-C17E-990A-EB79C500AAF2}"/>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382BD88-B2CD-A3D4-F648-876938C6115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F165F671-5C5E-F16C-A6CF-C565039AE8A0}"/>
              </a:ext>
            </a:extLst>
          </p:cNvPr>
          <p:cNvPicPr>
            <a:picLocks noChangeAspect="1"/>
          </p:cNvPicPr>
          <p:nvPr/>
        </p:nvPicPr>
        <p:blipFill>
          <a:blip r:embed="rId4"/>
          <a:stretch>
            <a:fillRect/>
          </a:stretch>
        </p:blipFill>
        <p:spPr>
          <a:xfrm>
            <a:off x="152400" y="857043"/>
            <a:ext cx="1143000" cy="819073"/>
          </a:xfrm>
          <a:prstGeom prst="rect">
            <a:avLst/>
          </a:prstGeom>
        </p:spPr>
      </p:pic>
      <p:sp>
        <p:nvSpPr>
          <p:cNvPr id="5" name="ZoneTexte 4">
            <a:extLst>
              <a:ext uri="{FF2B5EF4-FFF2-40B4-BE49-F238E27FC236}">
                <a16:creationId xmlns:a16="http://schemas.microsoft.com/office/drawing/2014/main" id="{9CFAFA57-6CDA-D7EF-FC5B-B38B14E7E5CC}"/>
              </a:ext>
            </a:extLst>
          </p:cNvPr>
          <p:cNvSpPr txBox="1"/>
          <p:nvPr/>
        </p:nvSpPr>
        <p:spPr>
          <a:xfrm>
            <a:off x="4038600" y="5481314"/>
            <a:ext cx="5334000" cy="1107996"/>
          </a:xfrm>
          <a:prstGeom prst="rect">
            <a:avLst/>
          </a:prstGeom>
          <a:noFill/>
        </p:spPr>
        <p:txBody>
          <a:bodyPr wrap="square" rtlCol="0">
            <a:spAutoFit/>
          </a:bodyPr>
          <a:lstStyle/>
          <a:p>
            <a:pPr algn="ctr" rtl="1"/>
            <a:r>
              <a:rPr lang="ar-MA" sz="6600" b="1" dirty="0">
                <a:solidFill>
                  <a:srgbClr val="FF0000"/>
                </a:solidFill>
                <a:latin typeface="Arial Rounded MT Bold" panose="020F0704030504030204" pitchFamily="34" charset="0"/>
              </a:rPr>
              <a:t>35</a:t>
            </a:r>
            <a:endParaRPr lang="fr-FR" sz="6000" b="1" dirty="0">
              <a:solidFill>
                <a:srgbClr val="FF0000"/>
              </a:solidFill>
              <a:latin typeface="Arial Rounded MT Bold" panose="020F0704030504030204" pitchFamily="34" charset="0"/>
            </a:endParaRPr>
          </a:p>
        </p:txBody>
      </p:sp>
      <p:sp>
        <p:nvSpPr>
          <p:cNvPr id="2" name="ZoneTexte 1">
            <a:extLst>
              <a:ext uri="{FF2B5EF4-FFF2-40B4-BE49-F238E27FC236}">
                <a16:creationId xmlns:a16="http://schemas.microsoft.com/office/drawing/2014/main" id="{5EF2A892-EC23-28F7-D1D3-5A70B8F036D7}"/>
              </a:ext>
            </a:extLst>
          </p:cNvPr>
          <p:cNvSpPr txBox="1"/>
          <p:nvPr/>
        </p:nvSpPr>
        <p:spPr>
          <a:xfrm>
            <a:off x="5181600" y="4000500"/>
            <a:ext cx="2819400" cy="1107996"/>
          </a:xfrm>
          <a:prstGeom prst="rect">
            <a:avLst/>
          </a:prstGeom>
          <a:noFill/>
        </p:spPr>
        <p:txBody>
          <a:bodyPr wrap="square" rtlCol="0">
            <a:spAutoFit/>
          </a:bodyPr>
          <a:lstStyle/>
          <a:p>
            <a:pPr algn="ctr"/>
            <a:r>
              <a:rPr lang="ar-MA" sz="6600" b="1" dirty="0"/>
              <a:t>5 + 30</a:t>
            </a:r>
            <a:endParaRPr lang="fr-FR" sz="6600" b="1" dirty="0"/>
          </a:p>
        </p:txBody>
      </p:sp>
      <p:graphicFrame>
        <p:nvGraphicFramePr>
          <p:cNvPr id="4" name="Tableau 3">
            <a:extLst>
              <a:ext uri="{FF2B5EF4-FFF2-40B4-BE49-F238E27FC236}">
                <a16:creationId xmlns:a16="http://schemas.microsoft.com/office/drawing/2014/main" id="{649CD685-CFF7-B6E3-9219-D9CE683E8EF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1800925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E1CF2-1168-DE5D-79CF-F9CFABFC539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DE96938-CB86-4117-1D6C-139504FE222D}"/>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BEFB76-91DF-AA3E-2ED9-213B4C73CA10}"/>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399DF22-A8E0-C648-52E6-6E80D9E04BCF}"/>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D6AB321-0896-437A-C839-FE02D9C26929}"/>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ما هو سابق العدد 35؟</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BEDC6CC-61F6-39E0-ADAC-0E641B0DD97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B2812E2-0FF4-A3CE-5E83-1DC47C7E1B4E}"/>
              </a:ext>
            </a:extLst>
          </p:cNvPr>
          <p:cNvGraphicFramePr>
            <a:graphicFrameLocks noGrp="1"/>
          </p:cNvGraphicFramePr>
          <p:nvPr>
            <p:extLst>
              <p:ext uri="{D42A27DB-BD31-4B8C-83A1-F6EECF244321}">
                <p14:modId xmlns:p14="http://schemas.microsoft.com/office/powerpoint/2010/main" val="1705589446"/>
              </p:ext>
            </p:extLst>
          </p:nvPr>
        </p:nvGraphicFramePr>
        <p:xfrm>
          <a:off x="4800600" y="5692914"/>
          <a:ext cx="4627035" cy="1028700"/>
        </p:xfrm>
        <a:graphic>
          <a:graphicData uri="http://schemas.openxmlformats.org/drawingml/2006/table">
            <a:tbl>
              <a:tblPr firstRow="1" firstCol="1" bandRow="1">
                <a:tableStyleId>{5C22544A-7EE6-4342-B048-85BDC9FD1C3A}</a:tableStyleId>
              </a:tblPr>
              <a:tblGrid>
                <a:gridCol w="925407">
                  <a:extLst>
                    <a:ext uri="{9D8B030D-6E8A-4147-A177-3AD203B41FA5}">
                      <a16:colId xmlns:a16="http://schemas.microsoft.com/office/drawing/2014/main" val="2372970447"/>
                    </a:ext>
                  </a:extLst>
                </a:gridCol>
                <a:gridCol w="925407">
                  <a:extLst>
                    <a:ext uri="{9D8B030D-6E8A-4147-A177-3AD203B41FA5}">
                      <a16:colId xmlns:a16="http://schemas.microsoft.com/office/drawing/2014/main" val="682178418"/>
                    </a:ext>
                  </a:extLst>
                </a:gridCol>
                <a:gridCol w="925407">
                  <a:extLst>
                    <a:ext uri="{9D8B030D-6E8A-4147-A177-3AD203B41FA5}">
                      <a16:colId xmlns:a16="http://schemas.microsoft.com/office/drawing/2014/main" val="3930827646"/>
                    </a:ext>
                  </a:extLst>
                </a:gridCol>
                <a:gridCol w="925407">
                  <a:extLst>
                    <a:ext uri="{9D8B030D-6E8A-4147-A177-3AD203B41FA5}">
                      <a16:colId xmlns:a16="http://schemas.microsoft.com/office/drawing/2014/main" val="614144887"/>
                    </a:ext>
                  </a:extLst>
                </a:gridCol>
                <a:gridCol w="925407">
                  <a:extLst>
                    <a:ext uri="{9D8B030D-6E8A-4147-A177-3AD203B41FA5}">
                      <a16:colId xmlns:a16="http://schemas.microsoft.com/office/drawing/2014/main" val="1560377904"/>
                    </a:ext>
                  </a:extLst>
                </a:gridCol>
              </a:tblGrid>
              <a:tr h="1028700">
                <a:tc>
                  <a:txBody>
                    <a:bodyPr/>
                    <a:lstStyle/>
                    <a:p>
                      <a:pPr>
                        <a:lnSpc>
                          <a:spcPct val="107000"/>
                        </a:lnSpc>
                        <a:spcAft>
                          <a:spcPts val="800"/>
                        </a:spcAft>
                        <a:buNone/>
                      </a:pPr>
                      <a:r>
                        <a:rPr lang="fr-FR" sz="1100" kern="100">
                          <a:effectLst/>
                        </a:rPr>
                        <a:t> </a:t>
                      </a:r>
                      <a:endParaRPr lang="fr-FR"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400" kern="100" dirty="0">
                          <a:effectLst/>
                        </a:rPr>
                        <a:t> </a:t>
                      </a:r>
                      <a:endParaRPr lang="fr-FR" sz="1400" kern="1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100" kern="100" dirty="0">
                          <a:solidFill>
                            <a:srgbClr val="FF0000"/>
                          </a:solidFill>
                          <a:effectLst/>
                        </a:rPr>
                        <a:t> </a:t>
                      </a:r>
                      <a:r>
                        <a:rPr lang="ar-MA" sz="4000" kern="100" dirty="0">
                          <a:solidFill>
                            <a:srgbClr val="FF0000"/>
                          </a:solidFill>
                          <a:effectLst/>
                        </a:rPr>
                        <a:t>35</a:t>
                      </a:r>
                      <a:endParaRPr lang="fr-FR" sz="11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endParaRPr lang="fr-FR"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fr-FR" sz="1100" kern="100" dirty="0">
                          <a:effectLst/>
                        </a:rPr>
                        <a:t> </a:t>
                      </a:r>
                      <a:endParaRPr lang="fr-FR"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5097094"/>
                  </a:ext>
                </a:extLst>
              </a:tr>
            </a:tbl>
          </a:graphicData>
        </a:graphic>
      </p:graphicFrame>
      <p:sp>
        <p:nvSpPr>
          <p:cNvPr id="4" name="Flèche : courbe vers la droite 3">
            <a:extLst>
              <a:ext uri="{FF2B5EF4-FFF2-40B4-BE49-F238E27FC236}">
                <a16:creationId xmlns:a16="http://schemas.microsoft.com/office/drawing/2014/main" id="{ACCCA036-23FD-FF60-A43C-555F67308CC1}"/>
              </a:ext>
            </a:extLst>
          </p:cNvPr>
          <p:cNvSpPr/>
          <p:nvPr/>
        </p:nvSpPr>
        <p:spPr>
          <a:xfrm rot="5400000">
            <a:off x="6187686" y="4816086"/>
            <a:ext cx="603764" cy="1041663"/>
          </a:xfrm>
          <a:prstGeom prst="curvedRightArrow">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ZoneTexte 5">
            <a:extLst>
              <a:ext uri="{FF2B5EF4-FFF2-40B4-BE49-F238E27FC236}">
                <a16:creationId xmlns:a16="http://schemas.microsoft.com/office/drawing/2014/main" id="{2F3D9518-06CA-A1B1-960A-D055B8421275}"/>
              </a:ext>
            </a:extLst>
          </p:cNvPr>
          <p:cNvSpPr txBox="1"/>
          <p:nvPr/>
        </p:nvSpPr>
        <p:spPr>
          <a:xfrm>
            <a:off x="6019800" y="4457700"/>
            <a:ext cx="1329268" cy="523220"/>
          </a:xfrm>
          <a:prstGeom prst="rect">
            <a:avLst/>
          </a:prstGeom>
          <a:noFill/>
        </p:spPr>
        <p:txBody>
          <a:bodyPr wrap="square" rtlCol="0">
            <a:spAutoFit/>
          </a:bodyPr>
          <a:lstStyle/>
          <a:p>
            <a:r>
              <a:rPr lang="ar-MA" sz="2800" b="1" dirty="0">
                <a:solidFill>
                  <a:schemeClr val="accent1"/>
                </a:solidFill>
              </a:rPr>
              <a:t>السابق</a:t>
            </a:r>
            <a:endParaRPr lang="fr-FR" sz="2800" b="1" dirty="0">
              <a:solidFill>
                <a:schemeClr val="accent1"/>
              </a:solidFill>
            </a:endParaRPr>
          </a:p>
        </p:txBody>
      </p:sp>
      <p:sp>
        <p:nvSpPr>
          <p:cNvPr id="7" name="ZoneTexte 6">
            <a:extLst>
              <a:ext uri="{FF2B5EF4-FFF2-40B4-BE49-F238E27FC236}">
                <a16:creationId xmlns:a16="http://schemas.microsoft.com/office/drawing/2014/main" id="{95439FCC-0202-AF09-4487-758BBAE1B73B}"/>
              </a:ext>
            </a:extLst>
          </p:cNvPr>
          <p:cNvSpPr txBox="1"/>
          <p:nvPr/>
        </p:nvSpPr>
        <p:spPr>
          <a:xfrm>
            <a:off x="5715000" y="5767684"/>
            <a:ext cx="838200" cy="923330"/>
          </a:xfrm>
          <a:prstGeom prst="rect">
            <a:avLst/>
          </a:prstGeom>
          <a:noFill/>
        </p:spPr>
        <p:txBody>
          <a:bodyPr wrap="square" rtlCol="0">
            <a:spAutoFit/>
          </a:bodyPr>
          <a:lstStyle/>
          <a:p>
            <a:pPr algn="ctr"/>
            <a:r>
              <a:rPr lang="ar-MA" sz="5400" b="1" dirty="0">
                <a:solidFill>
                  <a:schemeClr val="accent1"/>
                </a:solidFill>
              </a:rPr>
              <a:t>؟</a:t>
            </a:r>
            <a:endParaRPr lang="fr-FR" sz="2800" b="1" dirty="0">
              <a:solidFill>
                <a:schemeClr val="accent1"/>
              </a:solidFill>
            </a:endParaRPr>
          </a:p>
        </p:txBody>
      </p:sp>
      <p:pic>
        <p:nvPicPr>
          <p:cNvPr id="5" name="Picture 9">
            <a:extLst>
              <a:ext uri="{FF2B5EF4-FFF2-40B4-BE49-F238E27FC236}">
                <a16:creationId xmlns:a16="http://schemas.microsoft.com/office/drawing/2014/main" id="{DBBCD80A-288B-0EB0-4750-63D1EB366293}"/>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76200" y="765489"/>
            <a:ext cx="1081199" cy="736017"/>
          </a:xfrm>
          <a:prstGeom prst="roundRect">
            <a:avLst/>
          </a:prstGeom>
        </p:spPr>
      </p:pic>
      <p:graphicFrame>
        <p:nvGraphicFramePr>
          <p:cNvPr id="9" name="Tableau 8">
            <a:extLst>
              <a:ext uri="{FF2B5EF4-FFF2-40B4-BE49-F238E27FC236}">
                <a16:creationId xmlns:a16="http://schemas.microsoft.com/office/drawing/2014/main" id="{29E807B4-3A9C-97F0-592A-9871D4C68CC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1864874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03F5F-EEE6-B3E6-CC26-DD911BF7A6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D3A5F9E-7810-8696-BA65-36431D30383C}"/>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9D7440-3FD7-2A0C-F214-D6F60C7B6449}"/>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AAE522F-6250-0B37-C9F0-556B1A5B065C}"/>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1ECD3A6-0BC0-E3B4-4FE3-934F421A0CA0}"/>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07BCE32-6E23-3A1C-21E0-3515750F5B3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E80EB3E-3363-827F-E941-5A919CCCC110}"/>
              </a:ext>
            </a:extLst>
          </p:cNvPr>
          <p:cNvGraphicFramePr>
            <a:graphicFrameLocks noGrp="1"/>
          </p:cNvGraphicFramePr>
          <p:nvPr>
            <p:extLst>
              <p:ext uri="{D42A27DB-BD31-4B8C-83A1-F6EECF244321}">
                <p14:modId xmlns:p14="http://schemas.microsoft.com/office/powerpoint/2010/main" val="2288517126"/>
              </p:ext>
            </p:extLst>
          </p:nvPr>
        </p:nvGraphicFramePr>
        <p:xfrm>
          <a:off x="4800600" y="5692914"/>
          <a:ext cx="4627035" cy="1028700"/>
        </p:xfrm>
        <a:graphic>
          <a:graphicData uri="http://schemas.openxmlformats.org/drawingml/2006/table">
            <a:tbl>
              <a:tblPr firstRow="1" firstCol="1" bandRow="1">
                <a:tableStyleId>{5C22544A-7EE6-4342-B048-85BDC9FD1C3A}</a:tableStyleId>
              </a:tblPr>
              <a:tblGrid>
                <a:gridCol w="925407">
                  <a:extLst>
                    <a:ext uri="{9D8B030D-6E8A-4147-A177-3AD203B41FA5}">
                      <a16:colId xmlns:a16="http://schemas.microsoft.com/office/drawing/2014/main" val="2372970447"/>
                    </a:ext>
                  </a:extLst>
                </a:gridCol>
                <a:gridCol w="925407">
                  <a:extLst>
                    <a:ext uri="{9D8B030D-6E8A-4147-A177-3AD203B41FA5}">
                      <a16:colId xmlns:a16="http://schemas.microsoft.com/office/drawing/2014/main" val="682178418"/>
                    </a:ext>
                  </a:extLst>
                </a:gridCol>
                <a:gridCol w="925407">
                  <a:extLst>
                    <a:ext uri="{9D8B030D-6E8A-4147-A177-3AD203B41FA5}">
                      <a16:colId xmlns:a16="http://schemas.microsoft.com/office/drawing/2014/main" val="3930827646"/>
                    </a:ext>
                  </a:extLst>
                </a:gridCol>
                <a:gridCol w="925407">
                  <a:extLst>
                    <a:ext uri="{9D8B030D-6E8A-4147-A177-3AD203B41FA5}">
                      <a16:colId xmlns:a16="http://schemas.microsoft.com/office/drawing/2014/main" val="614144887"/>
                    </a:ext>
                  </a:extLst>
                </a:gridCol>
                <a:gridCol w="925407">
                  <a:extLst>
                    <a:ext uri="{9D8B030D-6E8A-4147-A177-3AD203B41FA5}">
                      <a16:colId xmlns:a16="http://schemas.microsoft.com/office/drawing/2014/main" val="1560377904"/>
                    </a:ext>
                  </a:extLst>
                </a:gridCol>
              </a:tblGrid>
              <a:tr h="1028700">
                <a:tc>
                  <a:txBody>
                    <a:bodyPr/>
                    <a:lstStyle/>
                    <a:p>
                      <a:pPr>
                        <a:lnSpc>
                          <a:spcPct val="107000"/>
                        </a:lnSpc>
                        <a:spcAft>
                          <a:spcPts val="800"/>
                        </a:spcAft>
                        <a:buNone/>
                      </a:pPr>
                      <a:r>
                        <a:rPr lang="fr-FR" sz="1100" kern="100">
                          <a:effectLst/>
                        </a:rPr>
                        <a:t> </a:t>
                      </a:r>
                      <a:endParaRPr lang="fr-FR"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400" kern="100" dirty="0">
                          <a:effectLst/>
                        </a:rPr>
                        <a:t> </a:t>
                      </a:r>
                      <a:endParaRPr lang="fr-FR" sz="1400" kern="1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100" kern="100" dirty="0">
                          <a:solidFill>
                            <a:srgbClr val="FF0000"/>
                          </a:solidFill>
                          <a:effectLst/>
                        </a:rPr>
                        <a:t> </a:t>
                      </a:r>
                      <a:r>
                        <a:rPr lang="ar-MA" sz="4000" kern="100" dirty="0">
                          <a:solidFill>
                            <a:srgbClr val="FF0000"/>
                          </a:solidFill>
                          <a:effectLst/>
                        </a:rPr>
                        <a:t>35</a:t>
                      </a:r>
                      <a:endParaRPr lang="fr-FR" sz="11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fr-FR" sz="1100" kern="100" dirty="0">
                          <a:effectLst/>
                        </a:rPr>
                        <a:t> </a:t>
                      </a:r>
                      <a:endParaRPr lang="fr-FR"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fr-FR" sz="1100" kern="100" dirty="0">
                          <a:effectLst/>
                        </a:rPr>
                        <a:t> </a:t>
                      </a:r>
                      <a:endParaRPr lang="fr-FR"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5097094"/>
                  </a:ext>
                </a:extLst>
              </a:tr>
            </a:tbl>
          </a:graphicData>
        </a:graphic>
      </p:graphicFrame>
      <p:sp>
        <p:nvSpPr>
          <p:cNvPr id="4" name="Flèche : courbe vers la droite 3">
            <a:extLst>
              <a:ext uri="{FF2B5EF4-FFF2-40B4-BE49-F238E27FC236}">
                <a16:creationId xmlns:a16="http://schemas.microsoft.com/office/drawing/2014/main" id="{4C62CCA7-E1E3-A125-A476-8AF42C28F256}"/>
              </a:ext>
            </a:extLst>
          </p:cNvPr>
          <p:cNvSpPr/>
          <p:nvPr/>
        </p:nvSpPr>
        <p:spPr>
          <a:xfrm rot="5400000">
            <a:off x="6187686" y="4816086"/>
            <a:ext cx="603764" cy="1041663"/>
          </a:xfrm>
          <a:prstGeom prst="curvedRightArrow">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ZoneTexte 5">
            <a:extLst>
              <a:ext uri="{FF2B5EF4-FFF2-40B4-BE49-F238E27FC236}">
                <a16:creationId xmlns:a16="http://schemas.microsoft.com/office/drawing/2014/main" id="{397ACE05-02C0-643D-701B-CC8250816F9E}"/>
              </a:ext>
            </a:extLst>
          </p:cNvPr>
          <p:cNvSpPr txBox="1"/>
          <p:nvPr/>
        </p:nvSpPr>
        <p:spPr>
          <a:xfrm>
            <a:off x="6019800" y="4457700"/>
            <a:ext cx="1329268" cy="523220"/>
          </a:xfrm>
          <a:prstGeom prst="rect">
            <a:avLst/>
          </a:prstGeom>
          <a:noFill/>
        </p:spPr>
        <p:txBody>
          <a:bodyPr wrap="square" rtlCol="0">
            <a:spAutoFit/>
          </a:bodyPr>
          <a:lstStyle/>
          <a:p>
            <a:r>
              <a:rPr lang="ar-MA" sz="2800" b="1" dirty="0">
                <a:solidFill>
                  <a:schemeClr val="accent1"/>
                </a:solidFill>
              </a:rPr>
              <a:t>السابق</a:t>
            </a:r>
            <a:endParaRPr lang="fr-FR" sz="2800" b="1" dirty="0">
              <a:solidFill>
                <a:schemeClr val="accent1"/>
              </a:solidFill>
            </a:endParaRPr>
          </a:p>
        </p:txBody>
      </p:sp>
      <p:sp>
        <p:nvSpPr>
          <p:cNvPr id="7" name="ZoneTexte 6">
            <a:extLst>
              <a:ext uri="{FF2B5EF4-FFF2-40B4-BE49-F238E27FC236}">
                <a16:creationId xmlns:a16="http://schemas.microsoft.com/office/drawing/2014/main" id="{75FC319B-304B-F8FC-FC68-5CEE803EC2FA}"/>
              </a:ext>
            </a:extLst>
          </p:cNvPr>
          <p:cNvSpPr txBox="1"/>
          <p:nvPr/>
        </p:nvSpPr>
        <p:spPr>
          <a:xfrm>
            <a:off x="5715000" y="5767684"/>
            <a:ext cx="838200" cy="769441"/>
          </a:xfrm>
          <a:prstGeom prst="rect">
            <a:avLst/>
          </a:prstGeom>
          <a:noFill/>
        </p:spPr>
        <p:txBody>
          <a:bodyPr wrap="square" rtlCol="0">
            <a:spAutoFit/>
          </a:bodyPr>
          <a:lstStyle/>
          <a:p>
            <a:pPr algn="ctr"/>
            <a:r>
              <a:rPr lang="ar-MA" sz="4400" b="1" dirty="0">
                <a:solidFill>
                  <a:schemeClr val="accent1"/>
                </a:solidFill>
              </a:rPr>
              <a:t>34</a:t>
            </a:r>
            <a:endParaRPr lang="fr-FR" sz="2000" b="1" dirty="0">
              <a:solidFill>
                <a:schemeClr val="accent1"/>
              </a:solidFill>
            </a:endParaRPr>
          </a:p>
        </p:txBody>
      </p:sp>
      <p:pic>
        <p:nvPicPr>
          <p:cNvPr id="9" name="Image 8">
            <a:extLst>
              <a:ext uri="{FF2B5EF4-FFF2-40B4-BE49-F238E27FC236}">
                <a16:creationId xmlns:a16="http://schemas.microsoft.com/office/drawing/2014/main" id="{FAD56648-5CE8-8E8B-8476-A446613FB7A9}"/>
              </a:ext>
            </a:extLst>
          </p:cNvPr>
          <p:cNvPicPr>
            <a:picLocks noChangeAspect="1"/>
          </p:cNvPicPr>
          <p:nvPr/>
        </p:nvPicPr>
        <p:blipFill>
          <a:blip r:embed="rId4"/>
          <a:stretch>
            <a:fillRect/>
          </a:stretch>
        </p:blipFill>
        <p:spPr>
          <a:xfrm>
            <a:off x="152400" y="857043"/>
            <a:ext cx="1143000" cy="819073"/>
          </a:xfrm>
          <a:prstGeom prst="rect">
            <a:avLst/>
          </a:prstGeom>
        </p:spPr>
      </p:pic>
      <p:graphicFrame>
        <p:nvGraphicFramePr>
          <p:cNvPr id="5" name="Tableau 4">
            <a:extLst>
              <a:ext uri="{FF2B5EF4-FFF2-40B4-BE49-F238E27FC236}">
                <a16:creationId xmlns:a16="http://schemas.microsoft.com/office/drawing/2014/main" id="{88A71CB9-679E-F69D-FEC1-552DDED8488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2662792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EA5BE-E41A-03C4-3939-C488E180983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140FB83-90CF-DB5F-F176-C6952A9BC791}"/>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77E8BCD-9C56-2755-2A13-AD8C204B229D}"/>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8B56E47-E61D-8044-83C7-334146999AF0}"/>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6673605-05C3-61E0-9BC7-60C081434BBA}"/>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وما هو لاحق العدد 35؟</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19DA6D4-2F42-859C-A2E4-E68E0EDD781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AE2281F6-30C3-6A47-2607-11F0F0632BA2}"/>
              </a:ext>
            </a:extLst>
          </p:cNvPr>
          <p:cNvGraphicFramePr>
            <a:graphicFrameLocks noGrp="1"/>
          </p:cNvGraphicFramePr>
          <p:nvPr>
            <p:extLst>
              <p:ext uri="{D42A27DB-BD31-4B8C-83A1-F6EECF244321}">
                <p14:modId xmlns:p14="http://schemas.microsoft.com/office/powerpoint/2010/main" val="4173677596"/>
              </p:ext>
            </p:extLst>
          </p:nvPr>
        </p:nvGraphicFramePr>
        <p:xfrm>
          <a:off x="4800600" y="5692914"/>
          <a:ext cx="4627035" cy="1028700"/>
        </p:xfrm>
        <a:graphic>
          <a:graphicData uri="http://schemas.openxmlformats.org/drawingml/2006/table">
            <a:tbl>
              <a:tblPr firstRow="1" firstCol="1" bandRow="1">
                <a:tableStyleId>{5C22544A-7EE6-4342-B048-85BDC9FD1C3A}</a:tableStyleId>
              </a:tblPr>
              <a:tblGrid>
                <a:gridCol w="925407">
                  <a:extLst>
                    <a:ext uri="{9D8B030D-6E8A-4147-A177-3AD203B41FA5}">
                      <a16:colId xmlns:a16="http://schemas.microsoft.com/office/drawing/2014/main" val="2372970447"/>
                    </a:ext>
                  </a:extLst>
                </a:gridCol>
                <a:gridCol w="925407">
                  <a:extLst>
                    <a:ext uri="{9D8B030D-6E8A-4147-A177-3AD203B41FA5}">
                      <a16:colId xmlns:a16="http://schemas.microsoft.com/office/drawing/2014/main" val="682178418"/>
                    </a:ext>
                  </a:extLst>
                </a:gridCol>
                <a:gridCol w="925407">
                  <a:extLst>
                    <a:ext uri="{9D8B030D-6E8A-4147-A177-3AD203B41FA5}">
                      <a16:colId xmlns:a16="http://schemas.microsoft.com/office/drawing/2014/main" val="3930827646"/>
                    </a:ext>
                  </a:extLst>
                </a:gridCol>
                <a:gridCol w="925407">
                  <a:extLst>
                    <a:ext uri="{9D8B030D-6E8A-4147-A177-3AD203B41FA5}">
                      <a16:colId xmlns:a16="http://schemas.microsoft.com/office/drawing/2014/main" val="614144887"/>
                    </a:ext>
                  </a:extLst>
                </a:gridCol>
                <a:gridCol w="925407">
                  <a:extLst>
                    <a:ext uri="{9D8B030D-6E8A-4147-A177-3AD203B41FA5}">
                      <a16:colId xmlns:a16="http://schemas.microsoft.com/office/drawing/2014/main" val="1560377904"/>
                    </a:ext>
                  </a:extLst>
                </a:gridCol>
              </a:tblGrid>
              <a:tr h="1028700">
                <a:tc>
                  <a:txBody>
                    <a:bodyPr/>
                    <a:lstStyle/>
                    <a:p>
                      <a:pPr>
                        <a:lnSpc>
                          <a:spcPct val="107000"/>
                        </a:lnSpc>
                        <a:spcAft>
                          <a:spcPts val="800"/>
                        </a:spcAft>
                        <a:buNone/>
                      </a:pPr>
                      <a:r>
                        <a:rPr lang="fr-FR" sz="1100" kern="100">
                          <a:effectLst/>
                        </a:rPr>
                        <a:t> </a:t>
                      </a:r>
                      <a:endParaRPr lang="fr-FR"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400" kern="100" dirty="0">
                          <a:effectLst/>
                        </a:rPr>
                        <a:t> </a:t>
                      </a:r>
                      <a:endParaRPr lang="fr-FR" sz="1400" kern="1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100" kern="100" dirty="0">
                          <a:solidFill>
                            <a:srgbClr val="FF0000"/>
                          </a:solidFill>
                          <a:effectLst/>
                        </a:rPr>
                        <a:t> </a:t>
                      </a:r>
                      <a:r>
                        <a:rPr lang="ar-MA" sz="4000" kern="100" dirty="0">
                          <a:solidFill>
                            <a:srgbClr val="FF0000"/>
                          </a:solidFill>
                          <a:effectLst/>
                        </a:rPr>
                        <a:t>35</a:t>
                      </a:r>
                      <a:endParaRPr lang="fr-FR" sz="11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fr-FR" sz="1100" kern="100">
                          <a:effectLst/>
                        </a:rPr>
                        <a:t> </a:t>
                      </a:r>
                      <a:endParaRPr lang="fr-FR"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fr-FR" sz="1100" kern="100" dirty="0">
                          <a:effectLst/>
                        </a:rPr>
                        <a:t> </a:t>
                      </a:r>
                      <a:endParaRPr lang="fr-FR"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5097094"/>
                  </a:ext>
                </a:extLst>
              </a:tr>
            </a:tbl>
          </a:graphicData>
        </a:graphic>
      </p:graphicFrame>
      <p:sp>
        <p:nvSpPr>
          <p:cNvPr id="9" name="ZoneTexte 8">
            <a:extLst>
              <a:ext uri="{FF2B5EF4-FFF2-40B4-BE49-F238E27FC236}">
                <a16:creationId xmlns:a16="http://schemas.microsoft.com/office/drawing/2014/main" id="{61CE37EB-D04E-1789-3648-EC2466A75F04}"/>
              </a:ext>
            </a:extLst>
          </p:cNvPr>
          <p:cNvSpPr txBox="1"/>
          <p:nvPr/>
        </p:nvSpPr>
        <p:spPr>
          <a:xfrm>
            <a:off x="7626284" y="5791765"/>
            <a:ext cx="838200" cy="830997"/>
          </a:xfrm>
          <a:prstGeom prst="rect">
            <a:avLst/>
          </a:prstGeom>
          <a:noFill/>
        </p:spPr>
        <p:txBody>
          <a:bodyPr wrap="square" rtlCol="0">
            <a:spAutoFit/>
          </a:bodyPr>
          <a:lstStyle/>
          <a:p>
            <a:pPr algn="ctr"/>
            <a:r>
              <a:rPr lang="fr-MA" sz="4800" b="1" dirty="0">
                <a:solidFill>
                  <a:srgbClr val="4AC283"/>
                </a:solidFill>
              </a:rPr>
              <a:t>?</a:t>
            </a:r>
            <a:endParaRPr lang="fr-FR" b="1" dirty="0">
              <a:solidFill>
                <a:srgbClr val="4AC283"/>
              </a:solidFill>
            </a:endParaRPr>
          </a:p>
        </p:txBody>
      </p:sp>
      <p:sp>
        <p:nvSpPr>
          <p:cNvPr id="10" name="Flèche : courbe vers la gauche 9">
            <a:extLst>
              <a:ext uri="{FF2B5EF4-FFF2-40B4-BE49-F238E27FC236}">
                <a16:creationId xmlns:a16="http://schemas.microsoft.com/office/drawing/2014/main" id="{0E84D29F-D1D1-9EC2-EE27-714591A91BD7}"/>
              </a:ext>
            </a:extLst>
          </p:cNvPr>
          <p:cNvSpPr/>
          <p:nvPr/>
        </p:nvSpPr>
        <p:spPr>
          <a:xfrm rot="16200000">
            <a:off x="7271189" y="4783497"/>
            <a:ext cx="646817" cy="1041665"/>
          </a:xfrm>
          <a:prstGeom prst="curvedLeftArrow">
            <a:avLst/>
          </a:prstGeom>
          <a:solidFill>
            <a:srgbClr val="4AC283"/>
          </a:solidFill>
          <a:ln>
            <a:solidFill>
              <a:srgbClr val="4AC2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ZoneTexte 10">
            <a:extLst>
              <a:ext uri="{FF2B5EF4-FFF2-40B4-BE49-F238E27FC236}">
                <a16:creationId xmlns:a16="http://schemas.microsoft.com/office/drawing/2014/main" id="{E5B0EB70-F58C-EF6C-0CCF-F4D5DD40A9DF}"/>
              </a:ext>
            </a:extLst>
          </p:cNvPr>
          <p:cNvSpPr txBox="1"/>
          <p:nvPr/>
        </p:nvSpPr>
        <p:spPr>
          <a:xfrm>
            <a:off x="7114117" y="4391661"/>
            <a:ext cx="1329268" cy="523220"/>
          </a:xfrm>
          <a:prstGeom prst="rect">
            <a:avLst/>
          </a:prstGeom>
          <a:noFill/>
        </p:spPr>
        <p:txBody>
          <a:bodyPr wrap="square" rtlCol="0">
            <a:spAutoFit/>
          </a:bodyPr>
          <a:lstStyle/>
          <a:p>
            <a:r>
              <a:rPr lang="ar-MA" sz="2800" b="1" dirty="0">
                <a:solidFill>
                  <a:srgbClr val="4AC283"/>
                </a:solidFill>
              </a:rPr>
              <a:t>اللاحق</a:t>
            </a:r>
            <a:endParaRPr lang="fr-FR" sz="2800" b="1" dirty="0">
              <a:solidFill>
                <a:srgbClr val="4AC283"/>
              </a:solidFill>
            </a:endParaRPr>
          </a:p>
        </p:txBody>
      </p:sp>
      <p:pic>
        <p:nvPicPr>
          <p:cNvPr id="5" name="Picture 9">
            <a:extLst>
              <a:ext uri="{FF2B5EF4-FFF2-40B4-BE49-F238E27FC236}">
                <a16:creationId xmlns:a16="http://schemas.microsoft.com/office/drawing/2014/main" id="{0AEDD942-A26D-59C8-B3C9-088A3D5D5F3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4" name="Tableau 3">
            <a:extLst>
              <a:ext uri="{FF2B5EF4-FFF2-40B4-BE49-F238E27FC236}">
                <a16:creationId xmlns:a16="http://schemas.microsoft.com/office/drawing/2014/main" id="{F7C1EDD7-C6ED-71B5-3498-F7EF3141B24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9820259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49CFC-68B4-94AF-DEE8-ABF62808588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7730918-8921-42EC-A5FF-86D9FA02414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8F22691-E56E-2FFE-F2E7-076DF5873BE5}"/>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98D6D39-D94B-A570-4EDE-157DBAF288C3}"/>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E0355C7-32B5-BB43-E1EC-F0AB85D06183}"/>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BAF9F43-B40C-92E0-658A-41152462186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34DC5A8-2664-38E0-EBCB-59040F5B8A91}"/>
              </a:ext>
            </a:extLst>
          </p:cNvPr>
          <p:cNvGraphicFramePr>
            <a:graphicFrameLocks noGrp="1"/>
          </p:cNvGraphicFramePr>
          <p:nvPr>
            <p:extLst>
              <p:ext uri="{D42A27DB-BD31-4B8C-83A1-F6EECF244321}">
                <p14:modId xmlns:p14="http://schemas.microsoft.com/office/powerpoint/2010/main" val="4235606895"/>
              </p:ext>
            </p:extLst>
          </p:nvPr>
        </p:nvGraphicFramePr>
        <p:xfrm>
          <a:off x="4800600" y="5692914"/>
          <a:ext cx="4627035" cy="1028700"/>
        </p:xfrm>
        <a:graphic>
          <a:graphicData uri="http://schemas.openxmlformats.org/drawingml/2006/table">
            <a:tbl>
              <a:tblPr firstRow="1" firstCol="1" bandRow="1">
                <a:tableStyleId>{5C22544A-7EE6-4342-B048-85BDC9FD1C3A}</a:tableStyleId>
              </a:tblPr>
              <a:tblGrid>
                <a:gridCol w="925407">
                  <a:extLst>
                    <a:ext uri="{9D8B030D-6E8A-4147-A177-3AD203B41FA5}">
                      <a16:colId xmlns:a16="http://schemas.microsoft.com/office/drawing/2014/main" val="2372970447"/>
                    </a:ext>
                  </a:extLst>
                </a:gridCol>
                <a:gridCol w="925407">
                  <a:extLst>
                    <a:ext uri="{9D8B030D-6E8A-4147-A177-3AD203B41FA5}">
                      <a16:colId xmlns:a16="http://schemas.microsoft.com/office/drawing/2014/main" val="682178418"/>
                    </a:ext>
                  </a:extLst>
                </a:gridCol>
                <a:gridCol w="925407">
                  <a:extLst>
                    <a:ext uri="{9D8B030D-6E8A-4147-A177-3AD203B41FA5}">
                      <a16:colId xmlns:a16="http://schemas.microsoft.com/office/drawing/2014/main" val="3930827646"/>
                    </a:ext>
                  </a:extLst>
                </a:gridCol>
                <a:gridCol w="925407">
                  <a:extLst>
                    <a:ext uri="{9D8B030D-6E8A-4147-A177-3AD203B41FA5}">
                      <a16:colId xmlns:a16="http://schemas.microsoft.com/office/drawing/2014/main" val="614144887"/>
                    </a:ext>
                  </a:extLst>
                </a:gridCol>
                <a:gridCol w="925407">
                  <a:extLst>
                    <a:ext uri="{9D8B030D-6E8A-4147-A177-3AD203B41FA5}">
                      <a16:colId xmlns:a16="http://schemas.microsoft.com/office/drawing/2014/main" val="1560377904"/>
                    </a:ext>
                  </a:extLst>
                </a:gridCol>
              </a:tblGrid>
              <a:tr h="1028700">
                <a:tc>
                  <a:txBody>
                    <a:bodyPr/>
                    <a:lstStyle/>
                    <a:p>
                      <a:pPr>
                        <a:lnSpc>
                          <a:spcPct val="107000"/>
                        </a:lnSpc>
                        <a:spcAft>
                          <a:spcPts val="800"/>
                        </a:spcAft>
                        <a:buNone/>
                      </a:pPr>
                      <a:r>
                        <a:rPr lang="fr-FR" sz="1100" kern="100">
                          <a:effectLst/>
                        </a:rPr>
                        <a:t> </a:t>
                      </a:r>
                      <a:endParaRPr lang="fr-FR"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400" kern="100" dirty="0">
                          <a:effectLst/>
                        </a:rPr>
                        <a:t> </a:t>
                      </a:r>
                      <a:endParaRPr lang="fr-FR" sz="1400" kern="1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100" kern="100" dirty="0">
                          <a:solidFill>
                            <a:srgbClr val="FF0000"/>
                          </a:solidFill>
                          <a:effectLst/>
                        </a:rPr>
                        <a:t> </a:t>
                      </a:r>
                      <a:r>
                        <a:rPr lang="ar-MA" sz="4000" kern="100" dirty="0">
                          <a:solidFill>
                            <a:srgbClr val="FF0000"/>
                          </a:solidFill>
                          <a:effectLst/>
                        </a:rPr>
                        <a:t>35</a:t>
                      </a:r>
                      <a:endParaRPr lang="fr-FR" sz="11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fr-FR" sz="1100" kern="100">
                          <a:effectLst/>
                        </a:rPr>
                        <a:t> </a:t>
                      </a:r>
                      <a:endParaRPr lang="fr-FR"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fr-FR" sz="1100" kern="100" dirty="0">
                          <a:effectLst/>
                        </a:rPr>
                        <a:t> </a:t>
                      </a:r>
                      <a:endParaRPr lang="fr-FR"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5097094"/>
                  </a:ext>
                </a:extLst>
              </a:tr>
            </a:tbl>
          </a:graphicData>
        </a:graphic>
      </p:graphicFrame>
      <p:sp>
        <p:nvSpPr>
          <p:cNvPr id="9" name="ZoneTexte 8">
            <a:extLst>
              <a:ext uri="{FF2B5EF4-FFF2-40B4-BE49-F238E27FC236}">
                <a16:creationId xmlns:a16="http://schemas.microsoft.com/office/drawing/2014/main" id="{882146A1-B637-D572-B5A6-E7B1D62D52F1}"/>
              </a:ext>
            </a:extLst>
          </p:cNvPr>
          <p:cNvSpPr txBox="1"/>
          <p:nvPr/>
        </p:nvSpPr>
        <p:spPr>
          <a:xfrm>
            <a:off x="7626284" y="5791765"/>
            <a:ext cx="838200" cy="769441"/>
          </a:xfrm>
          <a:prstGeom prst="rect">
            <a:avLst/>
          </a:prstGeom>
          <a:noFill/>
        </p:spPr>
        <p:txBody>
          <a:bodyPr wrap="square" rtlCol="0">
            <a:spAutoFit/>
          </a:bodyPr>
          <a:lstStyle/>
          <a:p>
            <a:pPr algn="ctr"/>
            <a:r>
              <a:rPr lang="ar-MA" sz="4400" b="1" dirty="0">
                <a:solidFill>
                  <a:srgbClr val="4AC283"/>
                </a:solidFill>
              </a:rPr>
              <a:t>36</a:t>
            </a:r>
            <a:endParaRPr lang="fr-FR" sz="1600" b="1" dirty="0">
              <a:solidFill>
                <a:srgbClr val="4AC283"/>
              </a:solidFill>
            </a:endParaRPr>
          </a:p>
        </p:txBody>
      </p:sp>
      <p:sp>
        <p:nvSpPr>
          <p:cNvPr id="10" name="Flèche : courbe vers la gauche 9">
            <a:extLst>
              <a:ext uri="{FF2B5EF4-FFF2-40B4-BE49-F238E27FC236}">
                <a16:creationId xmlns:a16="http://schemas.microsoft.com/office/drawing/2014/main" id="{DC930C39-5B5E-7469-BE0F-F5E9EA2C8A80}"/>
              </a:ext>
            </a:extLst>
          </p:cNvPr>
          <p:cNvSpPr/>
          <p:nvPr/>
        </p:nvSpPr>
        <p:spPr>
          <a:xfrm rot="16200000">
            <a:off x="7271189" y="4783497"/>
            <a:ext cx="646817" cy="1041665"/>
          </a:xfrm>
          <a:prstGeom prst="curvedLeftArrow">
            <a:avLst/>
          </a:prstGeom>
          <a:solidFill>
            <a:srgbClr val="4AC283"/>
          </a:solidFill>
          <a:ln>
            <a:solidFill>
              <a:srgbClr val="4AC2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ZoneTexte 10">
            <a:extLst>
              <a:ext uri="{FF2B5EF4-FFF2-40B4-BE49-F238E27FC236}">
                <a16:creationId xmlns:a16="http://schemas.microsoft.com/office/drawing/2014/main" id="{DFEEFD9A-4CCE-C9CB-105D-F2380D7ABD9C}"/>
              </a:ext>
            </a:extLst>
          </p:cNvPr>
          <p:cNvSpPr txBox="1"/>
          <p:nvPr/>
        </p:nvSpPr>
        <p:spPr>
          <a:xfrm>
            <a:off x="7114117" y="4391661"/>
            <a:ext cx="1329268" cy="523220"/>
          </a:xfrm>
          <a:prstGeom prst="rect">
            <a:avLst/>
          </a:prstGeom>
          <a:noFill/>
        </p:spPr>
        <p:txBody>
          <a:bodyPr wrap="square" rtlCol="0">
            <a:spAutoFit/>
          </a:bodyPr>
          <a:lstStyle/>
          <a:p>
            <a:r>
              <a:rPr lang="ar-MA" sz="2800" b="1" dirty="0">
                <a:solidFill>
                  <a:srgbClr val="4AC283"/>
                </a:solidFill>
              </a:rPr>
              <a:t>اللاحق</a:t>
            </a:r>
            <a:endParaRPr lang="fr-FR" sz="2800" b="1" dirty="0">
              <a:solidFill>
                <a:srgbClr val="4AC283"/>
              </a:solidFill>
            </a:endParaRPr>
          </a:p>
        </p:txBody>
      </p:sp>
      <p:pic>
        <p:nvPicPr>
          <p:cNvPr id="6" name="Image 5">
            <a:extLst>
              <a:ext uri="{FF2B5EF4-FFF2-40B4-BE49-F238E27FC236}">
                <a16:creationId xmlns:a16="http://schemas.microsoft.com/office/drawing/2014/main" id="{B4C97304-0C9B-DFE6-1F0E-39D17F57CDD5}"/>
              </a:ext>
            </a:extLst>
          </p:cNvPr>
          <p:cNvPicPr>
            <a:picLocks noChangeAspect="1"/>
          </p:cNvPicPr>
          <p:nvPr/>
        </p:nvPicPr>
        <p:blipFill>
          <a:blip r:embed="rId4"/>
          <a:stretch>
            <a:fillRect/>
          </a:stretch>
        </p:blipFill>
        <p:spPr>
          <a:xfrm>
            <a:off x="152400" y="857043"/>
            <a:ext cx="1143000" cy="819073"/>
          </a:xfrm>
          <a:prstGeom prst="rect">
            <a:avLst/>
          </a:prstGeom>
        </p:spPr>
      </p:pic>
      <p:graphicFrame>
        <p:nvGraphicFramePr>
          <p:cNvPr id="4" name="Tableau 3">
            <a:extLst>
              <a:ext uri="{FF2B5EF4-FFF2-40B4-BE49-F238E27FC236}">
                <a16:creationId xmlns:a16="http://schemas.microsoft.com/office/drawing/2014/main" id="{7AFAAF5A-2FFD-0151-2CE7-991F17D6F11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8980370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057401" y="3941147"/>
            <a:ext cx="8915400" cy="1661993"/>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وضع وإنجاز عمليات جمع عددين بدون احتفاظ باستخدام الحزم </a:t>
            </a:r>
            <a:r>
              <a:rPr lang="ar-MA" sz="5400" dirty="0" err="1">
                <a:solidFill>
                  <a:srgbClr val="01070A"/>
                </a:solidFill>
                <a:latin typeface="Microsoft Uighur" panose="02000000000000000000" pitchFamily="2" charset="-78"/>
                <a:cs typeface="Microsoft Uighur" panose="02000000000000000000" pitchFamily="2" charset="-78"/>
              </a:rPr>
              <a:t>والخشيبات</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855295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5">
            <a:extLst>
              <a:ext uri="{28A0092B-C50C-407E-A947-70E740481C1C}">
                <a14:useLocalDpi xmlns:a14="http://schemas.microsoft.com/office/drawing/2010/main" val="0"/>
              </a:ext>
            </a:extLst>
          </a:blip>
          <a:srcRect t="17138" b="30357"/>
          <a:stretch>
            <a:fillRect/>
          </a:stretch>
        </p:blipFill>
        <p:spPr>
          <a:xfrm>
            <a:off x="6510168" y="3233445"/>
            <a:ext cx="5239166" cy="2750873"/>
          </a:xfrm>
          <a:prstGeom prst="rect">
            <a:avLst/>
          </a:prstGeom>
        </p:spPr>
      </p:pic>
      <p:graphicFrame>
        <p:nvGraphicFramePr>
          <p:cNvPr id="7" name="Tableau 6">
            <a:extLst>
              <a:ext uri="{FF2B5EF4-FFF2-40B4-BE49-F238E27FC236}">
                <a16:creationId xmlns:a16="http://schemas.microsoft.com/office/drawing/2014/main" id="{8685BA77-3C49-EDBE-3750-1CBF5EBECCC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3D9F3B33-4710-79A6-C672-25EAA32F38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29422" y="3750178"/>
            <a:ext cx="2695114" cy="1459436"/>
          </a:xfrm>
          <a:prstGeom prst="rect">
            <a:avLst/>
          </a:prstGeom>
        </p:spPr>
      </p:pic>
      <p:pic>
        <p:nvPicPr>
          <p:cNvPr id="4" name="Image 3">
            <a:extLst>
              <a:ext uri="{FF2B5EF4-FFF2-40B4-BE49-F238E27FC236}">
                <a16:creationId xmlns:a16="http://schemas.microsoft.com/office/drawing/2014/main" id="{3827A363-0B1F-D828-0898-C0BD5E45A9C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9239" y="4348950"/>
            <a:ext cx="5550889" cy="4248017"/>
          </a:xfrm>
          <a:prstGeom prst="rect">
            <a:avLst/>
          </a:prstGeom>
        </p:spPr>
      </p:pic>
      <p:sp>
        <p:nvSpPr>
          <p:cNvPr id="2" name="ZoneTexte 1">
            <a:extLst>
              <a:ext uri="{FF2B5EF4-FFF2-40B4-BE49-F238E27FC236}">
                <a16:creationId xmlns:a16="http://schemas.microsoft.com/office/drawing/2014/main" id="{2A3EFFE4-49A0-F619-D92E-51F119575A55}"/>
              </a:ext>
            </a:extLst>
          </p:cNvPr>
          <p:cNvSpPr txBox="1"/>
          <p:nvPr/>
        </p:nvSpPr>
        <p:spPr>
          <a:xfrm>
            <a:off x="609600" y="863026"/>
            <a:ext cx="11830017" cy="124649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ستستمرون في التدرب </a:t>
            </a:r>
            <a:r>
              <a:rPr lang="ar-SA" sz="3200" dirty="0">
                <a:solidFill>
                  <a:prstClr val="white">
                    <a:lumMod val="65000"/>
                  </a:prstClr>
                </a:solidFill>
                <a:latin typeface="Microsoft Uighur" panose="02000000000000000000" pitchFamily="2" charset="-78"/>
                <a:cs typeface="Microsoft Uighur" panose="02000000000000000000" pitchFamily="2" charset="-78"/>
              </a:rPr>
              <a:t> على </a:t>
            </a:r>
            <a:r>
              <a:rPr lang="ar-MA" sz="3200" dirty="0">
                <a:solidFill>
                  <a:prstClr val="white">
                    <a:lumMod val="65000"/>
                  </a:prstClr>
                </a:solidFill>
                <a:latin typeface="Microsoft Uighur" panose="02000000000000000000" pitchFamily="2" charset="-78"/>
                <a:cs typeface="Microsoft Uighur" panose="02000000000000000000" pitchFamily="2" charset="-78"/>
              </a:rPr>
              <a:t>وضع </a:t>
            </a:r>
            <a:r>
              <a:rPr lang="ar-MA" sz="3200" dirty="0" err="1">
                <a:solidFill>
                  <a:prstClr val="white">
                    <a:lumMod val="65000"/>
                  </a:prstClr>
                </a:solidFill>
                <a:latin typeface="Microsoft Uighur" panose="02000000000000000000" pitchFamily="2" charset="-78"/>
                <a:cs typeface="Microsoft Uighur" panose="02000000000000000000" pitchFamily="2" charset="-78"/>
              </a:rPr>
              <a:t>وإ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جمع بدون احتفاظ باستخدام الخشيبات والحزم</a:t>
            </a:r>
            <a:r>
              <a:rPr lang="ar-MA" sz="3200" dirty="0">
                <a:solidFill>
                  <a:prstClr val="white">
                    <a:lumMod val="65000"/>
                  </a:prstClr>
                </a:solidFill>
                <a:latin typeface="Microsoft Uighur" panose="02000000000000000000" pitchFamily="2" charset="-78"/>
                <a:cs typeface="Microsoft Uighur" panose="02000000000000000000" pitchFamily="2" charset="-78"/>
              </a:rPr>
              <a:t> كما رأينا ذلك بالأمس. ستعملون في ثنائيات على وضع وإنجاز العمليات التي ستظهر أمامكم. لديكم دقيقة واحدة لإتمام كل عملية.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يعمل الأستاذ(ة) على تقديم التغذية الراجعة.</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6" name="Image 5" descr="Une image contenant Visage humain, dessin humoristique, fille, garçon&#10;&#10;Le contenu généré par l’IA peut être incorrect.">
            <a:extLst>
              <a:ext uri="{FF2B5EF4-FFF2-40B4-BE49-F238E27FC236}">
                <a16:creationId xmlns:a16="http://schemas.microsoft.com/office/drawing/2014/main" id="{0C0D2EE0-1407-6EE0-E3FC-AABC635FF42E}"/>
              </a:ext>
            </a:extLst>
          </p:cNvPr>
          <p:cNvPicPr>
            <a:picLocks noChangeAspect="1"/>
          </p:cNvPicPr>
          <p:nvPr/>
        </p:nvPicPr>
        <p:blipFill>
          <a:blip r:embed="rId8">
            <a:extLst>
              <a:ext uri="{28A0092B-C50C-407E-A947-70E740481C1C}">
                <a14:useLocalDpi xmlns:a14="http://schemas.microsoft.com/office/drawing/2010/main" val="0"/>
              </a:ext>
            </a:extLst>
          </a:blip>
          <a:srcRect l="33959" t="9359" r="34313" b="53393"/>
          <a:stretch>
            <a:fillRect/>
          </a:stretch>
        </p:blipFill>
        <p:spPr>
          <a:xfrm>
            <a:off x="6710423" y="6100937"/>
            <a:ext cx="5024163" cy="3333907"/>
          </a:xfrm>
          <a:prstGeom prst="rect">
            <a:avLst/>
          </a:prstGeom>
        </p:spPr>
      </p:pic>
    </p:spTree>
    <p:extLst>
      <p:ext uri="{BB962C8B-B14F-4D97-AF65-F5344CB8AC3E}">
        <p14:creationId xmlns:p14="http://schemas.microsoft.com/office/powerpoint/2010/main" val="3434392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9E02DDEF-92EA-3EB6-B883-F7B366CCDD7F}"/>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0"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E8758458-6976-1709-75BC-156EE4B11AAE}"/>
              </a:ext>
            </a:extLst>
          </p:cNvPr>
          <p:cNvGrpSpPr/>
          <p:nvPr/>
        </p:nvGrpSpPr>
        <p:grpSpPr>
          <a:xfrm>
            <a:off x="2159626" y="4882188"/>
            <a:ext cx="9396747" cy="2852111"/>
            <a:chOff x="3302073" y="4600550"/>
            <a:chExt cx="9396747" cy="2104846"/>
          </a:xfrm>
        </p:grpSpPr>
        <p:sp>
          <p:nvSpPr>
            <p:cNvPr id="13" name="Freeform 17">
              <a:extLst>
                <a:ext uri="{FF2B5EF4-FFF2-40B4-BE49-F238E27FC236}">
                  <a16:creationId xmlns:a16="http://schemas.microsoft.com/office/drawing/2014/main" id="{299349E6-BB93-3D6A-BD1D-086E144091DA}"/>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FAD0D184-C7B1-752C-0E06-294D94BDF0E1}"/>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grpSp>
      <p:sp>
        <p:nvSpPr>
          <p:cNvPr id="18" name="ZoneTexte 17">
            <a:extLst>
              <a:ext uri="{FF2B5EF4-FFF2-40B4-BE49-F238E27FC236}">
                <a16:creationId xmlns:a16="http://schemas.microsoft.com/office/drawing/2014/main" id="{7FC140B0-A510-47F2-BC6D-D36DDFB03C6A}"/>
              </a:ext>
            </a:extLst>
          </p:cNvPr>
          <p:cNvSpPr txBox="1"/>
          <p:nvPr/>
        </p:nvSpPr>
        <p:spPr>
          <a:xfrm>
            <a:off x="2902577" y="5209285"/>
            <a:ext cx="79201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وتمثيل الأعداد من 0 إلى  99</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3DADF401-07D0-0D5D-65C5-0523F82BFD59}"/>
              </a:ext>
            </a:extLst>
          </p:cNvPr>
          <p:cNvPicPr>
            <a:picLocks noChangeAspect="1"/>
          </p:cNvPicPr>
          <p:nvPr/>
        </p:nvPicPr>
        <p:blipFill>
          <a:blip r:embed="rId7"/>
          <a:stretch>
            <a:fillRect/>
          </a:stretch>
        </p:blipFill>
        <p:spPr>
          <a:xfrm>
            <a:off x="10898790" y="5286714"/>
            <a:ext cx="455010" cy="466386"/>
          </a:xfrm>
          <a:prstGeom prst="rect">
            <a:avLst/>
          </a:prstGeom>
        </p:spPr>
      </p:pic>
      <p:pic>
        <p:nvPicPr>
          <p:cNvPr id="20" name="Image 19">
            <a:extLst>
              <a:ext uri="{FF2B5EF4-FFF2-40B4-BE49-F238E27FC236}">
                <a16:creationId xmlns:a16="http://schemas.microsoft.com/office/drawing/2014/main" id="{123F85ED-2E7F-8C9E-C5F7-EFFC568D7398}"/>
              </a:ext>
            </a:extLst>
          </p:cNvPr>
          <p:cNvPicPr>
            <a:picLocks noChangeAspect="1"/>
          </p:cNvPicPr>
          <p:nvPr/>
        </p:nvPicPr>
        <p:blipFill>
          <a:blip r:embed="rId7"/>
          <a:stretch>
            <a:fillRect/>
          </a:stretch>
        </p:blipFill>
        <p:spPr>
          <a:xfrm>
            <a:off x="10898790" y="6963114"/>
            <a:ext cx="455010" cy="466386"/>
          </a:xfrm>
          <a:prstGeom prst="rect">
            <a:avLst/>
          </a:prstGeom>
        </p:spPr>
      </p:pic>
      <p:sp>
        <p:nvSpPr>
          <p:cNvPr id="21" name="ZoneTexte 20">
            <a:extLst>
              <a:ext uri="{FF2B5EF4-FFF2-40B4-BE49-F238E27FC236}">
                <a16:creationId xmlns:a16="http://schemas.microsoft.com/office/drawing/2014/main" id="{A0C832B1-E72F-7424-8F03-4BAEF9BA5FDD}"/>
              </a:ext>
            </a:extLst>
          </p:cNvPr>
          <p:cNvSpPr txBox="1"/>
          <p:nvPr/>
        </p:nvSpPr>
        <p:spPr>
          <a:xfrm>
            <a:off x="2514600" y="6007921"/>
            <a:ext cx="8359609"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وضع وإنجاز</a:t>
            </a:r>
            <a:r>
              <a:rPr lang="ar-SA" sz="4000" dirty="0">
                <a:latin typeface="Microsoft Uighur" panose="02000000000000000000" pitchFamily="2" charset="-78"/>
                <a:cs typeface="Microsoft Uighur" panose="02000000000000000000" pitchFamily="2" charset="-78"/>
              </a:rPr>
              <a:t> عمليات </a:t>
            </a:r>
            <a:r>
              <a:rPr lang="ar-MA" sz="4000" dirty="0">
                <a:latin typeface="Microsoft Uighur" panose="02000000000000000000" pitchFamily="2" charset="-78"/>
                <a:cs typeface="Microsoft Uighur" panose="02000000000000000000" pitchFamily="2" charset="-78"/>
              </a:rPr>
              <a:t>جمع</a:t>
            </a:r>
            <a:r>
              <a:rPr lang="ar-SA" sz="4000" dirty="0">
                <a:latin typeface="Microsoft Uighur" panose="02000000000000000000" pitchFamily="2" charset="-78"/>
                <a:cs typeface="Microsoft Uighur" panose="02000000000000000000" pitchFamily="2" charset="-78"/>
              </a:rPr>
              <a:t> بدون احتفاظ</a:t>
            </a:r>
            <a:r>
              <a:rPr lang="ar-MA" sz="4000" dirty="0">
                <a:latin typeface="Microsoft Uighur" panose="02000000000000000000" pitchFamily="2" charset="-78"/>
                <a:cs typeface="Microsoft Uighur" panose="02000000000000000000" pitchFamily="2" charset="-78"/>
              </a:rPr>
              <a:t> باستخدام الحزم </a:t>
            </a:r>
            <a:r>
              <a:rPr lang="ar-MA" sz="4000" dirty="0" err="1">
                <a:latin typeface="Microsoft Uighur" panose="02000000000000000000" pitchFamily="2" charset="-78"/>
                <a:cs typeface="Microsoft Uighur" panose="02000000000000000000" pitchFamily="2" charset="-78"/>
              </a:rPr>
              <a:t>والخشيبات</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4E6DFCC9-176C-BB5D-7D22-BE2260C2A92A}"/>
              </a:ext>
            </a:extLst>
          </p:cNvPr>
          <p:cNvSpPr txBox="1"/>
          <p:nvPr/>
        </p:nvSpPr>
        <p:spPr>
          <a:xfrm>
            <a:off x="3602579" y="6822572"/>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الاستئناس باستراتيجية الأسئلة الأربعة لحل مسائل</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8DC4C7D2-BEB1-18BD-7CF9-CD205E171E41}"/>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pic>
        <p:nvPicPr>
          <p:cNvPr id="8" name="Image 7">
            <a:extLst>
              <a:ext uri="{FF2B5EF4-FFF2-40B4-BE49-F238E27FC236}">
                <a16:creationId xmlns:a16="http://schemas.microsoft.com/office/drawing/2014/main" id="{189CED70-A40C-48A9-E352-0B90A257C802}"/>
              </a:ext>
            </a:extLst>
          </p:cNvPr>
          <p:cNvPicPr>
            <a:picLocks noChangeAspect="1"/>
          </p:cNvPicPr>
          <p:nvPr/>
        </p:nvPicPr>
        <p:blipFill>
          <a:blip r:embed="rId7"/>
          <a:stretch>
            <a:fillRect/>
          </a:stretch>
        </p:blipFill>
        <p:spPr>
          <a:xfrm>
            <a:off x="10898790" y="6124914"/>
            <a:ext cx="455010" cy="466386"/>
          </a:xfrm>
          <a:prstGeom prst="rect">
            <a:avLst/>
          </a:prstGeom>
        </p:spPr>
      </p:pic>
    </p:spTree>
    <p:extLst>
      <p:ext uri="{BB962C8B-B14F-4D97-AF65-F5344CB8AC3E}">
        <p14:creationId xmlns:p14="http://schemas.microsoft.com/office/powerpoint/2010/main" val="11139295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1CD8C-8A03-74F7-82D3-DE2BCF31A2A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D3F9CA6-D384-1F67-D2AC-8206DC2ADBE8}"/>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81A1DA4-63DE-E472-DE0F-2B8588AAD3D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08A228-156A-7F46-7D4F-CB607F0FC9F9}"/>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825E0C0-584D-42B1-431F-50BDFAE3BB84}"/>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على ألواحكم، ضعوا و</a:t>
            </a:r>
            <a:r>
              <a:rPr lang="ar-SA" sz="3200" dirty="0">
                <a:solidFill>
                  <a:prstClr val="white">
                    <a:lumMod val="65000"/>
                  </a:prstClr>
                </a:solidFill>
                <a:latin typeface="Microsoft Uighur" panose="02000000000000000000" pitchFamily="2" charset="-78"/>
                <a:cs typeface="Microsoft Uighur" panose="02000000000000000000" pitchFamily="2" charset="-78"/>
              </a:rPr>
              <a:t> أنجزوا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F22039E-83DF-EE3D-8CA8-33F39C4BA148}"/>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CAC98E42-61CC-BB7D-7ECE-1F6AB27F830F}"/>
              </a:ext>
            </a:extLst>
          </p:cNvPr>
          <p:cNvSpPr txBox="1"/>
          <p:nvPr/>
        </p:nvSpPr>
        <p:spPr>
          <a:xfrm>
            <a:off x="47244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008A174D-78E7-B6F8-D5FA-62D22704412C}"/>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9" name="ZoneTexte 8">
            <a:extLst>
              <a:ext uri="{FF2B5EF4-FFF2-40B4-BE49-F238E27FC236}">
                <a16:creationId xmlns:a16="http://schemas.microsoft.com/office/drawing/2014/main" id="{F9C80F94-D351-1EE3-E781-F3CBE71B4C4F}"/>
              </a:ext>
            </a:extLst>
          </p:cNvPr>
          <p:cNvSpPr txBox="1"/>
          <p:nvPr/>
        </p:nvSpPr>
        <p:spPr>
          <a:xfrm>
            <a:off x="6379628" y="5529948"/>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
        <p:nvSpPr>
          <p:cNvPr id="10" name="ZoneTexte 9">
            <a:extLst>
              <a:ext uri="{FF2B5EF4-FFF2-40B4-BE49-F238E27FC236}">
                <a16:creationId xmlns:a16="http://schemas.microsoft.com/office/drawing/2014/main" id="{48FD4BF6-62ED-5443-450A-FC1516F47488}"/>
              </a:ext>
            </a:extLst>
          </p:cNvPr>
          <p:cNvSpPr txBox="1"/>
          <p:nvPr/>
        </p:nvSpPr>
        <p:spPr>
          <a:xfrm>
            <a:off x="8105190" y="6630385"/>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12" name="ZoneTexte 11">
            <a:extLst>
              <a:ext uri="{FF2B5EF4-FFF2-40B4-BE49-F238E27FC236}">
                <a16:creationId xmlns:a16="http://schemas.microsoft.com/office/drawing/2014/main" id="{51F151C8-CB8E-6E8A-1C1C-4005C4E13994}"/>
              </a:ext>
            </a:extLst>
          </p:cNvPr>
          <p:cNvSpPr txBox="1"/>
          <p:nvPr/>
        </p:nvSpPr>
        <p:spPr>
          <a:xfrm>
            <a:off x="8070777" y="7896614"/>
            <a:ext cx="1011772" cy="923330"/>
          </a:xfrm>
          <a:prstGeom prst="rect">
            <a:avLst/>
          </a:prstGeom>
          <a:noFill/>
        </p:spPr>
        <p:txBody>
          <a:bodyPr wrap="square" rtlCol="0">
            <a:spAutoFit/>
          </a:bodyPr>
          <a:lstStyle/>
          <a:p>
            <a:r>
              <a:rPr lang="ar-SA" sz="5400" b="1" dirty="0"/>
              <a:t>.</a:t>
            </a:r>
            <a:endParaRPr lang="fr-FR" sz="5400" b="1" dirty="0"/>
          </a:p>
        </p:txBody>
      </p:sp>
      <p:sp>
        <p:nvSpPr>
          <p:cNvPr id="13" name="ZoneTexte 12">
            <a:extLst>
              <a:ext uri="{FF2B5EF4-FFF2-40B4-BE49-F238E27FC236}">
                <a16:creationId xmlns:a16="http://schemas.microsoft.com/office/drawing/2014/main" id="{2B1E7EAA-7888-33A2-25E6-1668A1F53CDF}"/>
              </a:ext>
            </a:extLst>
          </p:cNvPr>
          <p:cNvSpPr txBox="1"/>
          <p:nvPr/>
        </p:nvSpPr>
        <p:spPr>
          <a:xfrm>
            <a:off x="6455828" y="7896614"/>
            <a:ext cx="1011772" cy="923330"/>
          </a:xfrm>
          <a:prstGeom prst="rect">
            <a:avLst/>
          </a:prstGeom>
          <a:noFill/>
        </p:spPr>
        <p:txBody>
          <a:bodyPr wrap="square" rtlCol="0">
            <a:spAutoFit/>
          </a:bodyPr>
          <a:lstStyle/>
          <a:p>
            <a:r>
              <a:rPr lang="ar-SA" sz="5400" b="1" dirty="0"/>
              <a:t>.</a:t>
            </a:r>
            <a:endParaRPr lang="fr-FR" sz="5400" b="1" dirty="0"/>
          </a:p>
        </p:txBody>
      </p:sp>
      <p:pic>
        <p:nvPicPr>
          <p:cNvPr id="14" name="Picture 9">
            <a:extLst>
              <a:ext uri="{FF2B5EF4-FFF2-40B4-BE49-F238E27FC236}">
                <a16:creationId xmlns:a16="http://schemas.microsoft.com/office/drawing/2014/main" id="{8F4D8014-EE6D-2B89-BF92-6472E50F71E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16" name="Tableau 15">
            <a:extLst>
              <a:ext uri="{FF2B5EF4-FFF2-40B4-BE49-F238E27FC236}">
                <a16:creationId xmlns:a16="http://schemas.microsoft.com/office/drawing/2014/main" id="{C6BA0035-612D-F605-2966-5D47D6D3961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8F3B0F34-F17D-31D2-D149-721D4C65E090}"/>
              </a:ext>
            </a:extLst>
          </p:cNvPr>
          <p:cNvSpPr txBox="1"/>
          <p:nvPr/>
        </p:nvSpPr>
        <p:spPr>
          <a:xfrm>
            <a:off x="5233219" y="3840660"/>
            <a:ext cx="4316362" cy="769441"/>
          </a:xfrm>
          <a:prstGeom prst="rect">
            <a:avLst/>
          </a:prstGeom>
          <a:noFill/>
        </p:spPr>
        <p:txBody>
          <a:bodyPr wrap="square" rtlCol="0">
            <a:spAutoFit/>
          </a:bodyPr>
          <a:lstStyle/>
          <a:p>
            <a:pPr algn="ctr"/>
            <a:r>
              <a:rPr lang="ar-MA" sz="4400" b="1" dirty="0"/>
              <a:t>31 + 64</a:t>
            </a:r>
            <a:endParaRPr lang="fr-FR" sz="4400" b="1" dirty="0"/>
          </a:p>
        </p:txBody>
      </p:sp>
      <p:cxnSp>
        <p:nvCxnSpPr>
          <p:cNvPr id="17" name="Connecteur droit 16">
            <a:extLst>
              <a:ext uri="{FF2B5EF4-FFF2-40B4-BE49-F238E27FC236}">
                <a16:creationId xmlns:a16="http://schemas.microsoft.com/office/drawing/2014/main" id="{1C5790F6-5ACE-A186-102C-3375B1F8E9DD}"/>
              </a:ext>
            </a:extLst>
          </p:cNvPr>
          <p:cNvCxnSpPr/>
          <p:nvPr/>
        </p:nvCxnSpPr>
        <p:spPr>
          <a:xfrm>
            <a:off x="5638800" y="7658100"/>
            <a:ext cx="2971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0B0B7354-B800-78DB-D10B-E4B1CE6D28D9}"/>
              </a:ext>
            </a:extLst>
          </p:cNvPr>
          <p:cNvSpPr txBox="1"/>
          <p:nvPr/>
        </p:nvSpPr>
        <p:spPr>
          <a:xfrm>
            <a:off x="6379628" y="6658570"/>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Tree>
    <p:extLst>
      <p:ext uri="{BB962C8B-B14F-4D97-AF65-F5344CB8AC3E}">
        <p14:creationId xmlns:p14="http://schemas.microsoft.com/office/powerpoint/2010/main" val="12758135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9988D-6E0C-79E2-6482-4248355FC6C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CECD22-A51F-C8B2-C9F1-65D304D42D3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150499-9C1A-76A5-0ABD-2C12689AE8BD}"/>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6EABAA6-3098-8D96-0011-DECE98CBF097}"/>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A6C8ADC-8876-6092-6944-97E3E08A762C}"/>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509BB69-A3B4-F118-A40B-35EC56882AA8}"/>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014132D9-16D1-A996-EE86-44560395E431}"/>
              </a:ext>
            </a:extLst>
          </p:cNvPr>
          <p:cNvSpPr txBox="1"/>
          <p:nvPr/>
        </p:nvSpPr>
        <p:spPr>
          <a:xfrm>
            <a:off x="44196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8FFFE6A9-4E31-A4E1-ADD3-80E11D888D19}"/>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4</a:t>
            </a:r>
            <a:endParaRPr lang="fr-FR" sz="5400" b="1" dirty="0">
              <a:solidFill>
                <a:srgbClr val="C00000"/>
              </a:solidFill>
            </a:endParaRPr>
          </a:p>
        </p:txBody>
      </p:sp>
      <p:sp>
        <p:nvSpPr>
          <p:cNvPr id="9" name="ZoneTexte 8">
            <a:extLst>
              <a:ext uri="{FF2B5EF4-FFF2-40B4-BE49-F238E27FC236}">
                <a16:creationId xmlns:a16="http://schemas.microsoft.com/office/drawing/2014/main" id="{FD14D0DF-06F9-79CF-4B66-7B713CB88495}"/>
              </a:ext>
            </a:extLst>
          </p:cNvPr>
          <p:cNvSpPr txBox="1"/>
          <p:nvPr/>
        </p:nvSpPr>
        <p:spPr>
          <a:xfrm>
            <a:off x="6303428" y="5529948"/>
            <a:ext cx="1011772" cy="923330"/>
          </a:xfrm>
          <a:prstGeom prst="rect">
            <a:avLst/>
          </a:prstGeom>
          <a:noFill/>
        </p:spPr>
        <p:txBody>
          <a:bodyPr wrap="square" rtlCol="0">
            <a:spAutoFit/>
          </a:bodyPr>
          <a:lstStyle/>
          <a:p>
            <a:r>
              <a:rPr lang="ar-MA" sz="5400" b="1" dirty="0">
                <a:solidFill>
                  <a:srgbClr val="0097B2"/>
                </a:solidFill>
              </a:rPr>
              <a:t>6</a:t>
            </a:r>
            <a:endParaRPr lang="fr-FR" sz="5400" b="1" dirty="0">
              <a:solidFill>
                <a:srgbClr val="0097B2"/>
              </a:solidFill>
            </a:endParaRPr>
          </a:p>
        </p:txBody>
      </p:sp>
      <p:sp>
        <p:nvSpPr>
          <p:cNvPr id="10" name="ZoneTexte 9">
            <a:extLst>
              <a:ext uri="{FF2B5EF4-FFF2-40B4-BE49-F238E27FC236}">
                <a16:creationId xmlns:a16="http://schemas.microsoft.com/office/drawing/2014/main" id="{0F577D65-A6D7-623E-B417-DA28B9F2B67F}"/>
              </a:ext>
            </a:extLst>
          </p:cNvPr>
          <p:cNvSpPr txBox="1"/>
          <p:nvPr/>
        </p:nvSpPr>
        <p:spPr>
          <a:xfrm>
            <a:off x="8105190" y="6630385"/>
            <a:ext cx="1011772" cy="923330"/>
          </a:xfrm>
          <a:prstGeom prst="rect">
            <a:avLst/>
          </a:prstGeom>
          <a:noFill/>
        </p:spPr>
        <p:txBody>
          <a:bodyPr wrap="square" rtlCol="0">
            <a:spAutoFit/>
          </a:bodyPr>
          <a:lstStyle/>
          <a:p>
            <a:r>
              <a:rPr lang="ar-MA" sz="5400" b="1" dirty="0">
                <a:solidFill>
                  <a:srgbClr val="C00000"/>
                </a:solidFill>
              </a:rPr>
              <a:t>1</a:t>
            </a:r>
            <a:endParaRPr lang="fr-FR" sz="5400" b="1" dirty="0">
              <a:solidFill>
                <a:srgbClr val="C00000"/>
              </a:solidFill>
            </a:endParaRPr>
          </a:p>
        </p:txBody>
      </p:sp>
      <p:sp>
        <p:nvSpPr>
          <p:cNvPr id="12" name="ZoneTexte 11">
            <a:extLst>
              <a:ext uri="{FF2B5EF4-FFF2-40B4-BE49-F238E27FC236}">
                <a16:creationId xmlns:a16="http://schemas.microsoft.com/office/drawing/2014/main" id="{E54A023E-8CD7-9583-9AC5-EAF8A2308A95}"/>
              </a:ext>
            </a:extLst>
          </p:cNvPr>
          <p:cNvSpPr txBox="1"/>
          <p:nvPr/>
        </p:nvSpPr>
        <p:spPr>
          <a:xfrm>
            <a:off x="8070777" y="7896614"/>
            <a:ext cx="1011772" cy="923330"/>
          </a:xfrm>
          <a:prstGeom prst="rect">
            <a:avLst/>
          </a:prstGeom>
          <a:noFill/>
        </p:spPr>
        <p:txBody>
          <a:bodyPr wrap="square" rtlCol="0">
            <a:spAutoFit/>
          </a:bodyPr>
          <a:lstStyle/>
          <a:p>
            <a:r>
              <a:rPr lang="ar-MA" sz="5400" b="1" dirty="0"/>
              <a:t>5</a:t>
            </a:r>
            <a:endParaRPr lang="fr-FR" sz="5400" b="1" dirty="0"/>
          </a:p>
        </p:txBody>
      </p:sp>
      <p:sp>
        <p:nvSpPr>
          <p:cNvPr id="13" name="ZoneTexte 12">
            <a:extLst>
              <a:ext uri="{FF2B5EF4-FFF2-40B4-BE49-F238E27FC236}">
                <a16:creationId xmlns:a16="http://schemas.microsoft.com/office/drawing/2014/main" id="{53988159-6E3B-EB56-5B51-1E6AE902178B}"/>
              </a:ext>
            </a:extLst>
          </p:cNvPr>
          <p:cNvSpPr txBox="1"/>
          <p:nvPr/>
        </p:nvSpPr>
        <p:spPr>
          <a:xfrm>
            <a:off x="6303428" y="7896614"/>
            <a:ext cx="1011772" cy="923330"/>
          </a:xfrm>
          <a:prstGeom prst="rect">
            <a:avLst/>
          </a:prstGeom>
          <a:noFill/>
        </p:spPr>
        <p:txBody>
          <a:bodyPr wrap="square" rtlCol="0">
            <a:spAutoFit/>
          </a:bodyPr>
          <a:lstStyle/>
          <a:p>
            <a:r>
              <a:rPr lang="ar-MA" sz="5400" b="1" dirty="0"/>
              <a:t>9</a:t>
            </a:r>
            <a:endParaRPr lang="fr-FR" sz="5400" b="1" dirty="0"/>
          </a:p>
        </p:txBody>
      </p:sp>
      <p:graphicFrame>
        <p:nvGraphicFramePr>
          <p:cNvPr id="16" name="Tableau 15">
            <a:extLst>
              <a:ext uri="{FF2B5EF4-FFF2-40B4-BE49-F238E27FC236}">
                <a16:creationId xmlns:a16="http://schemas.microsoft.com/office/drawing/2014/main" id="{BEF37CE6-928A-1DA2-BDCC-B5849A894BD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0EB24E3B-C125-EC92-1A55-384B5D67F041}"/>
              </a:ext>
            </a:extLst>
          </p:cNvPr>
          <p:cNvSpPr txBox="1"/>
          <p:nvPr/>
        </p:nvSpPr>
        <p:spPr>
          <a:xfrm>
            <a:off x="5257800" y="3467100"/>
            <a:ext cx="4316362" cy="769441"/>
          </a:xfrm>
          <a:prstGeom prst="rect">
            <a:avLst/>
          </a:prstGeom>
          <a:noFill/>
        </p:spPr>
        <p:txBody>
          <a:bodyPr wrap="square" rtlCol="0">
            <a:spAutoFit/>
          </a:bodyPr>
          <a:lstStyle/>
          <a:p>
            <a:pPr algn="ctr"/>
            <a:r>
              <a:rPr lang="ar-MA" sz="4400" b="1" dirty="0"/>
              <a:t>31 + 64</a:t>
            </a:r>
            <a:endParaRPr lang="fr-FR" sz="4400" b="1" dirty="0"/>
          </a:p>
        </p:txBody>
      </p:sp>
      <p:cxnSp>
        <p:nvCxnSpPr>
          <p:cNvPr id="17" name="Connecteur droit 16">
            <a:extLst>
              <a:ext uri="{FF2B5EF4-FFF2-40B4-BE49-F238E27FC236}">
                <a16:creationId xmlns:a16="http://schemas.microsoft.com/office/drawing/2014/main" id="{8C2C4559-B403-2BD8-0026-F160441C12EC}"/>
              </a:ext>
            </a:extLst>
          </p:cNvPr>
          <p:cNvCxnSpPr>
            <a:cxnSpLocks/>
          </p:cNvCxnSpPr>
          <p:nvPr/>
        </p:nvCxnSpPr>
        <p:spPr>
          <a:xfrm>
            <a:off x="6096000" y="7658100"/>
            <a:ext cx="2514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764FE1EB-97E0-3FD5-D53C-179CFA3DBC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82" y="834544"/>
            <a:ext cx="1148959" cy="821798"/>
          </a:xfrm>
          <a:prstGeom prst="rect">
            <a:avLst/>
          </a:prstGeom>
        </p:spPr>
      </p:pic>
      <p:sp>
        <p:nvSpPr>
          <p:cNvPr id="5" name="ZoneTexte 4">
            <a:extLst>
              <a:ext uri="{FF2B5EF4-FFF2-40B4-BE49-F238E27FC236}">
                <a16:creationId xmlns:a16="http://schemas.microsoft.com/office/drawing/2014/main" id="{ACA89D1E-C96E-F977-D94F-D7BD86EA6FBD}"/>
              </a:ext>
            </a:extLst>
          </p:cNvPr>
          <p:cNvSpPr txBox="1"/>
          <p:nvPr/>
        </p:nvSpPr>
        <p:spPr>
          <a:xfrm>
            <a:off x="6324600" y="6582370"/>
            <a:ext cx="1011772" cy="923330"/>
          </a:xfrm>
          <a:prstGeom prst="rect">
            <a:avLst/>
          </a:prstGeom>
          <a:noFill/>
        </p:spPr>
        <p:txBody>
          <a:bodyPr wrap="square" rtlCol="0">
            <a:spAutoFit/>
          </a:bodyPr>
          <a:lstStyle/>
          <a:p>
            <a:r>
              <a:rPr lang="ar-MA" sz="5400" b="1" dirty="0">
                <a:solidFill>
                  <a:srgbClr val="0097B2"/>
                </a:solidFill>
              </a:rPr>
              <a:t>3</a:t>
            </a:r>
            <a:endParaRPr lang="fr-FR" sz="5400" b="1" dirty="0">
              <a:solidFill>
                <a:srgbClr val="0097B2"/>
              </a:solidFill>
            </a:endParaRPr>
          </a:p>
        </p:txBody>
      </p:sp>
    </p:spTree>
    <p:extLst>
      <p:ext uri="{BB962C8B-B14F-4D97-AF65-F5344CB8AC3E}">
        <p14:creationId xmlns:p14="http://schemas.microsoft.com/office/powerpoint/2010/main" val="28983091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735B2-69CA-D516-6122-562840E76A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AF9DAF6-D9E1-6003-4A7C-37800F1C8FA0}"/>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9D98B96-D323-2A78-8622-5CA8144114B8}"/>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B548747-52C9-B203-D2AF-9973090100CF}"/>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65EFF02-0327-B818-79AC-A0B1A5785EC0}"/>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ضعوا و</a:t>
            </a:r>
            <a:r>
              <a:rPr lang="ar-SA" sz="3200" dirty="0">
                <a:solidFill>
                  <a:prstClr val="white">
                    <a:lumMod val="65000"/>
                  </a:prstClr>
                </a:solidFill>
                <a:latin typeface="Microsoft Uighur" panose="02000000000000000000" pitchFamily="2" charset="-78"/>
                <a:cs typeface="Microsoft Uighur" panose="02000000000000000000" pitchFamily="2" charset="-78"/>
              </a:rPr>
              <a:t> أنجزوا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EFFB5AC-FFE4-5768-CAC4-AD2117C9E75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767BFBB7-8A87-B526-0C03-BDC1F72046C9}"/>
              </a:ext>
            </a:extLst>
          </p:cNvPr>
          <p:cNvSpPr txBox="1"/>
          <p:nvPr/>
        </p:nvSpPr>
        <p:spPr>
          <a:xfrm>
            <a:off x="47244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BB0D85FC-4121-3786-E811-D3785059AB95}"/>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9" name="ZoneTexte 8">
            <a:extLst>
              <a:ext uri="{FF2B5EF4-FFF2-40B4-BE49-F238E27FC236}">
                <a16:creationId xmlns:a16="http://schemas.microsoft.com/office/drawing/2014/main" id="{91D1A2A1-8835-51B4-E710-F2361A105249}"/>
              </a:ext>
            </a:extLst>
          </p:cNvPr>
          <p:cNvSpPr txBox="1"/>
          <p:nvPr/>
        </p:nvSpPr>
        <p:spPr>
          <a:xfrm>
            <a:off x="6379628" y="5529948"/>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
        <p:nvSpPr>
          <p:cNvPr id="10" name="ZoneTexte 9">
            <a:extLst>
              <a:ext uri="{FF2B5EF4-FFF2-40B4-BE49-F238E27FC236}">
                <a16:creationId xmlns:a16="http://schemas.microsoft.com/office/drawing/2014/main" id="{1CBA9C4B-C77D-AA25-CB55-E93B56D5394F}"/>
              </a:ext>
            </a:extLst>
          </p:cNvPr>
          <p:cNvSpPr txBox="1"/>
          <p:nvPr/>
        </p:nvSpPr>
        <p:spPr>
          <a:xfrm>
            <a:off x="8056029" y="6589267"/>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12" name="ZoneTexte 11">
            <a:extLst>
              <a:ext uri="{FF2B5EF4-FFF2-40B4-BE49-F238E27FC236}">
                <a16:creationId xmlns:a16="http://schemas.microsoft.com/office/drawing/2014/main" id="{B73D1E74-CE7B-3804-C29F-BAF3321D4E2F}"/>
              </a:ext>
            </a:extLst>
          </p:cNvPr>
          <p:cNvSpPr txBox="1"/>
          <p:nvPr/>
        </p:nvSpPr>
        <p:spPr>
          <a:xfrm>
            <a:off x="8070777" y="7896614"/>
            <a:ext cx="1011772" cy="923330"/>
          </a:xfrm>
          <a:prstGeom prst="rect">
            <a:avLst/>
          </a:prstGeom>
          <a:noFill/>
        </p:spPr>
        <p:txBody>
          <a:bodyPr wrap="square" rtlCol="0">
            <a:spAutoFit/>
          </a:bodyPr>
          <a:lstStyle/>
          <a:p>
            <a:r>
              <a:rPr lang="ar-SA" sz="5400" b="1" dirty="0"/>
              <a:t>.</a:t>
            </a:r>
            <a:endParaRPr lang="fr-FR" sz="5400" b="1" dirty="0"/>
          </a:p>
        </p:txBody>
      </p:sp>
      <p:sp>
        <p:nvSpPr>
          <p:cNvPr id="13" name="ZoneTexte 12">
            <a:extLst>
              <a:ext uri="{FF2B5EF4-FFF2-40B4-BE49-F238E27FC236}">
                <a16:creationId xmlns:a16="http://schemas.microsoft.com/office/drawing/2014/main" id="{7B38C1C1-F43B-9528-4215-BA0879C94AF3}"/>
              </a:ext>
            </a:extLst>
          </p:cNvPr>
          <p:cNvSpPr txBox="1"/>
          <p:nvPr/>
        </p:nvSpPr>
        <p:spPr>
          <a:xfrm>
            <a:off x="6455828" y="7896614"/>
            <a:ext cx="1011772" cy="923330"/>
          </a:xfrm>
          <a:prstGeom prst="rect">
            <a:avLst/>
          </a:prstGeom>
          <a:noFill/>
        </p:spPr>
        <p:txBody>
          <a:bodyPr wrap="square" rtlCol="0">
            <a:spAutoFit/>
          </a:bodyPr>
          <a:lstStyle/>
          <a:p>
            <a:r>
              <a:rPr lang="ar-SA" sz="5400" b="1" dirty="0"/>
              <a:t>.</a:t>
            </a:r>
            <a:endParaRPr lang="fr-FR" sz="5400" b="1" dirty="0"/>
          </a:p>
        </p:txBody>
      </p:sp>
      <p:pic>
        <p:nvPicPr>
          <p:cNvPr id="14" name="Picture 9">
            <a:extLst>
              <a:ext uri="{FF2B5EF4-FFF2-40B4-BE49-F238E27FC236}">
                <a16:creationId xmlns:a16="http://schemas.microsoft.com/office/drawing/2014/main" id="{A5FEB663-E9A2-2EBE-ECAB-7CC9840A2417}"/>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16" name="Tableau 15">
            <a:extLst>
              <a:ext uri="{FF2B5EF4-FFF2-40B4-BE49-F238E27FC236}">
                <a16:creationId xmlns:a16="http://schemas.microsoft.com/office/drawing/2014/main" id="{6EC59D6D-06A2-0438-1A31-0397EF79556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10A79275-6A72-216A-D14C-72120667CD27}"/>
              </a:ext>
            </a:extLst>
          </p:cNvPr>
          <p:cNvSpPr txBox="1"/>
          <p:nvPr/>
        </p:nvSpPr>
        <p:spPr>
          <a:xfrm>
            <a:off x="5233219" y="3840660"/>
            <a:ext cx="4316362" cy="769441"/>
          </a:xfrm>
          <a:prstGeom prst="rect">
            <a:avLst/>
          </a:prstGeom>
          <a:noFill/>
        </p:spPr>
        <p:txBody>
          <a:bodyPr wrap="square" rtlCol="0">
            <a:spAutoFit/>
          </a:bodyPr>
          <a:lstStyle/>
          <a:p>
            <a:pPr algn="ctr"/>
            <a:r>
              <a:rPr lang="ar-MA" sz="4400" b="1" dirty="0"/>
              <a:t>24 + 53</a:t>
            </a:r>
            <a:endParaRPr lang="fr-FR" sz="4400" b="1" dirty="0"/>
          </a:p>
        </p:txBody>
      </p:sp>
      <p:cxnSp>
        <p:nvCxnSpPr>
          <p:cNvPr id="17" name="Connecteur droit 16">
            <a:extLst>
              <a:ext uri="{FF2B5EF4-FFF2-40B4-BE49-F238E27FC236}">
                <a16:creationId xmlns:a16="http://schemas.microsoft.com/office/drawing/2014/main" id="{9C3FA126-5F4E-4A0D-1E25-AC1140E6B61C}"/>
              </a:ext>
            </a:extLst>
          </p:cNvPr>
          <p:cNvCxnSpPr/>
          <p:nvPr/>
        </p:nvCxnSpPr>
        <p:spPr>
          <a:xfrm>
            <a:off x="5638800" y="7658100"/>
            <a:ext cx="2971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49C37826-ED76-D791-5A8E-3723CEF1F1A8}"/>
              </a:ext>
            </a:extLst>
          </p:cNvPr>
          <p:cNvSpPr txBox="1"/>
          <p:nvPr/>
        </p:nvSpPr>
        <p:spPr>
          <a:xfrm>
            <a:off x="6379628" y="6594024"/>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Tree>
    <p:extLst>
      <p:ext uri="{BB962C8B-B14F-4D97-AF65-F5344CB8AC3E}">
        <p14:creationId xmlns:p14="http://schemas.microsoft.com/office/powerpoint/2010/main" val="13724823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A173A-2087-AB7E-B4AE-D517ECC9B3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BBDC10A-7129-C669-AE69-163F788E3EC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7FA3399-8EFD-63A0-239F-D2195FDA2520}"/>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7791D87-C7D8-4E7A-007B-26A2164C7207}"/>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F36E89C-2E92-A732-EAE1-D3EC7B39D36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5123801-50AC-D31C-8928-FA7EFB01483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D57F8E55-18D8-663B-F712-AB4A126C4756}"/>
              </a:ext>
            </a:extLst>
          </p:cNvPr>
          <p:cNvSpPr txBox="1"/>
          <p:nvPr/>
        </p:nvSpPr>
        <p:spPr>
          <a:xfrm>
            <a:off x="44196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475042E8-C154-F262-583D-2DAA41990598}"/>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3</a:t>
            </a:r>
            <a:endParaRPr lang="fr-FR" sz="5400" b="1" dirty="0">
              <a:solidFill>
                <a:srgbClr val="C00000"/>
              </a:solidFill>
            </a:endParaRPr>
          </a:p>
        </p:txBody>
      </p:sp>
      <p:sp>
        <p:nvSpPr>
          <p:cNvPr id="9" name="ZoneTexte 8">
            <a:extLst>
              <a:ext uri="{FF2B5EF4-FFF2-40B4-BE49-F238E27FC236}">
                <a16:creationId xmlns:a16="http://schemas.microsoft.com/office/drawing/2014/main" id="{BC7173AE-A057-CB39-FC92-D57BAAACD8A0}"/>
              </a:ext>
            </a:extLst>
          </p:cNvPr>
          <p:cNvSpPr txBox="1"/>
          <p:nvPr/>
        </p:nvSpPr>
        <p:spPr>
          <a:xfrm>
            <a:off x="6303428" y="5529948"/>
            <a:ext cx="1011772" cy="923330"/>
          </a:xfrm>
          <a:prstGeom prst="rect">
            <a:avLst/>
          </a:prstGeom>
          <a:noFill/>
        </p:spPr>
        <p:txBody>
          <a:bodyPr wrap="square" rtlCol="0">
            <a:spAutoFit/>
          </a:bodyPr>
          <a:lstStyle/>
          <a:p>
            <a:r>
              <a:rPr lang="ar-MA" sz="5400" b="1" dirty="0">
                <a:solidFill>
                  <a:srgbClr val="0097B2"/>
                </a:solidFill>
              </a:rPr>
              <a:t>5</a:t>
            </a:r>
            <a:endParaRPr lang="fr-FR" sz="5400" b="1" dirty="0">
              <a:solidFill>
                <a:srgbClr val="0097B2"/>
              </a:solidFill>
            </a:endParaRPr>
          </a:p>
        </p:txBody>
      </p:sp>
      <p:sp>
        <p:nvSpPr>
          <p:cNvPr id="10" name="ZoneTexte 9">
            <a:extLst>
              <a:ext uri="{FF2B5EF4-FFF2-40B4-BE49-F238E27FC236}">
                <a16:creationId xmlns:a16="http://schemas.microsoft.com/office/drawing/2014/main" id="{86EDC3C4-8660-C8E0-29ED-78F8A9627A24}"/>
              </a:ext>
            </a:extLst>
          </p:cNvPr>
          <p:cNvSpPr txBox="1"/>
          <p:nvPr/>
        </p:nvSpPr>
        <p:spPr>
          <a:xfrm>
            <a:off x="8105190" y="6630385"/>
            <a:ext cx="1011772" cy="923330"/>
          </a:xfrm>
          <a:prstGeom prst="rect">
            <a:avLst/>
          </a:prstGeom>
          <a:noFill/>
        </p:spPr>
        <p:txBody>
          <a:bodyPr wrap="square" rtlCol="0">
            <a:spAutoFit/>
          </a:bodyPr>
          <a:lstStyle/>
          <a:p>
            <a:r>
              <a:rPr lang="ar-MA" sz="5400" b="1" dirty="0">
                <a:solidFill>
                  <a:srgbClr val="C00000"/>
                </a:solidFill>
              </a:rPr>
              <a:t>4</a:t>
            </a:r>
            <a:endParaRPr lang="fr-FR" sz="5400" b="1" dirty="0">
              <a:solidFill>
                <a:srgbClr val="C00000"/>
              </a:solidFill>
            </a:endParaRPr>
          </a:p>
        </p:txBody>
      </p:sp>
      <p:sp>
        <p:nvSpPr>
          <p:cNvPr id="12" name="ZoneTexte 11">
            <a:extLst>
              <a:ext uri="{FF2B5EF4-FFF2-40B4-BE49-F238E27FC236}">
                <a16:creationId xmlns:a16="http://schemas.microsoft.com/office/drawing/2014/main" id="{D1319920-F224-A364-C5BD-D389DD1E8B33}"/>
              </a:ext>
            </a:extLst>
          </p:cNvPr>
          <p:cNvSpPr txBox="1"/>
          <p:nvPr/>
        </p:nvSpPr>
        <p:spPr>
          <a:xfrm>
            <a:off x="8070777" y="7896614"/>
            <a:ext cx="1011772" cy="923330"/>
          </a:xfrm>
          <a:prstGeom prst="rect">
            <a:avLst/>
          </a:prstGeom>
          <a:noFill/>
        </p:spPr>
        <p:txBody>
          <a:bodyPr wrap="square" rtlCol="0">
            <a:spAutoFit/>
          </a:bodyPr>
          <a:lstStyle/>
          <a:p>
            <a:r>
              <a:rPr lang="ar-MA" sz="5400" b="1" dirty="0"/>
              <a:t>7</a:t>
            </a:r>
            <a:endParaRPr lang="fr-FR" sz="5400" b="1" dirty="0"/>
          </a:p>
        </p:txBody>
      </p:sp>
      <p:sp>
        <p:nvSpPr>
          <p:cNvPr id="13" name="ZoneTexte 12">
            <a:extLst>
              <a:ext uri="{FF2B5EF4-FFF2-40B4-BE49-F238E27FC236}">
                <a16:creationId xmlns:a16="http://schemas.microsoft.com/office/drawing/2014/main" id="{66F7E0D0-01C9-B673-42A3-F58CCC7D6AC8}"/>
              </a:ext>
            </a:extLst>
          </p:cNvPr>
          <p:cNvSpPr txBox="1"/>
          <p:nvPr/>
        </p:nvSpPr>
        <p:spPr>
          <a:xfrm>
            <a:off x="6303428" y="7896614"/>
            <a:ext cx="1011772" cy="923330"/>
          </a:xfrm>
          <a:prstGeom prst="rect">
            <a:avLst/>
          </a:prstGeom>
          <a:noFill/>
        </p:spPr>
        <p:txBody>
          <a:bodyPr wrap="square" rtlCol="0">
            <a:spAutoFit/>
          </a:bodyPr>
          <a:lstStyle/>
          <a:p>
            <a:r>
              <a:rPr lang="ar-MA" sz="5400" b="1" dirty="0"/>
              <a:t>7</a:t>
            </a:r>
            <a:endParaRPr lang="fr-FR" sz="5400" b="1" dirty="0"/>
          </a:p>
        </p:txBody>
      </p:sp>
      <p:graphicFrame>
        <p:nvGraphicFramePr>
          <p:cNvPr id="16" name="Tableau 15">
            <a:extLst>
              <a:ext uri="{FF2B5EF4-FFF2-40B4-BE49-F238E27FC236}">
                <a16:creationId xmlns:a16="http://schemas.microsoft.com/office/drawing/2014/main" id="{F383B7FF-FE58-8A4D-F902-47AB08B1554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E4EB752B-6B05-4B95-47FC-4F26D0A682AB}"/>
              </a:ext>
            </a:extLst>
          </p:cNvPr>
          <p:cNvSpPr txBox="1"/>
          <p:nvPr/>
        </p:nvSpPr>
        <p:spPr>
          <a:xfrm>
            <a:off x="5257800" y="3467100"/>
            <a:ext cx="4316362" cy="769441"/>
          </a:xfrm>
          <a:prstGeom prst="rect">
            <a:avLst/>
          </a:prstGeom>
          <a:noFill/>
        </p:spPr>
        <p:txBody>
          <a:bodyPr wrap="square" rtlCol="0">
            <a:spAutoFit/>
          </a:bodyPr>
          <a:lstStyle/>
          <a:p>
            <a:pPr algn="ctr"/>
            <a:r>
              <a:rPr lang="ar-MA" sz="4400" b="1" dirty="0"/>
              <a:t>24 + 53</a:t>
            </a:r>
            <a:endParaRPr lang="fr-FR" sz="4400" b="1" dirty="0"/>
          </a:p>
        </p:txBody>
      </p:sp>
      <p:cxnSp>
        <p:nvCxnSpPr>
          <p:cNvPr id="17" name="Connecteur droit 16">
            <a:extLst>
              <a:ext uri="{FF2B5EF4-FFF2-40B4-BE49-F238E27FC236}">
                <a16:creationId xmlns:a16="http://schemas.microsoft.com/office/drawing/2014/main" id="{4A8DFE32-9949-B1D0-CF2A-D5EA95C45AED}"/>
              </a:ext>
            </a:extLst>
          </p:cNvPr>
          <p:cNvCxnSpPr>
            <a:cxnSpLocks/>
          </p:cNvCxnSpPr>
          <p:nvPr/>
        </p:nvCxnSpPr>
        <p:spPr>
          <a:xfrm>
            <a:off x="6096000" y="7658100"/>
            <a:ext cx="2514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233E4841-5436-E6CA-70B9-BD4F174C50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82" y="834544"/>
            <a:ext cx="1148959" cy="821798"/>
          </a:xfrm>
          <a:prstGeom prst="rect">
            <a:avLst/>
          </a:prstGeom>
        </p:spPr>
      </p:pic>
      <p:sp>
        <p:nvSpPr>
          <p:cNvPr id="5" name="ZoneTexte 4">
            <a:extLst>
              <a:ext uri="{FF2B5EF4-FFF2-40B4-BE49-F238E27FC236}">
                <a16:creationId xmlns:a16="http://schemas.microsoft.com/office/drawing/2014/main" id="{CB52386C-0FF6-1CA2-2781-71E86C51C8B4}"/>
              </a:ext>
            </a:extLst>
          </p:cNvPr>
          <p:cNvSpPr txBox="1"/>
          <p:nvPr/>
        </p:nvSpPr>
        <p:spPr>
          <a:xfrm>
            <a:off x="6324600" y="6734770"/>
            <a:ext cx="1011772" cy="923330"/>
          </a:xfrm>
          <a:prstGeom prst="rect">
            <a:avLst/>
          </a:prstGeom>
          <a:noFill/>
        </p:spPr>
        <p:txBody>
          <a:bodyPr wrap="square" rtlCol="0">
            <a:spAutoFit/>
          </a:bodyPr>
          <a:lstStyle/>
          <a:p>
            <a:r>
              <a:rPr lang="ar-MA" sz="5400" b="1" dirty="0">
                <a:solidFill>
                  <a:srgbClr val="0097B2"/>
                </a:solidFill>
              </a:rPr>
              <a:t>2</a:t>
            </a:r>
            <a:endParaRPr lang="fr-FR" sz="5400" b="1" dirty="0">
              <a:solidFill>
                <a:srgbClr val="0097B2"/>
              </a:solidFill>
            </a:endParaRPr>
          </a:p>
        </p:txBody>
      </p:sp>
    </p:spTree>
    <p:extLst>
      <p:ext uri="{BB962C8B-B14F-4D97-AF65-F5344CB8AC3E}">
        <p14:creationId xmlns:p14="http://schemas.microsoft.com/office/powerpoint/2010/main" val="37168509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62FA7-13C9-BA66-4657-F287007F580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727CF2-7849-B623-A6A2-41FC3C8F47A2}"/>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AA4CEE8-DF33-32B2-8D02-6B6763B85DE8}"/>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D1D17F9-C0F5-ACFB-FF5B-44F6531DCA3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1B7FD25-343E-E0FA-AC4C-792E5B24A47E}"/>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ضعوا و</a:t>
            </a:r>
            <a:r>
              <a:rPr lang="ar-SA" sz="3200" dirty="0">
                <a:solidFill>
                  <a:prstClr val="white">
                    <a:lumMod val="65000"/>
                  </a:prstClr>
                </a:solidFill>
                <a:latin typeface="Microsoft Uighur" panose="02000000000000000000" pitchFamily="2" charset="-78"/>
                <a:cs typeface="Microsoft Uighur" panose="02000000000000000000" pitchFamily="2" charset="-78"/>
              </a:rPr>
              <a:t> أنجزوا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1BD680A-F8F6-A7A5-114F-6F12722A2A5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6DD402C8-B44C-F49C-0038-FBEAB990C104}"/>
              </a:ext>
            </a:extLst>
          </p:cNvPr>
          <p:cNvSpPr txBox="1"/>
          <p:nvPr/>
        </p:nvSpPr>
        <p:spPr>
          <a:xfrm>
            <a:off x="47244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AFE84B75-C357-0667-6305-627AF8273C96}"/>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9" name="ZoneTexte 8">
            <a:extLst>
              <a:ext uri="{FF2B5EF4-FFF2-40B4-BE49-F238E27FC236}">
                <a16:creationId xmlns:a16="http://schemas.microsoft.com/office/drawing/2014/main" id="{D1D5E4C1-56A1-2785-6E0B-9FAAF3196590}"/>
              </a:ext>
            </a:extLst>
          </p:cNvPr>
          <p:cNvSpPr txBox="1"/>
          <p:nvPr/>
        </p:nvSpPr>
        <p:spPr>
          <a:xfrm>
            <a:off x="6379628" y="5529948"/>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
        <p:nvSpPr>
          <p:cNvPr id="10" name="ZoneTexte 9">
            <a:extLst>
              <a:ext uri="{FF2B5EF4-FFF2-40B4-BE49-F238E27FC236}">
                <a16:creationId xmlns:a16="http://schemas.microsoft.com/office/drawing/2014/main" id="{DCC92BC7-30C9-2BCF-E974-97B82ABF733D}"/>
              </a:ext>
            </a:extLst>
          </p:cNvPr>
          <p:cNvSpPr txBox="1"/>
          <p:nvPr/>
        </p:nvSpPr>
        <p:spPr>
          <a:xfrm>
            <a:off x="8056029" y="6589267"/>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12" name="ZoneTexte 11">
            <a:extLst>
              <a:ext uri="{FF2B5EF4-FFF2-40B4-BE49-F238E27FC236}">
                <a16:creationId xmlns:a16="http://schemas.microsoft.com/office/drawing/2014/main" id="{E4534834-BACB-CEA5-F759-CF302027ED8F}"/>
              </a:ext>
            </a:extLst>
          </p:cNvPr>
          <p:cNvSpPr txBox="1"/>
          <p:nvPr/>
        </p:nvSpPr>
        <p:spPr>
          <a:xfrm>
            <a:off x="8070777" y="7896614"/>
            <a:ext cx="1011772" cy="923330"/>
          </a:xfrm>
          <a:prstGeom prst="rect">
            <a:avLst/>
          </a:prstGeom>
          <a:noFill/>
        </p:spPr>
        <p:txBody>
          <a:bodyPr wrap="square" rtlCol="0">
            <a:spAutoFit/>
          </a:bodyPr>
          <a:lstStyle/>
          <a:p>
            <a:r>
              <a:rPr lang="ar-SA" sz="5400" b="1" dirty="0"/>
              <a:t>.</a:t>
            </a:r>
            <a:endParaRPr lang="fr-FR" sz="5400" b="1" dirty="0"/>
          </a:p>
        </p:txBody>
      </p:sp>
      <p:sp>
        <p:nvSpPr>
          <p:cNvPr id="13" name="ZoneTexte 12">
            <a:extLst>
              <a:ext uri="{FF2B5EF4-FFF2-40B4-BE49-F238E27FC236}">
                <a16:creationId xmlns:a16="http://schemas.microsoft.com/office/drawing/2014/main" id="{7D3B8411-EFD7-3AB4-AFBB-3F57B5A0B7F2}"/>
              </a:ext>
            </a:extLst>
          </p:cNvPr>
          <p:cNvSpPr txBox="1"/>
          <p:nvPr/>
        </p:nvSpPr>
        <p:spPr>
          <a:xfrm>
            <a:off x="6455828" y="7896614"/>
            <a:ext cx="1011772" cy="923330"/>
          </a:xfrm>
          <a:prstGeom prst="rect">
            <a:avLst/>
          </a:prstGeom>
          <a:noFill/>
        </p:spPr>
        <p:txBody>
          <a:bodyPr wrap="square" rtlCol="0">
            <a:spAutoFit/>
          </a:bodyPr>
          <a:lstStyle/>
          <a:p>
            <a:r>
              <a:rPr lang="ar-SA" sz="5400" b="1" dirty="0"/>
              <a:t>.</a:t>
            </a:r>
            <a:endParaRPr lang="fr-FR" sz="5400" b="1" dirty="0"/>
          </a:p>
        </p:txBody>
      </p:sp>
      <p:pic>
        <p:nvPicPr>
          <p:cNvPr id="14" name="Picture 9">
            <a:extLst>
              <a:ext uri="{FF2B5EF4-FFF2-40B4-BE49-F238E27FC236}">
                <a16:creationId xmlns:a16="http://schemas.microsoft.com/office/drawing/2014/main" id="{7BD90648-F100-CE63-4F5E-2FA52B4F6F8D}"/>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16" name="Tableau 15">
            <a:extLst>
              <a:ext uri="{FF2B5EF4-FFF2-40B4-BE49-F238E27FC236}">
                <a16:creationId xmlns:a16="http://schemas.microsoft.com/office/drawing/2014/main" id="{20A3552A-365C-CD78-F8A3-6A26FB9C96F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083EDF4E-FCFD-10EA-8FE2-FFDF97FABD8E}"/>
              </a:ext>
            </a:extLst>
          </p:cNvPr>
          <p:cNvSpPr txBox="1"/>
          <p:nvPr/>
        </p:nvSpPr>
        <p:spPr>
          <a:xfrm>
            <a:off x="5233219" y="3840660"/>
            <a:ext cx="4316362" cy="769441"/>
          </a:xfrm>
          <a:prstGeom prst="rect">
            <a:avLst/>
          </a:prstGeom>
          <a:noFill/>
        </p:spPr>
        <p:txBody>
          <a:bodyPr wrap="square" rtlCol="0">
            <a:spAutoFit/>
          </a:bodyPr>
          <a:lstStyle/>
          <a:p>
            <a:pPr algn="ctr"/>
            <a:r>
              <a:rPr lang="ar-MA" sz="4400" b="1" dirty="0"/>
              <a:t>23 + 44</a:t>
            </a:r>
            <a:endParaRPr lang="fr-FR" sz="4400" b="1" dirty="0"/>
          </a:p>
        </p:txBody>
      </p:sp>
      <p:cxnSp>
        <p:nvCxnSpPr>
          <p:cNvPr id="17" name="Connecteur droit 16">
            <a:extLst>
              <a:ext uri="{FF2B5EF4-FFF2-40B4-BE49-F238E27FC236}">
                <a16:creationId xmlns:a16="http://schemas.microsoft.com/office/drawing/2014/main" id="{2E676C78-8EAA-F8BE-41DC-8031908E8B80}"/>
              </a:ext>
            </a:extLst>
          </p:cNvPr>
          <p:cNvCxnSpPr/>
          <p:nvPr/>
        </p:nvCxnSpPr>
        <p:spPr>
          <a:xfrm>
            <a:off x="5638800" y="7658100"/>
            <a:ext cx="2971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E4511F0A-2889-6BC3-DA7F-532FC7B9FFB5}"/>
              </a:ext>
            </a:extLst>
          </p:cNvPr>
          <p:cNvSpPr txBox="1"/>
          <p:nvPr/>
        </p:nvSpPr>
        <p:spPr>
          <a:xfrm>
            <a:off x="6379628" y="6594024"/>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Tree>
    <p:extLst>
      <p:ext uri="{BB962C8B-B14F-4D97-AF65-F5344CB8AC3E}">
        <p14:creationId xmlns:p14="http://schemas.microsoft.com/office/powerpoint/2010/main" val="42351829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5E7D6-10A8-1420-A79D-B96805BD55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8D99C5-BFE3-7E47-D589-7F36491317CB}"/>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81DEDFA-469D-B9B4-29A8-5F7C673EF0B4}"/>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D8FF727-157A-1657-B64B-1709EC0750EA}"/>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E80A514-29D7-ABB5-C609-0A2243CD3300}"/>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9A2247E-F312-D2B2-A1C4-BB67BCF1CB6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509AA8AB-8C11-AAE9-5453-66EDA8343BFE}"/>
              </a:ext>
            </a:extLst>
          </p:cNvPr>
          <p:cNvSpPr txBox="1"/>
          <p:nvPr/>
        </p:nvSpPr>
        <p:spPr>
          <a:xfrm>
            <a:off x="44196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74D8C7E4-C6E6-8842-8B98-83C9562D5901}"/>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4</a:t>
            </a:r>
            <a:endParaRPr lang="fr-FR" sz="5400" b="1" dirty="0">
              <a:solidFill>
                <a:srgbClr val="C00000"/>
              </a:solidFill>
            </a:endParaRPr>
          </a:p>
        </p:txBody>
      </p:sp>
      <p:sp>
        <p:nvSpPr>
          <p:cNvPr id="9" name="ZoneTexte 8">
            <a:extLst>
              <a:ext uri="{FF2B5EF4-FFF2-40B4-BE49-F238E27FC236}">
                <a16:creationId xmlns:a16="http://schemas.microsoft.com/office/drawing/2014/main" id="{D0D6EC5B-8832-A78A-4442-97DF70FCDFB9}"/>
              </a:ext>
            </a:extLst>
          </p:cNvPr>
          <p:cNvSpPr txBox="1"/>
          <p:nvPr/>
        </p:nvSpPr>
        <p:spPr>
          <a:xfrm>
            <a:off x="6303428" y="5529948"/>
            <a:ext cx="1011772" cy="923330"/>
          </a:xfrm>
          <a:prstGeom prst="rect">
            <a:avLst/>
          </a:prstGeom>
          <a:noFill/>
        </p:spPr>
        <p:txBody>
          <a:bodyPr wrap="square" rtlCol="0">
            <a:spAutoFit/>
          </a:bodyPr>
          <a:lstStyle/>
          <a:p>
            <a:r>
              <a:rPr lang="ar-MA" sz="5400" b="1" dirty="0">
                <a:solidFill>
                  <a:srgbClr val="0097B2"/>
                </a:solidFill>
              </a:rPr>
              <a:t>4</a:t>
            </a:r>
            <a:endParaRPr lang="fr-FR" sz="5400" b="1" dirty="0">
              <a:solidFill>
                <a:srgbClr val="0097B2"/>
              </a:solidFill>
            </a:endParaRPr>
          </a:p>
        </p:txBody>
      </p:sp>
      <p:sp>
        <p:nvSpPr>
          <p:cNvPr id="10" name="ZoneTexte 9">
            <a:extLst>
              <a:ext uri="{FF2B5EF4-FFF2-40B4-BE49-F238E27FC236}">
                <a16:creationId xmlns:a16="http://schemas.microsoft.com/office/drawing/2014/main" id="{3B272A5D-ADDE-BD28-2499-220EDF1A5875}"/>
              </a:ext>
            </a:extLst>
          </p:cNvPr>
          <p:cNvSpPr txBox="1"/>
          <p:nvPr/>
        </p:nvSpPr>
        <p:spPr>
          <a:xfrm>
            <a:off x="8105190" y="6630385"/>
            <a:ext cx="1011772" cy="923330"/>
          </a:xfrm>
          <a:prstGeom prst="rect">
            <a:avLst/>
          </a:prstGeom>
          <a:noFill/>
        </p:spPr>
        <p:txBody>
          <a:bodyPr wrap="square" rtlCol="0">
            <a:spAutoFit/>
          </a:bodyPr>
          <a:lstStyle/>
          <a:p>
            <a:r>
              <a:rPr lang="ar-MA" sz="5400" b="1" dirty="0">
                <a:solidFill>
                  <a:srgbClr val="C00000"/>
                </a:solidFill>
              </a:rPr>
              <a:t>3</a:t>
            </a:r>
            <a:endParaRPr lang="fr-FR" sz="5400" b="1" dirty="0">
              <a:solidFill>
                <a:srgbClr val="C00000"/>
              </a:solidFill>
            </a:endParaRPr>
          </a:p>
        </p:txBody>
      </p:sp>
      <p:sp>
        <p:nvSpPr>
          <p:cNvPr id="12" name="ZoneTexte 11">
            <a:extLst>
              <a:ext uri="{FF2B5EF4-FFF2-40B4-BE49-F238E27FC236}">
                <a16:creationId xmlns:a16="http://schemas.microsoft.com/office/drawing/2014/main" id="{F96EA0D8-F0B2-3493-38F4-090757B0DC96}"/>
              </a:ext>
            </a:extLst>
          </p:cNvPr>
          <p:cNvSpPr txBox="1"/>
          <p:nvPr/>
        </p:nvSpPr>
        <p:spPr>
          <a:xfrm>
            <a:off x="8070777" y="7896614"/>
            <a:ext cx="1011772" cy="923330"/>
          </a:xfrm>
          <a:prstGeom prst="rect">
            <a:avLst/>
          </a:prstGeom>
          <a:noFill/>
        </p:spPr>
        <p:txBody>
          <a:bodyPr wrap="square" rtlCol="0">
            <a:spAutoFit/>
          </a:bodyPr>
          <a:lstStyle/>
          <a:p>
            <a:r>
              <a:rPr lang="ar-MA" sz="5400" b="1" dirty="0"/>
              <a:t>7</a:t>
            </a:r>
            <a:endParaRPr lang="fr-FR" sz="5400" b="1" dirty="0"/>
          </a:p>
        </p:txBody>
      </p:sp>
      <p:sp>
        <p:nvSpPr>
          <p:cNvPr id="13" name="ZoneTexte 12">
            <a:extLst>
              <a:ext uri="{FF2B5EF4-FFF2-40B4-BE49-F238E27FC236}">
                <a16:creationId xmlns:a16="http://schemas.microsoft.com/office/drawing/2014/main" id="{8E717D60-7EAF-1DAE-1E84-B539ADA70815}"/>
              </a:ext>
            </a:extLst>
          </p:cNvPr>
          <p:cNvSpPr txBox="1"/>
          <p:nvPr/>
        </p:nvSpPr>
        <p:spPr>
          <a:xfrm>
            <a:off x="6303428" y="7896614"/>
            <a:ext cx="1011772" cy="923330"/>
          </a:xfrm>
          <a:prstGeom prst="rect">
            <a:avLst/>
          </a:prstGeom>
          <a:noFill/>
        </p:spPr>
        <p:txBody>
          <a:bodyPr wrap="square" rtlCol="0">
            <a:spAutoFit/>
          </a:bodyPr>
          <a:lstStyle/>
          <a:p>
            <a:r>
              <a:rPr lang="ar-MA" sz="5400" b="1" dirty="0"/>
              <a:t>6</a:t>
            </a:r>
            <a:endParaRPr lang="fr-FR" sz="5400" b="1" dirty="0"/>
          </a:p>
        </p:txBody>
      </p:sp>
      <p:graphicFrame>
        <p:nvGraphicFramePr>
          <p:cNvPr id="16" name="Tableau 15">
            <a:extLst>
              <a:ext uri="{FF2B5EF4-FFF2-40B4-BE49-F238E27FC236}">
                <a16:creationId xmlns:a16="http://schemas.microsoft.com/office/drawing/2014/main" id="{F8434AD5-10DC-5A6C-39CE-114C59559A0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8B941286-53B7-8F1A-7A7C-B39315CA532D}"/>
              </a:ext>
            </a:extLst>
          </p:cNvPr>
          <p:cNvSpPr txBox="1"/>
          <p:nvPr/>
        </p:nvSpPr>
        <p:spPr>
          <a:xfrm>
            <a:off x="5257800" y="3467100"/>
            <a:ext cx="4316362" cy="769441"/>
          </a:xfrm>
          <a:prstGeom prst="rect">
            <a:avLst/>
          </a:prstGeom>
          <a:noFill/>
        </p:spPr>
        <p:txBody>
          <a:bodyPr wrap="square" rtlCol="0">
            <a:spAutoFit/>
          </a:bodyPr>
          <a:lstStyle/>
          <a:p>
            <a:pPr algn="ctr"/>
            <a:r>
              <a:rPr lang="ar-MA" sz="4400" b="1" dirty="0"/>
              <a:t>23 + 44</a:t>
            </a:r>
            <a:endParaRPr lang="fr-FR" sz="4400" b="1" dirty="0"/>
          </a:p>
        </p:txBody>
      </p:sp>
      <p:cxnSp>
        <p:nvCxnSpPr>
          <p:cNvPr id="17" name="Connecteur droit 16">
            <a:extLst>
              <a:ext uri="{FF2B5EF4-FFF2-40B4-BE49-F238E27FC236}">
                <a16:creationId xmlns:a16="http://schemas.microsoft.com/office/drawing/2014/main" id="{3DE51FC6-2F96-B513-B364-0773F51024B9}"/>
              </a:ext>
            </a:extLst>
          </p:cNvPr>
          <p:cNvCxnSpPr>
            <a:cxnSpLocks/>
          </p:cNvCxnSpPr>
          <p:nvPr/>
        </p:nvCxnSpPr>
        <p:spPr>
          <a:xfrm>
            <a:off x="6096000" y="7658100"/>
            <a:ext cx="2514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1B71D6D0-C0E6-BAE7-D8EF-FB679A6AC9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82" y="834544"/>
            <a:ext cx="1148959" cy="821798"/>
          </a:xfrm>
          <a:prstGeom prst="rect">
            <a:avLst/>
          </a:prstGeom>
        </p:spPr>
      </p:pic>
      <p:sp>
        <p:nvSpPr>
          <p:cNvPr id="5" name="ZoneTexte 4">
            <a:extLst>
              <a:ext uri="{FF2B5EF4-FFF2-40B4-BE49-F238E27FC236}">
                <a16:creationId xmlns:a16="http://schemas.microsoft.com/office/drawing/2014/main" id="{19249521-23D5-7EEE-F3FE-BC5595969697}"/>
              </a:ext>
            </a:extLst>
          </p:cNvPr>
          <p:cNvSpPr txBox="1"/>
          <p:nvPr/>
        </p:nvSpPr>
        <p:spPr>
          <a:xfrm>
            <a:off x="6324600" y="6734770"/>
            <a:ext cx="1011772" cy="923330"/>
          </a:xfrm>
          <a:prstGeom prst="rect">
            <a:avLst/>
          </a:prstGeom>
          <a:noFill/>
        </p:spPr>
        <p:txBody>
          <a:bodyPr wrap="square" rtlCol="0">
            <a:spAutoFit/>
          </a:bodyPr>
          <a:lstStyle/>
          <a:p>
            <a:r>
              <a:rPr lang="ar-MA" sz="5400" b="1" dirty="0">
                <a:solidFill>
                  <a:srgbClr val="0097B2"/>
                </a:solidFill>
              </a:rPr>
              <a:t>2</a:t>
            </a:r>
            <a:endParaRPr lang="fr-FR" sz="5400" b="1" dirty="0">
              <a:solidFill>
                <a:srgbClr val="0097B2"/>
              </a:solidFill>
            </a:endParaRPr>
          </a:p>
        </p:txBody>
      </p:sp>
    </p:spTree>
    <p:extLst>
      <p:ext uri="{BB962C8B-B14F-4D97-AF65-F5344CB8AC3E}">
        <p14:creationId xmlns:p14="http://schemas.microsoft.com/office/powerpoint/2010/main" val="19808819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CCA1A-4854-1C99-2A35-A9FC4AB73BA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6CFFFB-D96E-4BFA-B49A-D9FBACF29342}"/>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008C17A-207A-A029-4D4C-E725C71E1364}"/>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D14326C-43E6-95EA-B730-D054E745A2ED}"/>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9DA2C3A-AFEB-9271-C734-CDC8FF26D558}"/>
              </a:ext>
            </a:extLst>
          </p:cNvPr>
          <p:cNvSpPr txBox="1"/>
          <p:nvPr/>
        </p:nvSpPr>
        <p:spPr>
          <a:xfrm>
            <a:off x="609600" y="863026"/>
            <a:ext cx="118300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كل واحد منكم سيعمل بمفرده على وضع وإنجاز العملية التي ستظهر أمامكم على لوحته.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يعمل الأستاذ(ة) على تقديم التغذية الراجعة.</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BD587C5-DB04-76EB-2E75-4663DD65125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E329688-68F0-B1A2-C211-4296AC82D8D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C334AF43-C063-42FB-1B42-2E895DEAC69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267200" y="3996087"/>
            <a:ext cx="4846382" cy="4260298"/>
          </a:xfrm>
          <a:prstGeom prst="rect">
            <a:avLst/>
          </a:prstGeom>
          <a:ln>
            <a:noFill/>
          </a:ln>
          <a:effectLst/>
        </p:spPr>
      </p:pic>
    </p:spTree>
    <p:extLst>
      <p:ext uri="{BB962C8B-B14F-4D97-AF65-F5344CB8AC3E}">
        <p14:creationId xmlns:p14="http://schemas.microsoft.com/office/powerpoint/2010/main" val="40123987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48715-B4C9-B343-C73C-FCA6150CC3D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81ACD7A-9934-29DC-575F-2C96AFF1CA1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C990AA8-45AD-9D52-1C57-41B256BDB58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A516D4E-E6DE-14C7-9F54-82A07E9133C6}"/>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BE43C16-0562-B4E3-8D2F-FD21C0E4CE5C}"/>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ضعوا و</a:t>
            </a:r>
            <a:r>
              <a:rPr lang="ar-SA" sz="3200" dirty="0">
                <a:solidFill>
                  <a:prstClr val="white">
                    <a:lumMod val="65000"/>
                  </a:prstClr>
                </a:solidFill>
                <a:latin typeface="Microsoft Uighur" panose="02000000000000000000" pitchFamily="2" charset="-78"/>
                <a:cs typeface="Microsoft Uighur" panose="02000000000000000000" pitchFamily="2" charset="-78"/>
              </a:rPr>
              <a:t> أنجزوا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2F0728F-4C1C-8E1F-2BF3-AB3D291FAF2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B203B629-0D08-A9A3-6616-1C0628E9650A}"/>
              </a:ext>
            </a:extLst>
          </p:cNvPr>
          <p:cNvSpPr txBox="1"/>
          <p:nvPr/>
        </p:nvSpPr>
        <p:spPr>
          <a:xfrm>
            <a:off x="47244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62FA6142-5E42-C41D-BA3E-ECF23D4A02D2}"/>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9" name="ZoneTexte 8">
            <a:extLst>
              <a:ext uri="{FF2B5EF4-FFF2-40B4-BE49-F238E27FC236}">
                <a16:creationId xmlns:a16="http://schemas.microsoft.com/office/drawing/2014/main" id="{104FA44A-B0BD-7D02-ACE2-DE28CFB29E26}"/>
              </a:ext>
            </a:extLst>
          </p:cNvPr>
          <p:cNvSpPr txBox="1"/>
          <p:nvPr/>
        </p:nvSpPr>
        <p:spPr>
          <a:xfrm>
            <a:off x="6379628" y="5529948"/>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
        <p:nvSpPr>
          <p:cNvPr id="10" name="ZoneTexte 9">
            <a:extLst>
              <a:ext uri="{FF2B5EF4-FFF2-40B4-BE49-F238E27FC236}">
                <a16:creationId xmlns:a16="http://schemas.microsoft.com/office/drawing/2014/main" id="{E520EF35-25CA-822D-26ED-E62AB72C46A1}"/>
              </a:ext>
            </a:extLst>
          </p:cNvPr>
          <p:cNvSpPr txBox="1"/>
          <p:nvPr/>
        </p:nvSpPr>
        <p:spPr>
          <a:xfrm>
            <a:off x="8056029" y="6589267"/>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12" name="ZoneTexte 11">
            <a:extLst>
              <a:ext uri="{FF2B5EF4-FFF2-40B4-BE49-F238E27FC236}">
                <a16:creationId xmlns:a16="http://schemas.microsoft.com/office/drawing/2014/main" id="{408EAE8C-8635-A353-E501-88F97EE47FD6}"/>
              </a:ext>
            </a:extLst>
          </p:cNvPr>
          <p:cNvSpPr txBox="1"/>
          <p:nvPr/>
        </p:nvSpPr>
        <p:spPr>
          <a:xfrm>
            <a:off x="8070777" y="7896614"/>
            <a:ext cx="1011772" cy="923330"/>
          </a:xfrm>
          <a:prstGeom prst="rect">
            <a:avLst/>
          </a:prstGeom>
          <a:noFill/>
        </p:spPr>
        <p:txBody>
          <a:bodyPr wrap="square" rtlCol="0">
            <a:spAutoFit/>
          </a:bodyPr>
          <a:lstStyle/>
          <a:p>
            <a:r>
              <a:rPr lang="ar-SA" sz="5400" b="1" dirty="0"/>
              <a:t>.</a:t>
            </a:r>
            <a:endParaRPr lang="fr-FR" sz="5400" b="1" dirty="0"/>
          </a:p>
        </p:txBody>
      </p:sp>
      <p:sp>
        <p:nvSpPr>
          <p:cNvPr id="13" name="ZoneTexte 12">
            <a:extLst>
              <a:ext uri="{FF2B5EF4-FFF2-40B4-BE49-F238E27FC236}">
                <a16:creationId xmlns:a16="http://schemas.microsoft.com/office/drawing/2014/main" id="{B8F460F3-4819-18EB-81BB-F5C2B6DFDE82}"/>
              </a:ext>
            </a:extLst>
          </p:cNvPr>
          <p:cNvSpPr txBox="1"/>
          <p:nvPr/>
        </p:nvSpPr>
        <p:spPr>
          <a:xfrm>
            <a:off x="6455828" y="7896614"/>
            <a:ext cx="1011772" cy="923330"/>
          </a:xfrm>
          <a:prstGeom prst="rect">
            <a:avLst/>
          </a:prstGeom>
          <a:noFill/>
        </p:spPr>
        <p:txBody>
          <a:bodyPr wrap="square" rtlCol="0">
            <a:spAutoFit/>
          </a:bodyPr>
          <a:lstStyle/>
          <a:p>
            <a:r>
              <a:rPr lang="ar-SA" sz="5400" b="1" dirty="0"/>
              <a:t>.</a:t>
            </a:r>
            <a:endParaRPr lang="fr-FR" sz="5400" b="1" dirty="0"/>
          </a:p>
        </p:txBody>
      </p:sp>
      <p:pic>
        <p:nvPicPr>
          <p:cNvPr id="14" name="Picture 9">
            <a:extLst>
              <a:ext uri="{FF2B5EF4-FFF2-40B4-BE49-F238E27FC236}">
                <a16:creationId xmlns:a16="http://schemas.microsoft.com/office/drawing/2014/main" id="{751C4046-A9DD-72D3-4D21-35A05496CA81}"/>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16" name="Tableau 15">
            <a:extLst>
              <a:ext uri="{FF2B5EF4-FFF2-40B4-BE49-F238E27FC236}">
                <a16:creationId xmlns:a16="http://schemas.microsoft.com/office/drawing/2014/main" id="{E7A4F52B-8312-380F-011C-1B01C1DE241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6F065555-93F1-FCA8-5456-5C56F571CB5C}"/>
              </a:ext>
            </a:extLst>
          </p:cNvPr>
          <p:cNvSpPr txBox="1"/>
          <p:nvPr/>
        </p:nvSpPr>
        <p:spPr>
          <a:xfrm>
            <a:off x="5233219" y="3840660"/>
            <a:ext cx="4316362" cy="769441"/>
          </a:xfrm>
          <a:prstGeom prst="rect">
            <a:avLst/>
          </a:prstGeom>
          <a:noFill/>
        </p:spPr>
        <p:txBody>
          <a:bodyPr wrap="square" rtlCol="0">
            <a:spAutoFit/>
          </a:bodyPr>
          <a:lstStyle/>
          <a:p>
            <a:pPr algn="ctr"/>
            <a:r>
              <a:rPr lang="ar-MA" sz="4400" b="1" dirty="0"/>
              <a:t>32 + 47</a:t>
            </a:r>
            <a:endParaRPr lang="fr-FR" sz="4400" b="1" dirty="0"/>
          </a:p>
        </p:txBody>
      </p:sp>
      <p:cxnSp>
        <p:nvCxnSpPr>
          <p:cNvPr id="17" name="Connecteur droit 16">
            <a:extLst>
              <a:ext uri="{FF2B5EF4-FFF2-40B4-BE49-F238E27FC236}">
                <a16:creationId xmlns:a16="http://schemas.microsoft.com/office/drawing/2014/main" id="{A57EDEC1-229D-E42B-6A08-B8AA036F2F8C}"/>
              </a:ext>
            </a:extLst>
          </p:cNvPr>
          <p:cNvCxnSpPr/>
          <p:nvPr/>
        </p:nvCxnSpPr>
        <p:spPr>
          <a:xfrm>
            <a:off x="5638800" y="7658100"/>
            <a:ext cx="2971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97A87445-A1C0-C669-D826-2179271A255E}"/>
              </a:ext>
            </a:extLst>
          </p:cNvPr>
          <p:cNvSpPr txBox="1"/>
          <p:nvPr/>
        </p:nvSpPr>
        <p:spPr>
          <a:xfrm>
            <a:off x="6379628" y="6594024"/>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Tree>
    <p:extLst>
      <p:ext uri="{BB962C8B-B14F-4D97-AF65-F5344CB8AC3E}">
        <p14:creationId xmlns:p14="http://schemas.microsoft.com/office/powerpoint/2010/main" val="40060576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6DB2C-BC89-FDD8-88A4-952269A48DE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CF05698-099B-4056-E151-91F27FCF44D5}"/>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2C03505-326B-8F71-8025-1FE0AD7CD198}"/>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ED404E2-5DD2-74FC-97AB-2B0E2CD32E35}"/>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DC193F5-F8EF-514C-93C4-5C5007817B41}"/>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D7F5276-D604-DAB2-AE77-8213A83F2A7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62885921-554C-0955-ED43-946CBB8BA8C3}"/>
              </a:ext>
            </a:extLst>
          </p:cNvPr>
          <p:cNvSpPr txBox="1"/>
          <p:nvPr/>
        </p:nvSpPr>
        <p:spPr>
          <a:xfrm>
            <a:off x="44196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A0368F0A-C1E0-636D-4C6D-8627F4820E62}"/>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7</a:t>
            </a:r>
            <a:endParaRPr lang="fr-FR" sz="5400" b="1" dirty="0">
              <a:solidFill>
                <a:srgbClr val="C00000"/>
              </a:solidFill>
            </a:endParaRPr>
          </a:p>
        </p:txBody>
      </p:sp>
      <p:sp>
        <p:nvSpPr>
          <p:cNvPr id="9" name="ZoneTexte 8">
            <a:extLst>
              <a:ext uri="{FF2B5EF4-FFF2-40B4-BE49-F238E27FC236}">
                <a16:creationId xmlns:a16="http://schemas.microsoft.com/office/drawing/2014/main" id="{74C01B4D-502A-E597-EB42-ECE336E23DF4}"/>
              </a:ext>
            </a:extLst>
          </p:cNvPr>
          <p:cNvSpPr txBox="1"/>
          <p:nvPr/>
        </p:nvSpPr>
        <p:spPr>
          <a:xfrm>
            <a:off x="6303428" y="5529948"/>
            <a:ext cx="1011772" cy="923330"/>
          </a:xfrm>
          <a:prstGeom prst="rect">
            <a:avLst/>
          </a:prstGeom>
          <a:noFill/>
        </p:spPr>
        <p:txBody>
          <a:bodyPr wrap="square" rtlCol="0">
            <a:spAutoFit/>
          </a:bodyPr>
          <a:lstStyle/>
          <a:p>
            <a:r>
              <a:rPr lang="ar-MA" sz="5400" b="1" dirty="0">
                <a:solidFill>
                  <a:srgbClr val="0097B2"/>
                </a:solidFill>
              </a:rPr>
              <a:t>4</a:t>
            </a:r>
            <a:endParaRPr lang="fr-FR" sz="5400" b="1" dirty="0">
              <a:solidFill>
                <a:srgbClr val="0097B2"/>
              </a:solidFill>
            </a:endParaRPr>
          </a:p>
        </p:txBody>
      </p:sp>
      <p:sp>
        <p:nvSpPr>
          <p:cNvPr id="10" name="ZoneTexte 9">
            <a:extLst>
              <a:ext uri="{FF2B5EF4-FFF2-40B4-BE49-F238E27FC236}">
                <a16:creationId xmlns:a16="http://schemas.microsoft.com/office/drawing/2014/main" id="{4107D7A5-7AB4-9F5B-4747-A4134FD42C12}"/>
              </a:ext>
            </a:extLst>
          </p:cNvPr>
          <p:cNvSpPr txBox="1"/>
          <p:nvPr/>
        </p:nvSpPr>
        <p:spPr>
          <a:xfrm>
            <a:off x="8105190" y="6630385"/>
            <a:ext cx="1011772" cy="923330"/>
          </a:xfrm>
          <a:prstGeom prst="rect">
            <a:avLst/>
          </a:prstGeom>
          <a:noFill/>
        </p:spPr>
        <p:txBody>
          <a:bodyPr wrap="square" rtlCol="0">
            <a:spAutoFit/>
          </a:bodyPr>
          <a:lstStyle/>
          <a:p>
            <a:r>
              <a:rPr lang="ar-MA" sz="5400" b="1" dirty="0">
                <a:solidFill>
                  <a:srgbClr val="C00000"/>
                </a:solidFill>
              </a:rPr>
              <a:t>2</a:t>
            </a:r>
            <a:endParaRPr lang="fr-FR" sz="5400" b="1" dirty="0">
              <a:solidFill>
                <a:srgbClr val="C00000"/>
              </a:solidFill>
            </a:endParaRPr>
          </a:p>
        </p:txBody>
      </p:sp>
      <p:sp>
        <p:nvSpPr>
          <p:cNvPr id="12" name="ZoneTexte 11">
            <a:extLst>
              <a:ext uri="{FF2B5EF4-FFF2-40B4-BE49-F238E27FC236}">
                <a16:creationId xmlns:a16="http://schemas.microsoft.com/office/drawing/2014/main" id="{C828CADA-018D-F9B0-580E-8E332403C8E5}"/>
              </a:ext>
            </a:extLst>
          </p:cNvPr>
          <p:cNvSpPr txBox="1"/>
          <p:nvPr/>
        </p:nvSpPr>
        <p:spPr>
          <a:xfrm>
            <a:off x="8070777" y="7896614"/>
            <a:ext cx="1011772" cy="923330"/>
          </a:xfrm>
          <a:prstGeom prst="rect">
            <a:avLst/>
          </a:prstGeom>
          <a:noFill/>
        </p:spPr>
        <p:txBody>
          <a:bodyPr wrap="square" rtlCol="0">
            <a:spAutoFit/>
          </a:bodyPr>
          <a:lstStyle/>
          <a:p>
            <a:r>
              <a:rPr lang="ar-MA" sz="5400" b="1" dirty="0"/>
              <a:t>9</a:t>
            </a:r>
            <a:endParaRPr lang="fr-FR" sz="5400" b="1" dirty="0"/>
          </a:p>
        </p:txBody>
      </p:sp>
      <p:sp>
        <p:nvSpPr>
          <p:cNvPr id="13" name="ZoneTexte 12">
            <a:extLst>
              <a:ext uri="{FF2B5EF4-FFF2-40B4-BE49-F238E27FC236}">
                <a16:creationId xmlns:a16="http://schemas.microsoft.com/office/drawing/2014/main" id="{39AC5A46-D868-C5AD-D5F1-44E646830D8D}"/>
              </a:ext>
            </a:extLst>
          </p:cNvPr>
          <p:cNvSpPr txBox="1"/>
          <p:nvPr/>
        </p:nvSpPr>
        <p:spPr>
          <a:xfrm>
            <a:off x="6303428" y="7896614"/>
            <a:ext cx="1011772" cy="923330"/>
          </a:xfrm>
          <a:prstGeom prst="rect">
            <a:avLst/>
          </a:prstGeom>
          <a:noFill/>
        </p:spPr>
        <p:txBody>
          <a:bodyPr wrap="square" rtlCol="0">
            <a:spAutoFit/>
          </a:bodyPr>
          <a:lstStyle/>
          <a:p>
            <a:r>
              <a:rPr lang="ar-MA" sz="5400" b="1" dirty="0"/>
              <a:t>7</a:t>
            </a:r>
            <a:endParaRPr lang="fr-FR" sz="5400" b="1" dirty="0"/>
          </a:p>
        </p:txBody>
      </p:sp>
      <p:graphicFrame>
        <p:nvGraphicFramePr>
          <p:cNvPr id="16" name="Tableau 15">
            <a:extLst>
              <a:ext uri="{FF2B5EF4-FFF2-40B4-BE49-F238E27FC236}">
                <a16:creationId xmlns:a16="http://schemas.microsoft.com/office/drawing/2014/main" id="{0C7D04DA-0A44-777B-8E2A-8ADCC698540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7B216615-6EE4-2AF8-B3FC-6D4E47F1113D}"/>
              </a:ext>
            </a:extLst>
          </p:cNvPr>
          <p:cNvSpPr txBox="1"/>
          <p:nvPr/>
        </p:nvSpPr>
        <p:spPr>
          <a:xfrm>
            <a:off x="5257800" y="3688259"/>
            <a:ext cx="4316362" cy="769441"/>
          </a:xfrm>
          <a:prstGeom prst="rect">
            <a:avLst/>
          </a:prstGeom>
          <a:noFill/>
        </p:spPr>
        <p:txBody>
          <a:bodyPr wrap="square" rtlCol="0">
            <a:spAutoFit/>
          </a:bodyPr>
          <a:lstStyle/>
          <a:p>
            <a:pPr algn="ctr"/>
            <a:r>
              <a:rPr lang="ar-MA" sz="4400" b="1" dirty="0"/>
              <a:t>32 + 47</a:t>
            </a:r>
            <a:endParaRPr lang="fr-FR" sz="4400" b="1" dirty="0"/>
          </a:p>
        </p:txBody>
      </p:sp>
      <p:cxnSp>
        <p:nvCxnSpPr>
          <p:cNvPr id="17" name="Connecteur droit 16">
            <a:extLst>
              <a:ext uri="{FF2B5EF4-FFF2-40B4-BE49-F238E27FC236}">
                <a16:creationId xmlns:a16="http://schemas.microsoft.com/office/drawing/2014/main" id="{F8934AA9-67D9-592C-114F-F599F50330D1}"/>
              </a:ext>
            </a:extLst>
          </p:cNvPr>
          <p:cNvCxnSpPr>
            <a:cxnSpLocks/>
          </p:cNvCxnSpPr>
          <p:nvPr/>
        </p:nvCxnSpPr>
        <p:spPr>
          <a:xfrm>
            <a:off x="6096000" y="7658100"/>
            <a:ext cx="2514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30FFD2A5-BD3E-CFAD-443A-13CAC7A633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82" y="834544"/>
            <a:ext cx="1148959" cy="821798"/>
          </a:xfrm>
          <a:prstGeom prst="rect">
            <a:avLst/>
          </a:prstGeom>
        </p:spPr>
      </p:pic>
      <p:sp>
        <p:nvSpPr>
          <p:cNvPr id="5" name="ZoneTexte 4">
            <a:extLst>
              <a:ext uri="{FF2B5EF4-FFF2-40B4-BE49-F238E27FC236}">
                <a16:creationId xmlns:a16="http://schemas.microsoft.com/office/drawing/2014/main" id="{823588E3-427B-6814-9C71-E033EA9D62DC}"/>
              </a:ext>
            </a:extLst>
          </p:cNvPr>
          <p:cNvSpPr txBox="1"/>
          <p:nvPr/>
        </p:nvSpPr>
        <p:spPr>
          <a:xfrm>
            <a:off x="6324600" y="6734770"/>
            <a:ext cx="1011772" cy="923330"/>
          </a:xfrm>
          <a:prstGeom prst="rect">
            <a:avLst/>
          </a:prstGeom>
          <a:noFill/>
        </p:spPr>
        <p:txBody>
          <a:bodyPr wrap="square" rtlCol="0">
            <a:spAutoFit/>
          </a:bodyPr>
          <a:lstStyle/>
          <a:p>
            <a:r>
              <a:rPr lang="ar-MA" sz="5400" b="1" dirty="0">
                <a:solidFill>
                  <a:srgbClr val="0097B2"/>
                </a:solidFill>
              </a:rPr>
              <a:t>3</a:t>
            </a:r>
            <a:endParaRPr lang="fr-FR" sz="5400" b="1" dirty="0">
              <a:solidFill>
                <a:srgbClr val="0097B2"/>
              </a:solidFill>
            </a:endParaRPr>
          </a:p>
        </p:txBody>
      </p:sp>
    </p:spTree>
    <p:extLst>
      <p:ext uri="{BB962C8B-B14F-4D97-AF65-F5344CB8AC3E}">
        <p14:creationId xmlns:p14="http://schemas.microsoft.com/office/powerpoint/2010/main" val="2313054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E5D77-5059-D7AD-E1D1-9FAAAB31A3B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ED1348B-7CE9-5AE8-958E-728FCF17CA9F}"/>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BCD42D4-19EF-3606-F34E-B2B72FF13FF4}"/>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4562840-2112-AED5-96A4-49F21E1A5B3A}"/>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DCD9B2E-B81C-D8BA-E2D7-00A069129DCC}"/>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ضعوا و</a:t>
            </a:r>
            <a:r>
              <a:rPr lang="ar-SA" sz="3200" dirty="0">
                <a:solidFill>
                  <a:prstClr val="white">
                    <a:lumMod val="65000"/>
                  </a:prstClr>
                </a:solidFill>
                <a:latin typeface="Microsoft Uighur" panose="02000000000000000000" pitchFamily="2" charset="-78"/>
                <a:cs typeface="Microsoft Uighur" panose="02000000000000000000" pitchFamily="2" charset="-78"/>
              </a:rPr>
              <a:t> أنجزوا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A6B27E8-4176-633D-8F8D-1A1C6FCC942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2F40F1CB-619F-2C8F-A92D-84CA4D74E283}"/>
              </a:ext>
            </a:extLst>
          </p:cNvPr>
          <p:cNvSpPr txBox="1"/>
          <p:nvPr/>
        </p:nvSpPr>
        <p:spPr>
          <a:xfrm>
            <a:off x="47244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19C97D3A-3B24-D6D7-733F-702635AD1B79}"/>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9" name="ZoneTexte 8">
            <a:extLst>
              <a:ext uri="{FF2B5EF4-FFF2-40B4-BE49-F238E27FC236}">
                <a16:creationId xmlns:a16="http://schemas.microsoft.com/office/drawing/2014/main" id="{C714F8EC-F4CD-23B0-E9A8-B512AD9EF562}"/>
              </a:ext>
            </a:extLst>
          </p:cNvPr>
          <p:cNvSpPr txBox="1"/>
          <p:nvPr/>
        </p:nvSpPr>
        <p:spPr>
          <a:xfrm>
            <a:off x="6379628" y="5529948"/>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
        <p:nvSpPr>
          <p:cNvPr id="10" name="ZoneTexte 9">
            <a:extLst>
              <a:ext uri="{FF2B5EF4-FFF2-40B4-BE49-F238E27FC236}">
                <a16:creationId xmlns:a16="http://schemas.microsoft.com/office/drawing/2014/main" id="{583DC683-8971-DDC3-C504-FF8E4FCE3606}"/>
              </a:ext>
            </a:extLst>
          </p:cNvPr>
          <p:cNvSpPr txBox="1"/>
          <p:nvPr/>
        </p:nvSpPr>
        <p:spPr>
          <a:xfrm>
            <a:off x="8056029" y="6589267"/>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12" name="ZoneTexte 11">
            <a:extLst>
              <a:ext uri="{FF2B5EF4-FFF2-40B4-BE49-F238E27FC236}">
                <a16:creationId xmlns:a16="http://schemas.microsoft.com/office/drawing/2014/main" id="{E844771E-E67C-28E9-B5F3-8D8BC5B981C0}"/>
              </a:ext>
            </a:extLst>
          </p:cNvPr>
          <p:cNvSpPr txBox="1"/>
          <p:nvPr/>
        </p:nvSpPr>
        <p:spPr>
          <a:xfrm>
            <a:off x="8070777" y="7896614"/>
            <a:ext cx="1011772" cy="923330"/>
          </a:xfrm>
          <a:prstGeom prst="rect">
            <a:avLst/>
          </a:prstGeom>
          <a:noFill/>
        </p:spPr>
        <p:txBody>
          <a:bodyPr wrap="square" rtlCol="0">
            <a:spAutoFit/>
          </a:bodyPr>
          <a:lstStyle/>
          <a:p>
            <a:r>
              <a:rPr lang="ar-SA" sz="5400" b="1" dirty="0"/>
              <a:t>.</a:t>
            </a:r>
            <a:endParaRPr lang="fr-FR" sz="5400" b="1" dirty="0"/>
          </a:p>
        </p:txBody>
      </p:sp>
      <p:sp>
        <p:nvSpPr>
          <p:cNvPr id="13" name="ZoneTexte 12">
            <a:extLst>
              <a:ext uri="{FF2B5EF4-FFF2-40B4-BE49-F238E27FC236}">
                <a16:creationId xmlns:a16="http://schemas.microsoft.com/office/drawing/2014/main" id="{6F9384A8-CDD9-72EB-705D-E47DCFA15544}"/>
              </a:ext>
            </a:extLst>
          </p:cNvPr>
          <p:cNvSpPr txBox="1"/>
          <p:nvPr/>
        </p:nvSpPr>
        <p:spPr>
          <a:xfrm>
            <a:off x="6455828" y="7896614"/>
            <a:ext cx="1011772" cy="923330"/>
          </a:xfrm>
          <a:prstGeom prst="rect">
            <a:avLst/>
          </a:prstGeom>
          <a:noFill/>
        </p:spPr>
        <p:txBody>
          <a:bodyPr wrap="square" rtlCol="0">
            <a:spAutoFit/>
          </a:bodyPr>
          <a:lstStyle/>
          <a:p>
            <a:r>
              <a:rPr lang="ar-SA" sz="5400" b="1" dirty="0"/>
              <a:t>.</a:t>
            </a:r>
            <a:endParaRPr lang="fr-FR" sz="5400" b="1" dirty="0"/>
          </a:p>
        </p:txBody>
      </p:sp>
      <p:pic>
        <p:nvPicPr>
          <p:cNvPr id="14" name="Picture 9">
            <a:extLst>
              <a:ext uri="{FF2B5EF4-FFF2-40B4-BE49-F238E27FC236}">
                <a16:creationId xmlns:a16="http://schemas.microsoft.com/office/drawing/2014/main" id="{1D91BD3C-6A16-A8D3-6E1A-1C60413F0A26}"/>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16" name="Tableau 15">
            <a:extLst>
              <a:ext uri="{FF2B5EF4-FFF2-40B4-BE49-F238E27FC236}">
                <a16:creationId xmlns:a16="http://schemas.microsoft.com/office/drawing/2014/main" id="{FBA79594-F46A-8AA3-65E7-7C410DCAAC8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71AF0760-CEE4-5E32-CE0D-A8000696018D}"/>
              </a:ext>
            </a:extLst>
          </p:cNvPr>
          <p:cNvSpPr txBox="1"/>
          <p:nvPr/>
        </p:nvSpPr>
        <p:spPr>
          <a:xfrm>
            <a:off x="5233219" y="3840660"/>
            <a:ext cx="4316362" cy="769441"/>
          </a:xfrm>
          <a:prstGeom prst="rect">
            <a:avLst/>
          </a:prstGeom>
          <a:noFill/>
        </p:spPr>
        <p:txBody>
          <a:bodyPr wrap="square" rtlCol="0">
            <a:spAutoFit/>
          </a:bodyPr>
          <a:lstStyle/>
          <a:p>
            <a:pPr algn="ctr"/>
            <a:r>
              <a:rPr lang="ar-MA" sz="4400" b="1" dirty="0"/>
              <a:t>24 + 65</a:t>
            </a:r>
            <a:endParaRPr lang="fr-FR" sz="4400" b="1" dirty="0"/>
          </a:p>
        </p:txBody>
      </p:sp>
      <p:cxnSp>
        <p:nvCxnSpPr>
          <p:cNvPr id="17" name="Connecteur droit 16">
            <a:extLst>
              <a:ext uri="{FF2B5EF4-FFF2-40B4-BE49-F238E27FC236}">
                <a16:creationId xmlns:a16="http://schemas.microsoft.com/office/drawing/2014/main" id="{8E7F8C7C-34CC-3674-48E8-0E345FC2FE2B}"/>
              </a:ext>
            </a:extLst>
          </p:cNvPr>
          <p:cNvCxnSpPr/>
          <p:nvPr/>
        </p:nvCxnSpPr>
        <p:spPr>
          <a:xfrm>
            <a:off x="5638800" y="7658100"/>
            <a:ext cx="2971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9B2D2242-F127-24E6-3EEC-D030757475DA}"/>
              </a:ext>
            </a:extLst>
          </p:cNvPr>
          <p:cNvSpPr txBox="1"/>
          <p:nvPr/>
        </p:nvSpPr>
        <p:spPr>
          <a:xfrm>
            <a:off x="6379628" y="6594024"/>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Tree>
    <p:extLst>
      <p:ext uri="{BB962C8B-B14F-4D97-AF65-F5344CB8AC3E}">
        <p14:creationId xmlns:p14="http://schemas.microsoft.com/office/powerpoint/2010/main" val="1332746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10207283" y="403996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6397409" y="3813550"/>
            <a:ext cx="2037925" cy="1384995"/>
          </a:xfrm>
          <a:prstGeom prst="rect">
            <a:avLst/>
          </a:prstGeom>
          <a:noFill/>
        </p:spPr>
        <p:txBody>
          <a:bodyPr wrap="square" rtlCol="0">
            <a:spAutoFit/>
          </a:bodyPr>
          <a:lstStyle/>
          <a:p>
            <a:pPr algn="ct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التعرف على الأعداد من 0 إلى 99</a:t>
            </a:r>
            <a:endParaRPr lang="fr-FR" sz="28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للأستاذ(ة)</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5" name="Image 14">
            <a:extLst>
              <a:ext uri="{FF2B5EF4-FFF2-40B4-BE49-F238E27FC236}">
                <a16:creationId xmlns:a16="http://schemas.microsoft.com/office/drawing/2014/main" id="{A6ADB1BD-3634-AB70-20C3-7018A46C92FE}"/>
              </a:ext>
            </a:extLst>
          </p:cNvPr>
          <p:cNvPicPr>
            <a:picLocks noChangeAspect="1"/>
          </p:cNvPicPr>
          <p:nvPr/>
        </p:nvPicPr>
        <p:blipFill rotWithShape="1">
          <a:blip r:embed="rId5"/>
          <a:srcRect l="2365" t="11904" r="881"/>
          <a:stretch/>
        </p:blipFill>
        <p:spPr>
          <a:xfrm>
            <a:off x="4495785" y="5848345"/>
            <a:ext cx="1878600" cy="1158669"/>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6" name="Image 15">
            <a:extLst>
              <a:ext uri="{FF2B5EF4-FFF2-40B4-BE49-F238E27FC236}">
                <a16:creationId xmlns:a16="http://schemas.microsoft.com/office/drawing/2014/main" id="{841FE0FF-D56F-78FB-BD19-1F3DC2E753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87000" y="5368344"/>
            <a:ext cx="2371670" cy="1756356"/>
          </a:xfrm>
          <a:prstGeom prst="rect">
            <a:avLst/>
          </a:prstGeom>
        </p:spPr>
      </p:pic>
      <p:pic>
        <p:nvPicPr>
          <p:cNvPr id="19" name="Image 18">
            <a:extLst>
              <a:ext uri="{FF2B5EF4-FFF2-40B4-BE49-F238E27FC236}">
                <a16:creationId xmlns:a16="http://schemas.microsoft.com/office/drawing/2014/main" id="{6F713C33-0C94-A1B0-18C1-CA9F2567B5F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48236" y="6968914"/>
            <a:ext cx="1533393" cy="1411209"/>
          </a:xfrm>
          <a:prstGeom prst="rect">
            <a:avLst/>
          </a:prstGeom>
        </p:spPr>
      </p:pic>
      <p:pic>
        <p:nvPicPr>
          <p:cNvPr id="14" name="Image 13">
            <a:extLst>
              <a:ext uri="{FF2B5EF4-FFF2-40B4-BE49-F238E27FC236}">
                <a16:creationId xmlns:a16="http://schemas.microsoft.com/office/drawing/2014/main" id="{51EEB38D-F8E4-162C-043A-510004EBB0C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34437" y="5572696"/>
            <a:ext cx="1314758" cy="1509070"/>
          </a:xfrm>
          <a:prstGeom prst="rect">
            <a:avLst/>
          </a:prstGeom>
        </p:spPr>
      </p:pic>
      <p:pic>
        <p:nvPicPr>
          <p:cNvPr id="10" name="Image 1">
            <a:extLst>
              <a:ext uri="{FF2B5EF4-FFF2-40B4-BE49-F238E27FC236}">
                <a16:creationId xmlns:a16="http://schemas.microsoft.com/office/drawing/2014/main" id="{320F0DB6-F4F8-E4E5-748E-5D939A0E5307}"/>
              </a:ext>
            </a:extLst>
          </p:cNvPr>
          <p:cNvPicPr>
            <a:picLocks noChangeAspect="1"/>
          </p:cNvPicPr>
          <p:nvPr/>
        </p:nvPicPr>
        <p:blipFill>
          <a:blip r:embed="rId10"/>
          <a:stretch>
            <a:fillRect/>
          </a:stretch>
        </p:blipFill>
        <p:spPr>
          <a:xfrm>
            <a:off x="8842665" y="6827788"/>
            <a:ext cx="1150567" cy="1617802"/>
          </a:xfrm>
          <a:prstGeom prst="rect">
            <a:avLst/>
          </a:prstGeom>
        </p:spPr>
      </p:pic>
      <p:sp>
        <p:nvSpPr>
          <p:cNvPr id="12" name="ZoneTexte 11">
            <a:extLst>
              <a:ext uri="{FF2B5EF4-FFF2-40B4-BE49-F238E27FC236}">
                <a16:creationId xmlns:a16="http://schemas.microsoft.com/office/drawing/2014/main" id="{0D78313A-FDDA-F5DC-1E0B-C50D8415B061}"/>
              </a:ext>
            </a:extLst>
          </p:cNvPr>
          <p:cNvSpPr txBox="1"/>
          <p:nvPr/>
        </p:nvSpPr>
        <p:spPr>
          <a:xfrm>
            <a:off x="8580371" y="3813550"/>
            <a:ext cx="1828800" cy="1384995"/>
          </a:xfrm>
          <a:prstGeom prst="rect">
            <a:avLst/>
          </a:prstGeom>
          <a:noFill/>
        </p:spPr>
        <p:txBody>
          <a:bodyPr wrap="square" rtlCol="0">
            <a:spAutoFit/>
          </a:bodyPr>
          <a:lstStyle/>
          <a:p>
            <a:pPr algn="ct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الجمع والطرح شفهيا</a:t>
            </a:r>
            <a:endParaRPr lang="fr-FR" sz="2800" dirty="0">
              <a:latin typeface="Microsoft Uighur" panose="02000000000000000000" pitchFamily="2" charset="-78"/>
              <a:cs typeface="Microsoft Uighur" panose="02000000000000000000" pitchFamily="2" charset="-78"/>
            </a:endParaRPr>
          </a:p>
        </p:txBody>
      </p:sp>
      <p:pic>
        <p:nvPicPr>
          <p:cNvPr id="23" name="Image 22">
            <a:extLst>
              <a:ext uri="{FF2B5EF4-FFF2-40B4-BE49-F238E27FC236}">
                <a16:creationId xmlns:a16="http://schemas.microsoft.com/office/drawing/2014/main" id="{492394A1-EEB9-BF1C-3314-8F84B37D890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864139" y="5320467"/>
            <a:ext cx="1131222" cy="1411209"/>
          </a:xfrm>
          <a:prstGeom prst="rect">
            <a:avLst/>
          </a:prstGeom>
        </p:spPr>
      </p:pic>
      <p:sp>
        <p:nvSpPr>
          <p:cNvPr id="18" name="ZoneTexte 17">
            <a:extLst>
              <a:ext uri="{FF2B5EF4-FFF2-40B4-BE49-F238E27FC236}">
                <a16:creationId xmlns:a16="http://schemas.microsoft.com/office/drawing/2014/main" id="{96075E14-4352-C9BB-02F9-24973F76A332}"/>
              </a:ext>
            </a:extLst>
          </p:cNvPr>
          <p:cNvSpPr txBox="1"/>
          <p:nvPr/>
        </p:nvSpPr>
        <p:spPr>
          <a:xfrm>
            <a:off x="4600424" y="3893334"/>
            <a:ext cx="1743436" cy="1815882"/>
          </a:xfrm>
          <a:prstGeom prst="rect">
            <a:avLst/>
          </a:prstGeom>
          <a:noFill/>
        </p:spPr>
        <p:txBody>
          <a:bodyPr wrap="square" rtlCol="0">
            <a:spAutoFit/>
          </a:bodyPr>
          <a:lstStyle/>
          <a:p>
            <a:pPr algn="ct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وضع وإنجاز عمليات جمع بدون احتفاظ</a:t>
            </a:r>
            <a:endParaRPr lang="fr-FR" sz="28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208047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CB6AF-5805-CFA1-2D34-11F5BEFC002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4F60CA1-1A16-A852-5619-C59F50994ED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55D1D24-EDD2-84A6-8ED5-42163F7417A2}"/>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40D5FF3-C455-19C7-AAB4-2BC6F0A19C67}"/>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10EBD62-A056-5EEE-C69E-C027769586CC}"/>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C7AB2C9-D4B0-228A-E0B5-F5A8DE75331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5B618417-9BF7-34AE-CC51-96B460F5EBC9}"/>
              </a:ext>
            </a:extLst>
          </p:cNvPr>
          <p:cNvSpPr txBox="1"/>
          <p:nvPr/>
        </p:nvSpPr>
        <p:spPr>
          <a:xfrm>
            <a:off x="44196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43B6EF0E-5679-E854-9870-689B11375BDE}"/>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5</a:t>
            </a:r>
            <a:endParaRPr lang="fr-FR" sz="5400" b="1" dirty="0">
              <a:solidFill>
                <a:srgbClr val="C00000"/>
              </a:solidFill>
            </a:endParaRPr>
          </a:p>
        </p:txBody>
      </p:sp>
      <p:sp>
        <p:nvSpPr>
          <p:cNvPr id="9" name="ZoneTexte 8">
            <a:extLst>
              <a:ext uri="{FF2B5EF4-FFF2-40B4-BE49-F238E27FC236}">
                <a16:creationId xmlns:a16="http://schemas.microsoft.com/office/drawing/2014/main" id="{9B29EA5E-A538-FC40-F00F-0718BFE65D1B}"/>
              </a:ext>
            </a:extLst>
          </p:cNvPr>
          <p:cNvSpPr txBox="1"/>
          <p:nvPr/>
        </p:nvSpPr>
        <p:spPr>
          <a:xfrm>
            <a:off x="6303428" y="5529948"/>
            <a:ext cx="1011772" cy="923330"/>
          </a:xfrm>
          <a:prstGeom prst="rect">
            <a:avLst/>
          </a:prstGeom>
          <a:noFill/>
        </p:spPr>
        <p:txBody>
          <a:bodyPr wrap="square" rtlCol="0">
            <a:spAutoFit/>
          </a:bodyPr>
          <a:lstStyle/>
          <a:p>
            <a:r>
              <a:rPr lang="ar-MA" sz="5400" b="1" dirty="0">
                <a:solidFill>
                  <a:srgbClr val="0097B2"/>
                </a:solidFill>
              </a:rPr>
              <a:t>6</a:t>
            </a:r>
            <a:endParaRPr lang="fr-FR" sz="5400" b="1" dirty="0">
              <a:solidFill>
                <a:srgbClr val="0097B2"/>
              </a:solidFill>
            </a:endParaRPr>
          </a:p>
        </p:txBody>
      </p:sp>
      <p:sp>
        <p:nvSpPr>
          <p:cNvPr id="10" name="ZoneTexte 9">
            <a:extLst>
              <a:ext uri="{FF2B5EF4-FFF2-40B4-BE49-F238E27FC236}">
                <a16:creationId xmlns:a16="http://schemas.microsoft.com/office/drawing/2014/main" id="{2AE5D656-E091-C0CB-1D97-65BB96F02A1A}"/>
              </a:ext>
            </a:extLst>
          </p:cNvPr>
          <p:cNvSpPr txBox="1"/>
          <p:nvPr/>
        </p:nvSpPr>
        <p:spPr>
          <a:xfrm>
            <a:off x="8105190" y="6630385"/>
            <a:ext cx="1011772" cy="923330"/>
          </a:xfrm>
          <a:prstGeom prst="rect">
            <a:avLst/>
          </a:prstGeom>
          <a:noFill/>
        </p:spPr>
        <p:txBody>
          <a:bodyPr wrap="square" rtlCol="0">
            <a:spAutoFit/>
          </a:bodyPr>
          <a:lstStyle/>
          <a:p>
            <a:r>
              <a:rPr lang="ar-MA" sz="5400" b="1" dirty="0">
                <a:solidFill>
                  <a:srgbClr val="C00000"/>
                </a:solidFill>
              </a:rPr>
              <a:t>4</a:t>
            </a:r>
            <a:endParaRPr lang="fr-FR" sz="5400" b="1" dirty="0">
              <a:solidFill>
                <a:srgbClr val="C00000"/>
              </a:solidFill>
            </a:endParaRPr>
          </a:p>
        </p:txBody>
      </p:sp>
      <p:sp>
        <p:nvSpPr>
          <p:cNvPr id="12" name="ZoneTexte 11">
            <a:extLst>
              <a:ext uri="{FF2B5EF4-FFF2-40B4-BE49-F238E27FC236}">
                <a16:creationId xmlns:a16="http://schemas.microsoft.com/office/drawing/2014/main" id="{0A160A68-6689-B8D0-635A-FF7F10C21367}"/>
              </a:ext>
            </a:extLst>
          </p:cNvPr>
          <p:cNvSpPr txBox="1"/>
          <p:nvPr/>
        </p:nvSpPr>
        <p:spPr>
          <a:xfrm>
            <a:off x="8070777" y="7896614"/>
            <a:ext cx="1011772" cy="923330"/>
          </a:xfrm>
          <a:prstGeom prst="rect">
            <a:avLst/>
          </a:prstGeom>
          <a:noFill/>
        </p:spPr>
        <p:txBody>
          <a:bodyPr wrap="square" rtlCol="0">
            <a:spAutoFit/>
          </a:bodyPr>
          <a:lstStyle/>
          <a:p>
            <a:r>
              <a:rPr lang="ar-MA" sz="5400" b="1" dirty="0"/>
              <a:t>9</a:t>
            </a:r>
            <a:endParaRPr lang="fr-FR" sz="5400" b="1" dirty="0"/>
          </a:p>
        </p:txBody>
      </p:sp>
      <p:sp>
        <p:nvSpPr>
          <p:cNvPr id="13" name="ZoneTexte 12">
            <a:extLst>
              <a:ext uri="{FF2B5EF4-FFF2-40B4-BE49-F238E27FC236}">
                <a16:creationId xmlns:a16="http://schemas.microsoft.com/office/drawing/2014/main" id="{4D3B4DD2-819D-D106-030A-4751D319D82B}"/>
              </a:ext>
            </a:extLst>
          </p:cNvPr>
          <p:cNvSpPr txBox="1"/>
          <p:nvPr/>
        </p:nvSpPr>
        <p:spPr>
          <a:xfrm>
            <a:off x="6303428" y="7896614"/>
            <a:ext cx="1011772" cy="923330"/>
          </a:xfrm>
          <a:prstGeom prst="rect">
            <a:avLst/>
          </a:prstGeom>
          <a:noFill/>
        </p:spPr>
        <p:txBody>
          <a:bodyPr wrap="square" rtlCol="0">
            <a:spAutoFit/>
          </a:bodyPr>
          <a:lstStyle/>
          <a:p>
            <a:r>
              <a:rPr lang="ar-MA" sz="5400" b="1" dirty="0"/>
              <a:t>8</a:t>
            </a:r>
            <a:endParaRPr lang="fr-FR" sz="5400" b="1" dirty="0"/>
          </a:p>
        </p:txBody>
      </p:sp>
      <p:graphicFrame>
        <p:nvGraphicFramePr>
          <p:cNvPr id="16" name="Tableau 15">
            <a:extLst>
              <a:ext uri="{FF2B5EF4-FFF2-40B4-BE49-F238E27FC236}">
                <a16:creationId xmlns:a16="http://schemas.microsoft.com/office/drawing/2014/main" id="{CB1B0FFD-06C6-0474-8B7D-32C294D338A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BAE616FF-70C7-B875-4488-CAC9A66F139E}"/>
              </a:ext>
            </a:extLst>
          </p:cNvPr>
          <p:cNvSpPr txBox="1"/>
          <p:nvPr/>
        </p:nvSpPr>
        <p:spPr>
          <a:xfrm>
            <a:off x="5257800" y="3840659"/>
            <a:ext cx="4316362" cy="769441"/>
          </a:xfrm>
          <a:prstGeom prst="rect">
            <a:avLst/>
          </a:prstGeom>
          <a:noFill/>
        </p:spPr>
        <p:txBody>
          <a:bodyPr wrap="square" rtlCol="0">
            <a:spAutoFit/>
          </a:bodyPr>
          <a:lstStyle/>
          <a:p>
            <a:pPr algn="ctr"/>
            <a:r>
              <a:rPr lang="ar-MA" sz="4400" b="1" dirty="0"/>
              <a:t>24 + 65</a:t>
            </a:r>
            <a:endParaRPr lang="fr-FR" sz="4400" b="1" dirty="0"/>
          </a:p>
        </p:txBody>
      </p:sp>
      <p:cxnSp>
        <p:nvCxnSpPr>
          <p:cNvPr id="17" name="Connecteur droit 16">
            <a:extLst>
              <a:ext uri="{FF2B5EF4-FFF2-40B4-BE49-F238E27FC236}">
                <a16:creationId xmlns:a16="http://schemas.microsoft.com/office/drawing/2014/main" id="{E110112A-C0A8-8987-1C72-81DF314843AF}"/>
              </a:ext>
            </a:extLst>
          </p:cNvPr>
          <p:cNvCxnSpPr>
            <a:cxnSpLocks/>
          </p:cNvCxnSpPr>
          <p:nvPr/>
        </p:nvCxnSpPr>
        <p:spPr>
          <a:xfrm>
            <a:off x="6096000" y="7658100"/>
            <a:ext cx="2514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54B6859B-9EA0-693E-2E0C-E9FECA7722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82" y="834544"/>
            <a:ext cx="1148959" cy="821798"/>
          </a:xfrm>
          <a:prstGeom prst="rect">
            <a:avLst/>
          </a:prstGeom>
        </p:spPr>
      </p:pic>
      <p:sp>
        <p:nvSpPr>
          <p:cNvPr id="5" name="ZoneTexte 4">
            <a:extLst>
              <a:ext uri="{FF2B5EF4-FFF2-40B4-BE49-F238E27FC236}">
                <a16:creationId xmlns:a16="http://schemas.microsoft.com/office/drawing/2014/main" id="{D90EA373-21CE-89A9-F870-B16AC1A33BCB}"/>
              </a:ext>
            </a:extLst>
          </p:cNvPr>
          <p:cNvSpPr txBox="1"/>
          <p:nvPr/>
        </p:nvSpPr>
        <p:spPr>
          <a:xfrm>
            <a:off x="6324600" y="6734770"/>
            <a:ext cx="1011772" cy="923330"/>
          </a:xfrm>
          <a:prstGeom prst="rect">
            <a:avLst/>
          </a:prstGeom>
          <a:noFill/>
        </p:spPr>
        <p:txBody>
          <a:bodyPr wrap="square" rtlCol="0">
            <a:spAutoFit/>
          </a:bodyPr>
          <a:lstStyle/>
          <a:p>
            <a:r>
              <a:rPr lang="ar-MA" sz="5400" b="1" dirty="0">
                <a:solidFill>
                  <a:srgbClr val="0097B2"/>
                </a:solidFill>
              </a:rPr>
              <a:t>2</a:t>
            </a:r>
            <a:endParaRPr lang="fr-FR" sz="5400" b="1" dirty="0">
              <a:solidFill>
                <a:srgbClr val="0097B2"/>
              </a:solidFill>
            </a:endParaRPr>
          </a:p>
        </p:txBody>
      </p:sp>
    </p:spTree>
    <p:extLst>
      <p:ext uri="{BB962C8B-B14F-4D97-AF65-F5344CB8AC3E}">
        <p14:creationId xmlns:p14="http://schemas.microsoft.com/office/powerpoint/2010/main" val="30068074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78631-43EC-0BF9-C111-0C33C38BE5B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3423D74-E4DF-94EE-9163-64E4FCA09A1A}"/>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B4A5B55-03C9-4E05-A685-C32B8D8140F0}"/>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464A39-BCA7-2EE7-7512-BE8D0F7F3745}"/>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1D62F56-17C0-D673-663F-5DE712E65AF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ضعوا و</a:t>
            </a:r>
            <a:r>
              <a:rPr lang="ar-SA" sz="3200" dirty="0">
                <a:solidFill>
                  <a:prstClr val="white">
                    <a:lumMod val="65000"/>
                  </a:prstClr>
                </a:solidFill>
                <a:latin typeface="Microsoft Uighur" panose="02000000000000000000" pitchFamily="2" charset="-78"/>
                <a:cs typeface="Microsoft Uighur" panose="02000000000000000000" pitchFamily="2" charset="-78"/>
              </a:rPr>
              <a:t> أنجزوا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C36552B-5F5D-63CB-7F2F-25E278C1617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9EB114C2-BCD4-C663-A1AA-72CAB748D8F0}"/>
              </a:ext>
            </a:extLst>
          </p:cNvPr>
          <p:cNvSpPr txBox="1"/>
          <p:nvPr/>
        </p:nvSpPr>
        <p:spPr>
          <a:xfrm>
            <a:off x="47244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045CFF5F-1264-3857-4E9B-643311114F35}"/>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9" name="ZoneTexte 8">
            <a:extLst>
              <a:ext uri="{FF2B5EF4-FFF2-40B4-BE49-F238E27FC236}">
                <a16:creationId xmlns:a16="http://schemas.microsoft.com/office/drawing/2014/main" id="{E2E9FCD1-17A5-BC29-9010-3A2A2B53F9C6}"/>
              </a:ext>
            </a:extLst>
          </p:cNvPr>
          <p:cNvSpPr txBox="1"/>
          <p:nvPr/>
        </p:nvSpPr>
        <p:spPr>
          <a:xfrm>
            <a:off x="6379628" y="5529948"/>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
        <p:nvSpPr>
          <p:cNvPr id="10" name="ZoneTexte 9">
            <a:extLst>
              <a:ext uri="{FF2B5EF4-FFF2-40B4-BE49-F238E27FC236}">
                <a16:creationId xmlns:a16="http://schemas.microsoft.com/office/drawing/2014/main" id="{5E1DCFDB-BD9B-AD4D-C806-A5F43503043E}"/>
              </a:ext>
            </a:extLst>
          </p:cNvPr>
          <p:cNvSpPr txBox="1"/>
          <p:nvPr/>
        </p:nvSpPr>
        <p:spPr>
          <a:xfrm>
            <a:off x="8056029" y="6589267"/>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12" name="ZoneTexte 11">
            <a:extLst>
              <a:ext uri="{FF2B5EF4-FFF2-40B4-BE49-F238E27FC236}">
                <a16:creationId xmlns:a16="http://schemas.microsoft.com/office/drawing/2014/main" id="{8F903E59-D25A-7874-EEA2-98C93B6D01C1}"/>
              </a:ext>
            </a:extLst>
          </p:cNvPr>
          <p:cNvSpPr txBox="1"/>
          <p:nvPr/>
        </p:nvSpPr>
        <p:spPr>
          <a:xfrm>
            <a:off x="8070777" y="7896614"/>
            <a:ext cx="1011772" cy="923330"/>
          </a:xfrm>
          <a:prstGeom prst="rect">
            <a:avLst/>
          </a:prstGeom>
          <a:noFill/>
        </p:spPr>
        <p:txBody>
          <a:bodyPr wrap="square" rtlCol="0">
            <a:spAutoFit/>
          </a:bodyPr>
          <a:lstStyle/>
          <a:p>
            <a:r>
              <a:rPr lang="ar-SA" sz="5400" b="1" dirty="0"/>
              <a:t>.</a:t>
            </a:r>
            <a:endParaRPr lang="fr-FR" sz="5400" b="1" dirty="0"/>
          </a:p>
        </p:txBody>
      </p:sp>
      <p:sp>
        <p:nvSpPr>
          <p:cNvPr id="13" name="ZoneTexte 12">
            <a:extLst>
              <a:ext uri="{FF2B5EF4-FFF2-40B4-BE49-F238E27FC236}">
                <a16:creationId xmlns:a16="http://schemas.microsoft.com/office/drawing/2014/main" id="{1A6E30B9-EBA2-B7FC-B50A-3F14CD91F1AF}"/>
              </a:ext>
            </a:extLst>
          </p:cNvPr>
          <p:cNvSpPr txBox="1"/>
          <p:nvPr/>
        </p:nvSpPr>
        <p:spPr>
          <a:xfrm>
            <a:off x="6455828" y="7896614"/>
            <a:ext cx="1011772" cy="923330"/>
          </a:xfrm>
          <a:prstGeom prst="rect">
            <a:avLst/>
          </a:prstGeom>
          <a:noFill/>
        </p:spPr>
        <p:txBody>
          <a:bodyPr wrap="square" rtlCol="0">
            <a:spAutoFit/>
          </a:bodyPr>
          <a:lstStyle/>
          <a:p>
            <a:r>
              <a:rPr lang="ar-SA" sz="5400" b="1" dirty="0"/>
              <a:t>.</a:t>
            </a:r>
            <a:endParaRPr lang="fr-FR" sz="5400" b="1" dirty="0"/>
          </a:p>
        </p:txBody>
      </p:sp>
      <p:pic>
        <p:nvPicPr>
          <p:cNvPr id="14" name="Picture 9">
            <a:extLst>
              <a:ext uri="{FF2B5EF4-FFF2-40B4-BE49-F238E27FC236}">
                <a16:creationId xmlns:a16="http://schemas.microsoft.com/office/drawing/2014/main" id="{D71FBA0E-F26B-1B7B-96C8-C9830EABB56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16" name="Tableau 15">
            <a:extLst>
              <a:ext uri="{FF2B5EF4-FFF2-40B4-BE49-F238E27FC236}">
                <a16:creationId xmlns:a16="http://schemas.microsoft.com/office/drawing/2014/main" id="{C5D5D561-D7DE-9B37-ED6A-A6C40015BED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4F3C6231-5596-02E5-CB8A-F2AEDE03839A}"/>
              </a:ext>
            </a:extLst>
          </p:cNvPr>
          <p:cNvSpPr txBox="1"/>
          <p:nvPr/>
        </p:nvSpPr>
        <p:spPr>
          <a:xfrm>
            <a:off x="5233219" y="3840660"/>
            <a:ext cx="4316362" cy="769441"/>
          </a:xfrm>
          <a:prstGeom prst="rect">
            <a:avLst/>
          </a:prstGeom>
          <a:noFill/>
        </p:spPr>
        <p:txBody>
          <a:bodyPr wrap="square" rtlCol="0">
            <a:spAutoFit/>
          </a:bodyPr>
          <a:lstStyle/>
          <a:p>
            <a:pPr algn="ctr"/>
            <a:r>
              <a:rPr lang="ar-MA" sz="4400" b="1" dirty="0"/>
              <a:t>31 + 48</a:t>
            </a:r>
            <a:endParaRPr lang="fr-FR" sz="4400" b="1" dirty="0"/>
          </a:p>
        </p:txBody>
      </p:sp>
      <p:cxnSp>
        <p:nvCxnSpPr>
          <p:cNvPr id="17" name="Connecteur droit 16">
            <a:extLst>
              <a:ext uri="{FF2B5EF4-FFF2-40B4-BE49-F238E27FC236}">
                <a16:creationId xmlns:a16="http://schemas.microsoft.com/office/drawing/2014/main" id="{E9946D1F-5D9A-10F0-3691-0FC71FEBE2BE}"/>
              </a:ext>
            </a:extLst>
          </p:cNvPr>
          <p:cNvCxnSpPr/>
          <p:nvPr/>
        </p:nvCxnSpPr>
        <p:spPr>
          <a:xfrm>
            <a:off x="5638800" y="7658100"/>
            <a:ext cx="2971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D30B5DCE-018E-0FD7-FBCD-1D4D3DFAB442}"/>
              </a:ext>
            </a:extLst>
          </p:cNvPr>
          <p:cNvSpPr txBox="1"/>
          <p:nvPr/>
        </p:nvSpPr>
        <p:spPr>
          <a:xfrm>
            <a:off x="6379628" y="6594024"/>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Tree>
    <p:extLst>
      <p:ext uri="{BB962C8B-B14F-4D97-AF65-F5344CB8AC3E}">
        <p14:creationId xmlns:p14="http://schemas.microsoft.com/office/powerpoint/2010/main" val="36383908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EF16B-E146-2258-46E1-6323502337A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1E91BBC-1810-67A8-E766-D09C43F6500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4043688-B39A-6E89-8EFB-2451E06510C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F1FE896-8D58-0F98-5B26-24425F46BBC4}"/>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81D7BFB-6232-EDC3-E2BE-C02963722735}"/>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87966EC-C21B-5F86-D6FC-C824BC80804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F1EC750A-8867-5319-B661-4CF346992D48}"/>
              </a:ext>
            </a:extLst>
          </p:cNvPr>
          <p:cNvSpPr txBox="1"/>
          <p:nvPr/>
        </p:nvSpPr>
        <p:spPr>
          <a:xfrm>
            <a:off x="44196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9F3FEC96-11CC-61EB-30B4-066F127EF502}"/>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8</a:t>
            </a:r>
            <a:endParaRPr lang="fr-FR" sz="5400" b="1" dirty="0">
              <a:solidFill>
                <a:srgbClr val="C00000"/>
              </a:solidFill>
            </a:endParaRPr>
          </a:p>
        </p:txBody>
      </p:sp>
      <p:sp>
        <p:nvSpPr>
          <p:cNvPr id="9" name="ZoneTexte 8">
            <a:extLst>
              <a:ext uri="{FF2B5EF4-FFF2-40B4-BE49-F238E27FC236}">
                <a16:creationId xmlns:a16="http://schemas.microsoft.com/office/drawing/2014/main" id="{F2463131-9928-7BAC-0BB1-D5051567F9EB}"/>
              </a:ext>
            </a:extLst>
          </p:cNvPr>
          <p:cNvSpPr txBox="1"/>
          <p:nvPr/>
        </p:nvSpPr>
        <p:spPr>
          <a:xfrm>
            <a:off x="6303428" y="5529948"/>
            <a:ext cx="1011772" cy="923330"/>
          </a:xfrm>
          <a:prstGeom prst="rect">
            <a:avLst/>
          </a:prstGeom>
          <a:noFill/>
        </p:spPr>
        <p:txBody>
          <a:bodyPr wrap="square" rtlCol="0">
            <a:spAutoFit/>
          </a:bodyPr>
          <a:lstStyle/>
          <a:p>
            <a:r>
              <a:rPr lang="ar-MA" sz="5400" b="1" dirty="0">
                <a:solidFill>
                  <a:srgbClr val="0097B2"/>
                </a:solidFill>
              </a:rPr>
              <a:t>4</a:t>
            </a:r>
            <a:endParaRPr lang="fr-FR" sz="5400" b="1" dirty="0">
              <a:solidFill>
                <a:srgbClr val="0097B2"/>
              </a:solidFill>
            </a:endParaRPr>
          </a:p>
        </p:txBody>
      </p:sp>
      <p:sp>
        <p:nvSpPr>
          <p:cNvPr id="10" name="ZoneTexte 9">
            <a:extLst>
              <a:ext uri="{FF2B5EF4-FFF2-40B4-BE49-F238E27FC236}">
                <a16:creationId xmlns:a16="http://schemas.microsoft.com/office/drawing/2014/main" id="{1B2BDB46-0D94-507B-D017-AC8C50358E43}"/>
              </a:ext>
            </a:extLst>
          </p:cNvPr>
          <p:cNvSpPr txBox="1"/>
          <p:nvPr/>
        </p:nvSpPr>
        <p:spPr>
          <a:xfrm>
            <a:off x="8105190" y="6630385"/>
            <a:ext cx="1011772" cy="923330"/>
          </a:xfrm>
          <a:prstGeom prst="rect">
            <a:avLst/>
          </a:prstGeom>
          <a:noFill/>
        </p:spPr>
        <p:txBody>
          <a:bodyPr wrap="square" rtlCol="0">
            <a:spAutoFit/>
          </a:bodyPr>
          <a:lstStyle/>
          <a:p>
            <a:r>
              <a:rPr lang="ar-MA" sz="5400" b="1" dirty="0">
                <a:solidFill>
                  <a:srgbClr val="C00000"/>
                </a:solidFill>
              </a:rPr>
              <a:t>1</a:t>
            </a:r>
            <a:endParaRPr lang="fr-FR" sz="5400" b="1" dirty="0">
              <a:solidFill>
                <a:srgbClr val="C00000"/>
              </a:solidFill>
            </a:endParaRPr>
          </a:p>
        </p:txBody>
      </p:sp>
      <p:sp>
        <p:nvSpPr>
          <p:cNvPr id="12" name="ZoneTexte 11">
            <a:extLst>
              <a:ext uri="{FF2B5EF4-FFF2-40B4-BE49-F238E27FC236}">
                <a16:creationId xmlns:a16="http://schemas.microsoft.com/office/drawing/2014/main" id="{2E4672E3-275D-558B-EAEE-1BD997F77885}"/>
              </a:ext>
            </a:extLst>
          </p:cNvPr>
          <p:cNvSpPr txBox="1"/>
          <p:nvPr/>
        </p:nvSpPr>
        <p:spPr>
          <a:xfrm>
            <a:off x="8070777" y="7896614"/>
            <a:ext cx="1011772" cy="923330"/>
          </a:xfrm>
          <a:prstGeom prst="rect">
            <a:avLst/>
          </a:prstGeom>
          <a:noFill/>
        </p:spPr>
        <p:txBody>
          <a:bodyPr wrap="square" rtlCol="0">
            <a:spAutoFit/>
          </a:bodyPr>
          <a:lstStyle/>
          <a:p>
            <a:r>
              <a:rPr lang="ar-MA" sz="5400" b="1" dirty="0"/>
              <a:t>9</a:t>
            </a:r>
            <a:endParaRPr lang="fr-FR" sz="5400" b="1" dirty="0"/>
          </a:p>
        </p:txBody>
      </p:sp>
      <p:sp>
        <p:nvSpPr>
          <p:cNvPr id="13" name="ZoneTexte 12">
            <a:extLst>
              <a:ext uri="{FF2B5EF4-FFF2-40B4-BE49-F238E27FC236}">
                <a16:creationId xmlns:a16="http://schemas.microsoft.com/office/drawing/2014/main" id="{B20962CF-B337-1CFB-DAED-04CD716560D3}"/>
              </a:ext>
            </a:extLst>
          </p:cNvPr>
          <p:cNvSpPr txBox="1"/>
          <p:nvPr/>
        </p:nvSpPr>
        <p:spPr>
          <a:xfrm>
            <a:off x="6303428" y="7896614"/>
            <a:ext cx="1011772" cy="923330"/>
          </a:xfrm>
          <a:prstGeom prst="rect">
            <a:avLst/>
          </a:prstGeom>
          <a:noFill/>
        </p:spPr>
        <p:txBody>
          <a:bodyPr wrap="square" rtlCol="0">
            <a:spAutoFit/>
          </a:bodyPr>
          <a:lstStyle/>
          <a:p>
            <a:r>
              <a:rPr lang="ar-MA" sz="5400" b="1" dirty="0"/>
              <a:t>7</a:t>
            </a:r>
            <a:endParaRPr lang="fr-FR" sz="5400" b="1" dirty="0"/>
          </a:p>
        </p:txBody>
      </p:sp>
      <p:graphicFrame>
        <p:nvGraphicFramePr>
          <p:cNvPr id="16" name="Tableau 15">
            <a:extLst>
              <a:ext uri="{FF2B5EF4-FFF2-40B4-BE49-F238E27FC236}">
                <a16:creationId xmlns:a16="http://schemas.microsoft.com/office/drawing/2014/main" id="{2283E300-F7C0-0BC7-3208-27CEBC3F790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463BB725-726D-08FA-FE13-111EF42B955D}"/>
              </a:ext>
            </a:extLst>
          </p:cNvPr>
          <p:cNvSpPr txBox="1"/>
          <p:nvPr/>
        </p:nvSpPr>
        <p:spPr>
          <a:xfrm>
            <a:off x="5257800" y="3840659"/>
            <a:ext cx="4316362" cy="769441"/>
          </a:xfrm>
          <a:prstGeom prst="rect">
            <a:avLst/>
          </a:prstGeom>
          <a:noFill/>
        </p:spPr>
        <p:txBody>
          <a:bodyPr wrap="square" rtlCol="0">
            <a:spAutoFit/>
          </a:bodyPr>
          <a:lstStyle/>
          <a:p>
            <a:pPr algn="ctr"/>
            <a:r>
              <a:rPr lang="ar-MA" sz="4400" b="1" dirty="0"/>
              <a:t>31 + 48</a:t>
            </a:r>
            <a:endParaRPr lang="fr-FR" sz="4400" b="1" dirty="0"/>
          </a:p>
        </p:txBody>
      </p:sp>
      <p:cxnSp>
        <p:nvCxnSpPr>
          <p:cNvPr id="17" name="Connecteur droit 16">
            <a:extLst>
              <a:ext uri="{FF2B5EF4-FFF2-40B4-BE49-F238E27FC236}">
                <a16:creationId xmlns:a16="http://schemas.microsoft.com/office/drawing/2014/main" id="{192E3A13-F020-1E1C-1FDD-C41C1C4CE205}"/>
              </a:ext>
            </a:extLst>
          </p:cNvPr>
          <p:cNvCxnSpPr>
            <a:cxnSpLocks/>
          </p:cNvCxnSpPr>
          <p:nvPr/>
        </p:nvCxnSpPr>
        <p:spPr>
          <a:xfrm>
            <a:off x="6096000" y="7658100"/>
            <a:ext cx="2514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291E3F73-B523-FD70-403E-C9D8E98D82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82" y="834544"/>
            <a:ext cx="1148959" cy="821798"/>
          </a:xfrm>
          <a:prstGeom prst="rect">
            <a:avLst/>
          </a:prstGeom>
        </p:spPr>
      </p:pic>
      <p:sp>
        <p:nvSpPr>
          <p:cNvPr id="5" name="ZoneTexte 4">
            <a:extLst>
              <a:ext uri="{FF2B5EF4-FFF2-40B4-BE49-F238E27FC236}">
                <a16:creationId xmlns:a16="http://schemas.microsoft.com/office/drawing/2014/main" id="{8685692E-ECEF-7744-5212-70898C02E886}"/>
              </a:ext>
            </a:extLst>
          </p:cNvPr>
          <p:cNvSpPr txBox="1"/>
          <p:nvPr/>
        </p:nvSpPr>
        <p:spPr>
          <a:xfrm>
            <a:off x="6324600" y="6734770"/>
            <a:ext cx="1011772" cy="923330"/>
          </a:xfrm>
          <a:prstGeom prst="rect">
            <a:avLst/>
          </a:prstGeom>
          <a:noFill/>
        </p:spPr>
        <p:txBody>
          <a:bodyPr wrap="square" rtlCol="0">
            <a:spAutoFit/>
          </a:bodyPr>
          <a:lstStyle/>
          <a:p>
            <a:r>
              <a:rPr lang="ar-MA" sz="5400" b="1" dirty="0">
                <a:solidFill>
                  <a:srgbClr val="0097B2"/>
                </a:solidFill>
              </a:rPr>
              <a:t>3</a:t>
            </a:r>
            <a:endParaRPr lang="fr-FR" sz="5400" b="1" dirty="0">
              <a:solidFill>
                <a:srgbClr val="0097B2"/>
              </a:solidFill>
            </a:endParaRPr>
          </a:p>
        </p:txBody>
      </p:sp>
    </p:spTree>
    <p:extLst>
      <p:ext uri="{BB962C8B-B14F-4D97-AF65-F5344CB8AC3E}">
        <p14:creationId xmlns:p14="http://schemas.microsoft.com/office/powerpoint/2010/main" val="16258162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362201" y="4160103"/>
            <a:ext cx="8610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الاستئناس باستراتيجية الأسئلة الأربعة لحل المسائل  </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790640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B33E0-D541-9D34-20D9-A0A14BEBF79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86F05A-9019-30FC-8DFA-56551EDCAB8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8F24A59-960E-517E-D8DE-FB35F2EA4FFF}"/>
              </a:ext>
            </a:extLst>
          </p:cNvPr>
          <p:cNvSpPr/>
          <p:nvPr/>
        </p:nvSpPr>
        <p:spPr>
          <a:xfrm>
            <a:off x="275853" y="2615103"/>
            <a:ext cx="13164293" cy="72680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E0552FC-45A8-59D9-F447-6F66F0DE5EC8}"/>
              </a:ext>
            </a:extLst>
          </p:cNvPr>
          <p:cNvSpPr/>
          <p:nvPr/>
        </p:nvSpPr>
        <p:spPr>
          <a:xfrm>
            <a:off x="-3" y="690541"/>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E19EF56-806F-A03C-86EB-36F5DFC2D7B8}"/>
              </a:ext>
            </a:extLst>
          </p:cNvPr>
          <p:cNvSpPr txBox="1"/>
          <p:nvPr/>
        </p:nvSpPr>
        <p:spPr>
          <a:xfrm>
            <a:off x="1209690" y="891689"/>
            <a:ext cx="11296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a:t>
            </a:r>
            <a:r>
              <a:rPr lang="ar-MA" sz="3200" dirty="0">
                <a:solidFill>
                  <a:prstClr val="white">
                    <a:lumMod val="65000"/>
                  </a:prstClr>
                </a:solidFill>
                <a:latin typeface="Microsoft Uighur" panose="02000000000000000000" pitchFamily="2" charset="-78"/>
                <a:cs typeface="Microsoft Uighur" panose="02000000000000000000" pitchFamily="2" charset="-78"/>
              </a:rPr>
              <a:t>سنستمر في التدرب</a:t>
            </a:r>
            <a:r>
              <a:rPr lang="ar-SA" sz="3200" dirty="0">
                <a:solidFill>
                  <a:prstClr val="white">
                    <a:lumMod val="65000"/>
                  </a:prstClr>
                </a:solidFill>
                <a:latin typeface="Microsoft Uighur" panose="02000000000000000000" pitchFamily="2" charset="-78"/>
                <a:cs typeface="Microsoft Uighur" panose="02000000000000000000" pitchFamily="2" charset="-78"/>
              </a:rPr>
              <a:t>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حل مسألة باستخدام استراتيجية الأسئلة الأربعة.  </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50" name="Freeform 8">
            <a:extLst>
              <a:ext uri="{FF2B5EF4-FFF2-40B4-BE49-F238E27FC236}">
                <a16:creationId xmlns:a16="http://schemas.microsoft.com/office/drawing/2014/main" id="{33B7DCE3-A992-F870-559F-69BCCF37B310}"/>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3" name="Image 2">
            <a:extLst>
              <a:ext uri="{FF2B5EF4-FFF2-40B4-BE49-F238E27FC236}">
                <a16:creationId xmlns:a16="http://schemas.microsoft.com/office/drawing/2014/main" id="{42EB075B-0D5E-7F7D-7778-F60717FA8C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0850" y="3578382"/>
            <a:ext cx="7734300" cy="5156200"/>
          </a:xfrm>
          <a:prstGeom prst="rect">
            <a:avLst/>
          </a:prstGeom>
        </p:spPr>
      </p:pic>
      <p:graphicFrame>
        <p:nvGraphicFramePr>
          <p:cNvPr id="2" name="Tableau 1">
            <a:extLst>
              <a:ext uri="{FF2B5EF4-FFF2-40B4-BE49-F238E27FC236}">
                <a16:creationId xmlns:a16="http://schemas.microsoft.com/office/drawing/2014/main" id="{2482C1BC-FCDE-272E-7B99-87FA2DBA137F}"/>
              </a:ext>
            </a:extLst>
          </p:cNvPr>
          <p:cNvGraphicFramePr>
            <a:graphicFrameLocks noGrp="1"/>
          </p:cNvGraphicFramePr>
          <p:nvPr>
            <p:extLst>
              <p:ext uri="{D42A27DB-BD31-4B8C-83A1-F6EECF244321}">
                <p14:modId xmlns:p14="http://schemas.microsoft.com/office/powerpoint/2010/main" val="4094135914"/>
              </p:ext>
            </p:extLst>
          </p:nvPr>
        </p:nvGraphicFramePr>
        <p:xfrm>
          <a:off x="0" y="0"/>
          <a:ext cx="13715999" cy="712299"/>
        </p:xfrm>
        <a:graphic>
          <a:graphicData uri="http://schemas.openxmlformats.org/drawingml/2006/table">
            <a:tbl>
              <a:tblPr firstRow="1" bandRow="1">
                <a:tableStyleId>{5C22544A-7EE6-4342-B048-85BDC9FD1C3A}</a:tableStyleId>
              </a:tblPr>
              <a:tblGrid>
                <a:gridCol w="2443468">
                  <a:extLst>
                    <a:ext uri="{9D8B030D-6E8A-4147-A177-3AD203B41FA5}">
                      <a16:colId xmlns:a16="http://schemas.microsoft.com/office/drawing/2014/main" val="1291277174"/>
                    </a:ext>
                  </a:extLst>
                </a:gridCol>
                <a:gridCol w="4316793">
                  <a:extLst>
                    <a:ext uri="{9D8B030D-6E8A-4147-A177-3AD203B41FA5}">
                      <a16:colId xmlns:a16="http://schemas.microsoft.com/office/drawing/2014/main" val="2564387403"/>
                    </a:ext>
                  </a:extLst>
                </a:gridCol>
                <a:gridCol w="2383739">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209799">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6874931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0A11C-065C-A605-3DA5-9F91890A01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AA407C9-124D-752F-48CC-1CE0822A6FAB}"/>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C0FC10-BA4D-DA83-05F1-8D3FAF119E2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744CAB6-7FD6-73F2-7BAB-CFC06C6CCED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B877E07-5947-976E-50DA-2C3F5A8799D0}"/>
              </a:ext>
            </a:extLst>
          </p:cNvPr>
          <p:cNvSpPr txBox="1"/>
          <p:nvPr/>
        </p:nvSpPr>
        <p:spPr>
          <a:xfrm>
            <a:off x="426372" y="863026"/>
            <a:ext cx="12013246"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رأينا أنه لحل مسألة فإننا نستخدم استراتيجية الأسئلة الأربعة من خلال طرح والإجابة على الأسئلة التالية: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D1EA079-6B2D-FD47-B813-9AD987661A9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7BAFCFC-D25C-0B6F-4D02-165A7C4A88BE}"/>
              </a:ext>
            </a:extLst>
          </p:cNvPr>
          <p:cNvGraphicFramePr>
            <a:graphicFrameLocks noGrp="1"/>
          </p:cNvGraphicFramePr>
          <p:nvPr>
            <p:extLst>
              <p:ext uri="{D42A27DB-BD31-4B8C-83A1-F6EECF244321}">
                <p14:modId xmlns:p14="http://schemas.microsoft.com/office/powerpoint/2010/main" val="984393231"/>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9" name="Rectangle : coins arrondis 8">
            <a:extLst>
              <a:ext uri="{FF2B5EF4-FFF2-40B4-BE49-F238E27FC236}">
                <a16:creationId xmlns:a16="http://schemas.microsoft.com/office/drawing/2014/main" id="{AC626823-FB8A-B9DD-8249-4999188C2316}"/>
              </a:ext>
            </a:extLst>
          </p:cNvPr>
          <p:cNvSpPr/>
          <p:nvPr/>
        </p:nvSpPr>
        <p:spPr>
          <a:xfrm>
            <a:off x="275852" y="2288736"/>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A7E6D0D9-9BCC-93ED-7A37-C5510A79912C}"/>
              </a:ext>
            </a:extLst>
          </p:cNvPr>
          <p:cNvSpPr/>
          <p:nvPr/>
        </p:nvSpPr>
        <p:spPr>
          <a:xfrm>
            <a:off x="1553813" y="3790013"/>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2" name="ZoneTexte 11">
            <a:extLst>
              <a:ext uri="{FF2B5EF4-FFF2-40B4-BE49-F238E27FC236}">
                <a16:creationId xmlns:a16="http://schemas.microsoft.com/office/drawing/2014/main" id="{D5339C80-6512-AE24-4864-B0D14A9487CA}"/>
              </a:ext>
            </a:extLst>
          </p:cNvPr>
          <p:cNvSpPr txBox="1"/>
          <p:nvPr/>
        </p:nvSpPr>
        <p:spPr>
          <a:xfrm>
            <a:off x="2667000" y="3682203"/>
            <a:ext cx="86106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ما الْمَعْلوماتُ الَّتي تُقَدِّمُها الْمَسْأَلَةُ؟</a:t>
            </a:r>
          </a:p>
        </p:txBody>
      </p:sp>
      <p:sp>
        <p:nvSpPr>
          <p:cNvPr id="13" name="Rectangle : coins arrondis 4">
            <a:extLst>
              <a:ext uri="{FF2B5EF4-FFF2-40B4-BE49-F238E27FC236}">
                <a16:creationId xmlns:a16="http://schemas.microsoft.com/office/drawing/2014/main" id="{7A2E37F5-C520-D573-0335-81ADE222489C}"/>
              </a:ext>
            </a:extLst>
          </p:cNvPr>
          <p:cNvSpPr/>
          <p:nvPr/>
        </p:nvSpPr>
        <p:spPr>
          <a:xfrm>
            <a:off x="1571253" y="8039018"/>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4" name="ZoneTexte 13">
            <a:extLst>
              <a:ext uri="{FF2B5EF4-FFF2-40B4-BE49-F238E27FC236}">
                <a16:creationId xmlns:a16="http://schemas.microsoft.com/office/drawing/2014/main" id="{6A047B6F-E624-7FEA-287E-CF15363378D7}"/>
              </a:ext>
            </a:extLst>
          </p:cNvPr>
          <p:cNvSpPr txBox="1"/>
          <p:nvPr/>
        </p:nvSpPr>
        <p:spPr>
          <a:xfrm>
            <a:off x="2438400" y="7926042"/>
            <a:ext cx="86106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لِماذا؟</a:t>
            </a:r>
          </a:p>
        </p:txBody>
      </p:sp>
      <p:sp>
        <p:nvSpPr>
          <p:cNvPr id="16" name="Rectangle : coins arrondis 4">
            <a:extLst>
              <a:ext uri="{FF2B5EF4-FFF2-40B4-BE49-F238E27FC236}">
                <a16:creationId xmlns:a16="http://schemas.microsoft.com/office/drawing/2014/main" id="{AA475084-4250-5978-B1A4-FADE1BA1A6A7}"/>
              </a:ext>
            </a:extLst>
          </p:cNvPr>
          <p:cNvSpPr/>
          <p:nvPr/>
        </p:nvSpPr>
        <p:spPr>
          <a:xfrm>
            <a:off x="1553813" y="6471039"/>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EB5B6539-E459-F196-9E7F-951DDDFF238A}"/>
              </a:ext>
            </a:extLst>
          </p:cNvPr>
          <p:cNvSpPr txBox="1"/>
          <p:nvPr/>
        </p:nvSpPr>
        <p:spPr>
          <a:xfrm>
            <a:off x="2438400" y="6695209"/>
            <a:ext cx="8763000" cy="565539"/>
          </a:xfrm>
          <a:prstGeom prst="rect">
            <a:avLst/>
          </a:prstGeom>
          <a:noFill/>
        </p:spPr>
        <p:txBody>
          <a:bodyPr wrap="square" rtlCol="0">
            <a:spAutoFit/>
          </a:bodyPr>
          <a:lstStyle/>
          <a:p>
            <a:pPr marL="0" lvl="1" algn="ctr" defTabSz="685834" rtl="1">
              <a:lnSpc>
                <a:spcPts val="3017"/>
              </a:lnSpc>
              <a:spcBef>
                <a:spcPct val="0"/>
              </a:spcBef>
            </a:pPr>
            <a:r>
              <a:rPr lang="ar-SA" sz="4800" dirty="0">
                <a:latin typeface="Microsoft Uighur" panose="02000000000000000000" pitchFamily="2" charset="-78"/>
                <a:cs typeface="Microsoft Uighur" panose="02000000000000000000" pitchFamily="2" charset="-78"/>
              </a:rPr>
              <a:t>ماذا ع</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ل</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يّ</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 أ</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ن</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 </a:t>
            </a:r>
            <a:r>
              <a:rPr lang="ar-MA" sz="4800" dirty="0">
                <a:latin typeface="Microsoft Uighur" panose="02000000000000000000" pitchFamily="2" charset="-78"/>
                <a:cs typeface="Microsoft Uighur" panose="02000000000000000000" pitchFamily="2" charset="-78"/>
              </a:rPr>
              <a:t>أَ</a:t>
            </a:r>
            <a:r>
              <a:rPr lang="ar-SA" sz="4800" dirty="0">
                <a:latin typeface="Microsoft Uighur" panose="02000000000000000000" pitchFamily="2" charset="-78"/>
                <a:cs typeface="Microsoft Uighur" panose="02000000000000000000" pitchFamily="2" charset="-78"/>
              </a:rPr>
              <a:t>ف</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ع</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ل</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a:t>
            </a:r>
            <a:r>
              <a:rPr lang="ar-MA" sz="4800" dirty="0">
                <a:latin typeface="Microsoft Uighur" panose="02000000000000000000" pitchFamily="2" charset="-78"/>
                <a:cs typeface="Microsoft Uighur" panose="02000000000000000000" pitchFamily="2" charset="-78"/>
              </a:rPr>
              <a:t> </a:t>
            </a:r>
            <a:endParaRPr lang="fr-FR" sz="4800" dirty="0">
              <a:latin typeface="Microsoft Uighur" panose="02000000000000000000" pitchFamily="2" charset="-78"/>
              <a:cs typeface="Microsoft Uighur" panose="02000000000000000000" pitchFamily="2" charset="-78"/>
            </a:endParaRPr>
          </a:p>
        </p:txBody>
      </p:sp>
      <p:sp>
        <p:nvSpPr>
          <p:cNvPr id="18" name="Rectangle : coins arrondis 4">
            <a:extLst>
              <a:ext uri="{FF2B5EF4-FFF2-40B4-BE49-F238E27FC236}">
                <a16:creationId xmlns:a16="http://schemas.microsoft.com/office/drawing/2014/main" id="{B6688452-3D16-4183-6592-AAB2A8749F47}"/>
              </a:ext>
            </a:extLst>
          </p:cNvPr>
          <p:cNvSpPr/>
          <p:nvPr/>
        </p:nvSpPr>
        <p:spPr>
          <a:xfrm>
            <a:off x="1553813" y="5111079"/>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9" name="ZoneTexte 18">
            <a:extLst>
              <a:ext uri="{FF2B5EF4-FFF2-40B4-BE49-F238E27FC236}">
                <a16:creationId xmlns:a16="http://schemas.microsoft.com/office/drawing/2014/main" id="{D57F4F2E-08C3-744E-71A6-20B24D614825}"/>
              </a:ext>
            </a:extLst>
          </p:cNvPr>
          <p:cNvSpPr txBox="1"/>
          <p:nvPr/>
        </p:nvSpPr>
        <p:spPr>
          <a:xfrm>
            <a:off x="2514600" y="5046600"/>
            <a:ext cx="85344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ما الْمَطْلوبُ مِنّي؟</a:t>
            </a:r>
          </a:p>
        </p:txBody>
      </p:sp>
    </p:spTree>
    <p:extLst>
      <p:ext uri="{BB962C8B-B14F-4D97-AF65-F5344CB8AC3E}">
        <p14:creationId xmlns:p14="http://schemas.microsoft.com/office/powerpoint/2010/main" val="356755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p:bldP spid="16" grpId="0" animBg="1"/>
      <p:bldP spid="17" grpId="0"/>
      <p:bldP spid="18" grpId="0" animBg="1"/>
      <p:bldP spid="19"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933699"/>
            <a:ext cx="13164293" cy="6934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82446"/>
            <a:ext cx="13716001" cy="20226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163121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ستعملون في مجموعات لحل مسألة اليوم.</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يعرض الأستاذ(ة)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يقرأ المسألة</a:t>
            </a:r>
            <a:r>
              <a:rPr lang="ar-MA" sz="2400" dirty="0">
                <a:solidFill>
                  <a:prstClr val="white">
                    <a:lumMod val="65000"/>
                  </a:prstClr>
                </a:solidFill>
                <a:latin typeface="Microsoft Uighur" panose="02000000000000000000" pitchFamily="2" charset="-78"/>
                <a:cs typeface="Microsoft Uighur" panose="02000000000000000000" pitchFamily="2" charset="-78"/>
              </a:rPr>
              <a:t>.</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ينتدب أحد المتعلمين لقراءتها</a:t>
            </a:r>
            <a:r>
              <a:rPr lang="ar-MA" sz="2400" dirty="0">
                <a:solidFill>
                  <a:prstClr val="white">
                    <a:lumMod val="65000"/>
                  </a:prstClr>
                </a:solidFill>
                <a:latin typeface="Microsoft Uighur" panose="02000000000000000000" pitchFamily="2" charset="-78"/>
                <a:cs typeface="Microsoft Uighur" panose="02000000000000000000" pitchFamily="2" charset="-78"/>
              </a:rPr>
              <a:t>.</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extLst>
              <p:ext uri="{D42A27DB-BD31-4B8C-83A1-F6EECF244321}">
                <p14:modId xmlns:p14="http://schemas.microsoft.com/office/powerpoint/2010/main" val="3383701045"/>
              </p:ext>
            </p:extLst>
          </p:nvPr>
        </p:nvGraphicFramePr>
        <p:xfrm>
          <a:off x="0" y="0"/>
          <a:ext cx="13715999" cy="712299"/>
        </p:xfrm>
        <a:graphic>
          <a:graphicData uri="http://schemas.openxmlformats.org/drawingml/2006/table">
            <a:tbl>
              <a:tblPr firstRow="1" bandRow="1">
                <a:tableStyleId>{5C22544A-7EE6-4342-B048-85BDC9FD1C3A}</a:tableStyleId>
              </a:tblPr>
              <a:tblGrid>
                <a:gridCol w="2443468">
                  <a:extLst>
                    <a:ext uri="{9D8B030D-6E8A-4147-A177-3AD203B41FA5}">
                      <a16:colId xmlns:a16="http://schemas.microsoft.com/office/drawing/2014/main" val="1291277174"/>
                    </a:ext>
                  </a:extLst>
                </a:gridCol>
                <a:gridCol w="4316793">
                  <a:extLst>
                    <a:ext uri="{9D8B030D-6E8A-4147-A177-3AD203B41FA5}">
                      <a16:colId xmlns:a16="http://schemas.microsoft.com/office/drawing/2014/main" val="2564387403"/>
                    </a:ext>
                  </a:extLst>
                </a:gridCol>
                <a:gridCol w="2383739">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209799">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1426946" y="4063535"/>
            <a:ext cx="10862104" cy="4674527"/>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7200" dirty="0">
                <a:solidFill>
                  <a:schemeClr val="tx1"/>
                </a:solidFill>
                <a:latin typeface="Microsoft Uighur" panose="02000000000000000000" pitchFamily="2" charset="-78"/>
                <a:cs typeface="Microsoft Uighur" panose="02000000000000000000" pitchFamily="2" charset="-78"/>
              </a:rPr>
              <a:t>اِشْتَرى سُفْيانُ 26 قِصَّةً، وَأَثْناءَ الْعُطْلَةِ الصَّيْفِيَّةِ إِشْتَرى 23 قِصَّةً أُخْرى.</a:t>
            </a:r>
          </a:p>
          <a:p>
            <a:pPr algn="r" rtl="1"/>
            <a:r>
              <a:rPr lang="ar-MA" sz="7200" dirty="0">
                <a:solidFill>
                  <a:schemeClr val="tx1"/>
                </a:solidFill>
                <a:latin typeface="Microsoft Uighur" panose="02000000000000000000" pitchFamily="2" charset="-78"/>
                <a:cs typeface="Microsoft Uighur" panose="02000000000000000000" pitchFamily="2" charset="-78"/>
              </a:rPr>
              <a:t>كَمْ عَدَدُ الْقِصَصِ الَّتي اشْتَراها سُفْيانُ؟</a:t>
            </a:r>
          </a:p>
        </p:txBody>
      </p:sp>
    </p:spTree>
    <p:extLst>
      <p:ext uri="{BB962C8B-B14F-4D97-AF65-F5344CB8AC3E}">
        <p14:creationId xmlns:p14="http://schemas.microsoft.com/office/powerpoint/2010/main" val="26079817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تخيلوا المسألة.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extLst>
              <p:ext uri="{D42A27DB-BD31-4B8C-83A1-F6EECF244321}">
                <p14:modId xmlns:p14="http://schemas.microsoft.com/office/powerpoint/2010/main" val="244344337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بعد المناقشة أجيبوا على دفاتر بحثكم على السؤال الأول</a:t>
            </a:r>
            <a:r>
              <a:rPr lang="ar-SA" sz="3200" dirty="0">
                <a:solidFill>
                  <a:prstClr val="white">
                    <a:lumMod val="65000"/>
                  </a:prstClr>
                </a:solidFill>
                <a:latin typeface="Microsoft Uighur" panose="02000000000000000000" pitchFamily="2" charset="-78"/>
                <a:cs typeface="Microsoft Uighur" panose="02000000000000000000" pitchFamily="2" charset="-78"/>
              </a:rPr>
              <a:t>: ما المعلومات الواردة في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extLst>
              <p:ext uri="{D42A27DB-BD31-4B8C-83A1-F6EECF244321}">
                <p14:modId xmlns:p14="http://schemas.microsoft.com/office/powerpoint/2010/main" val="114231751"/>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المعلومات الواردة في المسألة؟</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Rectangle : coins arrondis 4">
            <a:extLst>
              <a:ext uri="{FF2B5EF4-FFF2-40B4-BE49-F238E27FC236}">
                <a16:creationId xmlns:a16="http://schemas.microsoft.com/office/drawing/2014/main" id="{F5523461-5815-ED4F-E8F6-CCFF205646EC}"/>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اِشْتَرى سُفْيانُ 26 قِصَّةً، وَأَثْناءَ الْعُطْلَةِ الصَّيْفِيَّةِ إِشْتَرى 23 قِصَّةً أُخْرى.</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الْقِصَصِ الَّتي اشْتَراها سُفْيانُ؟</a:t>
            </a:r>
          </a:p>
        </p:txBody>
      </p:sp>
    </p:spTree>
    <p:extLst>
      <p:ext uri="{BB962C8B-B14F-4D97-AF65-F5344CB8AC3E}">
        <p14:creationId xmlns:p14="http://schemas.microsoft.com/office/powerpoint/2010/main" val="41585066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ما المعلومات الواردة في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extLst>
              <p:ext uri="{D42A27DB-BD31-4B8C-83A1-F6EECF244321}">
                <p14:modId xmlns:p14="http://schemas.microsoft.com/office/powerpoint/2010/main" val="413391142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المعلومات الواردة في المسألة؟</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cxnSp>
        <p:nvCxnSpPr>
          <p:cNvPr id="11" name="Connecteur droit 10">
            <a:extLst>
              <a:ext uri="{FF2B5EF4-FFF2-40B4-BE49-F238E27FC236}">
                <a16:creationId xmlns:a16="http://schemas.microsoft.com/office/drawing/2014/main" id="{797042F2-2BF8-B98A-08A4-F2A4E0BCEC84}"/>
              </a:ext>
            </a:extLst>
          </p:cNvPr>
          <p:cNvCxnSpPr/>
          <p:nvPr/>
        </p:nvCxnSpPr>
        <p:spPr>
          <a:xfrm>
            <a:off x="8095281" y="5295900"/>
            <a:ext cx="2826605"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ZoneTexte 21">
            <a:extLst>
              <a:ext uri="{FF2B5EF4-FFF2-40B4-BE49-F238E27FC236}">
                <a16:creationId xmlns:a16="http://schemas.microsoft.com/office/drawing/2014/main" id="{3F98C9E1-085D-11A3-97B2-FB7FE085E4AB}"/>
              </a:ext>
            </a:extLst>
          </p:cNvPr>
          <p:cNvSpPr txBox="1"/>
          <p:nvPr/>
        </p:nvSpPr>
        <p:spPr>
          <a:xfrm>
            <a:off x="707984" y="4914900"/>
            <a:ext cx="6195449" cy="1569660"/>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اِشْتَرى سُفْيانُ 26 قِصَّةً.</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 إِشْتَرى 23 قِصَّةً أُخْرى.</a:t>
            </a:r>
          </a:p>
        </p:txBody>
      </p:sp>
      <p:sp>
        <p:nvSpPr>
          <p:cNvPr id="14" name="Rectangle : coins arrondis 4">
            <a:extLst>
              <a:ext uri="{FF2B5EF4-FFF2-40B4-BE49-F238E27FC236}">
                <a16:creationId xmlns:a16="http://schemas.microsoft.com/office/drawing/2014/main" id="{B05ED069-2E39-CFFC-1849-0070BB4DC366}"/>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اِشْتَرى سُفْيانُ 26 قِصَّةً، وَأَثْناءَ الْعُطْلَةِ الصَّيْفِيَّةِ إِشْتَرى 23 قِصَّةً أُخْرى.</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الْقِصَصِ الَّتي اشْتَراها سُفْيانُ؟</a:t>
            </a:r>
          </a:p>
        </p:txBody>
      </p:sp>
    </p:spTree>
    <p:extLst>
      <p:ext uri="{BB962C8B-B14F-4D97-AF65-F5344CB8AC3E}">
        <p14:creationId xmlns:p14="http://schemas.microsoft.com/office/powerpoint/2010/main" val="2404230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5105400" y="4883162"/>
            <a:ext cx="60100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وضع وإنجاز عمليات جمع بدون احتفاظ باستخدام الحزم </a:t>
            </a:r>
            <a:r>
              <a:rPr lang="ar-MA" sz="2800" dirty="0" err="1">
                <a:latin typeface="Microsoft Uighur" panose="02000000000000000000" pitchFamily="2" charset="-78"/>
                <a:cs typeface="Microsoft Uighur" panose="02000000000000000000" pitchFamily="2" charset="-78"/>
              </a:rPr>
              <a:t>والخشيبات</a:t>
            </a:r>
            <a:endParaRPr lang="ar-MA" sz="2800" dirty="0">
              <a:latin typeface="Microsoft Uighur" panose="02000000000000000000" pitchFamily="2" charset="-78"/>
              <a:cs typeface="Microsoft Uighur" panose="02000000000000000000" pitchFamily="2" charset="-78"/>
            </a:endParaRP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بالخطوات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5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لعبة رمي الكرة</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الجمع والطرح شفهيا</a:t>
            </a: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1718667" y="2762313"/>
            <a:ext cx="1066274" cy="385540"/>
            <a:chOff x="3663231" y="3540342"/>
            <a:chExt cx="1066274" cy="385540"/>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5257800" y="3724185"/>
            <a:ext cx="5871761"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a:t>
            </a:r>
            <a:r>
              <a:rPr lang="ar-MA" sz="2800" dirty="0">
                <a:latin typeface="Microsoft Uighur" panose="02000000000000000000" pitchFamily="2" charset="-78"/>
                <a:cs typeface="Microsoft Uighur" panose="02000000000000000000" pitchFamily="2" charset="-78"/>
              </a:rPr>
              <a:t>أ</a:t>
            </a:r>
            <a:r>
              <a:rPr lang="ar-SA" sz="2800" dirty="0">
                <a:latin typeface="Microsoft Uighur" panose="02000000000000000000" pitchFamily="2" charset="-78"/>
                <a:cs typeface="Microsoft Uighur" panose="02000000000000000000" pitchFamily="2" charset="-78"/>
              </a:rPr>
              <a:t>عد</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د </a:t>
            </a:r>
            <a:r>
              <a:rPr lang="ar-MA" sz="2800" dirty="0">
                <a:latin typeface="Microsoft Uighur" panose="02000000000000000000" pitchFamily="2" charset="-78"/>
                <a:cs typeface="Microsoft Uighur" panose="02000000000000000000" pitchFamily="2" charset="-78"/>
              </a:rPr>
              <a:t>من 0 إلى 99</a:t>
            </a:r>
            <a:endParaRPr lang="en-US" sz="2800" dirty="0">
              <a:latin typeface="Microsoft Uighur" panose="02000000000000000000" pitchFamily="2" charset="-78"/>
              <a:cs typeface="Microsoft Uighur" panose="02000000000000000000" pitchFamily="2" charset="-78"/>
            </a:endParaRP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1646204" y="4101054"/>
            <a:ext cx="1066274" cy="385540"/>
            <a:chOff x="3663231" y="3540342"/>
            <a:chExt cx="1066274" cy="38554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1672770" y="5393432"/>
            <a:ext cx="1066274" cy="385540"/>
            <a:chOff x="3663231" y="3540342"/>
            <a:chExt cx="1066274" cy="385540"/>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20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1652518" y="8053861"/>
            <a:ext cx="1066274" cy="385540"/>
            <a:chOff x="3663231" y="3540342"/>
            <a:chExt cx="1066274" cy="385540"/>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 - التصحيح</a:t>
            </a:r>
            <a:endParaRPr lang="en-US" sz="2800" dirty="0">
              <a:latin typeface="Microsoft Uighur" panose="02000000000000000000" pitchFamily="2" charset="-78"/>
              <a:cs typeface="Microsoft Uighur" panose="02000000000000000000" pitchFamily="2" charset="-78"/>
            </a:endParaRPr>
          </a:p>
        </p:txBody>
      </p:sp>
      <p:grpSp>
        <p:nvGrpSpPr>
          <p:cNvPr id="4" name="Groupe 3">
            <a:extLst>
              <a:ext uri="{FF2B5EF4-FFF2-40B4-BE49-F238E27FC236}">
                <a16:creationId xmlns:a16="http://schemas.microsoft.com/office/drawing/2014/main" id="{12516948-91BA-1BB3-053F-D53DB5044059}"/>
              </a:ext>
            </a:extLst>
          </p:cNvPr>
          <p:cNvGrpSpPr/>
          <p:nvPr/>
        </p:nvGrpSpPr>
        <p:grpSpPr>
          <a:xfrm>
            <a:off x="1718667" y="6849784"/>
            <a:ext cx="1066274" cy="385540"/>
            <a:chOff x="3663231" y="3540342"/>
            <a:chExt cx="1066274" cy="385540"/>
          </a:xfrm>
        </p:grpSpPr>
        <p:sp>
          <p:nvSpPr>
            <p:cNvPr id="5" name="Rectangle : coins arrondis 4">
              <a:extLst>
                <a:ext uri="{FF2B5EF4-FFF2-40B4-BE49-F238E27FC236}">
                  <a16:creationId xmlns:a16="http://schemas.microsoft.com/office/drawing/2014/main" id="{BDDB88E0-DF0F-62F3-E6AE-6CD5E4162D65}"/>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6" name="Picture 2">
              <a:extLst>
                <a:ext uri="{FF2B5EF4-FFF2-40B4-BE49-F238E27FC236}">
                  <a16:creationId xmlns:a16="http://schemas.microsoft.com/office/drawing/2014/main" id="{26C5DF46-F72C-CAAC-27DB-AD2CBF6A2BD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37D5DEC2-0C8B-107B-6041-E058BE77FC68}"/>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 </a:t>
            </a:r>
            <a:r>
              <a:rPr lang="ar-SA" sz="3200" dirty="0">
                <a:solidFill>
                  <a:prstClr val="white">
                    <a:lumMod val="65000"/>
                  </a:prstClr>
                </a:solidFill>
                <a:latin typeface="Microsoft Uighur" panose="02000000000000000000" pitchFamily="2" charset="-78"/>
                <a:cs typeface="Microsoft Uighur" panose="02000000000000000000" pitchFamily="2" charset="-78"/>
              </a:rPr>
              <a:t> الثاني: ما المطلوب</a:t>
            </a:r>
            <a:r>
              <a:rPr lang="ar-MA" sz="3200" dirty="0">
                <a:solidFill>
                  <a:prstClr val="white">
                    <a:lumMod val="65000"/>
                  </a:prstClr>
                </a:solidFill>
                <a:latin typeface="Microsoft Uighur" panose="02000000000000000000" pitchFamily="2" charset="-78"/>
                <a:cs typeface="Microsoft Uighur" panose="02000000000000000000" pitchFamily="2" charset="-78"/>
              </a:rPr>
              <a:t> مني</a:t>
            </a:r>
            <a:r>
              <a:rPr lang="ar-SA" sz="3200" dirty="0">
                <a:solidFill>
                  <a:prstClr val="white">
                    <a:lumMod val="65000"/>
                  </a:prstClr>
                </a:solidFill>
                <a:latin typeface="Microsoft Uighur" panose="02000000000000000000" pitchFamily="2" charset="-78"/>
                <a:cs typeface="Microsoft Uighur" panose="02000000000000000000" pitchFamily="2" charset="-78"/>
              </a:rPr>
              <a:t>؟</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extLst>
              <p:ext uri="{D42A27DB-BD31-4B8C-83A1-F6EECF244321}">
                <p14:modId xmlns:p14="http://schemas.microsoft.com/office/powerpoint/2010/main" val="299950557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المطلوب مني؟</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5" name="Rectangle : coins arrondis 4">
            <a:extLst>
              <a:ext uri="{FF2B5EF4-FFF2-40B4-BE49-F238E27FC236}">
                <a16:creationId xmlns:a16="http://schemas.microsoft.com/office/drawing/2014/main" id="{B942C272-A457-C417-FEF8-A474DB43F9A4}"/>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اِشْتَرى سُفْيانُ 26 قِصَّةً، وَأَثْناءَ الْعُطْلَةِ الصَّيْفِيَّةِ إِشْتَرى 23 قِصَّةً أُخْرى.</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الْقِصَصِ الَّتي اشْتَراها سُفْيانُ؟</a:t>
            </a:r>
          </a:p>
        </p:txBody>
      </p:sp>
    </p:spTree>
    <p:extLst>
      <p:ext uri="{BB962C8B-B14F-4D97-AF65-F5344CB8AC3E}">
        <p14:creationId xmlns:p14="http://schemas.microsoft.com/office/powerpoint/2010/main" val="21263235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55416" y="2174437"/>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ما المطلوب مني؟</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extLst>
              <p:ext uri="{D42A27DB-BD31-4B8C-83A1-F6EECF244321}">
                <p14:modId xmlns:p14="http://schemas.microsoft.com/office/powerpoint/2010/main" val="348011809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المطلوب مني؟</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576617" y="4019999"/>
            <a:ext cx="6421214"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576616" y="5161935"/>
            <a:ext cx="6186141" cy="1569660"/>
          </a:xfrm>
          <a:prstGeom prst="rect">
            <a:avLst/>
          </a:prstGeom>
          <a:noFill/>
        </p:spPr>
        <p:txBody>
          <a:bodyPr wrap="square" rtlCol="0">
            <a:spAutoFit/>
          </a:bodyPr>
          <a:lstStyle/>
          <a:p>
            <a:pPr marL="914400" indent="-914400" algn="r" rtl="1">
              <a:buFont typeface="+mj-lt"/>
              <a:buAutoNum type="arabicPeriod"/>
            </a:pPr>
            <a:r>
              <a:rPr lang="ar-SA" sz="4800" b="1" dirty="0">
                <a:latin typeface="Microsoft Uighur" panose="02000000000000000000" pitchFamily="2" charset="-78"/>
                <a:cs typeface="Microsoft Uighur" panose="02000000000000000000" pitchFamily="2" charset="-78"/>
              </a:rPr>
              <a:t>أ</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ن</a:t>
            </a:r>
            <a:r>
              <a:rPr lang="ar-MA" sz="4800" b="1" dirty="0">
                <a:latin typeface="Microsoft Uighur" panose="02000000000000000000" pitchFamily="2" charset="-78"/>
                <a:cs typeface="Microsoft Uighur" panose="02000000000000000000" pitchFamily="2" charset="-78"/>
              </a:rPr>
              <a:t>ْ نَحْسُبَ</a:t>
            </a:r>
            <a:r>
              <a:rPr lang="ar-SA" sz="4800" b="1" dirty="0">
                <a:latin typeface="Microsoft Uighur" panose="02000000000000000000" pitchFamily="2" charset="-78"/>
                <a:cs typeface="Microsoft Uighur" panose="02000000000000000000" pitchFamily="2" charset="-78"/>
              </a:rPr>
              <a:t> </a:t>
            </a:r>
            <a:r>
              <a:rPr lang="ar-MA" sz="4800" b="1" dirty="0">
                <a:latin typeface="Microsoft Uighur" panose="02000000000000000000" pitchFamily="2" charset="-78"/>
                <a:cs typeface="Microsoft Uighur" panose="02000000000000000000" pitchFamily="2" charset="-78"/>
              </a:rPr>
              <a:t>عَدَدَ الْقِصَصِ الَّتي اشْتَراها سُفْيانُ.</a:t>
            </a:r>
            <a:endParaRPr lang="fr-FR" sz="4800" b="1" dirty="0">
              <a:latin typeface="Microsoft Uighur" panose="02000000000000000000" pitchFamily="2" charset="-78"/>
              <a:cs typeface="Microsoft Uighur" panose="02000000000000000000" pitchFamily="2" charset="-78"/>
            </a:endParaRPr>
          </a:p>
        </p:txBody>
      </p:sp>
      <p:sp>
        <p:nvSpPr>
          <p:cNvPr id="7" name="Rectangle : coins arrondis 4">
            <a:extLst>
              <a:ext uri="{FF2B5EF4-FFF2-40B4-BE49-F238E27FC236}">
                <a16:creationId xmlns:a16="http://schemas.microsoft.com/office/drawing/2014/main" id="{9B1C1867-ECE5-C524-2132-43C8BD89DAEB}"/>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اِشْتَرى سُفْيانُ 26 قِصَّةً، وَأَثْناءَ الْعُطْلَةِ الصَّيْفِيَّةِ إِشْتَرى 23 قِصَّةً أُخْرى.</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الْقِصَصِ الَّتي اشْتَراها سُفْيانُ؟</a:t>
            </a:r>
          </a:p>
        </p:txBody>
      </p:sp>
    </p:spTree>
    <p:extLst>
      <p:ext uri="{BB962C8B-B14F-4D97-AF65-F5344CB8AC3E}">
        <p14:creationId xmlns:p14="http://schemas.microsoft.com/office/powerpoint/2010/main" val="25691110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 </a:t>
            </a:r>
            <a:r>
              <a:rPr lang="ar-SA" sz="3200" dirty="0">
                <a:solidFill>
                  <a:prstClr val="white">
                    <a:lumMod val="65000"/>
                  </a:prstClr>
                </a:solidFill>
                <a:latin typeface="Microsoft Uighur" panose="02000000000000000000" pitchFamily="2" charset="-78"/>
                <a:cs typeface="Microsoft Uighur" panose="02000000000000000000" pitchFamily="2" charset="-78"/>
              </a:rPr>
              <a:t>الثالث: ما ذا علي أن أفعل؟ ولماذا.</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extLst>
              <p:ext uri="{D42A27DB-BD31-4B8C-83A1-F6EECF244321}">
                <p14:modId xmlns:p14="http://schemas.microsoft.com/office/powerpoint/2010/main" val="57343530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ماذا عليّ أن أفعل؟ ولماذا؟</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3D761F0A-DA5D-CCA2-694A-BDCD31294CEF}"/>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اِشْتَرى سُفْيانُ 26 قِصَّةً، وَأَثْناءَ الْعُطْلَةِ الصَّيْفِيَّةِ إِشْتَرى 23 قِصَّةً أُخْرى.</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الْقِصَصِ الَّتي اشْتَراها سُفْيانُ؟</a:t>
            </a:r>
          </a:p>
        </p:txBody>
      </p:sp>
    </p:spTree>
    <p:extLst>
      <p:ext uri="{BB962C8B-B14F-4D97-AF65-F5344CB8AC3E}">
        <p14:creationId xmlns:p14="http://schemas.microsoft.com/office/powerpoint/2010/main" val="7224277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 ما ذا علي أن أفعل؟ </a:t>
            </a:r>
            <a:r>
              <a:rPr lang="ar-MA" sz="3200" dirty="0">
                <a:solidFill>
                  <a:prstClr val="white">
                    <a:lumMod val="65000"/>
                  </a:prstClr>
                </a:solidFill>
                <a:latin typeface="Microsoft Uighur" panose="02000000000000000000" pitchFamily="2" charset="-78"/>
                <a:cs typeface="Microsoft Uighur" panose="02000000000000000000" pitchFamily="2" charset="-78"/>
              </a:rPr>
              <a:t>لماذا؟</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extLst>
              <p:ext uri="{D42A27DB-BD31-4B8C-83A1-F6EECF244321}">
                <p14:modId xmlns:p14="http://schemas.microsoft.com/office/powerpoint/2010/main" val="4014860341"/>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ماذا عليّ أن أفعل؟ ولماذا؟</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429187" y="4205028"/>
            <a:ext cx="6942254" cy="5156370"/>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230985" y="4521770"/>
            <a:ext cx="7140455" cy="2308324"/>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اِشْتَرى سُفْيانُ 26 قِصَّةً.</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 وَاشْتَرى 23 قِصَّةً أُخْرى.</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كَمْ عَدَدُ الْقِصَصِ الَّتي اشْتَراها سُفْيانُ؟</a:t>
            </a:r>
          </a:p>
        </p:txBody>
      </p:sp>
      <p:sp>
        <p:nvSpPr>
          <p:cNvPr id="4" name="ZoneTexte 3">
            <a:extLst>
              <a:ext uri="{FF2B5EF4-FFF2-40B4-BE49-F238E27FC236}">
                <a16:creationId xmlns:a16="http://schemas.microsoft.com/office/drawing/2014/main" id="{B297B74F-1BDB-AC11-DF49-E566B62321DD}"/>
              </a:ext>
            </a:extLst>
          </p:cNvPr>
          <p:cNvSpPr txBox="1"/>
          <p:nvPr/>
        </p:nvSpPr>
        <p:spPr>
          <a:xfrm>
            <a:off x="2057400" y="7471201"/>
            <a:ext cx="4190999" cy="830997"/>
          </a:xfrm>
          <a:prstGeom prst="rect">
            <a:avLst/>
          </a:prstGeom>
          <a:noFill/>
        </p:spPr>
        <p:txBody>
          <a:bodyPr wrap="square" rtlCol="0">
            <a:spAutoFit/>
          </a:bodyPr>
          <a:lstStyle/>
          <a:p>
            <a:pPr algn="ctr" rtl="1"/>
            <a:r>
              <a:rPr lang="ar-SA" sz="4800" b="1" dirty="0">
                <a:solidFill>
                  <a:srgbClr val="C00000"/>
                </a:solidFill>
                <a:latin typeface="Microsoft Uighur" panose="02000000000000000000" pitchFamily="2" charset="-78"/>
                <a:cs typeface="Microsoft Uighur" panose="02000000000000000000" pitchFamily="2" charset="-78"/>
              </a:rPr>
              <a:t>س</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ن</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قوم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 ب</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ع</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ل</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ي</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ة</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 ال</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ج</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ع</a:t>
            </a:r>
            <a:r>
              <a:rPr lang="ar-MA" sz="4800" b="1" dirty="0">
                <a:solidFill>
                  <a:srgbClr val="C00000"/>
                </a:solidFill>
                <a:latin typeface="Microsoft Uighur" panose="02000000000000000000" pitchFamily="2" charset="-78"/>
                <a:cs typeface="Microsoft Uighur" panose="02000000000000000000" pitchFamily="2" charset="-78"/>
              </a:rPr>
              <a:t>ِ</a:t>
            </a:r>
            <a:endParaRPr lang="fr-FR" sz="4800" b="1" dirty="0">
              <a:solidFill>
                <a:srgbClr val="C00000"/>
              </a:solidFill>
              <a:latin typeface="Microsoft Uighur" panose="02000000000000000000" pitchFamily="2" charset="-78"/>
              <a:cs typeface="Microsoft Uighur" panose="02000000000000000000" pitchFamily="2" charset="-78"/>
            </a:endParaRPr>
          </a:p>
        </p:txBody>
      </p:sp>
      <p:sp>
        <p:nvSpPr>
          <p:cNvPr id="7" name="Rectangle : coins arrondis 4">
            <a:extLst>
              <a:ext uri="{FF2B5EF4-FFF2-40B4-BE49-F238E27FC236}">
                <a16:creationId xmlns:a16="http://schemas.microsoft.com/office/drawing/2014/main" id="{21BD651E-88EA-AA11-E45F-DA4F68EFA259}"/>
              </a:ext>
            </a:extLst>
          </p:cNvPr>
          <p:cNvSpPr/>
          <p:nvPr/>
        </p:nvSpPr>
        <p:spPr>
          <a:xfrm>
            <a:off x="7569643" y="301829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اِشْتَرى سُفْيانُ 26 قِصَّةً، وَأَثْناءَ الْعُطْلَةِ الصَّيْفِيَّةِ إِشْتَرى 23 قِصَّةً أُخْرى.</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الْقِصَصِ الَّتي اشْتَراها سُفْيانُ؟</a:t>
            </a:r>
          </a:p>
        </p:txBody>
      </p:sp>
    </p:spTree>
    <p:extLst>
      <p:ext uri="{BB962C8B-B14F-4D97-AF65-F5344CB8AC3E}">
        <p14:creationId xmlns:p14="http://schemas.microsoft.com/office/powerpoint/2010/main" val="184221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a:t>
            </a:r>
            <a:r>
              <a:rPr lang="ar-MA" sz="3200" dirty="0" err="1">
                <a:solidFill>
                  <a:prstClr val="white">
                    <a:lumMod val="65000"/>
                  </a:prstClr>
                </a:solidFill>
                <a:latin typeface="Microsoft Uighur" panose="02000000000000000000" pitchFamily="2" charset="-78"/>
                <a:cs typeface="Microsoft Uighur" panose="02000000000000000000" pitchFamily="2" charset="-78"/>
              </a:rPr>
              <a:t>مث</a:t>
            </a:r>
            <a:r>
              <a:rPr lang="ar-SA" sz="3200" dirty="0">
                <a:solidFill>
                  <a:prstClr val="white">
                    <a:lumMod val="65000"/>
                  </a:prstClr>
                </a:solidFill>
                <a:latin typeface="Microsoft Uighur" panose="02000000000000000000" pitchFamily="2" charset="-78"/>
                <a:cs typeface="Microsoft Uighur" panose="02000000000000000000" pitchFamily="2" charset="-78"/>
              </a:rPr>
              <a:t>يل العملية</a:t>
            </a:r>
            <a:r>
              <a:rPr lang="ar-MA" sz="3200" dirty="0">
                <a:solidFill>
                  <a:prstClr val="white">
                    <a:lumMod val="65000"/>
                  </a:prstClr>
                </a:solidFill>
                <a:latin typeface="Microsoft Uighur" panose="02000000000000000000" pitchFamily="2" charset="-78"/>
                <a:cs typeface="Microsoft Uighur" panose="02000000000000000000" pitchFamily="2" charset="-78"/>
              </a:rPr>
              <a:t>.</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extLst>
              <p:ext uri="{D42A27DB-BD31-4B8C-83A1-F6EECF244321}">
                <p14:modId xmlns:p14="http://schemas.microsoft.com/office/powerpoint/2010/main" val="290213393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132967" y="4838700"/>
            <a:ext cx="3068644"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SA" sz="4800" dirty="0">
                <a:solidFill>
                  <a:schemeClr val="tx1"/>
                </a:solidFill>
                <a:latin typeface="Microsoft Uighur" panose="02000000000000000000" pitchFamily="2" charset="-78"/>
                <a:cs typeface="Microsoft Uighur" panose="02000000000000000000" pitchFamily="2" charset="-78"/>
              </a:rPr>
              <a:t>كَمْ قِصَّةً </a:t>
            </a:r>
            <a:r>
              <a:rPr lang="ar-MA" sz="4800" dirty="0">
                <a:solidFill>
                  <a:schemeClr val="tx1"/>
                </a:solidFill>
                <a:latin typeface="Microsoft Uighur" panose="02000000000000000000" pitchFamily="2" charset="-78"/>
                <a:cs typeface="Microsoft Uighur" panose="02000000000000000000" pitchFamily="2" charset="-78"/>
              </a:rPr>
              <a:t>أُخْرى </a:t>
            </a:r>
            <a:r>
              <a:rPr lang="ar-SA" sz="4800" dirty="0">
                <a:solidFill>
                  <a:schemeClr val="tx1"/>
                </a:solidFill>
                <a:latin typeface="Microsoft Uighur" panose="02000000000000000000" pitchFamily="2" charset="-78"/>
                <a:cs typeface="Microsoft Uighur" panose="02000000000000000000" pitchFamily="2" charset="-78"/>
              </a:rPr>
              <a:t>اشْتَر</a:t>
            </a:r>
            <a:r>
              <a:rPr lang="ar-MA" sz="4800" dirty="0">
                <a:solidFill>
                  <a:schemeClr val="tx1"/>
                </a:solidFill>
                <a:latin typeface="Microsoft Uighur" panose="02000000000000000000" pitchFamily="2" charset="-78"/>
                <a:cs typeface="Microsoft Uighur" panose="02000000000000000000" pitchFamily="2" charset="-78"/>
              </a:rPr>
              <a:t>اها</a:t>
            </a:r>
            <a:r>
              <a:rPr lang="ar-SA" sz="4800" dirty="0">
                <a:solidFill>
                  <a:schemeClr val="tx1"/>
                </a:solidFill>
                <a:latin typeface="Microsoft Uighur" panose="02000000000000000000" pitchFamily="2" charset="-78"/>
                <a:cs typeface="Microsoft Uighur" panose="02000000000000000000" pitchFamily="2" charset="-78"/>
              </a:rPr>
              <a:t> سُفْيانُ؟</a:t>
            </a:r>
            <a:endParaRPr lang="ar-MA" sz="5400" dirty="0">
              <a:solidFill>
                <a:schemeClr val="tx1"/>
              </a:solidFill>
              <a:latin typeface="Microsoft Uighur" panose="02000000000000000000" pitchFamily="2" charset="-78"/>
              <a:cs typeface="Microsoft Uighur" panose="02000000000000000000" pitchFamily="2" charset="-78"/>
            </a:endParaRP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SA" sz="4800" dirty="0">
                <a:solidFill>
                  <a:schemeClr val="tx1"/>
                </a:solidFill>
                <a:latin typeface="Microsoft Uighur" panose="02000000000000000000" pitchFamily="2" charset="-78"/>
                <a:cs typeface="Microsoft Uighur" panose="02000000000000000000" pitchFamily="2" charset="-78"/>
              </a:rPr>
              <a:t>كَمْ </a:t>
            </a:r>
            <a:r>
              <a:rPr lang="ar-MA" sz="4800" dirty="0">
                <a:solidFill>
                  <a:schemeClr val="tx1"/>
                </a:solidFill>
                <a:latin typeface="Microsoft Uighur" panose="02000000000000000000" pitchFamily="2" charset="-78"/>
                <a:cs typeface="Microsoft Uighur" panose="02000000000000000000" pitchFamily="2" charset="-78"/>
              </a:rPr>
              <a:t>قِصَّةً اشْتَرى سُفْيانُ؟</a:t>
            </a:r>
            <a:endParaRPr lang="ar-MA" sz="5400" dirty="0">
              <a:solidFill>
                <a:schemeClr val="tx1"/>
              </a:solidFill>
              <a:latin typeface="Microsoft Uighur" panose="02000000000000000000" pitchFamily="2" charset="-78"/>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334C26C0-57D3-000A-567C-30084EA5E54F}"/>
              </a:ext>
            </a:extLst>
          </p:cNvPr>
          <p:cNvSpPr/>
          <p:nvPr/>
        </p:nvSpPr>
        <p:spPr>
          <a:xfrm>
            <a:off x="9864314" y="4838700"/>
            <a:ext cx="3165885"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كَمْ قِصَّةً اشْتَرى سُفْيانُ في الْمَجْموعِ</a:t>
            </a:r>
            <a:r>
              <a:rPr lang="ar-SA" sz="5400" dirty="0">
                <a:solidFill>
                  <a:schemeClr val="tx1"/>
                </a:solidFill>
                <a:latin typeface="Microsoft Uighur" panose="02000000000000000000" pitchFamily="2" charset="-78"/>
                <a:cs typeface="Microsoft Uighur" panose="02000000000000000000" pitchFamily="2" charset="-78"/>
              </a:rPr>
              <a:t>؟</a:t>
            </a:r>
            <a:endParaRPr lang="ar-MA" sz="5400" dirty="0">
              <a:solidFill>
                <a:schemeClr val="tx1"/>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398B1E6E-7A25-E02A-D06E-BCFE88245077}"/>
              </a:ext>
            </a:extLst>
          </p:cNvPr>
          <p:cNvSpPr txBox="1"/>
          <p:nvPr/>
        </p:nvSpPr>
        <p:spPr>
          <a:xfrm>
            <a:off x="3808620" y="4960832"/>
            <a:ext cx="1324347" cy="2646878"/>
          </a:xfrm>
          <a:prstGeom prst="rect">
            <a:avLst/>
          </a:prstGeom>
          <a:noFill/>
        </p:spPr>
        <p:txBody>
          <a:bodyPr wrap="square" rtlCol="0">
            <a:spAutoFit/>
          </a:bodyPr>
          <a:lstStyle/>
          <a:p>
            <a:r>
              <a:rPr lang="ar-SA" sz="16600" dirty="0"/>
              <a:t>+</a:t>
            </a:r>
            <a:endParaRPr lang="fr-FR" sz="16600" dirty="0"/>
          </a:p>
        </p:txBody>
      </p:sp>
      <p:sp>
        <p:nvSpPr>
          <p:cNvPr id="11" name="ZoneTexte 10">
            <a:extLst>
              <a:ext uri="{FF2B5EF4-FFF2-40B4-BE49-F238E27FC236}">
                <a16:creationId xmlns:a16="http://schemas.microsoft.com/office/drawing/2014/main" id="{D0246FD8-E232-D8DA-BA82-80D8C32BCB37}"/>
              </a:ext>
            </a:extLst>
          </p:cNvPr>
          <p:cNvSpPr txBox="1"/>
          <p:nvPr/>
        </p:nvSpPr>
        <p:spPr>
          <a:xfrm>
            <a:off x="8201611" y="4906910"/>
            <a:ext cx="1324347" cy="2646878"/>
          </a:xfrm>
          <a:prstGeom prst="rect">
            <a:avLst/>
          </a:prstGeom>
          <a:noFill/>
        </p:spPr>
        <p:txBody>
          <a:bodyPr wrap="square" rtlCol="0">
            <a:spAutoFit/>
          </a:bodyPr>
          <a:lstStyle/>
          <a:p>
            <a:r>
              <a:rPr lang="ar-SA" sz="16600" dirty="0"/>
              <a:t>=</a:t>
            </a:r>
            <a:endParaRPr lang="fr-FR" sz="16600" dirty="0"/>
          </a:p>
        </p:txBody>
      </p:sp>
    </p:spTree>
    <p:extLst>
      <p:ext uri="{BB962C8B-B14F-4D97-AF65-F5344CB8AC3E}">
        <p14:creationId xmlns:p14="http://schemas.microsoft.com/office/powerpoint/2010/main" val="14024114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قوم</a:t>
            </a:r>
            <a:r>
              <a:rPr lang="ar-MA" sz="3200" dirty="0" err="1">
                <a:solidFill>
                  <a:prstClr val="white">
                    <a:lumMod val="65000"/>
                  </a:prstClr>
                </a:solidFill>
                <a:latin typeface="Microsoft Uighur" panose="02000000000000000000" pitchFamily="2" charset="-78"/>
                <a:cs typeface="Microsoft Uighur" panose="02000000000000000000" pitchFamily="2" charset="-78"/>
              </a:rPr>
              <a:t>وا</a:t>
            </a:r>
            <a:r>
              <a:rPr lang="ar-SA" sz="3200" dirty="0">
                <a:solidFill>
                  <a:prstClr val="white">
                    <a:lumMod val="65000"/>
                  </a:prstClr>
                </a:solidFill>
                <a:latin typeface="Microsoft Uighur" panose="02000000000000000000" pitchFamily="2" charset="-78"/>
                <a:cs typeface="Microsoft Uighur" panose="02000000000000000000" pitchFamily="2" charset="-78"/>
              </a:rPr>
              <a:t> ب</a:t>
            </a:r>
            <a:r>
              <a:rPr lang="ar-MA" sz="3200" dirty="0">
                <a:solidFill>
                  <a:prstClr val="white">
                    <a:lumMod val="65000"/>
                  </a:prstClr>
                </a:solidFill>
                <a:latin typeface="Microsoft Uighur" panose="02000000000000000000" pitchFamily="2" charset="-78"/>
                <a:cs typeface="Microsoft Uighur" panose="02000000000000000000" pitchFamily="2" charset="-78"/>
              </a:rPr>
              <a:t>إجراء العملية المطلوبة.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extLst>
              <p:ext uri="{D42A27DB-BD31-4B8C-83A1-F6EECF244321}">
                <p14:modId xmlns:p14="http://schemas.microsoft.com/office/powerpoint/2010/main" val="31557858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474055" y="3211656"/>
            <a:ext cx="6897385"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000" dirty="0">
                <a:solidFill>
                  <a:schemeClr val="tx1"/>
                </a:solidFill>
                <a:latin typeface="Microsoft Uighur" panose="02000000000000000000" pitchFamily="2" charset="-78"/>
                <a:cs typeface="Microsoft Uighur" panose="02000000000000000000" pitchFamily="2" charset="-78"/>
              </a:rPr>
              <a:t>ما هُوَ الْعَدَدُ الْكُلِّيُّ لِلْقِصَصِ الَّتي اشْتَراها سُفْيانُ؟</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474054" y="4019999"/>
            <a:ext cx="6531165"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275852" y="4285322"/>
            <a:ext cx="6353548" cy="3046988"/>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الْعَدَدُ الْكُلِّيُّ لِلْقِصَصِ الَّتي اشْتَراها سُفْيانُ</a:t>
            </a:r>
            <a:r>
              <a:rPr lang="ar-MA" sz="4800" b="1" dirty="0">
                <a:latin typeface="Microsoft Uighur" panose="02000000000000000000" pitchFamily="2" charset="-78"/>
                <a:cs typeface="Microsoft Uighur" panose="02000000000000000000" pitchFamily="2" charset="-78"/>
              </a:rPr>
              <a:t> هُوَ: </a:t>
            </a:r>
          </a:p>
          <a:p>
            <a:pPr algn="ctr"/>
            <a:r>
              <a:rPr lang="ar-MA" sz="9600" b="1" dirty="0">
                <a:solidFill>
                  <a:srgbClr val="C00000"/>
                </a:solidFill>
                <a:latin typeface="Microsoft Uighur" panose="02000000000000000000" pitchFamily="2" charset="-78"/>
                <a:cs typeface="Microsoft Uighur" panose="02000000000000000000" pitchFamily="2" charset="-78"/>
              </a:rPr>
              <a:t>  26 </a:t>
            </a:r>
            <a:r>
              <a:rPr lang="fr-FR" sz="9600" b="1" dirty="0">
                <a:solidFill>
                  <a:srgbClr val="C00000"/>
                </a:solidFill>
                <a:latin typeface="Microsoft Uighur" panose="02000000000000000000" pitchFamily="2" charset="-78"/>
                <a:cs typeface="Microsoft Uighur" panose="02000000000000000000" pitchFamily="2" charset="-78"/>
              </a:rPr>
              <a:t>+</a:t>
            </a:r>
            <a:r>
              <a:rPr lang="ar-MA" sz="9600" b="1" dirty="0">
                <a:solidFill>
                  <a:srgbClr val="C00000"/>
                </a:solidFill>
                <a:latin typeface="Microsoft Uighur" panose="02000000000000000000" pitchFamily="2" charset="-78"/>
                <a:cs typeface="Microsoft Uighur" panose="02000000000000000000" pitchFamily="2" charset="-78"/>
              </a:rPr>
              <a:t> 23   </a:t>
            </a:r>
            <a:r>
              <a:rPr lang="fr-FR" sz="9600" b="1" dirty="0">
                <a:solidFill>
                  <a:srgbClr val="C00000"/>
                </a:solidFill>
                <a:latin typeface="Microsoft Uighur" panose="02000000000000000000" pitchFamily="2" charset="-78"/>
                <a:cs typeface="Microsoft Uighur" panose="02000000000000000000" pitchFamily="2" charset="-78"/>
              </a:rPr>
              <a:t>=</a:t>
            </a:r>
            <a:r>
              <a:rPr lang="ar-MA" sz="9600" b="1" dirty="0">
                <a:solidFill>
                  <a:srgbClr val="C00000"/>
                </a:solidFill>
                <a:latin typeface="Microsoft Uighur" panose="02000000000000000000" pitchFamily="2" charset="-78"/>
                <a:cs typeface="Microsoft Uighur" panose="02000000000000000000" pitchFamily="2" charset="-78"/>
              </a:rPr>
              <a:t> .. </a:t>
            </a:r>
            <a:endParaRPr lang="ar-SA" sz="9600" b="1" dirty="0">
              <a:solidFill>
                <a:srgbClr val="C00000"/>
              </a:solidFill>
              <a:latin typeface="Microsoft Uighur" panose="02000000000000000000" pitchFamily="2" charset="-78"/>
              <a:cs typeface="Microsoft Uighur" panose="02000000000000000000" pitchFamily="2" charset="-78"/>
            </a:endParaRPr>
          </a:p>
        </p:txBody>
      </p:sp>
      <p:sp>
        <p:nvSpPr>
          <p:cNvPr id="4" name="Rectangle : coins arrondis 4">
            <a:extLst>
              <a:ext uri="{FF2B5EF4-FFF2-40B4-BE49-F238E27FC236}">
                <a16:creationId xmlns:a16="http://schemas.microsoft.com/office/drawing/2014/main" id="{FB1D1944-526A-960E-8D2B-998852D983A9}"/>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اِشْتَرى سُفْيانُ 26 قِصَّةً، وَأَثْناءَ الْعُطْلَةِ الصَّيْفِيَّةِ إِشْتَرى 23 قِصَّةً أُخْرى.</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الْقِصَصِ الَّتي اشْتَراها سُفْيانُ؟</a:t>
            </a:r>
          </a:p>
        </p:txBody>
      </p:sp>
      <p:sp>
        <p:nvSpPr>
          <p:cNvPr id="10" name="Rectangle : coins arrondis 9">
            <a:extLst>
              <a:ext uri="{FF2B5EF4-FFF2-40B4-BE49-F238E27FC236}">
                <a16:creationId xmlns:a16="http://schemas.microsoft.com/office/drawing/2014/main" id="{92C0105D-38AC-D9A8-0756-62E20E87689D}"/>
              </a:ext>
            </a:extLst>
          </p:cNvPr>
          <p:cNvSpPr/>
          <p:nvPr/>
        </p:nvSpPr>
        <p:spPr>
          <a:xfrm>
            <a:off x="2514600" y="6242314"/>
            <a:ext cx="609600" cy="6096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b="1" dirty="0">
                <a:solidFill>
                  <a:srgbClr val="C00000"/>
                </a:solidFill>
              </a:rPr>
              <a:t>+</a:t>
            </a:r>
            <a:endParaRPr lang="fr-FR" sz="4000" b="1" dirty="0">
              <a:solidFill>
                <a:srgbClr val="C00000"/>
              </a:solidFill>
            </a:endParaRPr>
          </a:p>
        </p:txBody>
      </p:sp>
    </p:spTree>
    <p:extLst>
      <p:ext uri="{BB962C8B-B14F-4D97-AF65-F5344CB8AC3E}">
        <p14:creationId xmlns:p14="http://schemas.microsoft.com/office/powerpoint/2010/main" val="27713457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36DFB-2F37-1399-8154-EA48C19C029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3B1F54F-223F-9135-F6ED-FC46B4C61DF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6E3BD0-9E36-0672-A818-5EB5873249A5}"/>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455DE2-57E0-AA4D-E5B0-DC1D1E4FC4E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4CA8FC1-F4DF-0AC6-13FD-CEC5B61E1608}"/>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قوم</a:t>
            </a:r>
            <a:r>
              <a:rPr lang="ar-MA" sz="3200" dirty="0" err="1">
                <a:solidFill>
                  <a:prstClr val="white">
                    <a:lumMod val="65000"/>
                  </a:prstClr>
                </a:solidFill>
                <a:latin typeface="Microsoft Uighur" panose="02000000000000000000" pitchFamily="2" charset="-78"/>
                <a:cs typeface="Microsoft Uighur" panose="02000000000000000000" pitchFamily="2" charset="-78"/>
              </a:rPr>
              <a:t>وا</a:t>
            </a:r>
            <a:r>
              <a:rPr lang="ar-SA" sz="3200" dirty="0">
                <a:solidFill>
                  <a:prstClr val="white">
                    <a:lumMod val="65000"/>
                  </a:prstClr>
                </a:solidFill>
                <a:latin typeface="Microsoft Uighur" panose="02000000000000000000" pitchFamily="2" charset="-78"/>
                <a:cs typeface="Microsoft Uighur" panose="02000000000000000000" pitchFamily="2" charset="-78"/>
              </a:rPr>
              <a:t> ب</a:t>
            </a:r>
            <a:r>
              <a:rPr lang="ar-MA" sz="3200" dirty="0">
                <a:solidFill>
                  <a:prstClr val="white">
                    <a:lumMod val="65000"/>
                  </a:prstClr>
                </a:solidFill>
                <a:latin typeface="Microsoft Uighur" panose="02000000000000000000" pitchFamily="2" charset="-78"/>
                <a:cs typeface="Microsoft Uighur" panose="02000000000000000000" pitchFamily="2" charset="-78"/>
              </a:rPr>
              <a:t>إجراء العملية المطلوبة.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8C10529-318F-7ADA-3E8F-4E28C27D462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7998752-9887-B35E-EC53-4EEA06E8E86F}"/>
              </a:ext>
            </a:extLst>
          </p:cNvPr>
          <p:cNvGraphicFramePr>
            <a:graphicFrameLocks noGrp="1"/>
          </p:cNvGraphicFramePr>
          <p:nvPr>
            <p:extLst>
              <p:ext uri="{D42A27DB-BD31-4B8C-83A1-F6EECF244321}">
                <p14:modId xmlns:p14="http://schemas.microsoft.com/office/powerpoint/2010/main" val="24849771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6E5360C-029D-C95B-A45C-B5BA70A955DD}"/>
              </a:ext>
            </a:extLst>
          </p:cNvPr>
          <p:cNvSpPr/>
          <p:nvPr/>
        </p:nvSpPr>
        <p:spPr>
          <a:xfrm>
            <a:off x="423301" y="3157930"/>
            <a:ext cx="6870489"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000" dirty="0">
                <a:solidFill>
                  <a:schemeClr val="tx1"/>
                </a:solidFill>
                <a:latin typeface="Microsoft Uighur" panose="02000000000000000000" pitchFamily="2" charset="-78"/>
                <a:cs typeface="Microsoft Uighur" panose="02000000000000000000" pitchFamily="2" charset="-78"/>
              </a:rPr>
              <a:t>ما هُوَ الْعَدَدُ الْكُلِّيُّ لِلْقِصَصِ الَّتي اشْتَراها سُفْيانُ؟</a:t>
            </a:r>
          </a:p>
        </p:txBody>
      </p:sp>
      <p:pic>
        <p:nvPicPr>
          <p:cNvPr id="5" name="Image 4" descr="Une image contenant texte&#10;&#10;Le contenu généré par l’IA peut être incorrect.">
            <a:extLst>
              <a:ext uri="{FF2B5EF4-FFF2-40B4-BE49-F238E27FC236}">
                <a16:creationId xmlns:a16="http://schemas.microsoft.com/office/drawing/2014/main" id="{BD974F0C-213A-4127-0D76-C397EEA10AC7}"/>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A7F9DB9A-D3B9-6D1F-82CF-7BD379E180D9}"/>
              </a:ext>
            </a:extLst>
          </p:cNvPr>
          <p:cNvSpPr txBox="1"/>
          <p:nvPr/>
        </p:nvSpPr>
        <p:spPr>
          <a:xfrm>
            <a:off x="651902" y="4285322"/>
            <a:ext cx="6206098" cy="1569660"/>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الْعَدَدُ الْكُلِّيُّ لِلْقِصَصِ الَّتي اشْتَراها سُفْيانُ هُوَ: </a:t>
            </a:r>
          </a:p>
        </p:txBody>
      </p:sp>
      <p:sp>
        <p:nvSpPr>
          <p:cNvPr id="4" name="Rectangle : coins arrondis 4">
            <a:extLst>
              <a:ext uri="{FF2B5EF4-FFF2-40B4-BE49-F238E27FC236}">
                <a16:creationId xmlns:a16="http://schemas.microsoft.com/office/drawing/2014/main" id="{59AA0304-8059-E1D9-383F-0DEC27CE4727}"/>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اِشْتَرى سُفْيانُ 26 قِصَّةً، وَأَثْناءَ الْعُطْلَةِ الصَّيْفِيَّةِ إِشْتَرى 23 قِصَّةً أُخْرى.</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الْقِصَصِ الَّتي اشْتَراها سُفْيانُ؟</a:t>
            </a:r>
          </a:p>
        </p:txBody>
      </p:sp>
      <p:sp>
        <p:nvSpPr>
          <p:cNvPr id="6" name="ZoneTexte 5">
            <a:extLst>
              <a:ext uri="{FF2B5EF4-FFF2-40B4-BE49-F238E27FC236}">
                <a16:creationId xmlns:a16="http://schemas.microsoft.com/office/drawing/2014/main" id="{F6A5035B-FEA6-00ED-196B-8A061767622A}"/>
              </a:ext>
            </a:extLst>
          </p:cNvPr>
          <p:cNvSpPr txBox="1"/>
          <p:nvPr/>
        </p:nvSpPr>
        <p:spPr>
          <a:xfrm>
            <a:off x="1241494" y="5570467"/>
            <a:ext cx="4136557" cy="1862048"/>
          </a:xfrm>
          <a:prstGeom prst="rect">
            <a:avLst/>
          </a:prstGeom>
          <a:noFill/>
        </p:spPr>
        <p:txBody>
          <a:bodyPr wrap="square" rtlCol="0">
            <a:spAutoFit/>
          </a:bodyPr>
          <a:lstStyle/>
          <a:p>
            <a:r>
              <a:rPr lang="ar-MA" sz="11500" b="1" dirty="0">
                <a:solidFill>
                  <a:srgbClr val="C00000"/>
                </a:solidFill>
                <a:latin typeface="Microsoft Uighur" panose="02000000000000000000" pitchFamily="2" charset="-78"/>
                <a:cs typeface="Microsoft Uighur" panose="02000000000000000000" pitchFamily="2" charset="-78"/>
              </a:rPr>
              <a:t>= </a:t>
            </a:r>
            <a:r>
              <a:rPr lang="ar-MA" sz="9600" b="1" dirty="0">
                <a:solidFill>
                  <a:srgbClr val="C00000"/>
                </a:solidFill>
                <a:latin typeface="Microsoft Uighur" panose="02000000000000000000" pitchFamily="2" charset="-78"/>
                <a:cs typeface="Microsoft Uighur" panose="02000000000000000000" pitchFamily="2" charset="-78"/>
              </a:rPr>
              <a:t>23</a:t>
            </a:r>
            <a:r>
              <a:rPr lang="ar-MA" sz="11500" b="1" dirty="0">
                <a:solidFill>
                  <a:srgbClr val="C00000"/>
                </a:solidFill>
                <a:latin typeface="Microsoft Uighur" panose="02000000000000000000" pitchFamily="2" charset="-78"/>
                <a:cs typeface="Microsoft Uighur" panose="02000000000000000000" pitchFamily="2" charset="-78"/>
              </a:rPr>
              <a:t> + </a:t>
            </a:r>
            <a:r>
              <a:rPr lang="ar-MA" sz="9600" b="1" dirty="0">
                <a:solidFill>
                  <a:srgbClr val="C00000"/>
                </a:solidFill>
                <a:latin typeface="Microsoft Uighur" panose="02000000000000000000" pitchFamily="2" charset="-78"/>
                <a:cs typeface="Microsoft Uighur" panose="02000000000000000000" pitchFamily="2" charset="-78"/>
              </a:rPr>
              <a:t>26</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D4E1202-DC25-2396-E94E-0C0CC7135B68}"/>
              </a:ext>
            </a:extLst>
          </p:cNvPr>
          <p:cNvSpPr txBox="1"/>
          <p:nvPr/>
        </p:nvSpPr>
        <p:spPr>
          <a:xfrm>
            <a:off x="4934358" y="5705526"/>
            <a:ext cx="1393357" cy="1569660"/>
          </a:xfrm>
          <a:prstGeom prst="rect">
            <a:avLst/>
          </a:prstGeom>
          <a:noFill/>
        </p:spPr>
        <p:txBody>
          <a:bodyPr wrap="square" rtlCol="0">
            <a:spAutoFit/>
          </a:bodyPr>
          <a:lstStyle/>
          <a:p>
            <a:r>
              <a:rPr lang="ar-MA" sz="9600" b="1" dirty="0">
                <a:solidFill>
                  <a:srgbClr val="C00000"/>
                </a:solidFill>
                <a:latin typeface="Microsoft Uighur" panose="02000000000000000000" pitchFamily="2" charset="-78"/>
                <a:cs typeface="Microsoft Uighur" panose="02000000000000000000" pitchFamily="2" charset="-78"/>
              </a:rPr>
              <a:t>49</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FE0800D7-4E0B-A141-FD73-C5CCF5A094D6}"/>
              </a:ext>
            </a:extLst>
          </p:cNvPr>
          <p:cNvSpPr/>
          <p:nvPr/>
        </p:nvSpPr>
        <p:spPr>
          <a:xfrm>
            <a:off x="2429635" y="6242314"/>
            <a:ext cx="609600" cy="6096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b="1" dirty="0">
                <a:solidFill>
                  <a:srgbClr val="C00000"/>
                </a:solidFill>
              </a:rPr>
              <a:t>+</a:t>
            </a:r>
            <a:endParaRPr lang="fr-FR" sz="4000" b="1" dirty="0">
              <a:solidFill>
                <a:srgbClr val="C00000"/>
              </a:solidFill>
            </a:endParaRPr>
          </a:p>
        </p:txBody>
      </p:sp>
    </p:spTree>
    <p:extLst>
      <p:ext uri="{BB962C8B-B14F-4D97-AF65-F5344CB8AC3E}">
        <p14:creationId xmlns:p14="http://schemas.microsoft.com/office/powerpoint/2010/main" val="3757611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2375868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16235-62CC-8356-5047-8D3EDD3813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22271D-CA23-C6A2-BAB2-A2F91D0E327C}"/>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E6DA83-84A4-FA92-26EE-8A97B53ACCC7}"/>
              </a:ext>
            </a:extLst>
          </p:cNvPr>
          <p:cNvSpPr/>
          <p:nvPr/>
        </p:nvSpPr>
        <p:spPr>
          <a:xfrm>
            <a:off x="275852" y="2301693"/>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A42B843-A752-D53F-3A44-B3131144FD5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7397A43-1438-7CA3-BB9E-9C1267C52C58}"/>
              </a:ext>
            </a:extLst>
          </p:cNvPr>
          <p:cNvSpPr txBox="1"/>
          <p:nvPr/>
        </p:nvSpPr>
        <p:spPr>
          <a:xfrm>
            <a:off x="4724400" y="976263"/>
            <a:ext cx="7791417"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a:t>
            </a:r>
            <a:r>
              <a:rPr lang="ar-MA" sz="3200" dirty="0">
                <a:solidFill>
                  <a:prstClr val="white">
                    <a:lumMod val="65000"/>
                  </a:prstClr>
                </a:solidFill>
                <a:latin typeface="Microsoft Uighur" panose="02000000000000000000" pitchFamily="2" charset="-78"/>
                <a:cs typeface="Microsoft Uighur" panose="02000000000000000000" pitchFamily="2" charset="-78"/>
              </a:rPr>
              <a:t>ذ</a:t>
            </a:r>
            <a:r>
              <a:rPr lang="ar-SA" sz="3200" dirty="0" err="1">
                <a:solidFill>
                  <a:prstClr val="white">
                    <a:lumMod val="65000"/>
                  </a:prstClr>
                </a:solidFill>
                <a:latin typeface="Microsoft Uighur" panose="02000000000000000000" pitchFamily="2" charset="-78"/>
                <a:cs typeface="Microsoft Uighur" panose="02000000000000000000" pitchFamily="2" charset="-78"/>
              </a:rPr>
              <a:t>وا</a:t>
            </a:r>
            <a:r>
              <a:rPr lang="ar-SA" sz="3200" dirty="0">
                <a:solidFill>
                  <a:prstClr val="white">
                    <a:lumMod val="65000"/>
                  </a:prstClr>
                </a:solidFill>
                <a:latin typeface="Microsoft Uighur" panose="02000000000000000000" pitchFamily="2" charset="-78"/>
                <a:cs typeface="Microsoft Uighur" panose="02000000000000000000" pitchFamily="2" charset="-78"/>
              </a:rPr>
              <a:t> كراساتكم سننجز التمارين الصفحة</a:t>
            </a:r>
            <a:r>
              <a:rPr lang="ar-MA" sz="3200" dirty="0">
                <a:solidFill>
                  <a:prstClr val="white">
                    <a:lumMod val="65000"/>
                  </a:prstClr>
                </a:solidFill>
                <a:latin typeface="Microsoft Uighur" panose="02000000000000000000" pitchFamily="2" charset="-78"/>
                <a:cs typeface="Microsoft Uighur" panose="02000000000000000000" pitchFamily="2" charset="-78"/>
              </a:rPr>
              <a:t> 15.</a:t>
            </a:r>
            <a:r>
              <a:rPr lang="ar-SA" sz="3200" dirty="0">
                <a:solidFill>
                  <a:prstClr val="white">
                    <a:lumMod val="65000"/>
                  </a:prstClr>
                </a:solidFill>
                <a:latin typeface="Microsoft Uighur" panose="02000000000000000000" pitchFamily="2" charset="-78"/>
                <a:cs typeface="Microsoft Uighur" panose="02000000000000000000" pitchFamily="2" charset="-78"/>
              </a:rPr>
              <a:t> </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1</a:t>
            </a:r>
            <a:r>
              <a:rPr lang="ar-MA" sz="3200" dirty="0">
                <a:solidFill>
                  <a:prstClr val="white">
                    <a:lumMod val="65000"/>
                  </a:prstClr>
                </a:solidFill>
                <a:latin typeface="Microsoft Uighur" panose="02000000000000000000" pitchFamily="2" charset="-78"/>
                <a:cs typeface="Microsoft Uighur" panose="02000000000000000000" pitchFamily="2" charset="-78"/>
              </a:rPr>
              <a:t> (دقيقة واحدة).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00C0211-88E5-D848-F057-787FB5A7E45C}"/>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99E854BC-7434-D784-1DE6-17D6DCA26FA6}"/>
              </a:ext>
            </a:extLst>
          </p:cNvPr>
          <p:cNvGraphicFramePr>
            <a:graphicFrameLocks noGrp="1"/>
          </p:cNvGraphicFramePr>
          <p:nvPr>
            <p:extLst>
              <p:ext uri="{D42A27DB-BD31-4B8C-83A1-F6EECF244321}">
                <p14:modId xmlns:p14="http://schemas.microsoft.com/office/powerpoint/2010/main" val="317607142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A876A3B5-D535-07C9-03EA-12676E0DA9E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7" name="Image 6">
            <a:extLst>
              <a:ext uri="{FF2B5EF4-FFF2-40B4-BE49-F238E27FC236}">
                <a16:creationId xmlns:a16="http://schemas.microsoft.com/office/drawing/2014/main" id="{422AA353-AAA5-2A02-F2FD-945EA646A5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7077" y="4628435"/>
            <a:ext cx="12161841" cy="2890315"/>
          </a:xfrm>
          <a:prstGeom prst="rect">
            <a:avLst/>
          </a:prstGeom>
        </p:spPr>
      </p:pic>
      <p:sp>
        <p:nvSpPr>
          <p:cNvPr id="10" name="Rectangle 9">
            <a:extLst>
              <a:ext uri="{FF2B5EF4-FFF2-40B4-BE49-F238E27FC236}">
                <a16:creationId xmlns:a16="http://schemas.microsoft.com/office/drawing/2014/main" id="{031EF7EE-CF94-2E0B-134E-2905661EC69C}"/>
              </a:ext>
            </a:extLst>
          </p:cNvPr>
          <p:cNvSpPr/>
          <p:nvPr/>
        </p:nvSpPr>
        <p:spPr>
          <a:xfrm>
            <a:off x="777077" y="5537550"/>
            <a:ext cx="7315200" cy="19812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Tree>
    <p:extLst>
      <p:ext uri="{BB962C8B-B14F-4D97-AF65-F5344CB8AC3E}">
        <p14:creationId xmlns:p14="http://schemas.microsoft.com/office/powerpoint/2010/main" val="42902114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120A0-F59A-A0BB-D31B-EE6EDCF1E6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47FC5A4-5B2B-C396-542E-27ECEC20E234}"/>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6489FC-678B-80AB-C913-40DA5BD8AA43}"/>
              </a:ext>
            </a:extLst>
          </p:cNvPr>
          <p:cNvSpPr/>
          <p:nvPr/>
        </p:nvSpPr>
        <p:spPr>
          <a:xfrm>
            <a:off x="275852" y="2357825"/>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D4CB38F-47AC-4A06-9A23-6A8C76C55C1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11E6947-2B29-C7FE-7C2C-73F9BBF94C62}"/>
              </a:ext>
            </a:extLst>
          </p:cNvPr>
          <p:cNvSpPr txBox="1"/>
          <p:nvPr/>
        </p:nvSpPr>
        <p:spPr>
          <a:xfrm>
            <a:off x="4724400" y="976263"/>
            <a:ext cx="779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0716F16-8308-CD3C-70EC-1F2AAB1A5178}"/>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5C7F1B1-F58E-CBE6-E45A-48939AE6D79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E47E7FD8-097E-F139-46AF-33756F82D47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5" name="Image 4">
            <a:extLst>
              <a:ext uri="{FF2B5EF4-FFF2-40B4-BE49-F238E27FC236}">
                <a16:creationId xmlns:a16="http://schemas.microsoft.com/office/drawing/2014/main" id="{5D866A6C-FA90-0C08-566B-BE5EEFE861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7077" y="4628435"/>
            <a:ext cx="12161841" cy="2890315"/>
          </a:xfrm>
          <a:prstGeom prst="rect">
            <a:avLst/>
          </a:prstGeom>
        </p:spPr>
      </p:pic>
      <p:sp>
        <p:nvSpPr>
          <p:cNvPr id="6" name="Rectangle 5">
            <a:extLst>
              <a:ext uri="{FF2B5EF4-FFF2-40B4-BE49-F238E27FC236}">
                <a16:creationId xmlns:a16="http://schemas.microsoft.com/office/drawing/2014/main" id="{7A1EEA75-CF1A-C21B-06AB-EB8EE2A0723F}"/>
              </a:ext>
            </a:extLst>
          </p:cNvPr>
          <p:cNvSpPr/>
          <p:nvPr/>
        </p:nvSpPr>
        <p:spPr>
          <a:xfrm>
            <a:off x="777077" y="5537550"/>
            <a:ext cx="7315200" cy="19812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7" name="ZoneTexte 6">
            <a:extLst>
              <a:ext uri="{FF2B5EF4-FFF2-40B4-BE49-F238E27FC236}">
                <a16:creationId xmlns:a16="http://schemas.microsoft.com/office/drawing/2014/main" id="{993A9AA1-DFE9-697C-288E-88149D8760CC}"/>
              </a:ext>
            </a:extLst>
          </p:cNvPr>
          <p:cNvSpPr txBox="1"/>
          <p:nvPr/>
        </p:nvSpPr>
        <p:spPr>
          <a:xfrm>
            <a:off x="4876800" y="5981700"/>
            <a:ext cx="685800" cy="461665"/>
          </a:xfrm>
          <a:prstGeom prst="rect">
            <a:avLst/>
          </a:prstGeom>
          <a:noFill/>
        </p:spPr>
        <p:txBody>
          <a:bodyPr wrap="square" rtlCol="0">
            <a:spAutoFit/>
          </a:bodyPr>
          <a:lstStyle/>
          <a:p>
            <a:r>
              <a:rPr lang="ar-MA" sz="2400" b="1" dirty="0">
                <a:solidFill>
                  <a:srgbClr val="FF0000"/>
                </a:solidFill>
              </a:rPr>
              <a:t>11</a:t>
            </a:r>
            <a:endParaRPr lang="fr-FR" sz="2800" b="1" dirty="0">
              <a:solidFill>
                <a:srgbClr val="FF0000"/>
              </a:solidFill>
            </a:endParaRPr>
          </a:p>
        </p:txBody>
      </p:sp>
      <p:sp>
        <p:nvSpPr>
          <p:cNvPr id="9" name="ZoneTexte 8">
            <a:extLst>
              <a:ext uri="{FF2B5EF4-FFF2-40B4-BE49-F238E27FC236}">
                <a16:creationId xmlns:a16="http://schemas.microsoft.com/office/drawing/2014/main" id="{F401D169-0BB3-8307-E797-A1AA1C6121D6}"/>
              </a:ext>
            </a:extLst>
          </p:cNvPr>
          <p:cNvSpPr txBox="1"/>
          <p:nvPr/>
        </p:nvSpPr>
        <p:spPr>
          <a:xfrm>
            <a:off x="2590800" y="6743700"/>
            <a:ext cx="685800" cy="461665"/>
          </a:xfrm>
          <a:prstGeom prst="rect">
            <a:avLst/>
          </a:prstGeom>
          <a:noFill/>
        </p:spPr>
        <p:txBody>
          <a:bodyPr wrap="square" rtlCol="0">
            <a:spAutoFit/>
          </a:bodyPr>
          <a:lstStyle/>
          <a:p>
            <a:r>
              <a:rPr lang="ar-MA" sz="2400" b="1" dirty="0">
                <a:solidFill>
                  <a:srgbClr val="FF0000"/>
                </a:solidFill>
              </a:rPr>
              <a:t>7</a:t>
            </a:r>
            <a:endParaRPr lang="fr-FR" sz="2800" b="1" dirty="0">
              <a:solidFill>
                <a:srgbClr val="FF0000"/>
              </a:solidFill>
            </a:endParaRPr>
          </a:p>
        </p:txBody>
      </p:sp>
      <p:sp>
        <p:nvSpPr>
          <p:cNvPr id="10" name="ZoneTexte 9">
            <a:extLst>
              <a:ext uri="{FF2B5EF4-FFF2-40B4-BE49-F238E27FC236}">
                <a16:creationId xmlns:a16="http://schemas.microsoft.com/office/drawing/2014/main" id="{FB34E9BC-DE0A-AA80-687E-D034E17F3E91}"/>
              </a:ext>
            </a:extLst>
          </p:cNvPr>
          <p:cNvSpPr txBox="1"/>
          <p:nvPr/>
        </p:nvSpPr>
        <p:spPr>
          <a:xfrm>
            <a:off x="7315200" y="5981700"/>
            <a:ext cx="685800" cy="461665"/>
          </a:xfrm>
          <a:prstGeom prst="rect">
            <a:avLst/>
          </a:prstGeom>
          <a:noFill/>
        </p:spPr>
        <p:txBody>
          <a:bodyPr wrap="square" rtlCol="0">
            <a:spAutoFit/>
          </a:bodyPr>
          <a:lstStyle/>
          <a:p>
            <a:r>
              <a:rPr lang="ar-MA" sz="2400" b="1" dirty="0">
                <a:solidFill>
                  <a:srgbClr val="FF0000"/>
                </a:solidFill>
              </a:rPr>
              <a:t>5</a:t>
            </a:r>
            <a:endParaRPr lang="fr-FR" sz="2800" b="1" dirty="0">
              <a:solidFill>
                <a:srgbClr val="FF0000"/>
              </a:solidFill>
            </a:endParaRPr>
          </a:p>
        </p:txBody>
      </p:sp>
      <p:sp>
        <p:nvSpPr>
          <p:cNvPr id="19" name="ZoneTexte 18">
            <a:extLst>
              <a:ext uri="{FF2B5EF4-FFF2-40B4-BE49-F238E27FC236}">
                <a16:creationId xmlns:a16="http://schemas.microsoft.com/office/drawing/2014/main" id="{AD287AA1-4F14-3177-93F6-248C2B126F0F}"/>
              </a:ext>
            </a:extLst>
          </p:cNvPr>
          <p:cNvSpPr txBox="1"/>
          <p:nvPr/>
        </p:nvSpPr>
        <p:spPr>
          <a:xfrm>
            <a:off x="4953000" y="6739235"/>
            <a:ext cx="685800" cy="461665"/>
          </a:xfrm>
          <a:prstGeom prst="rect">
            <a:avLst/>
          </a:prstGeom>
          <a:noFill/>
        </p:spPr>
        <p:txBody>
          <a:bodyPr wrap="square" rtlCol="0">
            <a:spAutoFit/>
          </a:bodyPr>
          <a:lstStyle/>
          <a:p>
            <a:r>
              <a:rPr lang="ar-MA" sz="2400" b="1" dirty="0">
                <a:solidFill>
                  <a:srgbClr val="FF0000"/>
                </a:solidFill>
              </a:rPr>
              <a:t>9</a:t>
            </a:r>
            <a:endParaRPr lang="fr-FR" sz="2800" b="1" dirty="0">
              <a:solidFill>
                <a:srgbClr val="FF0000"/>
              </a:solidFill>
            </a:endParaRPr>
          </a:p>
        </p:txBody>
      </p:sp>
      <p:sp>
        <p:nvSpPr>
          <p:cNvPr id="20" name="ZoneTexte 19">
            <a:extLst>
              <a:ext uri="{FF2B5EF4-FFF2-40B4-BE49-F238E27FC236}">
                <a16:creationId xmlns:a16="http://schemas.microsoft.com/office/drawing/2014/main" id="{8BBBC3CF-B956-B56F-D6C1-1A2D641836F2}"/>
              </a:ext>
            </a:extLst>
          </p:cNvPr>
          <p:cNvSpPr txBox="1"/>
          <p:nvPr/>
        </p:nvSpPr>
        <p:spPr>
          <a:xfrm>
            <a:off x="7239000" y="6743700"/>
            <a:ext cx="685800" cy="461665"/>
          </a:xfrm>
          <a:prstGeom prst="rect">
            <a:avLst/>
          </a:prstGeom>
          <a:noFill/>
        </p:spPr>
        <p:txBody>
          <a:bodyPr wrap="square" rtlCol="0">
            <a:spAutoFit/>
          </a:bodyPr>
          <a:lstStyle/>
          <a:p>
            <a:r>
              <a:rPr lang="ar-MA" sz="2400" b="1" dirty="0">
                <a:solidFill>
                  <a:srgbClr val="FF0000"/>
                </a:solidFill>
              </a:rPr>
              <a:t>13</a:t>
            </a:r>
            <a:endParaRPr lang="fr-FR" sz="2800" b="1" dirty="0">
              <a:solidFill>
                <a:srgbClr val="FF0000"/>
              </a:solidFill>
            </a:endParaRPr>
          </a:p>
        </p:txBody>
      </p:sp>
    </p:spTree>
    <p:extLst>
      <p:ext uri="{BB962C8B-B14F-4D97-AF65-F5344CB8AC3E}">
        <p14:creationId xmlns:p14="http://schemas.microsoft.com/office/powerpoint/2010/main" val="3084214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A8B7-3179-0954-DF17-1372A18E93B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D6B6399-8788-D42D-F09B-92E90B14A310}"/>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27DA220-6C5D-D624-EC6B-99B753F6D720}"/>
              </a:ext>
            </a:extLst>
          </p:cNvPr>
          <p:cNvSpPr/>
          <p:nvPr/>
        </p:nvSpPr>
        <p:spPr>
          <a:xfrm>
            <a:off x="275852" y="1943100"/>
            <a:ext cx="13164293" cy="804608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CDAE197-8064-9081-2BAA-3F019F97BC12}"/>
              </a:ext>
            </a:extLst>
          </p:cNvPr>
          <p:cNvSpPr/>
          <p:nvPr/>
        </p:nvSpPr>
        <p:spPr>
          <a:xfrm>
            <a:off x="-1" y="644346"/>
            <a:ext cx="13716001" cy="1146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3148507-C776-FE5A-0749-63194EB3F1C7}"/>
              </a:ext>
            </a:extLst>
          </p:cNvPr>
          <p:cNvSpPr txBox="1"/>
          <p:nvPr/>
        </p:nvSpPr>
        <p:spPr>
          <a:xfrm>
            <a:off x="2102122" y="781618"/>
            <a:ext cx="10534617" cy="584775"/>
          </a:xfrm>
          <a:prstGeom prst="rect">
            <a:avLst/>
          </a:prstGeom>
          <a:noFill/>
        </p:spPr>
        <p:txBody>
          <a:bodyPr wrap="square" rtlCol="0">
            <a:spAutoFit/>
          </a:bodyPr>
          <a:lstStyle/>
          <a:p>
            <a:pPr algn="r" defTabSz="685834" rtl="1"/>
            <a:r>
              <a:rPr lang="ar-MA" sz="3200" dirty="0">
                <a:solidFill>
                  <a:prstClr val="white">
                    <a:lumMod val="65000"/>
                  </a:prstClr>
                </a:solidFill>
                <a:latin typeface="Microsoft Uighur" panose="02000000000000000000" pitchFamily="2" charset="-78"/>
                <a:cs typeface="Microsoft Uighur" panose="02000000000000000000" pitchFamily="2" charset="-78"/>
              </a:rPr>
              <a:t>خذوا واجباتكم المنزلية. سأراقب ما قمتم به.</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6F32937-C723-4F04-8957-F5782ADFF69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60BB4764-DB97-9BAC-AF2D-945426E6397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2" name="Image 1">
            <a:extLst>
              <a:ext uri="{FF2B5EF4-FFF2-40B4-BE49-F238E27FC236}">
                <a16:creationId xmlns:a16="http://schemas.microsoft.com/office/drawing/2014/main" id="{8DF92CF0-3F30-E026-723D-BE43F13A3940}"/>
              </a:ext>
            </a:extLst>
          </p:cNvPr>
          <p:cNvPicPr>
            <a:picLocks noChangeAspect="1"/>
          </p:cNvPicPr>
          <p:nvPr/>
        </p:nvPicPr>
        <p:blipFill>
          <a:blip r:embed="rId4"/>
          <a:stretch>
            <a:fillRect/>
          </a:stretch>
        </p:blipFill>
        <p:spPr>
          <a:xfrm>
            <a:off x="76200" y="781182"/>
            <a:ext cx="1295400" cy="1009518"/>
          </a:xfrm>
          <a:prstGeom prst="rect">
            <a:avLst/>
          </a:prstGeom>
        </p:spPr>
      </p:pic>
      <p:pic>
        <p:nvPicPr>
          <p:cNvPr id="5" name="Image 4">
            <a:extLst>
              <a:ext uri="{FF2B5EF4-FFF2-40B4-BE49-F238E27FC236}">
                <a16:creationId xmlns:a16="http://schemas.microsoft.com/office/drawing/2014/main" id="{930B211F-FB5E-CF01-D551-B6C8EAB9BE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09902" y="2883078"/>
            <a:ext cx="4686497" cy="5822376"/>
          </a:xfrm>
          <a:prstGeom prst="rect">
            <a:avLst/>
          </a:prstGeom>
        </p:spPr>
      </p:pic>
    </p:spTree>
    <p:extLst>
      <p:ext uri="{BB962C8B-B14F-4D97-AF65-F5344CB8AC3E}">
        <p14:creationId xmlns:p14="http://schemas.microsoft.com/office/powerpoint/2010/main" val="25552382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88F77-5DBD-43CD-B5B3-6C0DB5B4571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489466-7C2C-F10F-359B-A4CD0254D87A}"/>
              </a:ext>
            </a:extLst>
          </p:cNvPr>
          <p:cNvSpPr/>
          <p:nvPr/>
        </p:nvSpPr>
        <p:spPr>
          <a:xfrm>
            <a:off x="-1" y="2174437"/>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010874A-2B17-7F98-549D-A3016C1FF28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D8A2517-DA8F-2E37-49F3-E084817519D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0DE0EB3-037D-28E2-C9C4-76306F3CFB48}"/>
              </a:ext>
            </a:extLst>
          </p:cNvPr>
          <p:cNvSpPr txBox="1"/>
          <p:nvPr/>
        </p:nvSpPr>
        <p:spPr>
          <a:xfrm>
            <a:off x="4724400" y="800100"/>
            <a:ext cx="7791417" cy="124649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المُشار إليها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a:t>
            </a:r>
            <a:r>
              <a:rPr lang="ar-MA" sz="3200" dirty="0">
                <a:solidFill>
                  <a:prstClr val="white">
                    <a:lumMod val="65000"/>
                  </a:prstClr>
                </a:solidFill>
                <a:latin typeface="Microsoft Uighur" panose="02000000000000000000" pitchFamily="2" charset="-78"/>
                <a:cs typeface="Microsoft Uighur" panose="02000000000000000000" pitchFamily="2" charset="-78"/>
              </a:rPr>
              <a:t>2 – أ (30 ثانية).</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المُشار إليها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a:t>
            </a:r>
            <a:r>
              <a:rPr lang="ar-MA" sz="3200" dirty="0">
                <a:solidFill>
                  <a:prstClr val="white">
                    <a:lumMod val="65000"/>
                  </a:prstClr>
                </a:solidFill>
                <a:latin typeface="Microsoft Uighur" panose="02000000000000000000" pitchFamily="2" charset="-78"/>
                <a:cs typeface="Microsoft Uighur" panose="02000000000000000000" pitchFamily="2" charset="-78"/>
              </a:rPr>
              <a:t>2 – ب (30 ثانية).</a:t>
            </a: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يتأكد الأستاذ(ة) من فهم التعليمة قبل المطالبة بالإنجاز.</a:t>
            </a:r>
            <a:endPar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1C74150F-92F1-4051-CE80-EE21D955C2AC}"/>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E08AB70-0031-2D83-1D0C-32F476A47A58}"/>
              </a:ext>
            </a:extLst>
          </p:cNvPr>
          <p:cNvGraphicFramePr>
            <a:graphicFrameLocks noGrp="1"/>
          </p:cNvGraphicFramePr>
          <p:nvPr>
            <p:extLst>
              <p:ext uri="{D42A27DB-BD31-4B8C-83A1-F6EECF244321}">
                <p14:modId xmlns:p14="http://schemas.microsoft.com/office/powerpoint/2010/main" val="284240757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1078729C-E951-38CB-13CF-0341640E15B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6" name="Image 5">
            <a:extLst>
              <a:ext uri="{FF2B5EF4-FFF2-40B4-BE49-F238E27FC236}">
                <a16:creationId xmlns:a16="http://schemas.microsoft.com/office/drawing/2014/main" id="{31ED20CB-3C66-D526-BB19-990C063661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9614" y="3884225"/>
            <a:ext cx="11548047" cy="4164868"/>
          </a:xfrm>
          <a:prstGeom prst="rect">
            <a:avLst/>
          </a:prstGeom>
        </p:spPr>
      </p:pic>
      <p:sp>
        <p:nvSpPr>
          <p:cNvPr id="9" name="Flèche : gauche 8">
            <a:extLst>
              <a:ext uri="{FF2B5EF4-FFF2-40B4-BE49-F238E27FC236}">
                <a16:creationId xmlns:a16="http://schemas.microsoft.com/office/drawing/2014/main" id="{6C07D5F0-38A5-FB71-3416-C037B29CB5BE}"/>
              </a:ext>
            </a:extLst>
          </p:cNvPr>
          <p:cNvSpPr/>
          <p:nvPr/>
        </p:nvSpPr>
        <p:spPr>
          <a:xfrm>
            <a:off x="11963400" y="5600700"/>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 gauche 10">
            <a:extLst>
              <a:ext uri="{FF2B5EF4-FFF2-40B4-BE49-F238E27FC236}">
                <a16:creationId xmlns:a16="http://schemas.microsoft.com/office/drawing/2014/main" id="{48452C42-DE37-D28E-B5CD-CC4A6E79A48F}"/>
              </a:ext>
            </a:extLst>
          </p:cNvPr>
          <p:cNvSpPr/>
          <p:nvPr/>
        </p:nvSpPr>
        <p:spPr>
          <a:xfrm>
            <a:off x="11963400" y="6057900"/>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B7434218-17C3-8090-A468-12282A8F3CAB}"/>
              </a:ext>
            </a:extLst>
          </p:cNvPr>
          <p:cNvSpPr/>
          <p:nvPr/>
        </p:nvSpPr>
        <p:spPr>
          <a:xfrm>
            <a:off x="3505200" y="6134100"/>
            <a:ext cx="1219200" cy="457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b="1" dirty="0">
                <a:solidFill>
                  <a:schemeClr val="tx1"/>
                </a:solidFill>
              </a:rPr>
              <a:t>77</a:t>
            </a:r>
            <a:endParaRPr lang="fr-FR" b="1" dirty="0">
              <a:solidFill>
                <a:schemeClr val="tx1"/>
              </a:solidFill>
            </a:endParaRPr>
          </a:p>
        </p:txBody>
      </p:sp>
      <p:sp>
        <p:nvSpPr>
          <p:cNvPr id="17" name="Flèche : gauche 16">
            <a:extLst>
              <a:ext uri="{FF2B5EF4-FFF2-40B4-BE49-F238E27FC236}">
                <a16:creationId xmlns:a16="http://schemas.microsoft.com/office/drawing/2014/main" id="{02C04AAB-F397-A04B-CDF1-B408A285F1D2}"/>
              </a:ext>
            </a:extLst>
          </p:cNvPr>
          <p:cNvSpPr/>
          <p:nvPr/>
        </p:nvSpPr>
        <p:spPr>
          <a:xfrm rot="10800000">
            <a:off x="905305" y="6211667"/>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gauche 17">
            <a:extLst>
              <a:ext uri="{FF2B5EF4-FFF2-40B4-BE49-F238E27FC236}">
                <a16:creationId xmlns:a16="http://schemas.microsoft.com/office/drawing/2014/main" id="{909F1E4B-2A74-F86B-9160-1EF62BCDEA5D}"/>
              </a:ext>
            </a:extLst>
          </p:cNvPr>
          <p:cNvSpPr/>
          <p:nvPr/>
        </p:nvSpPr>
        <p:spPr>
          <a:xfrm rot="10800000">
            <a:off x="895383" y="6743700"/>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11137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EBFDC-B8C5-9B6E-353F-4D8C02D8F00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FCADED3-B174-02EA-8735-38ED0BFCE26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3E853F0-6565-5CD3-B3B2-C7DCC729204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ADCF3AF-480E-BC6E-A05B-94B4F5971A93}"/>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A0E0D13-C3A3-4DE2-5399-0A392EBA480D}"/>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5C71E73-1CA6-D82F-9C76-5B90AABD52EB}"/>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A05BCD97-E08E-C417-54D7-80CBF4481ED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22B21938-334F-0AA1-B119-9BAA80629C4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6" name="Image 5">
            <a:extLst>
              <a:ext uri="{FF2B5EF4-FFF2-40B4-BE49-F238E27FC236}">
                <a16:creationId xmlns:a16="http://schemas.microsoft.com/office/drawing/2014/main" id="{4A33D1AA-BA9D-A27E-9993-71A5E1465E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9614" y="3884225"/>
            <a:ext cx="11548047" cy="4164868"/>
          </a:xfrm>
          <a:prstGeom prst="rect">
            <a:avLst/>
          </a:prstGeom>
        </p:spPr>
      </p:pic>
      <p:sp>
        <p:nvSpPr>
          <p:cNvPr id="7" name="Flèche : gauche 6">
            <a:extLst>
              <a:ext uri="{FF2B5EF4-FFF2-40B4-BE49-F238E27FC236}">
                <a16:creationId xmlns:a16="http://schemas.microsoft.com/office/drawing/2014/main" id="{3651F784-3466-F2A9-1D45-AF92860BFDF6}"/>
              </a:ext>
            </a:extLst>
          </p:cNvPr>
          <p:cNvSpPr/>
          <p:nvPr/>
        </p:nvSpPr>
        <p:spPr>
          <a:xfrm>
            <a:off x="11963400" y="5600700"/>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gauche 8">
            <a:extLst>
              <a:ext uri="{FF2B5EF4-FFF2-40B4-BE49-F238E27FC236}">
                <a16:creationId xmlns:a16="http://schemas.microsoft.com/office/drawing/2014/main" id="{9921FA78-54B1-20F2-7E95-CB2AAA9D7706}"/>
              </a:ext>
            </a:extLst>
          </p:cNvPr>
          <p:cNvSpPr/>
          <p:nvPr/>
        </p:nvSpPr>
        <p:spPr>
          <a:xfrm>
            <a:off x="11963400" y="6057900"/>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99FB8CCE-4F84-565B-96AD-1FB13C1C22DF}"/>
              </a:ext>
            </a:extLst>
          </p:cNvPr>
          <p:cNvSpPr/>
          <p:nvPr/>
        </p:nvSpPr>
        <p:spPr>
          <a:xfrm>
            <a:off x="3505200" y="6134100"/>
            <a:ext cx="1219200" cy="457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b="1" dirty="0">
                <a:solidFill>
                  <a:schemeClr val="tx1"/>
                </a:solidFill>
              </a:rPr>
              <a:t>77</a:t>
            </a:r>
            <a:endParaRPr lang="fr-FR" b="1" dirty="0">
              <a:solidFill>
                <a:schemeClr val="tx1"/>
              </a:solidFill>
            </a:endParaRPr>
          </a:p>
        </p:txBody>
      </p:sp>
      <p:sp>
        <p:nvSpPr>
          <p:cNvPr id="13" name="Flèche : gauche 12">
            <a:extLst>
              <a:ext uri="{FF2B5EF4-FFF2-40B4-BE49-F238E27FC236}">
                <a16:creationId xmlns:a16="http://schemas.microsoft.com/office/drawing/2014/main" id="{8AFEEB6F-0982-E527-2E1C-AF0E2B1BFB49}"/>
              </a:ext>
            </a:extLst>
          </p:cNvPr>
          <p:cNvSpPr/>
          <p:nvPr/>
        </p:nvSpPr>
        <p:spPr>
          <a:xfrm rot="10800000">
            <a:off x="905305" y="6211667"/>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gauche 17">
            <a:extLst>
              <a:ext uri="{FF2B5EF4-FFF2-40B4-BE49-F238E27FC236}">
                <a16:creationId xmlns:a16="http://schemas.microsoft.com/office/drawing/2014/main" id="{FE70D645-F790-4093-C3BD-E0E7F887008C}"/>
              </a:ext>
            </a:extLst>
          </p:cNvPr>
          <p:cNvSpPr/>
          <p:nvPr/>
        </p:nvSpPr>
        <p:spPr>
          <a:xfrm rot="10800000">
            <a:off x="895383" y="6743700"/>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909A66EA-D1CC-605A-5220-5A1C1ABAE29F}"/>
              </a:ext>
            </a:extLst>
          </p:cNvPr>
          <p:cNvSpPr txBox="1"/>
          <p:nvPr/>
        </p:nvSpPr>
        <p:spPr>
          <a:xfrm>
            <a:off x="2146914" y="6095134"/>
            <a:ext cx="685800" cy="461665"/>
          </a:xfrm>
          <a:prstGeom prst="rect">
            <a:avLst/>
          </a:prstGeom>
          <a:noFill/>
        </p:spPr>
        <p:txBody>
          <a:bodyPr wrap="square" rtlCol="0">
            <a:spAutoFit/>
          </a:bodyPr>
          <a:lstStyle/>
          <a:p>
            <a:r>
              <a:rPr lang="ar-MA" sz="2400" b="1" dirty="0">
                <a:solidFill>
                  <a:srgbClr val="FF0000"/>
                </a:solidFill>
              </a:rPr>
              <a:t>76</a:t>
            </a:r>
            <a:endParaRPr lang="fr-FR" sz="2800" b="1" dirty="0">
              <a:solidFill>
                <a:srgbClr val="FF0000"/>
              </a:solidFill>
            </a:endParaRPr>
          </a:p>
        </p:txBody>
      </p:sp>
      <p:sp>
        <p:nvSpPr>
          <p:cNvPr id="28" name="ZoneTexte 27">
            <a:extLst>
              <a:ext uri="{FF2B5EF4-FFF2-40B4-BE49-F238E27FC236}">
                <a16:creationId xmlns:a16="http://schemas.microsoft.com/office/drawing/2014/main" id="{3CB21E9C-7DB6-B5E4-57ED-E7DC8F4FEE94}"/>
              </a:ext>
            </a:extLst>
          </p:cNvPr>
          <p:cNvSpPr txBox="1"/>
          <p:nvPr/>
        </p:nvSpPr>
        <p:spPr>
          <a:xfrm>
            <a:off x="5410200" y="6057900"/>
            <a:ext cx="685800" cy="461665"/>
          </a:xfrm>
          <a:prstGeom prst="rect">
            <a:avLst/>
          </a:prstGeom>
          <a:noFill/>
        </p:spPr>
        <p:txBody>
          <a:bodyPr wrap="square" rtlCol="0">
            <a:spAutoFit/>
          </a:bodyPr>
          <a:lstStyle/>
          <a:p>
            <a:r>
              <a:rPr lang="ar-MA" sz="2400" b="1" dirty="0">
                <a:solidFill>
                  <a:srgbClr val="FF0000"/>
                </a:solidFill>
              </a:rPr>
              <a:t>78</a:t>
            </a:r>
            <a:endParaRPr lang="fr-FR" sz="2800" b="1" dirty="0">
              <a:solidFill>
                <a:srgbClr val="FF0000"/>
              </a:solidFill>
            </a:endParaRPr>
          </a:p>
        </p:txBody>
      </p:sp>
      <p:sp>
        <p:nvSpPr>
          <p:cNvPr id="29" name="ZoneTexte 28">
            <a:extLst>
              <a:ext uri="{FF2B5EF4-FFF2-40B4-BE49-F238E27FC236}">
                <a16:creationId xmlns:a16="http://schemas.microsoft.com/office/drawing/2014/main" id="{33D19B7B-7699-D72E-0AE9-86D0789BD34E}"/>
              </a:ext>
            </a:extLst>
          </p:cNvPr>
          <p:cNvSpPr txBox="1"/>
          <p:nvPr/>
        </p:nvSpPr>
        <p:spPr>
          <a:xfrm>
            <a:off x="3886200" y="6591300"/>
            <a:ext cx="685800" cy="461665"/>
          </a:xfrm>
          <a:prstGeom prst="rect">
            <a:avLst/>
          </a:prstGeom>
          <a:noFill/>
        </p:spPr>
        <p:txBody>
          <a:bodyPr wrap="square" rtlCol="0">
            <a:spAutoFit/>
          </a:bodyPr>
          <a:lstStyle/>
          <a:p>
            <a:r>
              <a:rPr lang="ar-MA" sz="2400" b="1" dirty="0">
                <a:solidFill>
                  <a:srgbClr val="FF0000"/>
                </a:solidFill>
              </a:rPr>
              <a:t>57</a:t>
            </a:r>
            <a:endParaRPr lang="fr-FR" sz="2800" b="1" dirty="0">
              <a:solidFill>
                <a:srgbClr val="FF0000"/>
              </a:solidFill>
            </a:endParaRPr>
          </a:p>
        </p:txBody>
      </p:sp>
      <p:sp>
        <p:nvSpPr>
          <p:cNvPr id="30" name="ZoneTexte 29">
            <a:extLst>
              <a:ext uri="{FF2B5EF4-FFF2-40B4-BE49-F238E27FC236}">
                <a16:creationId xmlns:a16="http://schemas.microsoft.com/office/drawing/2014/main" id="{1E29A77C-4969-2B5B-908D-113C8A298C3D}"/>
              </a:ext>
            </a:extLst>
          </p:cNvPr>
          <p:cNvSpPr txBox="1"/>
          <p:nvPr/>
        </p:nvSpPr>
        <p:spPr>
          <a:xfrm>
            <a:off x="5422285" y="6616935"/>
            <a:ext cx="685800" cy="461665"/>
          </a:xfrm>
          <a:prstGeom prst="rect">
            <a:avLst/>
          </a:prstGeom>
          <a:noFill/>
        </p:spPr>
        <p:txBody>
          <a:bodyPr wrap="square" rtlCol="0">
            <a:spAutoFit/>
          </a:bodyPr>
          <a:lstStyle/>
          <a:p>
            <a:r>
              <a:rPr lang="ar-MA" sz="2400" b="1" dirty="0">
                <a:solidFill>
                  <a:srgbClr val="FF0000"/>
                </a:solidFill>
              </a:rPr>
              <a:t>58</a:t>
            </a:r>
            <a:endParaRPr lang="fr-FR" sz="2800" b="1" dirty="0">
              <a:solidFill>
                <a:srgbClr val="FF0000"/>
              </a:solidFill>
            </a:endParaRPr>
          </a:p>
        </p:txBody>
      </p:sp>
      <p:sp>
        <p:nvSpPr>
          <p:cNvPr id="31" name="ZoneTexte 30">
            <a:extLst>
              <a:ext uri="{FF2B5EF4-FFF2-40B4-BE49-F238E27FC236}">
                <a16:creationId xmlns:a16="http://schemas.microsoft.com/office/drawing/2014/main" id="{38271283-4D79-7DD1-7968-EB6438BC54CC}"/>
              </a:ext>
            </a:extLst>
          </p:cNvPr>
          <p:cNvSpPr txBox="1"/>
          <p:nvPr/>
        </p:nvSpPr>
        <p:spPr>
          <a:xfrm>
            <a:off x="10605114" y="5824835"/>
            <a:ext cx="685800" cy="461665"/>
          </a:xfrm>
          <a:prstGeom prst="rect">
            <a:avLst/>
          </a:prstGeom>
          <a:noFill/>
        </p:spPr>
        <p:txBody>
          <a:bodyPr wrap="square" rtlCol="0">
            <a:spAutoFit/>
          </a:bodyPr>
          <a:lstStyle/>
          <a:p>
            <a:r>
              <a:rPr lang="ar-MA" sz="2400" b="1" dirty="0">
                <a:solidFill>
                  <a:srgbClr val="FF0000"/>
                </a:solidFill>
              </a:rPr>
              <a:t>18</a:t>
            </a:r>
            <a:endParaRPr lang="fr-FR" sz="2800" b="1" dirty="0">
              <a:solidFill>
                <a:srgbClr val="FF0000"/>
              </a:solidFill>
            </a:endParaRPr>
          </a:p>
        </p:txBody>
      </p:sp>
      <p:sp>
        <p:nvSpPr>
          <p:cNvPr id="32" name="ZoneTexte 31">
            <a:extLst>
              <a:ext uri="{FF2B5EF4-FFF2-40B4-BE49-F238E27FC236}">
                <a16:creationId xmlns:a16="http://schemas.microsoft.com/office/drawing/2014/main" id="{2722F20E-EE46-7955-EAA7-94F2E493E0FA}"/>
              </a:ext>
            </a:extLst>
          </p:cNvPr>
          <p:cNvSpPr txBox="1"/>
          <p:nvPr/>
        </p:nvSpPr>
        <p:spPr>
          <a:xfrm>
            <a:off x="8382000" y="5443835"/>
            <a:ext cx="1143000" cy="461665"/>
          </a:xfrm>
          <a:prstGeom prst="rect">
            <a:avLst/>
          </a:prstGeom>
          <a:noFill/>
        </p:spPr>
        <p:txBody>
          <a:bodyPr wrap="square" rtlCol="0">
            <a:spAutoFit/>
          </a:bodyPr>
          <a:lstStyle/>
          <a:p>
            <a:r>
              <a:rPr lang="ar-MA" sz="2400" b="1" dirty="0">
                <a:solidFill>
                  <a:srgbClr val="FF0000"/>
                </a:solidFill>
              </a:rPr>
              <a:t>3 + 40</a:t>
            </a:r>
            <a:endParaRPr lang="fr-FR" sz="2800" b="1" dirty="0">
              <a:solidFill>
                <a:srgbClr val="FF0000"/>
              </a:solidFill>
            </a:endParaRPr>
          </a:p>
        </p:txBody>
      </p:sp>
    </p:spTree>
    <p:extLst>
      <p:ext uri="{BB962C8B-B14F-4D97-AF65-F5344CB8AC3E}">
        <p14:creationId xmlns:p14="http://schemas.microsoft.com/office/powerpoint/2010/main" val="1670325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A1BD8-4240-737B-6EE2-9AE3C63CDA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AEF51E2-1E3F-B9DB-9432-78D62A0F43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CA8DAEC-B73C-387B-8E27-8FB92F6AE26E}"/>
              </a:ext>
            </a:extLst>
          </p:cNvPr>
          <p:cNvSpPr/>
          <p:nvPr/>
        </p:nvSpPr>
        <p:spPr>
          <a:xfrm>
            <a:off x="221844" y="2321365"/>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D35D2B-A913-7D44-D2F7-A4CBA5708319}"/>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4A63366-4AC5-BDD7-0130-DCA8E72C7EB3}"/>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a:t>
            </a:r>
            <a:r>
              <a:rPr lang="ar-MA" sz="3200" dirty="0">
                <a:solidFill>
                  <a:prstClr val="white">
                    <a:lumMod val="65000"/>
                  </a:prstClr>
                </a:solidFill>
                <a:latin typeface="Microsoft Uighur" panose="02000000000000000000" pitchFamily="2" charset="-78"/>
                <a:cs typeface="Microsoft Uighur" panose="02000000000000000000" pitchFamily="2" charset="-78"/>
              </a:rPr>
              <a:t>3 (دقيقة واحدة).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2D082C7-FE32-7716-5F64-C41871A287C2}"/>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992F3CD-6BA7-FB63-C3EB-442163395EAC}"/>
              </a:ext>
            </a:extLst>
          </p:cNvPr>
          <p:cNvGraphicFramePr>
            <a:graphicFrameLocks noGrp="1"/>
          </p:cNvGraphicFramePr>
          <p:nvPr>
            <p:extLst>
              <p:ext uri="{D42A27DB-BD31-4B8C-83A1-F6EECF244321}">
                <p14:modId xmlns:p14="http://schemas.microsoft.com/office/powerpoint/2010/main" val="254133932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3F118D39-0EFB-230B-9990-00D03A32DC2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9" name="Image 8">
            <a:extLst>
              <a:ext uri="{FF2B5EF4-FFF2-40B4-BE49-F238E27FC236}">
                <a16:creationId xmlns:a16="http://schemas.microsoft.com/office/drawing/2014/main" id="{A0B5C274-64B7-A4E0-37B9-59BDE6483A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7373" y="4282566"/>
            <a:ext cx="11845540" cy="3665320"/>
          </a:xfrm>
          <a:prstGeom prst="rect">
            <a:avLst/>
          </a:prstGeom>
        </p:spPr>
      </p:pic>
      <p:sp>
        <p:nvSpPr>
          <p:cNvPr id="10" name="Rectangle 9">
            <a:extLst>
              <a:ext uri="{FF2B5EF4-FFF2-40B4-BE49-F238E27FC236}">
                <a16:creationId xmlns:a16="http://schemas.microsoft.com/office/drawing/2014/main" id="{C972AF0F-42A2-75DB-B75F-93EB7378EE38}"/>
              </a:ext>
            </a:extLst>
          </p:cNvPr>
          <p:cNvSpPr/>
          <p:nvPr/>
        </p:nvSpPr>
        <p:spPr>
          <a:xfrm>
            <a:off x="838200" y="5118233"/>
            <a:ext cx="7162800" cy="284466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Tree>
    <p:extLst>
      <p:ext uri="{BB962C8B-B14F-4D97-AF65-F5344CB8AC3E}">
        <p14:creationId xmlns:p14="http://schemas.microsoft.com/office/powerpoint/2010/main" val="1899656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05A9C-CB26-3AE0-B18F-C99EF9F0616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E81E10-DBAD-E81C-11E9-298C3EF6B4A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356B476-0E22-2E35-04B1-9C64277F3927}"/>
              </a:ext>
            </a:extLst>
          </p:cNvPr>
          <p:cNvSpPr/>
          <p:nvPr/>
        </p:nvSpPr>
        <p:spPr>
          <a:xfrm>
            <a:off x="246907" y="2398489"/>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65B7133-8E5F-6887-8B74-F29295F8020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4C8141C-D13A-D022-E744-C9F916A7D658}"/>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E1A03D6-E4F8-A191-14DF-F9F628EF6DE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B5004BF-67E9-8360-A8F3-A37D17015BA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BB272F4A-EA29-E253-DB89-4420BF9EEEC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5" name="Image 4">
            <a:extLst>
              <a:ext uri="{FF2B5EF4-FFF2-40B4-BE49-F238E27FC236}">
                <a16:creationId xmlns:a16="http://schemas.microsoft.com/office/drawing/2014/main" id="{541F3589-65F3-D851-0ED7-D60DB902C9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7373" y="4282566"/>
            <a:ext cx="11845540" cy="3665320"/>
          </a:xfrm>
          <a:prstGeom prst="rect">
            <a:avLst/>
          </a:prstGeom>
        </p:spPr>
      </p:pic>
      <p:sp>
        <p:nvSpPr>
          <p:cNvPr id="6" name="Rectangle 5">
            <a:extLst>
              <a:ext uri="{FF2B5EF4-FFF2-40B4-BE49-F238E27FC236}">
                <a16:creationId xmlns:a16="http://schemas.microsoft.com/office/drawing/2014/main" id="{5CF302AD-1B62-F04E-C9B7-230935D93B04}"/>
              </a:ext>
            </a:extLst>
          </p:cNvPr>
          <p:cNvSpPr/>
          <p:nvPr/>
        </p:nvSpPr>
        <p:spPr>
          <a:xfrm>
            <a:off x="838200" y="5118233"/>
            <a:ext cx="7162800" cy="284466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7" name="ZoneTexte 6">
            <a:extLst>
              <a:ext uri="{FF2B5EF4-FFF2-40B4-BE49-F238E27FC236}">
                <a16:creationId xmlns:a16="http://schemas.microsoft.com/office/drawing/2014/main" id="{26050AEC-2471-7A2D-2FD4-426280AB609F}"/>
              </a:ext>
            </a:extLst>
          </p:cNvPr>
          <p:cNvSpPr txBox="1"/>
          <p:nvPr/>
        </p:nvSpPr>
        <p:spPr>
          <a:xfrm>
            <a:off x="4210442" y="6003827"/>
            <a:ext cx="418315" cy="523220"/>
          </a:xfrm>
          <a:prstGeom prst="rect">
            <a:avLst/>
          </a:prstGeom>
          <a:noFill/>
        </p:spPr>
        <p:txBody>
          <a:bodyPr wrap="square" rtlCol="0">
            <a:spAutoFit/>
          </a:bodyPr>
          <a:lstStyle/>
          <a:p>
            <a:r>
              <a:rPr lang="ar-MA" sz="2800" b="1" dirty="0">
                <a:solidFill>
                  <a:srgbClr val="FF0000"/>
                </a:solidFill>
              </a:rPr>
              <a:t>5</a:t>
            </a:r>
            <a:endParaRPr lang="fr-FR" b="1" dirty="0">
              <a:solidFill>
                <a:srgbClr val="FF0000"/>
              </a:solidFill>
            </a:endParaRPr>
          </a:p>
        </p:txBody>
      </p:sp>
      <p:sp>
        <p:nvSpPr>
          <p:cNvPr id="9" name="ZoneTexte 8">
            <a:extLst>
              <a:ext uri="{FF2B5EF4-FFF2-40B4-BE49-F238E27FC236}">
                <a16:creationId xmlns:a16="http://schemas.microsoft.com/office/drawing/2014/main" id="{C4050D4E-8996-78CF-F580-593AF6BDB563}"/>
              </a:ext>
            </a:extLst>
          </p:cNvPr>
          <p:cNvSpPr txBox="1"/>
          <p:nvPr/>
        </p:nvSpPr>
        <p:spPr>
          <a:xfrm>
            <a:off x="4610885" y="5981700"/>
            <a:ext cx="418315" cy="523220"/>
          </a:xfrm>
          <a:prstGeom prst="rect">
            <a:avLst/>
          </a:prstGeom>
          <a:noFill/>
        </p:spPr>
        <p:txBody>
          <a:bodyPr wrap="square" rtlCol="0">
            <a:spAutoFit/>
          </a:bodyPr>
          <a:lstStyle/>
          <a:p>
            <a:r>
              <a:rPr lang="ar-MA" sz="2800" b="1" dirty="0">
                <a:solidFill>
                  <a:srgbClr val="FF0000"/>
                </a:solidFill>
              </a:rPr>
              <a:t>3</a:t>
            </a:r>
            <a:endParaRPr lang="fr-FR" b="1" dirty="0">
              <a:solidFill>
                <a:srgbClr val="FF0000"/>
              </a:solidFill>
            </a:endParaRPr>
          </a:p>
        </p:txBody>
      </p:sp>
      <p:sp>
        <p:nvSpPr>
          <p:cNvPr id="10" name="ZoneTexte 9">
            <a:extLst>
              <a:ext uri="{FF2B5EF4-FFF2-40B4-BE49-F238E27FC236}">
                <a16:creationId xmlns:a16="http://schemas.microsoft.com/office/drawing/2014/main" id="{A3E0FDDB-B179-F480-E226-A10E003B6A9F}"/>
              </a:ext>
            </a:extLst>
          </p:cNvPr>
          <p:cNvSpPr txBox="1"/>
          <p:nvPr/>
        </p:nvSpPr>
        <p:spPr>
          <a:xfrm>
            <a:off x="4191000" y="6525280"/>
            <a:ext cx="418315" cy="523220"/>
          </a:xfrm>
          <a:prstGeom prst="rect">
            <a:avLst/>
          </a:prstGeom>
          <a:noFill/>
        </p:spPr>
        <p:txBody>
          <a:bodyPr wrap="square" rtlCol="0">
            <a:spAutoFit/>
          </a:bodyPr>
          <a:lstStyle/>
          <a:p>
            <a:r>
              <a:rPr lang="ar-MA" sz="2800" b="1" dirty="0">
                <a:solidFill>
                  <a:srgbClr val="FF0000"/>
                </a:solidFill>
              </a:rPr>
              <a:t>2</a:t>
            </a:r>
            <a:endParaRPr lang="fr-FR" b="1" dirty="0">
              <a:solidFill>
                <a:srgbClr val="FF0000"/>
              </a:solidFill>
            </a:endParaRPr>
          </a:p>
        </p:txBody>
      </p:sp>
      <p:sp>
        <p:nvSpPr>
          <p:cNvPr id="11" name="ZoneTexte 10">
            <a:extLst>
              <a:ext uri="{FF2B5EF4-FFF2-40B4-BE49-F238E27FC236}">
                <a16:creationId xmlns:a16="http://schemas.microsoft.com/office/drawing/2014/main" id="{38B0E593-2978-6E21-ED59-7EC481ABE201}"/>
              </a:ext>
            </a:extLst>
          </p:cNvPr>
          <p:cNvSpPr txBox="1"/>
          <p:nvPr/>
        </p:nvSpPr>
        <p:spPr>
          <a:xfrm>
            <a:off x="4610885" y="6525280"/>
            <a:ext cx="418315" cy="523220"/>
          </a:xfrm>
          <a:prstGeom prst="rect">
            <a:avLst/>
          </a:prstGeom>
          <a:noFill/>
        </p:spPr>
        <p:txBody>
          <a:bodyPr wrap="square" rtlCol="0">
            <a:spAutoFit/>
          </a:bodyPr>
          <a:lstStyle/>
          <a:p>
            <a:r>
              <a:rPr lang="ar-MA" sz="2800" b="1" dirty="0">
                <a:solidFill>
                  <a:srgbClr val="FF0000"/>
                </a:solidFill>
              </a:rPr>
              <a:t>4</a:t>
            </a:r>
            <a:endParaRPr lang="fr-FR" b="1" dirty="0">
              <a:solidFill>
                <a:srgbClr val="FF0000"/>
              </a:solidFill>
            </a:endParaRPr>
          </a:p>
        </p:txBody>
      </p:sp>
      <p:sp>
        <p:nvSpPr>
          <p:cNvPr id="12" name="ZoneTexte 11">
            <a:extLst>
              <a:ext uri="{FF2B5EF4-FFF2-40B4-BE49-F238E27FC236}">
                <a16:creationId xmlns:a16="http://schemas.microsoft.com/office/drawing/2014/main" id="{FF79D1E2-C7F7-43B3-2179-B91C51B82E94}"/>
              </a:ext>
            </a:extLst>
          </p:cNvPr>
          <p:cNvSpPr txBox="1"/>
          <p:nvPr/>
        </p:nvSpPr>
        <p:spPr>
          <a:xfrm>
            <a:off x="4191000" y="7048500"/>
            <a:ext cx="418315" cy="523220"/>
          </a:xfrm>
          <a:prstGeom prst="rect">
            <a:avLst/>
          </a:prstGeom>
          <a:noFill/>
        </p:spPr>
        <p:txBody>
          <a:bodyPr wrap="square" rtlCol="0">
            <a:spAutoFit/>
          </a:bodyPr>
          <a:lstStyle/>
          <a:p>
            <a:r>
              <a:rPr lang="ar-MA" sz="2800" b="1" dirty="0">
                <a:solidFill>
                  <a:srgbClr val="FF0000"/>
                </a:solidFill>
              </a:rPr>
              <a:t>7</a:t>
            </a:r>
            <a:endParaRPr lang="fr-FR" b="1" dirty="0">
              <a:solidFill>
                <a:srgbClr val="FF0000"/>
              </a:solidFill>
            </a:endParaRPr>
          </a:p>
        </p:txBody>
      </p:sp>
      <p:sp>
        <p:nvSpPr>
          <p:cNvPr id="13" name="ZoneTexte 12">
            <a:extLst>
              <a:ext uri="{FF2B5EF4-FFF2-40B4-BE49-F238E27FC236}">
                <a16:creationId xmlns:a16="http://schemas.microsoft.com/office/drawing/2014/main" id="{411B9229-629F-B191-9C29-CD83E72EA752}"/>
              </a:ext>
            </a:extLst>
          </p:cNvPr>
          <p:cNvSpPr txBox="1"/>
          <p:nvPr/>
        </p:nvSpPr>
        <p:spPr>
          <a:xfrm>
            <a:off x="4610885" y="7058680"/>
            <a:ext cx="418315" cy="523220"/>
          </a:xfrm>
          <a:prstGeom prst="rect">
            <a:avLst/>
          </a:prstGeom>
          <a:noFill/>
        </p:spPr>
        <p:txBody>
          <a:bodyPr wrap="square" rtlCol="0">
            <a:spAutoFit/>
          </a:bodyPr>
          <a:lstStyle/>
          <a:p>
            <a:r>
              <a:rPr lang="ar-MA" sz="2800" b="1" dirty="0">
                <a:solidFill>
                  <a:srgbClr val="FF0000"/>
                </a:solidFill>
              </a:rPr>
              <a:t>7</a:t>
            </a:r>
            <a:endParaRPr lang="fr-FR" b="1" dirty="0">
              <a:solidFill>
                <a:srgbClr val="FF0000"/>
              </a:solidFill>
            </a:endParaRPr>
          </a:p>
        </p:txBody>
      </p:sp>
      <p:sp>
        <p:nvSpPr>
          <p:cNvPr id="14" name="ZoneTexte 13">
            <a:extLst>
              <a:ext uri="{FF2B5EF4-FFF2-40B4-BE49-F238E27FC236}">
                <a16:creationId xmlns:a16="http://schemas.microsoft.com/office/drawing/2014/main" id="{FB41CD42-BD96-2F07-27EA-E6BEC9A9EE0A}"/>
              </a:ext>
            </a:extLst>
          </p:cNvPr>
          <p:cNvSpPr txBox="1"/>
          <p:nvPr/>
        </p:nvSpPr>
        <p:spPr>
          <a:xfrm>
            <a:off x="6553200" y="5981700"/>
            <a:ext cx="418315" cy="523220"/>
          </a:xfrm>
          <a:prstGeom prst="rect">
            <a:avLst/>
          </a:prstGeom>
          <a:noFill/>
        </p:spPr>
        <p:txBody>
          <a:bodyPr wrap="square" rtlCol="0">
            <a:spAutoFit/>
          </a:bodyPr>
          <a:lstStyle/>
          <a:p>
            <a:r>
              <a:rPr lang="ar-MA" sz="2800" b="1" dirty="0">
                <a:solidFill>
                  <a:srgbClr val="FF0000"/>
                </a:solidFill>
              </a:rPr>
              <a:t>6</a:t>
            </a:r>
            <a:endParaRPr lang="fr-FR" b="1" dirty="0">
              <a:solidFill>
                <a:srgbClr val="FF0000"/>
              </a:solidFill>
            </a:endParaRPr>
          </a:p>
        </p:txBody>
      </p:sp>
      <p:sp>
        <p:nvSpPr>
          <p:cNvPr id="16" name="ZoneTexte 15">
            <a:extLst>
              <a:ext uri="{FF2B5EF4-FFF2-40B4-BE49-F238E27FC236}">
                <a16:creationId xmlns:a16="http://schemas.microsoft.com/office/drawing/2014/main" id="{7D834027-7C8E-7747-094A-14E7B4F9C7A8}"/>
              </a:ext>
            </a:extLst>
          </p:cNvPr>
          <p:cNvSpPr txBox="1"/>
          <p:nvPr/>
        </p:nvSpPr>
        <p:spPr>
          <a:xfrm>
            <a:off x="6934200" y="5981700"/>
            <a:ext cx="418315" cy="523220"/>
          </a:xfrm>
          <a:prstGeom prst="rect">
            <a:avLst/>
          </a:prstGeom>
          <a:noFill/>
        </p:spPr>
        <p:txBody>
          <a:bodyPr wrap="square" rtlCol="0">
            <a:spAutoFit/>
          </a:bodyPr>
          <a:lstStyle/>
          <a:p>
            <a:r>
              <a:rPr lang="ar-MA" sz="2800" b="1" dirty="0">
                <a:solidFill>
                  <a:srgbClr val="FF0000"/>
                </a:solidFill>
              </a:rPr>
              <a:t>5</a:t>
            </a:r>
            <a:endParaRPr lang="fr-FR" b="1" dirty="0">
              <a:solidFill>
                <a:srgbClr val="FF0000"/>
              </a:solidFill>
            </a:endParaRPr>
          </a:p>
        </p:txBody>
      </p:sp>
      <p:sp>
        <p:nvSpPr>
          <p:cNvPr id="17" name="ZoneTexte 16">
            <a:extLst>
              <a:ext uri="{FF2B5EF4-FFF2-40B4-BE49-F238E27FC236}">
                <a16:creationId xmlns:a16="http://schemas.microsoft.com/office/drawing/2014/main" id="{E6DE6066-ACAB-664F-AE2A-AAE927308C3C}"/>
              </a:ext>
            </a:extLst>
          </p:cNvPr>
          <p:cNvSpPr txBox="1"/>
          <p:nvPr/>
        </p:nvSpPr>
        <p:spPr>
          <a:xfrm>
            <a:off x="6553200" y="6525280"/>
            <a:ext cx="418315" cy="523220"/>
          </a:xfrm>
          <a:prstGeom prst="rect">
            <a:avLst/>
          </a:prstGeom>
          <a:noFill/>
        </p:spPr>
        <p:txBody>
          <a:bodyPr wrap="square" rtlCol="0">
            <a:spAutoFit/>
          </a:bodyPr>
          <a:lstStyle/>
          <a:p>
            <a:r>
              <a:rPr lang="ar-MA" sz="2800" b="1" dirty="0">
                <a:solidFill>
                  <a:srgbClr val="FF0000"/>
                </a:solidFill>
              </a:rPr>
              <a:t>2</a:t>
            </a:r>
            <a:endParaRPr lang="fr-FR" b="1" dirty="0">
              <a:solidFill>
                <a:srgbClr val="FF0000"/>
              </a:solidFill>
            </a:endParaRPr>
          </a:p>
        </p:txBody>
      </p:sp>
      <p:sp>
        <p:nvSpPr>
          <p:cNvPr id="18" name="ZoneTexte 17">
            <a:extLst>
              <a:ext uri="{FF2B5EF4-FFF2-40B4-BE49-F238E27FC236}">
                <a16:creationId xmlns:a16="http://schemas.microsoft.com/office/drawing/2014/main" id="{BBBF108F-376C-C6CC-916C-DA8CBF816204}"/>
              </a:ext>
            </a:extLst>
          </p:cNvPr>
          <p:cNvSpPr txBox="1"/>
          <p:nvPr/>
        </p:nvSpPr>
        <p:spPr>
          <a:xfrm>
            <a:off x="6934200" y="6525280"/>
            <a:ext cx="418315" cy="523220"/>
          </a:xfrm>
          <a:prstGeom prst="rect">
            <a:avLst/>
          </a:prstGeom>
          <a:noFill/>
        </p:spPr>
        <p:txBody>
          <a:bodyPr wrap="square" rtlCol="0">
            <a:spAutoFit/>
          </a:bodyPr>
          <a:lstStyle/>
          <a:p>
            <a:r>
              <a:rPr lang="ar-MA" sz="2800" b="1" dirty="0">
                <a:solidFill>
                  <a:srgbClr val="FF0000"/>
                </a:solidFill>
              </a:rPr>
              <a:t>4</a:t>
            </a:r>
            <a:endParaRPr lang="fr-FR" b="1" dirty="0">
              <a:solidFill>
                <a:srgbClr val="FF0000"/>
              </a:solidFill>
            </a:endParaRPr>
          </a:p>
        </p:txBody>
      </p:sp>
      <p:sp>
        <p:nvSpPr>
          <p:cNvPr id="19" name="ZoneTexte 18">
            <a:extLst>
              <a:ext uri="{FF2B5EF4-FFF2-40B4-BE49-F238E27FC236}">
                <a16:creationId xmlns:a16="http://schemas.microsoft.com/office/drawing/2014/main" id="{F675265D-BB94-CE77-7FA9-DDFDEE585691}"/>
              </a:ext>
            </a:extLst>
          </p:cNvPr>
          <p:cNvSpPr txBox="1"/>
          <p:nvPr/>
        </p:nvSpPr>
        <p:spPr>
          <a:xfrm>
            <a:off x="6553200" y="7048500"/>
            <a:ext cx="418315" cy="523220"/>
          </a:xfrm>
          <a:prstGeom prst="rect">
            <a:avLst/>
          </a:prstGeom>
          <a:noFill/>
        </p:spPr>
        <p:txBody>
          <a:bodyPr wrap="square" rtlCol="0">
            <a:spAutoFit/>
          </a:bodyPr>
          <a:lstStyle/>
          <a:p>
            <a:r>
              <a:rPr lang="ar-MA" sz="2800" b="1" dirty="0">
                <a:solidFill>
                  <a:srgbClr val="FF0000"/>
                </a:solidFill>
              </a:rPr>
              <a:t>8</a:t>
            </a:r>
            <a:endParaRPr lang="fr-FR" b="1" dirty="0">
              <a:solidFill>
                <a:srgbClr val="FF0000"/>
              </a:solidFill>
            </a:endParaRPr>
          </a:p>
        </p:txBody>
      </p:sp>
      <p:sp>
        <p:nvSpPr>
          <p:cNvPr id="20" name="ZoneTexte 19">
            <a:extLst>
              <a:ext uri="{FF2B5EF4-FFF2-40B4-BE49-F238E27FC236}">
                <a16:creationId xmlns:a16="http://schemas.microsoft.com/office/drawing/2014/main" id="{9F5E2FF3-28F7-2E4E-8FA7-677465B00540}"/>
              </a:ext>
            </a:extLst>
          </p:cNvPr>
          <p:cNvSpPr txBox="1"/>
          <p:nvPr/>
        </p:nvSpPr>
        <p:spPr>
          <a:xfrm>
            <a:off x="6973085" y="7058680"/>
            <a:ext cx="418315" cy="523220"/>
          </a:xfrm>
          <a:prstGeom prst="rect">
            <a:avLst/>
          </a:prstGeom>
          <a:noFill/>
        </p:spPr>
        <p:txBody>
          <a:bodyPr wrap="square" rtlCol="0">
            <a:spAutoFit/>
          </a:bodyPr>
          <a:lstStyle/>
          <a:p>
            <a:r>
              <a:rPr lang="ar-MA" sz="2800" b="1" dirty="0">
                <a:solidFill>
                  <a:srgbClr val="FF0000"/>
                </a:solidFill>
              </a:rPr>
              <a:t>9</a:t>
            </a:r>
            <a:endParaRPr lang="fr-FR" b="1" dirty="0">
              <a:solidFill>
                <a:srgbClr val="FF0000"/>
              </a:solidFill>
            </a:endParaRPr>
          </a:p>
        </p:txBody>
      </p:sp>
    </p:spTree>
    <p:extLst>
      <p:ext uri="{BB962C8B-B14F-4D97-AF65-F5344CB8AC3E}">
        <p14:creationId xmlns:p14="http://schemas.microsoft.com/office/powerpoint/2010/main" val="41071867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CCB23-2C6A-28B2-816C-1948391122C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6B34CD-0761-4F0F-8A13-EFC8DB3E6DA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DC36178-029D-1032-B1A7-9F33AD0DF9D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0DB0E17-4B12-CAC8-AD20-8063B953EB1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3C3A350-2994-0002-814E-A4307F7CE818}"/>
              </a:ext>
            </a:extLst>
          </p:cNvPr>
          <p:cNvSpPr txBox="1"/>
          <p:nvPr/>
        </p:nvSpPr>
        <p:spPr>
          <a:xfrm>
            <a:off x="2514600" y="976263"/>
            <a:ext cx="100012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سنمر إلى المسألة.</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انتبهوا سأقرأ المسألة مرتين وستعملون على تلوين الحل المناسب. </a:t>
            </a:r>
          </a:p>
        </p:txBody>
      </p:sp>
      <p:sp>
        <p:nvSpPr>
          <p:cNvPr id="3" name="Freeform 8">
            <a:extLst>
              <a:ext uri="{FF2B5EF4-FFF2-40B4-BE49-F238E27FC236}">
                <a16:creationId xmlns:a16="http://schemas.microsoft.com/office/drawing/2014/main" id="{894E1E6F-C2A7-0BF4-10F5-1B3C3F259AD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75946BC5-FAB6-D842-87C3-38FE61F3F509}"/>
              </a:ext>
            </a:extLst>
          </p:cNvPr>
          <p:cNvGraphicFramePr>
            <a:graphicFrameLocks noGrp="1"/>
          </p:cNvGraphicFramePr>
          <p:nvPr>
            <p:extLst>
              <p:ext uri="{D42A27DB-BD31-4B8C-83A1-F6EECF244321}">
                <p14:modId xmlns:p14="http://schemas.microsoft.com/office/powerpoint/2010/main" val="135285419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5E5AEAC7-9917-336E-8AB7-90C40A80348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6" name="Image 5">
            <a:extLst>
              <a:ext uri="{FF2B5EF4-FFF2-40B4-BE49-F238E27FC236}">
                <a16:creationId xmlns:a16="http://schemas.microsoft.com/office/drawing/2014/main" id="{1DDAB73A-419B-BD2B-2C55-5660512246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540" y="4076700"/>
            <a:ext cx="12136920" cy="3037293"/>
          </a:xfrm>
          <a:prstGeom prst="rect">
            <a:avLst/>
          </a:prstGeom>
        </p:spPr>
      </p:pic>
    </p:spTree>
    <p:extLst>
      <p:ext uri="{BB962C8B-B14F-4D97-AF65-F5344CB8AC3E}">
        <p14:creationId xmlns:p14="http://schemas.microsoft.com/office/powerpoint/2010/main" val="9874157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19B58-CB30-478B-D6E9-EABFD629172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8BBD0A-88F4-E534-0737-0A8A46761CBB}"/>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11F5265-FF09-0D29-C1C9-1E6A896E234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655BCB8-D4E1-5574-D6D4-4FCFA1E701F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8CCBB19-CDF2-802E-82A2-9D9B154DBD58}"/>
              </a:ext>
            </a:extLst>
          </p:cNvPr>
          <p:cNvSpPr txBox="1"/>
          <p:nvPr/>
        </p:nvSpPr>
        <p:spPr>
          <a:xfrm>
            <a:off x="2514600" y="976263"/>
            <a:ext cx="10001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p>
        </p:txBody>
      </p:sp>
      <p:sp>
        <p:nvSpPr>
          <p:cNvPr id="3" name="Freeform 8">
            <a:extLst>
              <a:ext uri="{FF2B5EF4-FFF2-40B4-BE49-F238E27FC236}">
                <a16:creationId xmlns:a16="http://schemas.microsoft.com/office/drawing/2014/main" id="{4FE77A6E-4926-F747-21B0-A2B92344F80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B01FBB8-C451-5FDF-E01D-124FF1ECD2E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8E12DAB8-3512-F188-F838-6D77CF5FBA7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5" name="Image 4">
            <a:extLst>
              <a:ext uri="{FF2B5EF4-FFF2-40B4-BE49-F238E27FC236}">
                <a16:creationId xmlns:a16="http://schemas.microsoft.com/office/drawing/2014/main" id="{BB60DE41-0737-31D6-7F9B-26E634E3C5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539" y="4457700"/>
            <a:ext cx="12136920" cy="3037293"/>
          </a:xfrm>
          <a:prstGeom prst="rect">
            <a:avLst/>
          </a:prstGeom>
        </p:spPr>
      </p:pic>
      <p:sp>
        <p:nvSpPr>
          <p:cNvPr id="7" name="Rectangle : coins arrondis 6">
            <a:extLst>
              <a:ext uri="{FF2B5EF4-FFF2-40B4-BE49-F238E27FC236}">
                <a16:creationId xmlns:a16="http://schemas.microsoft.com/office/drawing/2014/main" id="{B8E65F50-348E-7EF2-7C31-35FEE8480E37}"/>
              </a:ext>
            </a:extLst>
          </p:cNvPr>
          <p:cNvSpPr/>
          <p:nvPr/>
        </p:nvSpPr>
        <p:spPr>
          <a:xfrm>
            <a:off x="1447800" y="6743700"/>
            <a:ext cx="1828800" cy="533400"/>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b="1" dirty="0">
                <a:solidFill>
                  <a:schemeClr val="bg1"/>
                </a:solidFill>
              </a:rPr>
              <a:t>14 + 25</a:t>
            </a:r>
            <a:endParaRPr lang="fr-FR" sz="2800" b="1" dirty="0">
              <a:solidFill>
                <a:schemeClr val="bg1"/>
              </a:solidFill>
            </a:endParaRPr>
          </a:p>
        </p:txBody>
      </p:sp>
    </p:spTree>
    <p:extLst>
      <p:ext uri="{BB962C8B-B14F-4D97-AF65-F5344CB8AC3E}">
        <p14:creationId xmlns:p14="http://schemas.microsoft.com/office/powerpoint/2010/main" val="21347343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160885" y="-10391"/>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539F363-66EA-18B4-861A-55EB11320F5D}"/>
              </a:ext>
            </a:extLst>
          </p:cNvPr>
          <p:cNvSpPr txBox="1"/>
          <p:nvPr/>
        </p:nvSpPr>
        <p:spPr>
          <a:xfrm>
            <a:off x="1676400" y="3970418"/>
            <a:ext cx="9220200" cy="677108"/>
          </a:xfrm>
          <a:prstGeom prst="rect">
            <a:avLst/>
          </a:prstGeom>
        </p:spPr>
        <p:txBody>
          <a:bodyPr wrap="square" lIns="0" tIns="0" rIns="0" bIns="0" rtlCol="0" anchor="t">
            <a:spAutoFit/>
          </a:bodyPr>
          <a:lstStyle/>
          <a:p>
            <a:pPr algn="ctr" defTabSz="685834" rtl="1"/>
            <a:r>
              <a:rPr lang="ar-MA" sz="4400" dirty="0">
                <a:solidFill>
                  <a:srgbClr val="01070A"/>
                </a:solidFill>
                <a:latin typeface="Microsoft Uighur" panose="02000000000000000000" pitchFamily="2" charset="-78"/>
                <a:cs typeface="Microsoft Uighur" panose="02000000000000000000" pitchFamily="2" charset="-78"/>
              </a:rPr>
              <a:t>حساب مجموع عددين من رقم واحد شفويا؛</a:t>
            </a: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:رمي الكرة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4938235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C3923-C340-F692-2E02-49EFEC257FD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3F5EB95-6D95-495B-1E4D-6B04BED77EC0}"/>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747519B-C2CF-EA76-6395-12C8804EC69B}"/>
              </a:ext>
            </a:extLst>
          </p:cNvPr>
          <p:cNvSpPr/>
          <p:nvPr/>
        </p:nvSpPr>
        <p:spPr>
          <a:xfrm>
            <a:off x="275852" y="2350238"/>
            <a:ext cx="13164293" cy="749093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1E15E4-F842-8D5E-9AA3-5AB05D1D399C}"/>
              </a:ext>
            </a:extLst>
          </p:cNvPr>
          <p:cNvSpPr/>
          <p:nvPr/>
        </p:nvSpPr>
        <p:spPr>
          <a:xfrm>
            <a:off x="-1" y="644346"/>
            <a:ext cx="13716001" cy="15382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C0D26C-561F-34B9-EFD0-668D8DD66100}"/>
              </a:ext>
            </a:extLst>
          </p:cNvPr>
          <p:cNvSpPr txBox="1"/>
          <p:nvPr/>
        </p:nvSpPr>
        <p:spPr>
          <a:xfrm>
            <a:off x="152400" y="863027"/>
            <a:ext cx="12504004"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 الآن سنلعب لعبة جديدة وهي لعبة رمي الكرة. </a:t>
            </a:r>
          </a:p>
          <a:p>
            <a:pPr marL="342900" lvl="1" indent="-342900" algn="r" defTabSz="685834" rtl="1">
              <a:lnSpc>
                <a:spcPts val="3017"/>
              </a:lnSpc>
              <a:spcBef>
                <a:spcPct val="0"/>
              </a:spcBef>
              <a:buFont typeface="Arial" panose="020B0604020202020204" pitchFamily="34" charset="0"/>
              <a:buChar cha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يستعين الأستاذ(ة)  ببطاقة النشاط في النمذجة</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r>
              <a:rPr lang="ar-MA" sz="2400" dirty="0">
                <a:solidFill>
                  <a:prstClr val="white">
                    <a:lumMod val="65000"/>
                  </a:prstClr>
                </a:solidFill>
                <a:latin typeface="Microsoft Uighur" panose="02000000000000000000" pitchFamily="2" charset="-78"/>
                <a:cs typeface="Microsoft Uighur" panose="02000000000000000000" pitchFamily="2" charset="-78"/>
              </a:rPr>
              <a:t>الملحق 2).</a:t>
            </a:r>
          </a:p>
        </p:txBody>
      </p:sp>
      <p:sp>
        <p:nvSpPr>
          <p:cNvPr id="3" name="Freeform 8">
            <a:extLst>
              <a:ext uri="{FF2B5EF4-FFF2-40B4-BE49-F238E27FC236}">
                <a16:creationId xmlns:a16="http://schemas.microsoft.com/office/drawing/2014/main" id="{9F12BC84-50C5-E314-8FE1-A58D25347B29}"/>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BA20B1E-4BA2-A8A2-3EAD-F58ED948C28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ألعاب</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7">
            <a:extLst>
              <a:ext uri="{FF2B5EF4-FFF2-40B4-BE49-F238E27FC236}">
                <a16:creationId xmlns:a16="http://schemas.microsoft.com/office/drawing/2014/main" id="{FDFA457B-2184-CB65-7B7F-133C8C4CE805}"/>
              </a:ext>
            </a:extLst>
          </p:cNvPr>
          <p:cNvPicPr>
            <a:picLocks noChangeAspect="1"/>
          </p:cNvPicPr>
          <p:nvPr/>
        </p:nvPicPr>
        <p:blipFill rotWithShape="1">
          <a:blip r:embed="rId4">
            <a:clrChange>
              <a:clrFrom>
                <a:srgbClr val="FFFFFF"/>
              </a:clrFrom>
              <a:clrTo>
                <a:srgbClr val="FFFFFF">
                  <a:alpha val="0"/>
                </a:srgbClr>
              </a:clrTo>
            </a:clrChange>
          </a:blip>
          <a:srcRect l="2561" r="16568" b="8086"/>
          <a:stretch/>
        </p:blipFill>
        <p:spPr>
          <a:xfrm>
            <a:off x="4383840" y="3756104"/>
            <a:ext cx="4948316" cy="4490030"/>
          </a:xfrm>
          <a:prstGeom prst="rect">
            <a:avLst/>
          </a:prstGeom>
        </p:spPr>
      </p:pic>
    </p:spTree>
    <p:extLst>
      <p:ext uri="{BB962C8B-B14F-4D97-AF65-F5344CB8AC3E}">
        <p14:creationId xmlns:p14="http://schemas.microsoft.com/office/powerpoint/2010/main" val="3547625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82884-467D-AE10-D1C0-E1A8766DCF9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5A9224B-FA8B-4BAC-CA9D-953567641E53}"/>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30CD3D6-3123-9419-717F-887583A743FD}"/>
              </a:ext>
            </a:extLst>
          </p:cNvPr>
          <p:cNvSpPr/>
          <p:nvPr/>
        </p:nvSpPr>
        <p:spPr>
          <a:xfrm>
            <a:off x="275852" y="2350238"/>
            <a:ext cx="13164293" cy="749093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7DBE83-25EF-862E-F164-671B4545CE72}"/>
              </a:ext>
            </a:extLst>
          </p:cNvPr>
          <p:cNvSpPr/>
          <p:nvPr/>
        </p:nvSpPr>
        <p:spPr>
          <a:xfrm>
            <a:off x="-1" y="644346"/>
            <a:ext cx="13716001" cy="15382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DF883C3-04BF-036F-E5E2-80DB0FCE6D72}"/>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في المنزل تتممون ما تبقى من تمارين الصفحة 14.</a:t>
            </a:r>
          </a:p>
        </p:txBody>
      </p:sp>
      <p:sp>
        <p:nvSpPr>
          <p:cNvPr id="3" name="Freeform 8">
            <a:extLst>
              <a:ext uri="{FF2B5EF4-FFF2-40B4-BE49-F238E27FC236}">
                <a16:creationId xmlns:a16="http://schemas.microsoft.com/office/drawing/2014/main" id="{D1C76A02-ECDB-8A72-AD1A-56D4E0CAAD69}"/>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5635A9C-8282-E886-5417-92CEFEF3F95A}"/>
              </a:ext>
            </a:extLst>
          </p:cNvPr>
          <p:cNvGraphicFramePr>
            <a:graphicFrameLocks noGrp="1"/>
          </p:cNvGraphicFramePr>
          <p:nvPr>
            <p:extLst>
              <p:ext uri="{D42A27DB-BD31-4B8C-83A1-F6EECF244321}">
                <p14:modId xmlns:p14="http://schemas.microsoft.com/office/powerpoint/2010/main" val="918601407"/>
              </p:ext>
            </p:extLst>
          </p:nvPr>
        </p:nvGraphicFramePr>
        <p:xfrm>
          <a:off x="0" y="0"/>
          <a:ext cx="13716000" cy="712299"/>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667000">
                  <a:extLst>
                    <a:ext uri="{9D8B030D-6E8A-4147-A177-3AD203B41FA5}">
                      <a16:colId xmlns:a16="http://schemas.microsoft.com/office/drawing/2014/main" val="3853007050"/>
                    </a:ext>
                  </a:extLst>
                </a:gridCol>
                <a:gridCol w="2438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ألعاب</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3FFB493E-2712-051E-8551-EB0CFB5E82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8696" y="3106342"/>
            <a:ext cx="5782482" cy="5963482"/>
          </a:xfrm>
          <a:prstGeom prst="rect">
            <a:avLst/>
          </a:prstGeom>
        </p:spPr>
      </p:pic>
      <p:pic>
        <p:nvPicPr>
          <p:cNvPr id="6" name="Image 5">
            <a:extLst>
              <a:ext uri="{FF2B5EF4-FFF2-40B4-BE49-F238E27FC236}">
                <a16:creationId xmlns:a16="http://schemas.microsoft.com/office/drawing/2014/main" id="{AFD87059-9CE2-DCBA-6602-913DE18877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7031" y="2919951"/>
            <a:ext cx="4968671" cy="6149873"/>
          </a:xfrm>
          <a:prstGeom prst="rect">
            <a:avLst/>
          </a:prstGeom>
        </p:spPr>
      </p:pic>
    </p:spTree>
    <p:extLst>
      <p:ext uri="{BB962C8B-B14F-4D97-AF65-F5344CB8AC3E}">
        <p14:creationId xmlns:p14="http://schemas.microsoft.com/office/powerpoint/2010/main" val="347275303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79275CD-BE76-C129-E3F5-ECB13EC4847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C06F595D-1BB5-BBD4-B929-F8BF86EB2E1F}"/>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1676400" y="3978360"/>
            <a:ext cx="8297893" cy="929100"/>
          </a:xfrm>
          <a:prstGeom prst="rect">
            <a:avLst/>
          </a:prstGeom>
        </p:spPr>
        <p:txBody>
          <a:bodyPr wrap="square" lIns="0" tIns="0" rIns="0" bIns="0" rtlCol="0" anchor="t">
            <a:spAutoFit/>
          </a:bodyPr>
          <a:lstStyle/>
          <a:p>
            <a:pPr algn="ctr" defTabSz="685834">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914776" y="2906907"/>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1600200" y="4976400"/>
            <a:ext cx="8297893" cy="929100"/>
          </a:xfrm>
          <a:prstGeom prst="rect">
            <a:avLst/>
          </a:prstGeom>
        </p:spPr>
        <p:txBody>
          <a:bodyPr wrap="square" lIns="0" tIns="0" rIns="0" bIns="0" rtlCol="0" anchor="t">
            <a:spAutoFit/>
          </a:bodyPr>
          <a:lstStyle/>
          <a:p>
            <a:pPr algn="r" defTabSz="685834" rtl="1">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نسبة التحكم التقديرية من أهداف الحصة.</a:t>
            </a:r>
          </a:p>
        </p:txBody>
      </p:sp>
    </p:spTree>
    <p:extLst>
      <p:ext uri="{BB962C8B-B14F-4D97-AF65-F5344CB8AC3E}">
        <p14:creationId xmlns:p14="http://schemas.microsoft.com/office/powerpoint/2010/main" val="3664201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586954364"/>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D981A-0ABD-3ABC-9D43-4F94E711E5A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F3C2E41-3673-979C-7D5C-EFCE02FF377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1A2C26CC-1AF8-8FD2-2A44-14BED52C33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72367054-FFCC-3024-E752-2363F1DD84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818D624F-9ACD-0EBB-529C-8A3C8DC2C61B}"/>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550F6584-048A-6444-C651-E6E5BEBA1BCB}"/>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الملحق1</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2232657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BB467AA8-BCB7-736A-96CB-44A39E213C1C}"/>
              </a:ext>
            </a:extLst>
          </p:cNvPr>
          <p:cNvPicPr>
            <a:picLocks noChangeAspect="1"/>
          </p:cNvPicPr>
          <p:nvPr/>
        </p:nvPicPr>
        <p:blipFill rotWithShape="1">
          <a:blip r:embed="rId3"/>
          <a:srcRect t="3067" b="13512"/>
          <a:stretch/>
        </p:blipFill>
        <p:spPr>
          <a:xfrm>
            <a:off x="0" y="1285876"/>
            <a:ext cx="13716000" cy="7739848"/>
          </a:xfrm>
          <a:prstGeom prst="rect">
            <a:avLst/>
          </a:prstGeom>
        </p:spPr>
      </p:pic>
      <p:pic>
        <p:nvPicPr>
          <p:cNvPr id="7" name="Graphic 6" descr="Alarm clock with solid fill">
            <a:extLst>
              <a:ext uri="{FF2B5EF4-FFF2-40B4-BE49-F238E27FC236}">
                <a16:creationId xmlns:a16="http://schemas.microsoft.com/office/drawing/2014/main" id="{083375E5-DC73-654B-5090-024B21B6C353}"/>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48000" y="4830520"/>
            <a:ext cx="967480" cy="774308"/>
          </a:xfrm>
          <a:prstGeom prst="rect">
            <a:avLst/>
          </a:prstGeom>
        </p:spPr>
      </p:pic>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dirty="0">
              <a:solidFill>
                <a:prstClr val="black"/>
              </a:solidFill>
              <a:latin typeface="MadaniArabic-ExtraLight" panose="00000300000000000000" pitchFamily="2" charset="-78"/>
            </a:endParaRPr>
          </a:p>
        </p:txBody>
      </p:sp>
      <p:graphicFrame>
        <p:nvGraphicFramePr>
          <p:cNvPr id="12" name="Tableau 4">
            <a:extLst>
              <a:ext uri="{FF2B5EF4-FFF2-40B4-BE49-F238E27FC236}">
                <a16:creationId xmlns:a16="http://schemas.microsoft.com/office/drawing/2014/main" id="{53C30653-D237-F046-EA7F-A8E6354AA829}"/>
              </a:ext>
            </a:extLst>
          </p:cNvPr>
          <p:cNvGraphicFramePr>
            <a:graphicFrameLocks noGrp="1"/>
          </p:cNvGraphicFramePr>
          <p:nvPr>
            <p:extLst>
              <p:ext uri="{D42A27DB-BD31-4B8C-83A1-F6EECF244321}">
                <p14:modId xmlns:p14="http://schemas.microsoft.com/office/powerpoint/2010/main" val="2142554593"/>
              </p:ext>
            </p:extLst>
          </p:nvPr>
        </p:nvGraphicFramePr>
        <p:xfrm>
          <a:off x="221501" y="2270908"/>
          <a:ext cx="13272998" cy="3582952"/>
        </p:xfrm>
        <a:graphic>
          <a:graphicData uri="http://schemas.openxmlformats.org/drawingml/2006/table">
            <a:tbl>
              <a:tblPr firstRow="1" bandRow="1">
                <a:tableStyleId>{5940675A-B579-460E-94D1-54222C63F5DA}</a:tableStyleId>
              </a:tblPr>
              <a:tblGrid>
                <a:gridCol w="9243923">
                  <a:extLst>
                    <a:ext uri="{9D8B030D-6E8A-4147-A177-3AD203B41FA5}">
                      <a16:colId xmlns:a16="http://schemas.microsoft.com/office/drawing/2014/main" val="2904711255"/>
                    </a:ext>
                  </a:extLst>
                </a:gridCol>
                <a:gridCol w="4029075">
                  <a:extLst>
                    <a:ext uri="{9D8B030D-6E8A-4147-A177-3AD203B41FA5}">
                      <a16:colId xmlns:a16="http://schemas.microsoft.com/office/drawing/2014/main" val="3971960171"/>
                    </a:ext>
                  </a:extLst>
                </a:gridCol>
              </a:tblGrid>
              <a:tr h="1260801">
                <a:tc>
                  <a:txBody>
                    <a:bodyPr/>
                    <a:lstStyle/>
                    <a:p>
                      <a:pPr marL="0" marR="0" lvl="0" indent="0" algn="just"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MadaniArabic-Light" panose="00000400000000000000" pitchFamily="2" charset="-78"/>
                          <a:ea typeface="+mn-ea"/>
                          <a:cs typeface="MadaniArabic-Light" panose="00000400000000000000" pitchFamily="2" charset="-78"/>
                        </a:rPr>
                        <a:t>تعرف وقراءة الأعداد وتمييز القيمة المكانية لرقم معين ضمن أعداد من 0 إلى 99.</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latin typeface="MadaniArabic-Light" panose="00000400000000000000" pitchFamily="2" charset="-78"/>
                          <a:cs typeface="MadaniArabic-Light" panose="00000400000000000000" pitchFamily="2" charset="-78"/>
                        </a:rPr>
                        <a:t>أهداف النشاط</a:t>
                      </a:r>
                      <a:endParaRPr lang="fr-MA" sz="3600" b="1" dirty="0">
                        <a:latin typeface="MadaniArabic-Light" panose="00000400000000000000" pitchFamily="2" charset="-78"/>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445012868"/>
                  </a:ext>
                </a:extLst>
              </a:tr>
              <a:tr h="1260801">
                <a:tc>
                  <a:txBody>
                    <a:bodyPr/>
                    <a:lstStyle/>
                    <a:p>
                      <a:pPr marL="0" marR="0" lvl="0" indent="0" algn="just"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MadaniArabic-Light" panose="00000400000000000000" pitchFamily="2" charset="-78"/>
                          <a:ea typeface="+mn-ea"/>
                          <a:cs typeface="MadaniArabic-Light" panose="00000400000000000000" pitchFamily="2" charset="-78"/>
                        </a:rPr>
                        <a:t>9 حصوات وطباشير (حسب المتوفر، الماسكات المغناطيسية واللوحات المناسبة، أقراص ، أقلام لبدية ...)</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latin typeface="MadaniArabic-Light" panose="00000400000000000000" pitchFamily="2" charset="-78"/>
                          <a:cs typeface="MadaniArabic-Light" panose="00000400000000000000" pitchFamily="2" charset="-78"/>
                        </a:rPr>
                        <a:t>المعينات الديداكتيكية</a:t>
                      </a:r>
                      <a:endParaRPr lang="fr-MA" sz="3600" b="1" dirty="0">
                        <a:latin typeface="MadaniArabic-Light" panose="00000400000000000000" pitchFamily="2" charset="-78"/>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502884860"/>
                  </a:ext>
                </a:extLst>
              </a:tr>
              <a:tr h="1061350">
                <a:tc>
                  <a:txBody>
                    <a:bodyPr/>
                    <a:lstStyle/>
                    <a:p>
                      <a:pPr algn="ctr" rtl="1"/>
                      <a:r>
                        <a:rPr lang="fr-MA" sz="3600" b="1" kern="1200" dirty="0">
                          <a:solidFill>
                            <a:schemeClr val="tx1"/>
                          </a:solidFill>
                          <a:latin typeface="MadaniArabic-Light" panose="00000400000000000000" pitchFamily="2" charset="-78"/>
                          <a:ea typeface="+mn-ea"/>
                          <a:cs typeface="MadaniArabic-Light" panose="00000400000000000000" pitchFamily="2" charset="-78"/>
                        </a:rPr>
                        <a:t> </a:t>
                      </a:r>
                      <a:r>
                        <a:rPr lang="ar-MA" sz="3600" b="1" kern="1200" dirty="0">
                          <a:solidFill>
                            <a:schemeClr val="tx1"/>
                          </a:solidFill>
                          <a:latin typeface="MadaniArabic-Light" panose="00000400000000000000" pitchFamily="2" charset="-78"/>
                          <a:ea typeface="+mn-ea"/>
                          <a:cs typeface="MadaniArabic-Light" panose="00000400000000000000" pitchFamily="2" charset="-78"/>
                        </a:rPr>
                        <a:t>10دقيقة</a:t>
                      </a:r>
                      <a:endParaRPr lang="fr-MA" sz="3600" b="1"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latin typeface="MadaniArabic-Light" panose="00000400000000000000" pitchFamily="2" charset="-78"/>
                          <a:cs typeface="MadaniArabic-Light" panose="00000400000000000000" pitchFamily="2" charset="-78"/>
                        </a:rPr>
                        <a:t>المدة الزمنية</a:t>
                      </a:r>
                      <a:endParaRPr lang="fr-MA" sz="3600" b="1" dirty="0">
                        <a:latin typeface="MadaniArabic-Light" panose="00000400000000000000" pitchFamily="2" charset="-78"/>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089371680"/>
                  </a:ext>
                </a:extLst>
              </a:tr>
            </a:tbl>
          </a:graphicData>
        </a:graphic>
      </p:graphicFrame>
      <p:sp>
        <p:nvSpPr>
          <p:cNvPr id="5" name="Google Shape;146;p4">
            <a:extLst>
              <a:ext uri="{FF2B5EF4-FFF2-40B4-BE49-F238E27FC236}">
                <a16:creationId xmlns:a16="http://schemas.microsoft.com/office/drawing/2014/main" id="{DC428C7C-9543-C1D5-4EB7-67A459D0C69F}"/>
              </a:ext>
            </a:extLst>
          </p:cNvPr>
          <p:cNvSpPr txBox="1">
            <a:spLocks/>
          </p:cNvSpPr>
          <p:nvPr/>
        </p:nvSpPr>
        <p:spPr>
          <a:xfrm>
            <a:off x="2144209"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   عجلة الأعداد</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pic>
        <p:nvPicPr>
          <p:cNvPr id="3" name="Image 2">
            <a:extLst>
              <a:ext uri="{FF2B5EF4-FFF2-40B4-BE49-F238E27FC236}">
                <a16:creationId xmlns:a16="http://schemas.microsoft.com/office/drawing/2014/main" id="{195FB5AE-FD6C-5AB6-97D6-39FCDD48F5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05400" y="5902068"/>
            <a:ext cx="2743200" cy="3050849"/>
          </a:xfrm>
          <a:prstGeom prst="rect">
            <a:avLst/>
          </a:prstGeom>
        </p:spPr>
      </p:pic>
    </p:spTree>
    <p:extLst>
      <p:ext uri="{BB962C8B-B14F-4D97-AF65-F5344CB8AC3E}">
        <p14:creationId xmlns:p14="http://schemas.microsoft.com/office/powerpoint/2010/main" val="16589292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3" name="Image 12">
            <a:extLst>
              <a:ext uri="{FF2B5EF4-FFF2-40B4-BE49-F238E27FC236}">
                <a16:creationId xmlns:a16="http://schemas.microsoft.com/office/drawing/2014/main" id="{F169FCA0-C274-83EA-E6A4-FD217C0C8993}"/>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811221"/>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latin typeface="MadaniArabic-ExtraLight" panose="00000300000000000000" pitchFamily="2" charset="-78"/>
                          <a:cs typeface="MadaniArabic-Light" panose="00000400000000000000" pitchFamily="2" charset="-78"/>
                        </a:rPr>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925830">
                <a:tc>
                  <a:txBody>
                    <a:bodyPr/>
                    <a:lstStyle/>
                    <a:p>
                      <a:pPr algn="ctr" rtl="1"/>
                      <a:r>
                        <a:rPr lang="ar-MA" sz="2700" b="1" dirty="0">
                          <a:latin typeface="MadaniArabic-ExtraLight" panose="00000300000000000000" pitchFamily="2" charset="-78"/>
                          <a:cs typeface="MadaniArabic-Light" panose="00000400000000000000" pitchFamily="2" charset="-78"/>
                        </a:rPr>
                        <a:t>تنظيم وإعداد الفضاء؛ تحضير المعينات الديداكتيكية؛ جذب انتباه المتعلمين؛ التصريح بأهداف النشاط.</a:t>
                      </a:r>
                      <a:endParaRPr lang="fr-MA" sz="27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latin typeface="MadaniArabic-ExtraLight" panose="00000300000000000000" pitchFamily="2" charset="-78"/>
                          <a:cs typeface="+mj-cs"/>
                        </a:rPr>
                        <a:t>التهيئة</a:t>
                      </a:r>
                      <a:endParaRPr lang="fr-MA" sz="15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adaniArabic-ExtraLight" panose="00000300000000000000" pitchFamily="2" charset="-78"/>
                          <a:cs typeface="+mj-cs"/>
                        </a:rPr>
                        <a:t>1) </a:t>
                      </a:r>
                      <a:r>
                        <a:rPr lang="ar-MA" sz="3200" b="1" kern="1200" dirty="0">
                          <a:solidFill>
                            <a:schemeClr val="tx1"/>
                          </a:solidFill>
                          <a:cs typeface="MadaniArabic-Light" panose="00000400000000000000" pitchFamily="2" charset="-78"/>
                        </a:rPr>
                        <a:t>النمذجة</a:t>
                      </a:r>
                      <a:endParaRPr lang="fr-MA" sz="3200" b="1" kern="1200" dirty="0">
                        <a:solidFill>
                          <a:schemeClr val="tx1"/>
                        </a:solidFill>
                        <a:latin typeface="MadaniArabic-ExtraLight" panose="00000300000000000000" pitchFamily="2" charset="-78"/>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adaniArabic-ExtraLight" panose="00000300000000000000" pitchFamily="2"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dirty="0">
              <a:solidFill>
                <a:prstClr val="black"/>
              </a:solidFill>
              <a:latin typeface="MadaniArabic-ExtraLight" panose="00000300000000000000" pitchFamily="2" charset="-78"/>
            </a:endParaRPr>
          </a:p>
        </p:txBody>
      </p:sp>
      <p:sp>
        <p:nvSpPr>
          <p:cNvPr id="2" name="TextBox 1">
            <a:extLst>
              <a:ext uri="{FF2B5EF4-FFF2-40B4-BE49-F238E27FC236}">
                <a16:creationId xmlns:a16="http://schemas.microsoft.com/office/drawing/2014/main" id="{59E3095B-E60C-38DF-E04D-1BE02489E71C}"/>
              </a:ext>
            </a:extLst>
          </p:cNvPr>
          <p:cNvSpPr txBox="1"/>
          <p:nvPr/>
        </p:nvSpPr>
        <p:spPr>
          <a:xfrm>
            <a:off x="1390650" y="4536488"/>
            <a:ext cx="11696700" cy="4455066"/>
          </a:xfrm>
          <a:prstGeom prst="rect">
            <a:avLst/>
          </a:prstGeom>
          <a:noFill/>
        </p:spPr>
        <p:txBody>
          <a:bodyPr wrap="square" rtlCol="0">
            <a:spAutoFit/>
          </a:bodyPr>
          <a:lstStyle/>
          <a:p>
            <a:pPr algn="just" defTabSz="1028700" rtl="1">
              <a:defRPr/>
            </a:pPr>
            <a:r>
              <a:rPr lang="ar-MA" sz="2025" dirty="0">
                <a:solidFill>
                  <a:prstClr val="black"/>
                </a:solidFill>
                <a:latin typeface="MadaniArabic-Light" panose="00000400000000000000" pitchFamily="2" charset="-78"/>
                <a:cs typeface="MadaniArabic-Light" panose="00000400000000000000" pitchFamily="2" charset="-78"/>
              </a:rPr>
              <a:t>يقوم الميسر(ة) بنمذجة النشاط:</a:t>
            </a:r>
          </a:p>
          <a:p>
            <a:pPr marL="321469" indent="-321469" algn="just" defTabSz="1028700" rtl="1">
              <a:lnSpc>
                <a:spcPct val="150000"/>
              </a:lnSpc>
              <a:buFont typeface="Arial" panose="020B0604020202020204" pitchFamily="34" charset="0"/>
              <a:buChar char="•"/>
              <a:defRPr/>
            </a:pPr>
            <a:r>
              <a:rPr lang="ar-MA" sz="2025" dirty="0">
                <a:solidFill>
                  <a:prstClr val="black"/>
                </a:solidFill>
                <a:latin typeface="MadaniArabic-Light" panose="00000400000000000000" pitchFamily="2" charset="-78"/>
                <a:cs typeface="MadaniArabic-Light" panose="00000400000000000000" pitchFamily="2" charset="-78"/>
              </a:rPr>
              <a:t>يطلب من المتعلمين جمع 9 حصوات .</a:t>
            </a:r>
            <a:endParaRPr lang="fr-FR" sz="2025"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025" dirty="0">
                <a:solidFill>
                  <a:prstClr val="black"/>
                </a:solidFill>
                <a:latin typeface="MadaniArabic-Light" panose="00000400000000000000" pitchFamily="2" charset="-78"/>
                <a:cs typeface="MadaniArabic-Light" panose="00000400000000000000" pitchFamily="2" charset="-78"/>
              </a:rPr>
              <a:t>يرسم 2 دوائر ممركزة على الأرضية أو على سطح العمل حسب المتوفر. في الدائرة الداخلية يكتب: "وحدات"، وفي الدائرة الخارجية يكتب " عشرات " </a:t>
            </a:r>
            <a:endParaRPr lang="fr-FR" sz="2025"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025" dirty="0">
                <a:solidFill>
                  <a:prstClr val="black"/>
                </a:solidFill>
                <a:latin typeface="MadaniArabic-Light" panose="00000400000000000000" pitchFamily="2" charset="-78"/>
                <a:cs typeface="MadaniArabic-Light" panose="00000400000000000000" pitchFamily="2" charset="-78"/>
              </a:rPr>
              <a:t>يشرح قاعدة لعبة عجلة الأعداد:          </a:t>
            </a:r>
            <a:endParaRPr lang="fr-FR" sz="2025"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025" dirty="0">
                <a:solidFill>
                  <a:prstClr val="black"/>
                </a:solidFill>
                <a:latin typeface="MadaniArabic-Light" panose="00000400000000000000" pitchFamily="2" charset="-78"/>
                <a:cs typeface="MadaniArabic-Light" panose="00000400000000000000" pitchFamily="2" charset="-78"/>
              </a:rPr>
              <a:t>سنستعمل فقط 9 حصوات (أقراص، أحجار ...) في هذه اللعبة.</a:t>
            </a:r>
            <a:endParaRPr lang="fr-FR" sz="2025"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025" dirty="0">
                <a:solidFill>
                  <a:prstClr val="black"/>
                </a:solidFill>
                <a:latin typeface="MadaniArabic-Light" panose="00000400000000000000" pitchFamily="2" charset="-78"/>
                <a:cs typeface="MadaniArabic-Light" panose="00000400000000000000" pitchFamily="2" charset="-78"/>
              </a:rPr>
              <a:t>بعد رمي الحصى في العجلة، الحصوات التي تقع على الدوائر أو خارج الدائرة الكبيرة يتم استبعادها. ولن يتم احتسابها. </a:t>
            </a:r>
            <a:endParaRPr lang="fr-FR" sz="2025"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025" dirty="0">
                <a:solidFill>
                  <a:prstClr val="black"/>
                </a:solidFill>
                <a:latin typeface="MadaniArabic-Light" panose="00000400000000000000" pitchFamily="2" charset="-78"/>
                <a:cs typeface="MadaniArabic-Light" panose="00000400000000000000" pitchFamily="2" charset="-78"/>
              </a:rPr>
              <a:t>يتم تحديد مسافة بسيطة عن الدائرة : يرمي منها الميسر الحصوات التسعة لتقع داخل عجلة الأعداد. </a:t>
            </a:r>
            <a:endParaRPr lang="fr-MA" sz="2025" dirty="0">
              <a:solidFill>
                <a:prstClr val="black"/>
              </a:solidFill>
              <a:latin typeface="MadaniArabic-Light" panose="00000400000000000000" pitchFamily="2" charset="-78"/>
              <a:cs typeface="MadaniArabic-Light" panose="00000400000000000000" pitchFamily="2" charset="-78"/>
            </a:endParaRPr>
          </a:p>
          <a:p>
            <a:pPr algn="just" defTabSz="1028700" rtl="1">
              <a:defRPr/>
            </a:pPr>
            <a:endParaRPr lang="ar-MA" sz="2025" dirty="0">
              <a:solidFill>
                <a:prstClr val="black"/>
              </a:solidFill>
              <a:latin typeface="MadaniArabic-Light" panose="00000400000000000000" pitchFamily="2" charset="-78"/>
              <a:cs typeface="MadaniArabic-Light" panose="00000400000000000000" pitchFamily="2" charset="-78"/>
            </a:endParaRPr>
          </a:p>
        </p:txBody>
      </p:sp>
      <p:sp>
        <p:nvSpPr>
          <p:cNvPr id="3" name="Google Shape;146;p4">
            <a:extLst>
              <a:ext uri="{FF2B5EF4-FFF2-40B4-BE49-F238E27FC236}">
                <a16:creationId xmlns:a16="http://schemas.microsoft.com/office/drawing/2014/main" id="{79B3887D-43FF-9253-16F4-75594C59BB07}"/>
              </a:ext>
            </a:extLst>
          </p:cNvPr>
          <p:cNvSpPr txBox="1">
            <a:spLocks/>
          </p:cNvSpPr>
          <p:nvPr/>
        </p:nvSpPr>
        <p:spPr>
          <a:xfrm>
            <a:off x="2144209"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   عجلة الأعداد</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14128288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7" name="Image 16">
            <a:extLst>
              <a:ext uri="{FF2B5EF4-FFF2-40B4-BE49-F238E27FC236}">
                <a16:creationId xmlns:a16="http://schemas.microsoft.com/office/drawing/2014/main" id="{56E60583-4D20-9333-6392-CE59626EEA6E}"/>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3" cy="6477327"/>
        </p:xfrm>
        <a:graphic>
          <a:graphicData uri="http://schemas.openxmlformats.org/drawingml/2006/table">
            <a:tbl>
              <a:tblPr firstRow="1" bandRow="1">
                <a:tableStyleId>{5940675A-B579-460E-94D1-54222C63F5DA}</a:tableStyleId>
              </a:tblPr>
              <a:tblGrid>
                <a:gridCol w="13415963">
                  <a:extLst>
                    <a:ext uri="{9D8B030D-6E8A-4147-A177-3AD203B41FA5}">
                      <a16:colId xmlns:a16="http://schemas.microsoft.com/office/drawing/2014/main" val="2904711255"/>
                    </a:ext>
                  </a:extLst>
                </a:gridCol>
              </a:tblGrid>
              <a:tr h="838280">
                <a:tc>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adaniArabic-ExtraLight" panose="00000300000000000000" pitchFamily="2" charset="-78"/>
                          <a:cs typeface="+mj-cs"/>
                        </a:rPr>
                        <a:t>1) </a:t>
                      </a:r>
                      <a:r>
                        <a:rPr lang="ar-MA" sz="3200" b="1" kern="1200" dirty="0">
                          <a:solidFill>
                            <a:schemeClr val="tx1"/>
                          </a:solidFill>
                          <a:cs typeface="MadaniArabic-Light" panose="00000400000000000000" pitchFamily="2" charset="-78"/>
                        </a:rPr>
                        <a:t>النمذجة ( تتمة)</a:t>
                      </a:r>
                      <a:endParaRPr lang="fr-MA" sz="3200" b="1" kern="1200" dirty="0">
                        <a:solidFill>
                          <a:schemeClr val="tx1"/>
                        </a:solidFill>
                        <a:latin typeface="MadaniArabic-ExtraLight" panose="00000300000000000000" pitchFamily="2" charset="-78"/>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642685650"/>
                  </a:ext>
                </a:extLst>
              </a:tr>
              <a:tr h="5639047">
                <a:tc>
                  <a:txBody>
                    <a:bodyPr/>
                    <a:lstStyle/>
                    <a:p>
                      <a:pPr algn="just" rtl="1">
                        <a:lnSpc>
                          <a:spcPct val="150000"/>
                        </a:lnSpc>
                      </a:pPr>
                      <a:endParaRPr lang="ar-MA" sz="2700" kern="1200" dirty="0">
                        <a:solidFill>
                          <a:schemeClr val="tx1"/>
                        </a:solidFill>
                        <a:latin typeface="MadaniArabic-ExtraLight" panose="00000300000000000000" pitchFamily="2"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84916015"/>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dirty="0">
              <a:solidFill>
                <a:prstClr val="black"/>
              </a:solidFill>
              <a:latin typeface="MadaniArabic-ExtraLight" panose="00000300000000000000" pitchFamily="2" charset="-78"/>
            </a:endParaRPr>
          </a:p>
        </p:txBody>
      </p:sp>
      <p:sp>
        <p:nvSpPr>
          <p:cNvPr id="2" name="TextBox 1">
            <a:extLst>
              <a:ext uri="{FF2B5EF4-FFF2-40B4-BE49-F238E27FC236}">
                <a16:creationId xmlns:a16="http://schemas.microsoft.com/office/drawing/2014/main" id="{59E3095B-E60C-38DF-E04D-1BE02489E71C}"/>
              </a:ext>
            </a:extLst>
          </p:cNvPr>
          <p:cNvSpPr txBox="1"/>
          <p:nvPr/>
        </p:nvSpPr>
        <p:spPr>
          <a:xfrm>
            <a:off x="860157" y="3378154"/>
            <a:ext cx="12279337" cy="4662815"/>
          </a:xfrm>
          <a:prstGeom prst="rect">
            <a:avLst/>
          </a:prstGeom>
          <a:noFill/>
        </p:spPr>
        <p:txBody>
          <a:bodyPr wrap="square" rtlCol="0">
            <a:spAutoFit/>
          </a:bodyPr>
          <a:lstStyle/>
          <a:p>
            <a:pPr algn="just" defTabSz="1028700" rtl="1">
              <a:defRPr/>
            </a:pPr>
            <a:r>
              <a:rPr lang="ar-MA" sz="2700" dirty="0">
                <a:solidFill>
                  <a:prstClr val="black"/>
                </a:solidFill>
                <a:latin typeface="MadaniArabic-Light" panose="00000400000000000000" pitchFamily="2" charset="-78"/>
                <a:cs typeface="MadaniArabic-Light" panose="00000400000000000000" pitchFamily="2" charset="-78"/>
              </a:rPr>
              <a:t>يقوم الميسر(ة) بنمذجة النشاط:</a:t>
            </a:r>
          </a:p>
          <a:p>
            <a:pPr marL="321469" indent="-321469" algn="just" defTabSz="1028700" rtl="1">
              <a:lnSpc>
                <a:spcPct val="150000"/>
              </a:lnSpc>
              <a:buFont typeface="Arial" panose="020B0604020202020204" pitchFamily="34" charset="0"/>
              <a:buChar char="•"/>
              <a:defRPr/>
            </a:pPr>
            <a:r>
              <a:rPr lang="ar-MA" sz="2700" dirty="0">
                <a:solidFill>
                  <a:prstClr val="black"/>
                </a:solidFill>
                <a:latin typeface="MadaniArabic-Light" panose="00000400000000000000" pitchFamily="2" charset="-78"/>
                <a:cs typeface="MadaniArabic-Light" panose="00000400000000000000" pitchFamily="2" charset="-78"/>
              </a:rPr>
              <a:t>يتم تذكير المتعلمين بقاعدة اللعبة.</a:t>
            </a:r>
            <a:endParaRPr lang="fr-FR" sz="2700"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700" dirty="0">
                <a:solidFill>
                  <a:prstClr val="black"/>
                </a:solidFill>
                <a:latin typeface="MadaniArabic-Light" panose="00000400000000000000" pitchFamily="2" charset="-78"/>
                <a:cs typeface="MadaniArabic-Light" panose="00000400000000000000" pitchFamily="2" charset="-78"/>
              </a:rPr>
              <a:t> - يرسم جدول العدّ للاشتغال على تحديد القيمة المكانية للرقم داخل العدد بجانب عجلة الأعداد. </a:t>
            </a:r>
            <a:endParaRPr lang="fr-FR" sz="2700"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700" dirty="0">
                <a:solidFill>
                  <a:prstClr val="black"/>
                </a:solidFill>
                <a:latin typeface="MadaniArabic-Light" panose="00000400000000000000" pitchFamily="2" charset="-78"/>
                <a:cs typeface="MadaniArabic-Light" panose="00000400000000000000" pitchFamily="2" charset="-78"/>
              </a:rPr>
              <a:t>يبدأ بعد الحصوات انطلاقا من القيمة المكانية الأعلى. مثلا يبدأ من دائرة المئات ويطلب من المتعلمين عدّ الحصوات الواقعة داخل كل دائرة.  يكتب المتعلمون النتيجة داخل جدول العد  ثم يطلب منهم قراءة العدد المحصل عليه.</a:t>
            </a:r>
          </a:p>
          <a:p>
            <a:pPr algn="just" defTabSz="1028700" rtl="1">
              <a:defRPr/>
            </a:pPr>
            <a:endParaRPr lang="ar-MA" sz="2700" dirty="0">
              <a:solidFill>
                <a:prstClr val="black"/>
              </a:solidFill>
              <a:latin typeface="MadaniArabic-Light" panose="00000400000000000000" pitchFamily="2" charset="-78"/>
              <a:cs typeface="MadaniArabic-Light" panose="00000400000000000000" pitchFamily="2" charset="-78"/>
            </a:endParaRPr>
          </a:p>
        </p:txBody>
      </p:sp>
      <p:sp>
        <p:nvSpPr>
          <p:cNvPr id="3" name="Google Shape;146;p4">
            <a:extLst>
              <a:ext uri="{FF2B5EF4-FFF2-40B4-BE49-F238E27FC236}">
                <a16:creationId xmlns:a16="http://schemas.microsoft.com/office/drawing/2014/main" id="{60E457F6-66AF-A3E2-70EC-F6B1EE476964}"/>
              </a:ext>
            </a:extLst>
          </p:cNvPr>
          <p:cNvSpPr txBox="1">
            <a:spLocks/>
          </p:cNvSpPr>
          <p:nvPr/>
        </p:nvSpPr>
        <p:spPr>
          <a:xfrm>
            <a:off x="2144209"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   عجلة الأعداد</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232558445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CF74E09A-1F44-E430-0B0A-5B12BFAC59B3}"/>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adaniArabic-Light" panose="00000400000000000000" pitchFamily="2" charset="-78"/>
                          <a:ea typeface="+mn-ea"/>
                          <a:cs typeface="MadaniArabic-Light" panose="00000400000000000000" pitchFamily="2" charset="-78"/>
                        </a:rPr>
                        <a:t>2) الممارسة الموجهة</a:t>
                      </a:r>
                      <a:endParaRPr lang="fr-MA" sz="3200" b="1"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latin typeface="MadaniArabic-Light" panose="00000400000000000000" pitchFamily="2" charset="-78"/>
                        <a:cs typeface="MadaniArabic-Light" panose="00000400000000000000" pitchFamily="2" charset="-78"/>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latin typeface="MadaniArabic-Light" panose="00000400000000000000" pitchFamily="2" charset="-78"/>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72653" y="3148370"/>
            <a:ext cx="12970695" cy="4702313"/>
          </a:xfrm>
          <a:prstGeom prst="rect">
            <a:avLst/>
          </a:prstGeom>
          <a:noFill/>
        </p:spPr>
        <p:txBody>
          <a:bodyPr wrap="square" rtlCol="0">
            <a:spAutoFit/>
          </a:bodyPr>
          <a:lstStyle/>
          <a:p>
            <a:pPr algn="just" defTabSz="1028700" rtl="1">
              <a:lnSpc>
                <a:spcPct val="150000"/>
              </a:lnSpc>
              <a:defRPr/>
            </a:pPr>
            <a:r>
              <a:rPr lang="ar-MA" sz="2250" dirty="0">
                <a:solidFill>
                  <a:prstClr val="black"/>
                </a:solidFill>
                <a:latin typeface="MadaniArabic-Light" panose="00000400000000000000" pitchFamily="2" charset="-78"/>
                <a:cs typeface="MadaniArabic-Light" panose="00000400000000000000" pitchFamily="2" charset="-78"/>
              </a:rPr>
              <a:t>السيناريو:</a:t>
            </a:r>
          </a:p>
          <a:p>
            <a:pPr marL="321469" indent="-321469" algn="just" defTabSz="1028700" rtl="1">
              <a:lnSpc>
                <a:spcPct val="150000"/>
              </a:lnSpc>
              <a:buFont typeface="Arial" panose="020B0604020202020204" pitchFamily="34" charset="0"/>
              <a:buChar char="•"/>
              <a:defRPr/>
            </a:pPr>
            <a:r>
              <a:rPr lang="ar-MA" sz="2250" dirty="0">
                <a:solidFill>
                  <a:prstClr val="black"/>
                </a:solidFill>
                <a:latin typeface="MadaniArabic-Light" panose="00000400000000000000" pitchFamily="2" charset="-78"/>
                <a:cs typeface="MadaniArabic-Light" panose="00000400000000000000" pitchFamily="2" charset="-78"/>
              </a:rPr>
              <a:t>يكلف الميسر 2 أو3 تلاميذ بمحاكاة النشاط أمام جماعة الفصل قبل الانتقال إلى الممارسة داخل جماعات العمل الصغرى.</a:t>
            </a:r>
          </a:p>
          <a:p>
            <a:pPr marL="321469" indent="-321469" algn="just" defTabSz="1028700" rtl="1">
              <a:lnSpc>
                <a:spcPct val="150000"/>
              </a:lnSpc>
              <a:buFont typeface="Arial" panose="020B0604020202020204" pitchFamily="34" charset="0"/>
              <a:buChar char="•"/>
              <a:defRPr/>
            </a:pPr>
            <a:r>
              <a:rPr lang="ar-MA" sz="2250" dirty="0">
                <a:solidFill>
                  <a:prstClr val="black"/>
                </a:solidFill>
                <a:latin typeface="MadaniArabic-Light" panose="00000400000000000000" pitchFamily="2" charset="-78"/>
                <a:cs typeface="MadaniArabic-Light" panose="00000400000000000000" pitchFamily="2" charset="-78"/>
              </a:rPr>
              <a:t>يكون الميسر مجموعات عمل صغرى ويعمل منسق المجموعة على تسيير النشاط داخل مجموعته.</a:t>
            </a:r>
          </a:p>
          <a:p>
            <a:pPr marL="321469" indent="-321469" algn="just" defTabSz="1028700" rtl="1">
              <a:lnSpc>
                <a:spcPct val="150000"/>
              </a:lnSpc>
              <a:buFont typeface="Arial" panose="020B0604020202020204" pitchFamily="34" charset="0"/>
              <a:buChar char="•"/>
              <a:defRPr/>
            </a:pPr>
            <a:r>
              <a:rPr lang="ar-MA" sz="2250" dirty="0">
                <a:solidFill>
                  <a:prstClr val="black"/>
                </a:solidFill>
                <a:latin typeface="MadaniArabic-Light" panose="00000400000000000000" pitchFamily="2" charset="-78"/>
                <a:cs typeface="MadaniArabic-Light" panose="00000400000000000000" pitchFamily="2" charset="-78"/>
              </a:rPr>
              <a:t>يتم تنظيم العمل وفق تحدي أو منافسة بين مجموعات العمل الصغرى، بحيث تفوز المجموعة التي تحصل على أكبر عدد.</a:t>
            </a:r>
            <a:r>
              <a:rPr lang="fr-FR" sz="2250" dirty="0">
                <a:solidFill>
                  <a:prstClr val="black"/>
                </a:solidFill>
                <a:latin typeface="MadaniArabic-Light" panose="00000400000000000000" pitchFamily="2" charset="-78"/>
                <a:cs typeface="MadaniArabic-Light" panose="00000400000000000000" pitchFamily="2" charset="-78"/>
                <a:sym typeface="Symbol" panose="05050102010706020507" pitchFamily="18" charset="2"/>
              </a:rPr>
              <a:t> </a:t>
            </a:r>
            <a:endParaRPr lang="ar-MA" sz="2250" dirty="0">
              <a:solidFill>
                <a:prstClr val="black"/>
              </a:solidFill>
              <a:latin typeface="MadaniArabic-Light" panose="00000400000000000000" pitchFamily="2" charset="-78"/>
              <a:cs typeface="MadaniArabic-Light" panose="00000400000000000000" pitchFamily="2" charset="-78"/>
              <a:sym typeface="Symbol" panose="05050102010706020507" pitchFamily="18" charset="2"/>
            </a:endParaRPr>
          </a:p>
          <a:p>
            <a:pPr marL="321469" indent="-321469" algn="just" defTabSz="1028700" rtl="1">
              <a:lnSpc>
                <a:spcPct val="150000"/>
              </a:lnSpc>
              <a:buFont typeface="Arial" panose="020B0604020202020204" pitchFamily="34" charset="0"/>
              <a:buChar char="•"/>
              <a:defRPr/>
            </a:pPr>
            <a:r>
              <a:rPr lang="ar-MA" sz="2250" dirty="0">
                <a:solidFill>
                  <a:prstClr val="black"/>
                </a:solidFill>
                <a:latin typeface="MadaniArabic-Light" panose="00000400000000000000" pitchFamily="2" charset="-78"/>
                <a:cs typeface="MadaniArabic-Light" panose="00000400000000000000" pitchFamily="2" charset="-78"/>
              </a:rPr>
              <a:t>يدعو الميسر ممثل المجموعة إلى عد الحصوات انطلاقا من القيمة المكانية الأعلى. مثلا يبدأ من دائرة المئات ويطلب من المتعلمين عد الحصوات الواقعة داخل كل دائرة.  يكتب المتعلمون النتيجة داخل جدول العد ثم يطلب منهم قراءة العدد المحصل عليه. </a:t>
            </a:r>
          </a:p>
        </p:txBody>
      </p:sp>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dirty="0">
              <a:solidFill>
                <a:prstClr val="black"/>
              </a:solidFill>
              <a:latin typeface="MadaniArabic-ExtraLight" panose="00000300000000000000" pitchFamily="2" charset="-78"/>
            </a:endParaRPr>
          </a:p>
        </p:txBody>
      </p:sp>
      <p:sp>
        <p:nvSpPr>
          <p:cNvPr id="8" name="Google Shape;146;p4">
            <a:extLst>
              <a:ext uri="{FF2B5EF4-FFF2-40B4-BE49-F238E27FC236}">
                <a16:creationId xmlns:a16="http://schemas.microsoft.com/office/drawing/2014/main" id="{594FECF9-78E5-1BE5-509D-3236CE97C697}"/>
              </a:ext>
            </a:extLst>
          </p:cNvPr>
          <p:cNvSpPr txBox="1">
            <a:spLocks/>
          </p:cNvSpPr>
          <p:nvPr/>
        </p:nvSpPr>
        <p:spPr>
          <a:xfrm>
            <a:off x="2144209"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   عجلة الأعداد</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36346539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3" name="Image 12">
            <a:extLst>
              <a:ext uri="{FF2B5EF4-FFF2-40B4-BE49-F238E27FC236}">
                <a16:creationId xmlns:a16="http://schemas.microsoft.com/office/drawing/2014/main" id="{09DBAA12-0962-0172-B606-82738562E07A}"/>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7417" y="2332444"/>
          <a:ext cx="13367133" cy="6487313"/>
        </p:xfrm>
        <a:graphic>
          <a:graphicData uri="http://schemas.openxmlformats.org/drawingml/2006/table">
            <a:tbl>
              <a:tblPr firstRow="1" bandRow="1">
                <a:tableStyleId>{5940675A-B579-460E-94D1-54222C63F5DA}</a:tableStyleId>
              </a:tblPr>
              <a:tblGrid>
                <a:gridCol w="13367133">
                  <a:extLst>
                    <a:ext uri="{9D8B030D-6E8A-4147-A177-3AD203B41FA5}">
                      <a16:colId xmlns:a16="http://schemas.microsoft.com/office/drawing/2014/main" val="2904711255"/>
                    </a:ext>
                  </a:extLst>
                </a:gridCol>
              </a:tblGrid>
              <a:tr h="80854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kern="1200" dirty="0">
                          <a:solidFill>
                            <a:schemeClr val="tx1"/>
                          </a:solidFill>
                          <a:latin typeface="MadaniArabic-Light" panose="00000400000000000000" pitchFamily="2" charset="-78"/>
                          <a:ea typeface="+mn-ea"/>
                          <a:cs typeface="MadaniArabic-Light" panose="00000400000000000000" pitchFamily="2" charset="-78"/>
                        </a:rPr>
                        <a:t>3) </a:t>
                      </a:r>
                      <a:r>
                        <a:rPr lang="ar-MA" sz="3200" b="1" dirty="0">
                          <a:solidFill>
                            <a:schemeClr val="tx1"/>
                          </a:solidFill>
                          <a:latin typeface="MadaniArabic-Light" panose="00000400000000000000" pitchFamily="2" charset="-78"/>
                          <a:cs typeface="MadaniArabic-Light" panose="00000400000000000000" pitchFamily="2" charset="-78"/>
                        </a:rPr>
                        <a:t>الممارسة المستقلة </a:t>
                      </a:r>
                      <a:endParaRPr lang="fr-MA" sz="3200" b="1" dirty="0">
                        <a:solidFill>
                          <a:schemeClr val="tx1"/>
                        </a:solidFill>
                        <a:latin typeface="MadaniArabic-Light" panose="00000400000000000000" pitchFamily="2" charset="-78"/>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70282548"/>
                  </a:ext>
                </a:extLst>
              </a:tr>
              <a:tr h="1002110">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MadaniArabic-Light" panose="00000400000000000000" pitchFamily="2" charset="-78"/>
                          <a:ea typeface="+mn-ea"/>
                          <a:cs typeface="MadaniArabic-Light" panose="00000400000000000000" pitchFamily="2" charset="-78"/>
                        </a:rPr>
                        <a:t>يوجه الميسر(ة) المتعلمين إلى إنجاز الأنشطة التطبيقية المقترحة في كراسة الدعم.</a:t>
                      </a:r>
                      <a:endParaRPr lang="fr-MA" sz="2700" b="1"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89371680"/>
                  </a:ext>
                </a:extLst>
              </a:tr>
              <a:tr h="80854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dirty="0">
                          <a:latin typeface="MadaniArabic-Light" panose="00000400000000000000" pitchFamily="2" charset="-78"/>
                          <a:cs typeface="MadaniArabic-Light" panose="00000400000000000000" pitchFamily="2" charset="-78"/>
                        </a:rPr>
                        <a:t>*موجهات عامة*</a:t>
                      </a:r>
                      <a:endParaRPr lang="fr-MA" sz="3200" b="1" dirty="0">
                        <a:latin typeface="MadaniArabic-Light" panose="00000400000000000000" pitchFamily="2" charset="-78"/>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60048326"/>
                  </a:ext>
                </a:extLst>
              </a:tr>
              <a:tr h="3868109">
                <a:tc>
                  <a:txBody>
                    <a:bodyPr/>
                    <a:lstStyle/>
                    <a:p>
                      <a:pPr marL="342900" lvl="0" indent="-342900" algn="just" defTabSz="914400" rtl="1" eaLnBrk="1" latinLnBrk="0" hangingPunct="1">
                        <a:lnSpc>
                          <a:spcPct val="150000"/>
                        </a:lnSpc>
                        <a:buFont typeface="Arial" panose="020B0604020202020204" pitchFamily="34" charset="0"/>
                        <a:buChar char="•"/>
                      </a:pPr>
                      <a:endParaRPr lang="fr-MA" sz="1800" b="1"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21819782"/>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dirty="0">
              <a:solidFill>
                <a:prstClr val="black"/>
              </a:solidFill>
              <a:latin typeface="MadaniArabic-ExtraLight" panose="00000300000000000000" pitchFamily="2" charset="-78"/>
            </a:endParaRPr>
          </a:p>
        </p:txBody>
      </p:sp>
      <p:sp>
        <p:nvSpPr>
          <p:cNvPr id="3" name="TextBox 2">
            <a:extLst>
              <a:ext uri="{FF2B5EF4-FFF2-40B4-BE49-F238E27FC236}">
                <a16:creationId xmlns:a16="http://schemas.microsoft.com/office/drawing/2014/main" id="{9EB0F910-A9EC-7689-C763-B524B9CBC4D4}"/>
              </a:ext>
            </a:extLst>
          </p:cNvPr>
          <p:cNvSpPr txBox="1"/>
          <p:nvPr/>
        </p:nvSpPr>
        <p:spPr>
          <a:xfrm>
            <a:off x="436264" y="5576099"/>
            <a:ext cx="12843473" cy="2624821"/>
          </a:xfrm>
          <a:prstGeom prst="rect">
            <a:avLst/>
          </a:prstGeom>
          <a:noFill/>
        </p:spPr>
        <p:txBody>
          <a:bodyPr wrap="square" rtlCol="0">
            <a:spAutoFit/>
          </a:bodyPr>
          <a:lstStyle/>
          <a:p>
            <a:pPr marL="321469" indent="-321469" algn="just" defTabSz="1028700" rtl="1">
              <a:lnSpc>
                <a:spcPct val="150000"/>
              </a:lnSpc>
              <a:buFont typeface="Arial" panose="020B0604020202020204" pitchFamily="34" charset="0"/>
              <a:buChar char="•"/>
              <a:defRPr/>
            </a:pPr>
            <a:r>
              <a:rPr lang="ar-MA" sz="2250" b="1" dirty="0">
                <a:solidFill>
                  <a:prstClr val="black"/>
                </a:solidFill>
                <a:latin typeface="MadaniArabic-Light" panose="00000400000000000000" pitchFamily="2" charset="-78"/>
                <a:cs typeface="MadaniArabic-Light" panose="00000400000000000000" pitchFamily="2" charset="-78"/>
              </a:rPr>
              <a:t>ترسم الدوائر بعدد أرقام الأعداد وتسمى كل دائرة بالقيمة المكانية التي ترمز لها. </a:t>
            </a:r>
            <a:endParaRPr lang="fr-MA" sz="2250" b="1"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250" b="1" dirty="0">
                <a:solidFill>
                  <a:prstClr val="black"/>
                </a:solidFill>
                <a:latin typeface="MadaniArabic-Light" panose="00000400000000000000" pitchFamily="2" charset="-78"/>
                <a:cs typeface="MadaniArabic-Light" panose="00000400000000000000" pitchFamily="2" charset="-78"/>
              </a:rPr>
              <a:t>يتم العمل بعجلة الأعداد من رقمين ثم ينتقل تدريجيا مع المتعلمين إلى الرتب الأعلى بإضافة دوائر جديدة.</a:t>
            </a:r>
            <a:endParaRPr lang="fr-MA" sz="2250" b="1"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250" b="1" dirty="0">
                <a:solidFill>
                  <a:prstClr val="black"/>
                </a:solidFill>
                <a:latin typeface="MadaniArabic-Light" panose="00000400000000000000" pitchFamily="2" charset="-78"/>
                <a:cs typeface="MadaniArabic-Light" panose="00000400000000000000" pitchFamily="2" charset="-78"/>
              </a:rPr>
              <a:t>عندما يتم العد تترك الحصوات داخل الدوائر، ليدرك المتعلم اختلاف قيمة الحصوات التي تقع داخل دائرة العشرات عن تلك التي تقع ضمن دائرة الوحدات. </a:t>
            </a:r>
            <a:endParaRPr lang="fr-MA" sz="2250" b="1"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250" b="1" dirty="0">
                <a:solidFill>
                  <a:prstClr val="black"/>
                </a:solidFill>
                <a:latin typeface="MadaniArabic-Light" panose="00000400000000000000" pitchFamily="2" charset="-78"/>
                <a:cs typeface="MadaniArabic-Light" panose="00000400000000000000" pitchFamily="2" charset="-78"/>
              </a:rPr>
              <a:t>يكتب العدد داخل جدول العد قبل رفع الحصوات.</a:t>
            </a:r>
            <a:endParaRPr lang="fr-MA" sz="2250" b="1" dirty="0">
              <a:solidFill>
                <a:prstClr val="black"/>
              </a:solidFill>
              <a:latin typeface="MadaniArabic-Light" panose="00000400000000000000" pitchFamily="2" charset="-78"/>
              <a:cs typeface="MadaniArabic-Light" panose="00000400000000000000" pitchFamily="2" charset="-78"/>
            </a:endParaRPr>
          </a:p>
        </p:txBody>
      </p:sp>
      <p:sp>
        <p:nvSpPr>
          <p:cNvPr id="2" name="Google Shape;146;p4">
            <a:extLst>
              <a:ext uri="{FF2B5EF4-FFF2-40B4-BE49-F238E27FC236}">
                <a16:creationId xmlns:a16="http://schemas.microsoft.com/office/drawing/2014/main" id="{5C758C03-BDC0-0110-7B3C-E34834D011CD}"/>
              </a:ext>
            </a:extLst>
          </p:cNvPr>
          <p:cNvSpPr txBox="1">
            <a:spLocks/>
          </p:cNvSpPr>
          <p:nvPr/>
        </p:nvSpPr>
        <p:spPr>
          <a:xfrm>
            <a:off x="2144209"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   عجلة الأعداد</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156520645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E0E19-DF1A-E142-C25F-1CCFB88E31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C551211-FF96-FAA3-24A9-95FD3290E7F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CC80AA78-D778-A05F-8A0F-A14D12BE5D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906EFEE-768A-4034-4E05-14B3891E50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BD1F222E-CE0F-9B9F-8DA8-19E3AD8D04A5}"/>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B18318A7-300F-C314-2A6B-21DFACA34EFB}"/>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الملحق2</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18326696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2" name="Image 1">
            <a:extLst>
              <a:ext uri="{FF2B5EF4-FFF2-40B4-BE49-F238E27FC236}">
                <a16:creationId xmlns:a16="http://schemas.microsoft.com/office/drawing/2014/main" id="{B516431A-8340-6396-EDFE-9FC47BD4FA01}"/>
              </a:ext>
            </a:extLst>
          </p:cNvPr>
          <p:cNvPicPr>
            <a:picLocks noChangeAspect="1"/>
          </p:cNvPicPr>
          <p:nvPr/>
        </p:nvPicPr>
        <p:blipFill rotWithShape="1">
          <a:blip r:embed="rId3"/>
          <a:srcRect t="3067" b="13512"/>
          <a:stretch/>
        </p:blipFill>
        <p:spPr>
          <a:xfrm>
            <a:off x="0" y="1285876"/>
            <a:ext cx="13716000" cy="7739848"/>
          </a:xfrm>
          <a:prstGeom prst="rect">
            <a:avLst/>
          </a:prstGeom>
        </p:spPr>
      </p:pic>
      <p:grpSp>
        <p:nvGrpSpPr>
          <p:cNvPr id="5" name="Groupe 2">
            <a:extLst>
              <a:ext uri="{FF2B5EF4-FFF2-40B4-BE49-F238E27FC236}">
                <a16:creationId xmlns:a16="http://schemas.microsoft.com/office/drawing/2014/main" id="{7E6C89B3-7D51-F4E1-035B-0E3F87903908}"/>
              </a:ext>
            </a:extLst>
          </p:cNvPr>
          <p:cNvGrpSpPr/>
          <p:nvPr/>
        </p:nvGrpSpPr>
        <p:grpSpPr>
          <a:xfrm>
            <a:off x="1" y="1283604"/>
            <a:ext cx="13716001" cy="810000"/>
            <a:chOff x="-1" y="-7018"/>
            <a:chExt cx="12192001" cy="720000"/>
          </a:xfrm>
        </p:grpSpPr>
        <p:sp>
          <p:nvSpPr>
            <p:cNvPr id="9" name="Google Shape;146;p4">
              <a:extLst>
                <a:ext uri="{FF2B5EF4-FFF2-40B4-BE49-F238E27FC236}">
                  <a16:creationId xmlns:a16="http://schemas.microsoft.com/office/drawing/2014/main" id="{361C4EDF-AB31-6B50-18F8-903086D1177F}"/>
                </a:ext>
              </a:extLst>
            </p:cNvPr>
            <p:cNvSpPr txBox="1">
              <a:spLocks/>
            </p:cNvSpPr>
            <p:nvPr/>
          </p:nvSpPr>
          <p:spPr>
            <a:xfrm>
              <a:off x="-1" y="-7018"/>
              <a:ext cx="8380073" cy="72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p>
          </p:txBody>
        </p:sp>
        <p:sp>
          <p:nvSpPr>
            <p:cNvPr id="11" name="Google Shape;146;p4">
              <a:extLst>
                <a:ext uri="{FF2B5EF4-FFF2-40B4-BE49-F238E27FC236}">
                  <a16:creationId xmlns:a16="http://schemas.microsoft.com/office/drawing/2014/main" id="{8CC06152-6CAD-1F8D-C8FD-3F5E50531B45}"/>
                </a:ext>
              </a:extLst>
            </p:cNvPr>
            <p:cNvSpPr txBox="1">
              <a:spLocks/>
            </p:cNvSpPr>
            <p:nvPr/>
          </p:nvSpPr>
          <p:spPr>
            <a:xfrm>
              <a:off x="8380072" y="-7018"/>
              <a:ext cx="3811928" cy="720000"/>
            </a:xfrm>
            <a:prstGeom prst="rect">
              <a:avLst/>
            </a:prstGeom>
            <a:solidFill>
              <a:schemeClr val="accent5"/>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60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 الذهني</a:t>
              </a:r>
            </a:p>
          </p:txBody>
        </p:sp>
      </p:grpSp>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13" name="Rectangle 12">
            <a:extLst>
              <a:ext uri="{FF2B5EF4-FFF2-40B4-BE49-F238E27FC236}">
                <a16:creationId xmlns:a16="http://schemas.microsoft.com/office/drawing/2014/main" id="{3EB8CC41-135A-435C-FAC2-3A8700D7009D}"/>
              </a:ext>
            </a:extLst>
          </p:cNvPr>
          <p:cNvSpPr/>
          <p:nvPr/>
        </p:nvSpPr>
        <p:spPr>
          <a:xfrm>
            <a:off x="0" y="22383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graphicFrame>
        <p:nvGraphicFramePr>
          <p:cNvPr id="14" name="Tableau 4">
            <a:extLst>
              <a:ext uri="{FF2B5EF4-FFF2-40B4-BE49-F238E27FC236}">
                <a16:creationId xmlns:a16="http://schemas.microsoft.com/office/drawing/2014/main" id="{0EA91A25-6E91-FD32-DBC2-5D7C9DB0D7E5}"/>
              </a:ext>
            </a:extLst>
          </p:cNvPr>
          <p:cNvGraphicFramePr>
            <a:graphicFrameLocks noGrp="1"/>
          </p:cNvGraphicFramePr>
          <p:nvPr/>
        </p:nvGraphicFramePr>
        <p:xfrm>
          <a:off x="221501" y="3110520"/>
          <a:ext cx="13272998" cy="4451462"/>
        </p:xfrm>
        <a:graphic>
          <a:graphicData uri="http://schemas.openxmlformats.org/drawingml/2006/table">
            <a:tbl>
              <a:tblPr firstRow="1" bandRow="1">
                <a:tableStyleId>{5940675A-B579-460E-94D1-54222C63F5DA}</a:tableStyleId>
              </a:tblPr>
              <a:tblGrid>
                <a:gridCol w="9243923">
                  <a:extLst>
                    <a:ext uri="{9D8B030D-6E8A-4147-A177-3AD203B41FA5}">
                      <a16:colId xmlns:a16="http://schemas.microsoft.com/office/drawing/2014/main" val="2904711255"/>
                    </a:ext>
                  </a:extLst>
                </a:gridCol>
                <a:gridCol w="4029075">
                  <a:extLst>
                    <a:ext uri="{9D8B030D-6E8A-4147-A177-3AD203B41FA5}">
                      <a16:colId xmlns:a16="http://schemas.microsoft.com/office/drawing/2014/main" val="3971960171"/>
                    </a:ext>
                  </a:extLst>
                </a:gridCol>
              </a:tblGrid>
              <a:tr h="1549456">
                <a:tc>
                  <a:txBody>
                    <a:bodyPr/>
                    <a:lstStyle/>
                    <a:p>
                      <a:pPr marL="342900" lvl="0" indent="-342900" algn="r" rtl="1">
                        <a:spcBef>
                          <a:spcPts val="220"/>
                        </a:spcBef>
                        <a:spcAft>
                          <a:spcPts val="0"/>
                        </a:spcAft>
                        <a:buFont typeface="Calibri" panose="020F0502020204030204" pitchFamily="34" charset="0"/>
                        <a:buChar char="-"/>
                      </a:pPr>
                      <a:r>
                        <a:rPr lang="ar-SA" sz="2700" b="1" dirty="0">
                          <a:solidFill>
                            <a:srgbClr val="151616"/>
                          </a:solidFill>
                          <a:latin typeface="MadaniArabic-Light" panose="00000400000000000000" pitchFamily="2" charset="-78"/>
                          <a:cs typeface="MadaniArabic-Light" panose="00000400000000000000" pitchFamily="2" charset="-78"/>
                        </a:rPr>
                        <a:t>اكساب القدرة على الجمع شفويا لعددين من رقم واحد؛</a:t>
                      </a:r>
                      <a:endParaRPr lang="fr-FR" sz="2700" b="1" dirty="0">
                        <a:solidFill>
                          <a:srgbClr val="151616"/>
                        </a:solidFill>
                        <a:latin typeface="MadaniArabic-Light" panose="00000400000000000000" pitchFamily="2" charset="-78"/>
                        <a:cs typeface="+mj-cs"/>
                      </a:endParaRPr>
                    </a:p>
                    <a:p>
                      <a:pPr marL="342900" lvl="0" indent="-342900" algn="r" rtl="1">
                        <a:spcBef>
                          <a:spcPts val="220"/>
                        </a:spcBef>
                        <a:spcAft>
                          <a:spcPts val="0"/>
                        </a:spcAft>
                        <a:buFont typeface="Calibri" panose="020F0502020204030204" pitchFamily="34" charset="0"/>
                        <a:buChar char="-"/>
                      </a:pPr>
                      <a:r>
                        <a:rPr lang="ar-SA" sz="2700" b="1" dirty="0">
                          <a:solidFill>
                            <a:srgbClr val="151616"/>
                          </a:solidFill>
                          <a:latin typeface="MadaniArabic-Light" panose="00000400000000000000" pitchFamily="2" charset="-78"/>
                          <a:cs typeface="MadaniArabic-Light" panose="00000400000000000000" pitchFamily="2" charset="-78"/>
                        </a:rPr>
                        <a:t>اكساب القدرة على الطرح شفويا لعدد مكون من رقمين أو رقم واحد، يكون الفرق محصورا بين 0 و18؛</a:t>
                      </a:r>
                      <a:endParaRPr lang="fr-FR" sz="2700" b="1" dirty="0">
                        <a:solidFill>
                          <a:srgbClr val="151616"/>
                        </a:solidFill>
                        <a:latin typeface="MadaniArabic-Light" panose="00000400000000000000" pitchFamily="2"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4100" b="1" dirty="0">
                          <a:solidFill>
                            <a:schemeClr val="bg1"/>
                          </a:solidFill>
                          <a:latin typeface="29LT Bukra Bold" panose="020B0604020202020204" charset="-78"/>
                          <a:cs typeface="MadaniArabic-Light" panose="00000400000000000000" pitchFamily="2" charset="-78"/>
                        </a:rPr>
                        <a:t>أهداف النشاط</a:t>
                      </a:r>
                      <a:endParaRPr lang="fr-MA" sz="4100" b="1" dirty="0">
                        <a:solidFill>
                          <a:schemeClr val="bg1"/>
                        </a:solidFill>
                        <a:latin typeface="29LT Bukra Bold" panose="020B0604020202020204"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3445012868"/>
                  </a:ext>
                </a:extLst>
              </a:tr>
              <a:tr h="133731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700" b="1" dirty="0">
                          <a:solidFill>
                            <a:srgbClr val="151616"/>
                          </a:solidFill>
                          <a:latin typeface="MadaniArabic-Light" panose="00000400000000000000" pitchFamily="2" charset="-78"/>
                          <a:cs typeface="MadaniArabic-Light" panose="00000400000000000000" pitchFamily="2" charset="-78"/>
                        </a:rPr>
                        <a:t>جداول الجمع والطرح</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4100" b="1" dirty="0">
                          <a:solidFill>
                            <a:schemeClr val="bg1"/>
                          </a:solidFill>
                          <a:latin typeface="29LT Bukra Bold" panose="020B0604020202020204" charset="-78"/>
                          <a:cs typeface="MadaniArabic-Light" panose="00000400000000000000" pitchFamily="2" charset="-78"/>
                        </a:rPr>
                        <a:t>المعينات الديداكتيكية</a:t>
                      </a:r>
                      <a:endParaRPr lang="fr-MA" sz="4100" b="1" dirty="0">
                        <a:solidFill>
                          <a:schemeClr val="bg1"/>
                        </a:solidFill>
                        <a:latin typeface="29LT Bukra Bold" panose="020B0604020202020204"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1502884860"/>
                  </a:ext>
                </a:extLst>
              </a:tr>
              <a:tr h="15494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kern="1200" dirty="0">
                          <a:solidFill>
                            <a:schemeClr val="tx1"/>
                          </a:solidFill>
                          <a:latin typeface="MadaniArabic-Light" panose="00000400000000000000" pitchFamily="2" charset="-78"/>
                          <a:ea typeface="+mn-ea"/>
                          <a:cs typeface="MadaniArabic-Light" panose="00000400000000000000" pitchFamily="2" charset="-78"/>
                        </a:rPr>
                        <a:t>20 دقيقة  اليوم الأول لتقديم النشاط بعدها يصبح نشاطا اعتياديا من 5 إلى 7 دقائق</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4100" b="1" dirty="0">
                          <a:solidFill>
                            <a:schemeClr val="bg1"/>
                          </a:solidFill>
                          <a:latin typeface="29LT Bukra Bold" panose="020B0604020202020204" charset="-78"/>
                          <a:cs typeface="MadaniArabic-Light" panose="00000400000000000000" pitchFamily="2" charset="-78"/>
                        </a:rPr>
                        <a:t>المدة الزمنية</a:t>
                      </a:r>
                      <a:endParaRPr lang="fr-MA" sz="4100" b="1" dirty="0">
                        <a:solidFill>
                          <a:schemeClr val="bg1"/>
                        </a:solidFill>
                        <a:latin typeface="29LT Bukra Bold" panose="020B0604020202020204"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3089371680"/>
                  </a:ext>
                </a:extLst>
              </a:tr>
            </a:tbl>
          </a:graphicData>
        </a:graphic>
      </p:graphicFrame>
    </p:spTree>
    <p:extLst>
      <p:ext uri="{BB962C8B-B14F-4D97-AF65-F5344CB8AC3E}">
        <p14:creationId xmlns:p14="http://schemas.microsoft.com/office/powerpoint/2010/main" val="41288346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9" name="Image 8">
            <a:extLst>
              <a:ext uri="{FF2B5EF4-FFF2-40B4-BE49-F238E27FC236}">
                <a16:creationId xmlns:a16="http://schemas.microsoft.com/office/drawing/2014/main" id="{65F552A0-C193-2536-9BA3-BC1AC983BD20}"/>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937491"/>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سيرورة الإنجاز</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925830">
                <a:tc>
                  <a:txBody>
                    <a:bodyPr/>
                    <a:lstStyle/>
                    <a:p>
                      <a:pPr algn="ctr" rtl="1"/>
                      <a:r>
                        <a:rPr lang="ar-MA" sz="2700" b="1" dirty="0">
                          <a:latin typeface="MadaniArabic-Light" panose="00000400000000000000" pitchFamily="2" charset="-78"/>
                          <a:cs typeface="MadaniArabic-Light" panose="00000400000000000000" pitchFamily="2" charset="-78"/>
                        </a:rPr>
                        <a:t>تنظيم وإعداد الفضاء؛ تحضير المعينات الديداكتيكية؛ جذب انتباه المتعلمين؛ التصريح بأهداف النشاط.</a:t>
                      </a:r>
                      <a:endParaRPr lang="fr-MA" sz="27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latin typeface="MadaniArabic-Light" panose="00000400000000000000" pitchFamily="2" charset="-78"/>
                          <a:cs typeface="MadaniArabic-Light" panose="00000400000000000000" pitchFamily="2" charset="-78"/>
                        </a:rPr>
                        <a:t>التهيئة</a:t>
                      </a:r>
                      <a:endParaRPr lang="fr-MA" sz="15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1) 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583220">
                <a:tc gridSpan="2">
                  <a:txBody>
                    <a:bodyPr/>
                    <a:lstStyle/>
                    <a:p>
                      <a:pPr algn="just" rtl="1">
                        <a:lnSpc>
                          <a:spcPct val="150000"/>
                        </a:lnSpc>
                      </a:pPr>
                      <a:endParaRPr lang="ar-MA" sz="2700"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3" name="TextBox 1">
            <a:extLst>
              <a:ext uri="{FF2B5EF4-FFF2-40B4-BE49-F238E27FC236}">
                <a16:creationId xmlns:a16="http://schemas.microsoft.com/office/drawing/2014/main" id="{83661E66-D2BE-A474-C148-DB2B1218BB55}"/>
              </a:ext>
            </a:extLst>
          </p:cNvPr>
          <p:cNvSpPr txBox="1"/>
          <p:nvPr/>
        </p:nvSpPr>
        <p:spPr>
          <a:xfrm>
            <a:off x="4267200" y="4686300"/>
            <a:ext cx="9187011" cy="4374274"/>
          </a:xfrm>
          <a:prstGeom prst="rect">
            <a:avLst/>
          </a:prstGeom>
          <a:noFill/>
        </p:spPr>
        <p:txBody>
          <a:bodyPr wrap="square" rtlCol="0">
            <a:spAutoFit/>
          </a:bodyPr>
          <a:lstStyle/>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يرسم الميسر</a:t>
            </a:r>
            <a:r>
              <a:rPr lang="ar-SA" sz="2025" dirty="0">
                <a:solidFill>
                  <a:srgbClr val="151616"/>
                </a:solidFill>
                <a:cs typeface="MadaniArabic-Light" panose="00000400000000000000" pitchFamily="2" charset="-78"/>
              </a:rPr>
              <a:t> جدول</a:t>
            </a:r>
            <a:r>
              <a:rPr lang="ar-MA" sz="2025" dirty="0">
                <a:solidFill>
                  <a:srgbClr val="151616"/>
                </a:solidFill>
                <a:cs typeface="MadaniArabic-Light" panose="00000400000000000000" pitchFamily="2" charset="-78"/>
              </a:rPr>
              <a:t>ا</a:t>
            </a:r>
            <a:r>
              <a:rPr lang="ar-SA" sz="2025" dirty="0">
                <a:solidFill>
                  <a:srgbClr val="151616"/>
                </a:solidFill>
                <a:cs typeface="MadaniArabic-Light" panose="00000400000000000000" pitchFamily="2" charset="-78"/>
              </a:rPr>
              <a:t> فارغ</a:t>
            </a:r>
            <a:r>
              <a:rPr lang="ar-MA" sz="2025" dirty="0">
                <a:solidFill>
                  <a:srgbClr val="151616"/>
                </a:solidFill>
                <a:cs typeface="MadaniArabic-Light" panose="00000400000000000000" pitchFamily="2" charset="-78"/>
              </a:rPr>
              <a:t>ا</a:t>
            </a:r>
            <a:r>
              <a:rPr lang="ar-SA" sz="2025" dirty="0">
                <a:solidFill>
                  <a:srgbClr val="151616"/>
                </a:solidFill>
                <a:cs typeface="MadaniArabic-Light" panose="00000400000000000000" pitchFamily="2" charset="-78"/>
              </a:rPr>
              <a:t> للجمع </a:t>
            </a:r>
            <a:r>
              <a:rPr lang="ar-MA" sz="2025" dirty="0">
                <a:solidFill>
                  <a:srgbClr val="151616"/>
                </a:solidFill>
                <a:cs typeface="MadaniArabic-Light" panose="00000400000000000000" pitchFamily="2" charset="-78"/>
              </a:rPr>
              <a:t>أ</a:t>
            </a:r>
            <a:r>
              <a:rPr lang="ar-SA" sz="2025" dirty="0">
                <a:solidFill>
                  <a:srgbClr val="151616"/>
                </a:solidFill>
                <a:cs typeface="MadaniArabic-Light" panose="00000400000000000000" pitchFamily="2" charset="-78"/>
              </a:rPr>
              <a:t>والطرح على السبورة.</a:t>
            </a:r>
            <a:r>
              <a:rPr lang="ar-MA" sz="2025" dirty="0">
                <a:solidFill>
                  <a:srgbClr val="151616"/>
                </a:solidFill>
                <a:cs typeface="MadaniArabic-Light" panose="00000400000000000000" pitchFamily="2" charset="-78"/>
              </a:rPr>
              <a:t> ( يبدأ بجدول الجمع وبعد التحكم فيه يمر إلى تقديم جدول الطرح بنفس الطريقة )؛ </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يتم الاشتغال على جدول واحد </a:t>
            </a:r>
            <a:r>
              <a:rPr lang="ar-SA" sz="2025" dirty="0">
                <a:solidFill>
                  <a:srgbClr val="151616"/>
                </a:solidFill>
                <a:cs typeface="MadaniArabic-Light" panose="00000400000000000000" pitchFamily="2" charset="-78"/>
              </a:rPr>
              <a:t>في كل </a:t>
            </a:r>
            <a:r>
              <a:rPr lang="ar-MA" sz="2025" dirty="0">
                <a:solidFill>
                  <a:srgbClr val="151616"/>
                </a:solidFill>
                <a:cs typeface="MadaniArabic-Light" panose="00000400000000000000" pitchFamily="2" charset="-78"/>
              </a:rPr>
              <a:t>مرحلة</a:t>
            </a:r>
            <a:r>
              <a:rPr lang="ar-SA" sz="2025" dirty="0">
                <a:solidFill>
                  <a:srgbClr val="151616"/>
                </a:solidFill>
                <a:cs typeface="MadaniArabic-Light" panose="00000400000000000000" pitchFamily="2" charset="-78"/>
              </a:rPr>
              <a:t>؛</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يطلب من</a:t>
            </a:r>
            <a:r>
              <a:rPr lang="ar-SA" sz="2025" dirty="0">
                <a:solidFill>
                  <a:srgbClr val="151616"/>
                </a:solidFill>
                <a:cs typeface="MadaniArabic-Light" panose="00000400000000000000" pitchFamily="2" charset="-78"/>
              </a:rPr>
              <a:t> المتعلمين رسم نفس الجدول</a:t>
            </a:r>
            <a:r>
              <a:rPr lang="ar-MA" sz="2025" dirty="0">
                <a:solidFill>
                  <a:srgbClr val="151616"/>
                </a:solidFill>
                <a:cs typeface="MadaniArabic-Light" panose="00000400000000000000" pitchFamily="2" charset="-78"/>
              </a:rPr>
              <a:t> على دفاترهم.</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يقدم الميسر</a:t>
            </a:r>
            <a:r>
              <a:rPr lang="ar-SA" sz="2025" dirty="0">
                <a:solidFill>
                  <a:srgbClr val="151616"/>
                </a:solidFill>
                <a:cs typeface="MadaniArabic-Light" panose="00000400000000000000" pitchFamily="2" charset="-78"/>
              </a:rPr>
              <a:t> كيفية تعبئة </a:t>
            </a:r>
            <a:r>
              <a:rPr lang="ar-MA" sz="2025" dirty="0">
                <a:solidFill>
                  <a:srgbClr val="151616"/>
                </a:solidFill>
                <a:cs typeface="MadaniArabic-Light" panose="00000400000000000000" pitchFamily="2" charset="-78"/>
              </a:rPr>
              <a:t>الجدول </a:t>
            </a:r>
            <a:r>
              <a:rPr lang="ar-SA" sz="2025" dirty="0">
                <a:solidFill>
                  <a:srgbClr val="151616"/>
                </a:solidFill>
                <a:cs typeface="MadaniArabic-Light" panose="00000400000000000000" pitchFamily="2" charset="-78"/>
              </a:rPr>
              <a:t> </a:t>
            </a:r>
            <a:r>
              <a:rPr lang="ar-MA" sz="2025" dirty="0">
                <a:solidFill>
                  <a:srgbClr val="151616"/>
                </a:solidFill>
                <a:cs typeface="MadaniArabic-Light" panose="00000400000000000000" pitchFamily="2" charset="-78"/>
              </a:rPr>
              <a:t>لسطر أو سطرين</a:t>
            </a:r>
            <a:r>
              <a:rPr lang="ar-SA" sz="2025" dirty="0">
                <a:solidFill>
                  <a:srgbClr val="151616"/>
                </a:solidFill>
                <a:cs typeface="MadaniArabic-Light" panose="00000400000000000000" pitchFamily="2" charset="-78"/>
              </a:rPr>
              <a:t>.</a:t>
            </a:r>
            <a:r>
              <a:rPr lang="ar-MA" sz="2025" dirty="0">
                <a:solidFill>
                  <a:srgbClr val="151616"/>
                </a:solidFill>
                <a:cs typeface="MadaniArabic-Light" panose="00000400000000000000" pitchFamily="2" charset="-78"/>
              </a:rPr>
              <a:t> ( تتم التعبئة بطريقة تصاعدية ) </a:t>
            </a:r>
            <a:endParaRPr lang="fr-FR" sz="2025" dirty="0">
              <a:solidFill>
                <a:srgbClr val="151616"/>
              </a:solidFill>
              <a:cs typeface="+mj-cs"/>
            </a:endParaRPr>
          </a:p>
          <a:p>
            <a:pPr marL="385763" indent="-385763" algn="just" rtl="1">
              <a:spcBef>
                <a:spcPts val="248"/>
              </a:spcBef>
              <a:buFont typeface="Cambria,Serif"/>
              <a:buChar char="◾"/>
            </a:pPr>
            <a:r>
              <a:rPr lang="ar-SA" sz="2025" dirty="0">
                <a:solidFill>
                  <a:srgbClr val="151616"/>
                </a:solidFill>
                <a:cs typeface="MadaniArabic-Light" panose="00000400000000000000" pitchFamily="2" charset="-78"/>
              </a:rPr>
              <a:t> </a:t>
            </a:r>
            <a:r>
              <a:rPr lang="ar-MA" sz="2025" dirty="0">
                <a:solidFill>
                  <a:srgbClr val="151616"/>
                </a:solidFill>
                <a:cs typeface="MadaniArabic-Light" panose="00000400000000000000" pitchFamily="2" charset="-78"/>
              </a:rPr>
              <a:t>يطلب من أحد المتعلمين المتطوعين </a:t>
            </a:r>
            <a:r>
              <a:rPr lang="ar-SA" sz="2025" dirty="0">
                <a:solidFill>
                  <a:srgbClr val="151616"/>
                </a:solidFill>
                <a:cs typeface="MadaniArabic-Light" panose="00000400000000000000" pitchFamily="2" charset="-78"/>
              </a:rPr>
              <a:t>التقدم أمام الزملاء وملء الجدول بسرعة بعد تقسيمه إلى قسمين</a:t>
            </a:r>
            <a:r>
              <a:rPr lang="ar-MA" sz="2025" dirty="0">
                <a:solidFill>
                  <a:srgbClr val="151616"/>
                </a:solidFill>
                <a:cs typeface="MadaniArabic-Light" panose="00000400000000000000" pitchFamily="2" charset="-78"/>
              </a:rPr>
              <a:t>؛</a:t>
            </a:r>
            <a:r>
              <a:rPr lang="ar-SA" sz="2025" dirty="0">
                <a:solidFill>
                  <a:srgbClr val="151616"/>
                </a:solidFill>
                <a:cs typeface="MadaniArabic-Light" panose="00000400000000000000" pitchFamily="2" charset="-78"/>
              </a:rPr>
              <a:t> </a:t>
            </a:r>
            <a:endParaRPr lang="ar-MA" sz="2025" dirty="0">
              <a:solidFill>
                <a:srgbClr val="151616"/>
              </a:solidFill>
              <a:cs typeface="MadaniArabic-Light" panose="00000400000000000000" pitchFamily="2" charset="-78"/>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يعمل باقي المتعلمين على </a:t>
            </a:r>
            <a:r>
              <a:rPr lang="ar-SA" sz="2025" dirty="0">
                <a:solidFill>
                  <a:srgbClr val="151616"/>
                </a:solidFill>
                <a:cs typeface="MadaniArabic-Light" panose="00000400000000000000" pitchFamily="2" charset="-78"/>
              </a:rPr>
              <a:t>ذلك في نفس الوقت على الدفاتر؛</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يشجع </a:t>
            </a:r>
            <a:r>
              <a:rPr lang="ar-SA" sz="2025" dirty="0">
                <a:solidFill>
                  <a:srgbClr val="151616"/>
                </a:solidFill>
                <a:cs typeface="MadaniArabic-Light" panose="00000400000000000000" pitchFamily="2" charset="-78"/>
              </a:rPr>
              <a:t> المتعلمين على ملء الجداول بسرعة أكبر؛</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بعد ملء الجدول ؛ ينمذج الميسر قراءة الجدول </a:t>
            </a:r>
            <a:r>
              <a:rPr lang="fr-FR" sz="2025" dirty="0">
                <a:solidFill>
                  <a:srgbClr val="151616"/>
                </a:solidFill>
                <a:cs typeface="+mj-cs"/>
              </a:rPr>
              <a:t>5+3 =8 ….</a:t>
            </a:r>
            <a:r>
              <a:rPr lang="ar-MA" sz="2025" dirty="0">
                <a:solidFill>
                  <a:srgbClr val="151616"/>
                </a:solidFill>
                <a:cs typeface="MadaniArabic-Light" panose="00000400000000000000" pitchFamily="2" charset="-78"/>
              </a:rPr>
              <a:t>؛</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يحث بعض </a:t>
            </a:r>
            <a:r>
              <a:rPr lang="ar-MA" sz="2025" dirty="0" err="1">
                <a:solidFill>
                  <a:srgbClr val="151616"/>
                </a:solidFill>
                <a:cs typeface="MadaniArabic-Light" panose="00000400000000000000" pitchFamily="2" charset="-78"/>
              </a:rPr>
              <a:t>ال</a:t>
            </a:r>
            <a:r>
              <a:rPr lang="ar-SA" sz="2025" dirty="0">
                <a:solidFill>
                  <a:srgbClr val="151616"/>
                </a:solidFill>
                <a:cs typeface="MadaniArabic-Light" panose="00000400000000000000" pitchFamily="2" charset="-78"/>
              </a:rPr>
              <a:t>متعلمين </a:t>
            </a:r>
            <a:r>
              <a:rPr lang="ar-MA" sz="2025" dirty="0">
                <a:solidFill>
                  <a:srgbClr val="151616"/>
                </a:solidFill>
                <a:cs typeface="MadaniArabic-Light" panose="00000400000000000000" pitchFamily="2" charset="-78"/>
              </a:rPr>
              <a:t>على قراءة الجدول أمام زملائهم. </a:t>
            </a: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يطرح أسئلة عن مجاميع بسيطة؛ يبحث عنها المتعلمون في جدول الجمع؛</a:t>
            </a:r>
            <a:endParaRPr lang="fr-FR" sz="2025" dirty="0">
              <a:cs typeface="+mj-cs"/>
            </a:endParaRPr>
          </a:p>
        </p:txBody>
      </p:sp>
      <p:pic>
        <p:nvPicPr>
          <p:cNvPr id="7" name="Image 2">
            <a:extLst>
              <a:ext uri="{FF2B5EF4-FFF2-40B4-BE49-F238E27FC236}">
                <a16:creationId xmlns:a16="http://schemas.microsoft.com/office/drawing/2014/main" id="{024025E1-0BFB-E37C-4D17-7B55126BF9F3}"/>
              </a:ext>
            </a:extLst>
          </p:cNvPr>
          <p:cNvPicPr>
            <a:picLocks noChangeAspect="1"/>
          </p:cNvPicPr>
          <p:nvPr/>
        </p:nvPicPr>
        <p:blipFill>
          <a:blip r:embed="rId4"/>
          <a:stretch>
            <a:fillRect/>
          </a:stretch>
        </p:blipFill>
        <p:spPr>
          <a:xfrm>
            <a:off x="1969862" y="5726553"/>
            <a:ext cx="2221138" cy="3176343"/>
          </a:xfrm>
          <a:prstGeom prst="rect">
            <a:avLst/>
          </a:prstGeom>
        </p:spPr>
      </p:pic>
      <p:sp>
        <p:nvSpPr>
          <p:cNvPr id="15" name="Google Shape;146;p4">
            <a:extLst>
              <a:ext uri="{FF2B5EF4-FFF2-40B4-BE49-F238E27FC236}">
                <a16:creationId xmlns:a16="http://schemas.microsoft.com/office/drawing/2014/main" id="{556FB1FD-3E7D-22F5-B4C1-39FFD4019F05}"/>
              </a:ext>
            </a:extLst>
          </p:cNvPr>
          <p:cNvSpPr txBox="1">
            <a:spLocks/>
          </p:cNvSpPr>
          <p:nvPr/>
        </p:nvSpPr>
        <p:spPr>
          <a:xfrm>
            <a:off x="1"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p>
        </p:txBody>
      </p:sp>
      <p:sp>
        <p:nvSpPr>
          <p:cNvPr id="2" name="Google Shape;146;p4">
            <a:extLst>
              <a:ext uri="{FF2B5EF4-FFF2-40B4-BE49-F238E27FC236}">
                <a16:creationId xmlns:a16="http://schemas.microsoft.com/office/drawing/2014/main" id="{9D85ED3E-B687-8291-DB1A-A3A81451B509}"/>
              </a:ext>
            </a:extLst>
          </p:cNvPr>
          <p:cNvSpPr txBox="1">
            <a:spLocks/>
          </p:cNvSpPr>
          <p:nvPr/>
        </p:nvSpPr>
        <p:spPr>
          <a:xfrm>
            <a:off x="9427582" y="1283604"/>
            <a:ext cx="4288419" cy="810000"/>
          </a:xfrm>
          <a:prstGeom prst="rect">
            <a:avLst/>
          </a:prstGeom>
          <a:solidFill>
            <a:schemeClr val="accent5"/>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60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 الذهني</a:t>
            </a:r>
          </a:p>
        </p:txBody>
      </p:sp>
      <p:pic>
        <p:nvPicPr>
          <p:cNvPr id="8" name="Image 1">
            <a:extLst>
              <a:ext uri="{FF2B5EF4-FFF2-40B4-BE49-F238E27FC236}">
                <a16:creationId xmlns:a16="http://schemas.microsoft.com/office/drawing/2014/main" id="{0B7A0973-5962-74E9-0FB5-54846AF9C810}"/>
              </a:ext>
            </a:extLst>
          </p:cNvPr>
          <p:cNvPicPr>
            <a:picLocks noChangeAspect="1"/>
          </p:cNvPicPr>
          <p:nvPr/>
        </p:nvPicPr>
        <p:blipFill>
          <a:blip r:embed="rId5"/>
          <a:stretch>
            <a:fillRect/>
          </a:stretch>
        </p:blipFill>
        <p:spPr>
          <a:xfrm>
            <a:off x="261789" y="4719976"/>
            <a:ext cx="2473171" cy="3477504"/>
          </a:xfrm>
          <a:prstGeom prst="rect">
            <a:avLst/>
          </a:prstGeom>
        </p:spPr>
      </p:pic>
    </p:spTree>
    <p:extLst>
      <p:ext uri="{BB962C8B-B14F-4D97-AF65-F5344CB8AC3E}">
        <p14:creationId xmlns:p14="http://schemas.microsoft.com/office/powerpoint/2010/main" val="38774277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30CB1E8D-FE6A-520B-44F6-1CC27676BBE7}"/>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1449" y="2257425"/>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8" name="TextBox 1">
            <a:extLst>
              <a:ext uri="{FF2B5EF4-FFF2-40B4-BE49-F238E27FC236}">
                <a16:creationId xmlns:a16="http://schemas.microsoft.com/office/drawing/2014/main" id="{71143B4E-32D3-B487-A385-ECB32F1CFF27}"/>
              </a:ext>
            </a:extLst>
          </p:cNvPr>
          <p:cNvSpPr txBox="1"/>
          <p:nvPr/>
        </p:nvSpPr>
        <p:spPr>
          <a:xfrm>
            <a:off x="910085" y="2981259"/>
            <a:ext cx="12324453" cy="5533053"/>
          </a:xfrm>
          <a:prstGeom prst="rect">
            <a:avLst/>
          </a:prstGeom>
          <a:noFill/>
        </p:spPr>
        <p:txBody>
          <a:bodyPr wrap="square" rtlCol="0">
            <a:spAutoFit/>
          </a:bodyPr>
          <a:lstStyle/>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يطلب الميسر من كل تلميذ التدرب على قراءة جدول الجمع (أو الطرح) على كراسته بصوت هامس؛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يعلن الميسر انتهاء وقت قراءة الجدول ويطلب من المتعلمين أخذ ألواحهم؛</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يملي الميسر على المتعلمين بعض المجاميع البسيطة : 5 + 7 ...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يكتب المتعلمون المجموع على اللوحة؛ يصحح الميسر ويقدم التغذية الراجعة اللازمة؛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يسجل نجمة لكل متعلم توفق في حساب جميع المجاميع المقترحة؛ ( يعتمد كل ميسر شكلا من أشكال التحفيز المناسبة لقسمه )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يطلب من المتعلمين مواصلة التدرب على حفظ جدول الجمع (أو الطرح)؛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يتم استثمار النشاط ضمن الأنشطة الاعتيادية لمدة 5 إلى 7 دقائق يوميا. </a:t>
            </a:r>
            <a:endParaRPr lang="fr-FR" sz="2250" dirty="0">
              <a:latin typeface="Calibri" panose="020F0502020204030204" pitchFamily="34" charset="0"/>
              <a:cs typeface="+mj-cs"/>
            </a:endParaRPr>
          </a:p>
        </p:txBody>
      </p:sp>
      <p:sp>
        <p:nvSpPr>
          <p:cNvPr id="11" name="Google Shape;146;p4">
            <a:extLst>
              <a:ext uri="{FF2B5EF4-FFF2-40B4-BE49-F238E27FC236}">
                <a16:creationId xmlns:a16="http://schemas.microsoft.com/office/drawing/2014/main" id="{F90FBA82-3DDE-F2C8-FA1D-7D69A2B72420}"/>
              </a:ext>
            </a:extLst>
          </p:cNvPr>
          <p:cNvSpPr txBox="1">
            <a:spLocks/>
          </p:cNvSpPr>
          <p:nvPr/>
        </p:nvSpPr>
        <p:spPr>
          <a:xfrm>
            <a:off x="1"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p>
        </p:txBody>
      </p:sp>
      <p:sp>
        <p:nvSpPr>
          <p:cNvPr id="2" name="Google Shape;146;p4">
            <a:extLst>
              <a:ext uri="{FF2B5EF4-FFF2-40B4-BE49-F238E27FC236}">
                <a16:creationId xmlns:a16="http://schemas.microsoft.com/office/drawing/2014/main" id="{22FBF169-0BCB-B524-B839-CAFB35AA9E34}"/>
              </a:ext>
            </a:extLst>
          </p:cNvPr>
          <p:cNvSpPr txBox="1">
            <a:spLocks/>
          </p:cNvSpPr>
          <p:nvPr/>
        </p:nvSpPr>
        <p:spPr>
          <a:xfrm>
            <a:off x="9427582" y="1283604"/>
            <a:ext cx="4288419" cy="810000"/>
          </a:xfrm>
          <a:prstGeom prst="rect">
            <a:avLst/>
          </a:prstGeom>
          <a:solidFill>
            <a:schemeClr val="accent5"/>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60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 الذهني</a:t>
            </a:r>
          </a:p>
        </p:txBody>
      </p:sp>
    </p:spTree>
    <p:extLst>
      <p:ext uri="{BB962C8B-B14F-4D97-AF65-F5344CB8AC3E}">
        <p14:creationId xmlns:p14="http://schemas.microsoft.com/office/powerpoint/2010/main" val="4123666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ضعوا اللوحة والقلم والكراسة في القمطر، سنحتاجها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descr="Une image contenant texte, Visage humain, capture d’écran, personne&#10;&#10;Le contenu généré par l’IA peut être incorrect.">
            <a:extLst>
              <a:ext uri="{FF2B5EF4-FFF2-40B4-BE49-F238E27FC236}">
                <a16:creationId xmlns:a16="http://schemas.microsoft.com/office/drawing/2014/main" id="{9C4BB3C8-33B4-6B90-52A9-4B4EA1E1D309}"/>
              </a:ext>
            </a:extLst>
          </p:cNvPr>
          <p:cNvPicPr>
            <a:picLocks noChangeAspect="1"/>
          </p:cNvPicPr>
          <p:nvPr/>
        </p:nvPicPr>
        <p:blipFill>
          <a:blip r:embed="rId6" cstate="print">
            <a:extLst>
              <a:ext uri="{28A0092B-C50C-407E-A947-70E740481C1C}">
                <a14:useLocalDpi xmlns:a14="http://schemas.microsoft.com/office/drawing/2010/main" val="0"/>
              </a:ext>
            </a:extLst>
          </a:blip>
          <a:srcRect l="4358" t="5547" b="2952"/>
          <a:stretch>
            <a:fillRect/>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7"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grpSp>
        <p:nvGrpSpPr>
          <p:cNvPr id="11" name="Group 7">
            <a:extLst>
              <a:ext uri="{FF2B5EF4-FFF2-40B4-BE49-F238E27FC236}">
                <a16:creationId xmlns:a16="http://schemas.microsoft.com/office/drawing/2014/main" id="{E039D9EE-6FCD-5746-0FF7-4B02B02E60B1}"/>
              </a:ext>
            </a:extLst>
          </p:cNvPr>
          <p:cNvGrpSpPr/>
          <p:nvPr/>
        </p:nvGrpSpPr>
        <p:grpSpPr>
          <a:xfrm>
            <a:off x="9708002" y="4305300"/>
            <a:ext cx="1967371" cy="1801077"/>
            <a:chOff x="331235" y="1277768"/>
            <a:chExt cx="1795426" cy="2270728"/>
          </a:xfrm>
        </p:grpSpPr>
        <p:pic>
          <p:nvPicPr>
            <p:cNvPr id="13" name="Picture 2">
              <a:extLst>
                <a:ext uri="{FF2B5EF4-FFF2-40B4-BE49-F238E27FC236}">
                  <a16:creationId xmlns:a16="http://schemas.microsoft.com/office/drawing/2014/main" id="{E273FDFD-8DD0-6AF4-A4FF-AB151DECAA9B}"/>
                </a:ext>
              </a:extLst>
            </p:cNvPr>
            <p:cNvPicPr>
              <a:picLocks noChangeAspect="1"/>
            </p:cNvPicPr>
            <p:nvPr/>
          </p:nvPicPr>
          <p:blipFill rotWithShape="1">
            <a:blip r:embed="rId8"/>
            <a:srcRect l="11025" t="14561" r="11389" b="14089"/>
            <a:stretch/>
          </p:blipFill>
          <p:spPr>
            <a:xfrm>
              <a:off x="454329" y="1277768"/>
              <a:ext cx="1672332" cy="1189216"/>
            </a:xfrm>
            <a:prstGeom prst="roundRect">
              <a:avLst/>
            </a:prstGeom>
          </p:spPr>
        </p:pic>
        <p:pic>
          <p:nvPicPr>
            <p:cNvPr id="14" name="Image 19" descr="Une image contenant texte, fournitures de bureau&#10;&#10;Description générée automatiquement">
              <a:extLst>
                <a:ext uri="{FF2B5EF4-FFF2-40B4-BE49-F238E27FC236}">
                  <a16:creationId xmlns:a16="http://schemas.microsoft.com/office/drawing/2014/main" id="{FC84602F-5E6E-FE8B-3F34-FA9AE2C1CE29}"/>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1171478" y="2501472"/>
              <a:ext cx="855244" cy="1025503"/>
            </a:xfrm>
            <a:prstGeom prst="rect">
              <a:avLst/>
            </a:prstGeom>
          </p:spPr>
        </p:pic>
        <p:pic>
          <p:nvPicPr>
            <p:cNvPr id="16" name="Picture 8" descr="Maped Brosse en Bois pour Ardoises Blanches et Noires">
              <a:extLst>
                <a:ext uri="{FF2B5EF4-FFF2-40B4-BE49-F238E27FC236}">
                  <a16:creationId xmlns:a16="http://schemas.microsoft.com/office/drawing/2014/main" id="{8CD4A3EF-14B2-B046-6887-2B2EED14DC5B}"/>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0625" t="22613" r="7267" b="28421"/>
            <a:stretch/>
          </p:blipFill>
          <p:spPr bwMode="auto">
            <a:xfrm>
              <a:off x="331235" y="2910958"/>
              <a:ext cx="855245" cy="637538"/>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Image 16">
            <a:extLst>
              <a:ext uri="{FF2B5EF4-FFF2-40B4-BE49-F238E27FC236}">
                <a16:creationId xmlns:a16="http://schemas.microsoft.com/office/drawing/2014/main" id="{4E9D11D6-635C-822F-B617-A90ED89CE5D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240834" y="5532455"/>
            <a:ext cx="1027366" cy="685800"/>
          </a:xfrm>
          <a:prstGeom prst="rect">
            <a:avLst/>
          </a:prstGeom>
        </p:spPr>
      </p:pic>
      <p:graphicFrame>
        <p:nvGraphicFramePr>
          <p:cNvPr id="5" name="Tableau 4">
            <a:extLst>
              <a:ext uri="{FF2B5EF4-FFF2-40B4-BE49-F238E27FC236}">
                <a16:creationId xmlns:a16="http://schemas.microsoft.com/office/drawing/2014/main" id="{F02648DB-E879-5184-3B15-7CF55F4A046F}"/>
              </a:ext>
            </a:extLst>
          </p:cNvPr>
          <p:cNvGraphicFramePr>
            <a:graphicFrameLocks noGrp="1"/>
          </p:cNvGraphicFramePr>
          <p:nvPr>
            <p:extLst>
              <p:ext uri="{D42A27DB-BD31-4B8C-83A1-F6EECF244321}">
                <p14:modId xmlns:p14="http://schemas.microsoft.com/office/powerpoint/2010/main" val="2242602304"/>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B4DC7329-0870-0787-BFD8-41633BD61BF1}"/>
              </a:ext>
            </a:extLst>
          </p:cNvPr>
          <p:cNvPicPr>
            <a:picLocks noChangeAspect="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219" y="771871"/>
            <a:ext cx="702304" cy="584775"/>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EB1A72B1-A719-5537-2954-50F0C47B610A}"/>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4434" y="2316401"/>
          <a:ext cx="13367133" cy="6486525"/>
        </p:xfrm>
        <a:graphic>
          <a:graphicData uri="http://schemas.openxmlformats.org/drawingml/2006/table">
            <a:tbl>
              <a:tblPr firstRow="1" bandRow="1">
                <a:tableStyleId>{5940675A-B579-460E-94D1-54222C63F5DA}</a:tableStyleId>
              </a:tblPr>
              <a:tblGrid>
                <a:gridCol w="13367133">
                  <a:extLst>
                    <a:ext uri="{9D8B030D-6E8A-4147-A177-3AD203B41FA5}">
                      <a16:colId xmlns:a16="http://schemas.microsoft.com/office/drawing/2014/main" val="2904711255"/>
                    </a:ext>
                  </a:extLst>
                </a:gridCol>
              </a:tblGrid>
              <a:tr h="8369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kern="1200" dirty="0">
                          <a:solidFill>
                            <a:schemeClr val="tx1"/>
                          </a:solidFill>
                          <a:latin typeface="MadaniArabic-Light" panose="00000400000000000000" pitchFamily="2" charset="-78"/>
                          <a:ea typeface="+mn-ea"/>
                          <a:cs typeface="MadaniArabic-Light" panose="00000400000000000000" pitchFamily="2" charset="-78"/>
                        </a:rPr>
                        <a:t>3) </a:t>
                      </a:r>
                      <a:r>
                        <a:rPr lang="ar-MA" sz="3200" b="1" dirty="0">
                          <a:solidFill>
                            <a:schemeClr val="tx1"/>
                          </a:solidFill>
                          <a:latin typeface="MadaniArabic-Light" panose="00000400000000000000" pitchFamily="2" charset="-78"/>
                          <a:cs typeface="MadaniArabic-Light" panose="00000400000000000000" pitchFamily="2" charset="-78"/>
                        </a:rPr>
                        <a:t>الممارسة المستقلة </a:t>
                      </a:r>
                      <a:endParaRPr lang="fr-MA" sz="3200" b="1" dirty="0">
                        <a:solidFill>
                          <a:schemeClr val="tx1"/>
                        </a:solidFill>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70282548"/>
                  </a:ext>
                </a:extLst>
              </a:tr>
              <a:tr h="1075926">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Dubai" panose="020B0503030403030204" pitchFamily="34" charset="-78"/>
                          <a:ea typeface="+mn-ea"/>
                          <a:cs typeface="MadaniArabic-Light" panose="00000400000000000000" pitchFamily="2" charset="-78"/>
                        </a:rPr>
                        <a:t>يوجه الميسر(ة) المتعلمين إلى إنجاز الأنشطة التطبيقية المقترحة في كراسة الدعم.</a:t>
                      </a:r>
                      <a:endParaRPr lang="fr-MA" sz="2700" b="1" kern="1200" dirty="0">
                        <a:solidFill>
                          <a:schemeClr val="tx1"/>
                        </a:solidFill>
                        <a:latin typeface="Dubai" panose="020B0503030403030204" pitchFamily="34" charset="-78"/>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89371680"/>
                  </a:ext>
                </a:extLst>
              </a:tr>
              <a:tr h="8369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dirty="0">
                          <a:latin typeface="MadaniArabic-Light" panose="00000400000000000000" pitchFamily="2" charset="-78"/>
                          <a:cs typeface="MadaniArabic-Light" panose="00000400000000000000" pitchFamily="2" charset="-78"/>
                        </a:rPr>
                        <a:t>*موجهات عامة*</a:t>
                      </a:r>
                      <a:endParaRPr lang="fr-MA" sz="32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60048326"/>
                  </a:ext>
                </a:extLst>
              </a:tr>
              <a:tr h="3736799">
                <a:tc>
                  <a:txBody>
                    <a:bodyPr/>
                    <a:lstStyle/>
                    <a:p>
                      <a:pPr marL="342900" lvl="0" indent="-342900" algn="just" defTabSz="914400" rtl="1" eaLnBrk="1" latinLnBrk="0" hangingPunct="1">
                        <a:lnSpc>
                          <a:spcPct val="150000"/>
                        </a:lnSpc>
                        <a:buFont typeface="Arial" panose="020B0604020202020204" pitchFamily="34" charset="0"/>
                        <a:buChar char="•"/>
                      </a:pPr>
                      <a:endParaRPr lang="fr-MA" sz="1800" b="1" kern="1200" dirty="0">
                        <a:solidFill>
                          <a:schemeClr val="tx1"/>
                        </a:solidFill>
                        <a:latin typeface="Dubai" panose="020B0503030403030204" pitchFamily="34"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21819782"/>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2" name="TextBox 2">
            <a:extLst>
              <a:ext uri="{FF2B5EF4-FFF2-40B4-BE49-F238E27FC236}">
                <a16:creationId xmlns:a16="http://schemas.microsoft.com/office/drawing/2014/main" id="{9B4BDAFD-78E1-06AB-4F3B-C8CFFCAA3FC7}"/>
              </a:ext>
            </a:extLst>
          </p:cNvPr>
          <p:cNvSpPr txBox="1"/>
          <p:nvPr/>
        </p:nvSpPr>
        <p:spPr>
          <a:xfrm>
            <a:off x="839391" y="5155799"/>
            <a:ext cx="12037219" cy="3485570"/>
          </a:xfrm>
          <a:prstGeom prst="rect">
            <a:avLst/>
          </a:prstGeom>
          <a:noFill/>
        </p:spPr>
        <p:txBody>
          <a:bodyPr wrap="square" rtlCol="0">
            <a:spAutoFit/>
          </a:bodyPr>
          <a:lstStyle/>
          <a:p>
            <a:pPr algn="r" rtl="1"/>
            <a:r>
              <a:rPr lang="ar-MA" sz="3150" dirty="0">
                <a:cs typeface="MadaniArabic-Light" panose="00000400000000000000" pitchFamily="2" charset="-78"/>
              </a:rPr>
              <a:t>* </a:t>
            </a:r>
            <a:r>
              <a:rPr lang="ar-MA" sz="2700" dirty="0">
                <a:cs typeface="MadaniArabic-Light" panose="00000400000000000000" pitchFamily="2" charset="-78"/>
              </a:rPr>
              <a:t>يمنح المتعلمون 3 دقائق يومية لمراجعة الجدول الذي يتم الاشتغال عليه قبل الانتقال إلى التدرب على الألواح مع الحرص على المحافظة على إيقاع مرتفع للنشاط والوقوف على جميع الأخطاء المرتكبة وتصحيحها. </a:t>
            </a:r>
          </a:p>
          <a:p>
            <a:pPr algn="r" rtl="1"/>
            <a:r>
              <a:rPr lang="ar-MA" sz="2700" dirty="0">
                <a:cs typeface="MadaniArabic-Light" panose="00000400000000000000" pitchFamily="2" charset="-78"/>
              </a:rPr>
              <a:t>يحرص الميسر على ملاحظة تطور قدرة المتعلمين على توظيف الحساب الذهني أثناء إنجاز العمليات الحسابية الموضوعة أو أثناء حل المسائل؛ </a:t>
            </a:r>
          </a:p>
          <a:p>
            <a:pPr marL="321469" indent="-321469" algn="r" rtl="1">
              <a:buFont typeface="Arial" panose="020B0604020202020204" pitchFamily="34" charset="0"/>
              <a:buChar char="•"/>
            </a:pPr>
            <a:r>
              <a:rPr lang="ar-MA" sz="2700" dirty="0">
                <a:latin typeface="Calibri" panose="020F0502020204030204" pitchFamily="34" charset="0"/>
                <a:ea typeface="Calibri" panose="020F0502020204030204" pitchFamily="34" charset="0"/>
                <a:cs typeface="MadaniArabic-Light" panose="00000400000000000000" pitchFamily="2" charset="-78"/>
              </a:rPr>
              <a:t>يُستحب في إطار الأنشطة المبنية على التنافس تخصيص تحفيزات رمزية للمتعلمين الذين يسجلون تقدما على مستوى التحكم في الحساب الذهني : نُجيمات، نقط حسنة،...</a:t>
            </a:r>
            <a:endParaRPr lang="ar-MA" sz="2700" dirty="0">
              <a:cs typeface="MadaniArabic-Light" panose="00000400000000000000" pitchFamily="2" charset="-78"/>
            </a:endParaRPr>
          </a:p>
        </p:txBody>
      </p:sp>
      <p:sp>
        <p:nvSpPr>
          <p:cNvPr id="7" name="Google Shape;146;p4">
            <a:extLst>
              <a:ext uri="{FF2B5EF4-FFF2-40B4-BE49-F238E27FC236}">
                <a16:creationId xmlns:a16="http://schemas.microsoft.com/office/drawing/2014/main" id="{EAE60FEB-01A7-5AB7-BF97-96DFA65660C2}"/>
              </a:ext>
            </a:extLst>
          </p:cNvPr>
          <p:cNvSpPr txBox="1">
            <a:spLocks/>
          </p:cNvSpPr>
          <p:nvPr/>
        </p:nvSpPr>
        <p:spPr>
          <a:xfrm>
            <a:off x="-1"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3" name="Google Shape;146;p4">
            <a:extLst>
              <a:ext uri="{FF2B5EF4-FFF2-40B4-BE49-F238E27FC236}">
                <a16:creationId xmlns:a16="http://schemas.microsoft.com/office/drawing/2014/main" id="{AE11FEE9-87BA-9B45-03E3-8F4C268CD26B}"/>
              </a:ext>
            </a:extLst>
          </p:cNvPr>
          <p:cNvSpPr txBox="1">
            <a:spLocks/>
          </p:cNvSpPr>
          <p:nvPr/>
        </p:nvSpPr>
        <p:spPr>
          <a:xfrm>
            <a:off x="9427582" y="1283604"/>
            <a:ext cx="4288419" cy="810000"/>
          </a:xfrm>
          <a:prstGeom prst="rect">
            <a:avLst/>
          </a:prstGeom>
          <a:solidFill>
            <a:schemeClr val="accent5"/>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60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 الذهني</a:t>
            </a:r>
          </a:p>
        </p:txBody>
      </p:sp>
    </p:spTree>
    <p:extLst>
      <p:ext uri="{BB962C8B-B14F-4D97-AF65-F5344CB8AC3E}">
        <p14:creationId xmlns:p14="http://schemas.microsoft.com/office/powerpoint/2010/main" val="419216448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F5DDA-4B85-FA66-A1A5-5CA2DA77A9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ADBF1EB-8F5E-76A6-D3E7-268F75198D0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CC21B75B-422F-D554-1E0F-D879A36BC6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BE3BC8C6-9916-8111-1BC6-D60FFDCC05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4C5F0195-A4F7-A20A-703F-96D98426D155}"/>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B6420BAC-BC86-290F-BE47-B12921F5A1D3}"/>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الملحق3</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44782127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BB467AA8-BCB7-736A-96CB-44A39E213C1C}"/>
              </a:ext>
            </a:extLst>
          </p:cNvPr>
          <p:cNvPicPr>
            <a:picLocks noChangeAspect="1"/>
          </p:cNvPicPr>
          <p:nvPr/>
        </p:nvPicPr>
        <p:blipFill rotWithShape="1">
          <a:blip r:embed="rId3"/>
          <a:srcRect t="3067" b="13512"/>
          <a:stretch/>
        </p:blipFill>
        <p:spPr>
          <a:xfrm>
            <a:off x="0" y="2098957"/>
            <a:ext cx="13716000" cy="7739848"/>
          </a:xfrm>
          <a:prstGeom prst="rect">
            <a:avLst/>
          </a:prstGeom>
        </p:spPr>
      </p:pic>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graphicFrame>
        <p:nvGraphicFramePr>
          <p:cNvPr id="12" name="Tableau 4">
            <a:extLst>
              <a:ext uri="{FF2B5EF4-FFF2-40B4-BE49-F238E27FC236}">
                <a16:creationId xmlns:a16="http://schemas.microsoft.com/office/drawing/2014/main" id="{53C30653-D237-F046-EA7F-A8E6354AA829}"/>
              </a:ext>
            </a:extLst>
          </p:cNvPr>
          <p:cNvGraphicFramePr>
            <a:graphicFrameLocks noGrp="1"/>
          </p:cNvGraphicFramePr>
          <p:nvPr/>
        </p:nvGraphicFramePr>
        <p:xfrm>
          <a:off x="330096" y="2708001"/>
          <a:ext cx="13272998" cy="4067440"/>
        </p:xfrm>
        <a:graphic>
          <a:graphicData uri="http://schemas.openxmlformats.org/drawingml/2006/table">
            <a:tbl>
              <a:tblPr firstRow="1" bandRow="1">
                <a:tableStyleId>{5940675A-B579-460E-94D1-54222C63F5DA}</a:tableStyleId>
              </a:tblPr>
              <a:tblGrid>
                <a:gridCol w="9243923">
                  <a:extLst>
                    <a:ext uri="{9D8B030D-6E8A-4147-A177-3AD203B41FA5}">
                      <a16:colId xmlns:a16="http://schemas.microsoft.com/office/drawing/2014/main" val="2904711255"/>
                    </a:ext>
                  </a:extLst>
                </a:gridCol>
                <a:gridCol w="4029075">
                  <a:extLst>
                    <a:ext uri="{9D8B030D-6E8A-4147-A177-3AD203B41FA5}">
                      <a16:colId xmlns:a16="http://schemas.microsoft.com/office/drawing/2014/main" val="3971960171"/>
                    </a:ext>
                  </a:extLst>
                </a:gridCol>
              </a:tblGrid>
              <a:tr h="1805940">
                <a:tc>
                  <a:txBody>
                    <a:bodyPr/>
                    <a:lstStyle/>
                    <a:p>
                      <a:pPr marL="342900" lvl="0" indent="-342900" algn="r" rtl="1">
                        <a:spcBef>
                          <a:spcPts val="220"/>
                        </a:spcBef>
                        <a:spcAft>
                          <a:spcPts val="0"/>
                        </a:spcAft>
                        <a:buFont typeface="Calibri" panose="020F0502020204030204" pitchFamily="34" charset="0"/>
                        <a:buChar char="-"/>
                      </a:pPr>
                      <a:r>
                        <a:rPr lang="ar-SA" sz="2700" b="1" dirty="0">
                          <a:solidFill>
                            <a:srgbClr val="151616"/>
                          </a:solidFill>
                          <a:latin typeface="Calibri" panose="020F0502020204030204" pitchFamily="34" charset="0"/>
                          <a:cs typeface="MadaniArabic-Light" panose="00000400000000000000" pitchFamily="2" charset="-78"/>
                        </a:rPr>
                        <a:t>اكساب القدرة على الجمع شفويا لعددين من رقم واحد؛</a:t>
                      </a:r>
                      <a:endParaRPr lang="fr-FR" sz="2700" b="1" dirty="0">
                        <a:solidFill>
                          <a:srgbClr val="151616"/>
                        </a:solidFill>
                        <a:latin typeface="Calibri" panose="020F0502020204030204" pitchFamily="34" charset="0"/>
                      </a:endParaRPr>
                    </a:p>
                    <a:p>
                      <a:pPr marL="342900" lvl="0" indent="-342900" algn="r" rtl="1">
                        <a:spcBef>
                          <a:spcPts val="220"/>
                        </a:spcBef>
                        <a:spcAft>
                          <a:spcPts val="0"/>
                        </a:spcAft>
                        <a:buFont typeface="Calibri" panose="020F0502020204030204" pitchFamily="34" charset="0"/>
                        <a:buChar char="-"/>
                      </a:pPr>
                      <a:r>
                        <a:rPr lang="ar-SA" sz="2700" b="1" dirty="0">
                          <a:solidFill>
                            <a:srgbClr val="151616"/>
                          </a:solidFill>
                          <a:latin typeface="Calibri" panose="020F0502020204030204" pitchFamily="34" charset="0"/>
                          <a:cs typeface="MadaniArabic-Light" panose="00000400000000000000" pitchFamily="2" charset="-78"/>
                        </a:rPr>
                        <a:t>اكساب القدرة على الطرح شفويا لعدد مكون من رقمين أو رقم واحد، يكون الفرق محصورا بين 0 و18؛</a:t>
                      </a:r>
                      <a:r>
                        <a:rPr lang="ar-MA" sz="2700" b="1" dirty="0">
                          <a:solidFill>
                            <a:srgbClr val="151616"/>
                          </a:solidFill>
                          <a:latin typeface="Calibri" panose="020F0502020204030204" pitchFamily="34" charset="0"/>
                          <a:cs typeface="MadaniArabic-Light" panose="00000400000000000000" pitchFamily="2" charset="-78"/>
                        </a:rPr>
                        <a:t> </a:t>
                      </a:r>
                    </a:p>
                    <a:p>
                      <a:pPr marL="342900" lvl="0" indent="-342900" algn="r" rtl="1">
                        <a:spcBef>
                          <a:spcPts val="220"/>
                        </a:spcBef>
                        <a:spcAft>
                          <a:spcPts val="0"/>
                        </a:spcAft>
                        <a:buFont typeface="Calibri" panose="020F0502020204030204" pitchFamily="34" charset="0"/>
                        <a:buChar char="-"/>
                      </a:pPr>
                      <a:r>
                        <a:rPr lang="ar-MA" sz="2700" b="1" kern="1200" dirty="0">
                          <a:solidFill>
                            <a:srgbClr val="151616"/>
                          </a:solidFill>
                          <a:latin typeface="Calibri" panose="020F0502020204030204" pitchFamily="34" charset="0"/>
                          <a:ea typeface="+mn-ea"/>
                          <a:cs typeface="MadaniArabic-Light" panose="00000400000000000000" pitchFamily="2" charset="-78"/>
                        </a:rPr>
                        <a:t>التمكن من جداول الضرب*؛ </a:t>
                      </a:r>
                      <a:endParaRPr lang="fr-FR" sz="2700" b="1" kern="1200" dirty="0">
                        <a:solidFill>
                          <a:srgbClr val="151616"/>
                        </a:solidFill>
                        <a:latin typeface="Calibri" panose="020F0502020204030204" pitchFamily="34" charset="0"/>
                        <a:ea typeface="+mn-ea"/>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n-lt"/>
                          <a:cs typeface="MadaniArabic-Light" panose="00000400000000000000" pitchFamily="2" charset="-78"/>
                        </a:rPr>
                        <a:t>أهداف النشاط</a:t>
                      </a:r>
                      <a:endParaRPr lang="fr-MA" sz="3600" b="1" dirty="0">
                        <a:solidFill>
                          <a:schemeClr val="bg1"/>
                        </a:solidFill>
                        <a:latin typeface="+mn-lt"/>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445012868"/>
                  </a:ext>
                </a:extLst>
              </a:tr>
              <a:tr h="120015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700" b="1" dirty="0">
                          <a:solidFill>
                            <a:srgbClr val="151616"/>
                          </a:solidFill>
                          <a:latin typeface="Calibri" panose="020F0502020204030204" pitchFamily="34" charset="0"/>
                          <a:cs typeface="MadaniArabic-Light" panose="00000400000000000000" pitchFamily="2" charset="-78"/>
                        </a:rPr>
                        <a:t>كرة خفيفة الوزن </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n-lt"/>
                          <a:cs typeface="MadaniArabic-Light" panose="00000400000000000000" pitchFamily="2" charset="-78"/>
                        </a:rPr>
                        <a:t>المعينات الديداكتيكية</a:t>
                      </a:r>
                      <a:endParaRPr lang="fr-MA" sz="3600" b="1" dirty="0">
                        <a:solidFill>
                          <a:schemeClr val="bg1"/>
                        </a:solidFill>
                        <a:latin typeface="+mn-lt"/>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502884860"/>
                  </a:ext>
                </a:extLst>
              </a:tr>
              <a:tr h="1061350">
                <a:tc>
                  <a:txBody>
                    <a:bodyPr/>
                    <a:lstStyle/>
                    <a:p>
                      <a:pPr algn="ctr" rtl="1"/>
                      <a:r>
                        <a:rPr lang="fr-MA" sz="3600" b="1" kern="1200" dirty="0">
                          <a:solidFill>
                            <a:schemeClr val="tx1"/>
                          </a:solidFill>
                          <a:latin typeface="+mn-lt"/>
                          <a:ea typeface="+mn-ea"/>
                          <a:cs typeface="+mj-cs"/>
                        </a:rPr>
                        <a:t> </a:t>
                      </a:r>
                      <a:r>
                        <a:rPr lang="ar-MA" sz="3600" b="1" kern="1200" dirty="0">
                          <a:solidFill>
                            <a:schemeClr val="tx1"/>
                          </a:solidFill>
                          <a:latin typeface="+mn-lt"/>
                          <a:ea typeface="+mn-ea"/>
                          <a:cs typeface="MadaniArabic-Light" panose="00000400000000000000" pitchFamily="2" charset="-78"/>
                        </a:rPr>
                        <a:t>10 دقائق </a:t>
                      </a:r>
                      <a:endParaRPr lang="fr-MA" sz="3600" b="1" kern="1200" dirty="0">
                        <a:solidFill>
                          <a:schemeClr val="tx1"/>
                        </a:solidFill>
                        <a:latin typeface="+mn-lt"/>
                        <a:ea typeface="+mn-ea"/>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n-lt"/>
                          <a:cs typeface="MadaniArabic-Light" panose="00000400000000000000" pitchFamily="2" charset="-78"/>
                        </a:rPr>
                        <a:t>المدة الزمنية</a:t>
                      </a:r>
                      <a:endParaRPr lang="fr-MA" sz="3600" b="1" dirty="0">
                        <a:solidFill>
                          <a:schemeClr val="bg1"/>
                        </a:solidFill>
                        <a:latin typeface="+mn-lt"/>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089371680"/>
                  </a:ext>
                </a:extLst>
              </a:tr>
            </a:tbl>
          </a:graphicData>
        </a:graphic>
      </p:graphicFrame>
      <p:sp>
        <p:nvSpPr>
          <p:cNvPr id="4" name="Google Shape;146;p4">
            <a:extLst>
              <a:ext uri="{FF2B5EF4-FFF2-40B4-BE49-F238E27FC236}">
                <a16:creationId xmlns:a16="http://schemas.microsoft.com/office/drawing/2014/main" id="{EFD2F427-B993-2D35-C38A-FA47CE115960}"/>
              </a:ext>
            </a:extLst>
          </p:cNvPr>
          <p:cNvSpPr txBox="1">
            <a:spLocks/>
          </p:cNvSpPr>
          <p:nvPr/>
        </p:nvSpPr>
        <p:spPr>
          <a:xfrm>
            <a:off x="2252804" y="129194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لعبة رمي الكرة </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pic>
        <p:nvPicPr>
          <p:cNvPr id="3" name="Graphic 6" descr="Alarm clock with solid fill">
            <a:extLst>
              <a:ext uri="{FF2B5EF4-FFF2-40B4-BE49-F238E27FC236}">
                <a16:creationId xmlns:a16="http://schemas.microsoft.com/office/drawing/2014/main" id="{0A6197C9-6FC5-598D-B6A9-16193436B7B8}"/>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74107" y="5590275"/>
            <a:ext cx="1015180" cy="959586"/>
          </a:xfrm>
          <a:prstGeom prst="rect">
            <a:avLst/>
          </a:prstGeom>
        </p:spPr>
      </p:pic>
    </p:spTree>
    <p:extLst>
      <p:ext uri="{BB962C8B-B14F-4D97-AF65-F5344CB8AC3E}">
        <p14:creationId xmlns:p14="http://schemas.microsoft.com/office/powerpoint/2010/main" val="352903522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CF74E09A-1F44-E430-0B0A-5B12BFAC59B3}"/>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4" name="Google Shape;146;p4">
            <a:extLst>
              <a:ext uri="{FF2B5EF4-FFF2-40B4-BE49-F238E27FC236}">
                <a16:creationId xmlns:a16="http://schemas.microsoft.com/office/drawing/2014/main" id="{9431BBB8-3685-81E7-6835-2EE314866E3F}"/>
              </a:ext>
            </a:extLst>
          </p:cNvPr>
          <p:cNvSpPr txBox="1">
            <a:spLocks/>
          </p:cNvSpPr>
          <p:nvPr/>
        </p:nvSpPr>
        <p:spPr>
          <a:xfrm>
            <a:off x="2144209" y="1322719"/>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لعبة رمي الكرة </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8" name="TextBox 1">
            <a:extLst>
              <a:ext uri="{FF2B5EF4-FFF2-40B4-BE49-F238E27FC236}">
                <a16:creationId xmlns:a16="http://schemas.microsoft.com/office/drawing/2014/main" id="{4CF2779A-C449-FFA4-E0FF-85AF400A2BDB}"/>
              </a:ext>
            </a:extLst>
          </p:cNvPr>
          <p:cNvSpPr txBox="1"/>
          <p:nvPr/>
        </p:nvSpPr>
        <p:spPr>
          <a:xfrm>
            <a:off x="974560" y="3237350"/>
            <a:ext cx="12351232" cy="4809009"/>
          </a:xfrm>
          <a:prstGeom prst="rect">
            <a:avLst/>
          </a:prstGeom>
          <a:noFill/>
        </p:spPr>
        <p:txBody>
          <a:bodyPr wrap="square" rtlCol="0">
            <a:spAutoFit/>
          </a:bodyPr>
          <a:lstStyle/>
          <a:p>
            <a:pPr algn="just" defTabSz="1028700" rtl="1">
              <a:defRPr/>
            </a:pPr>
            <a:r>
              <a:rPr lang="ar-MA" sz="3150" dirty="0">
                <a:solidFill>
                  <a:schemeClr val="accent1"/>
                </a:solidFill>
                <a:latin typeface="Calibri" panose="020F0502020204030204" pitchFamily="34" charset="0"/>
                <a:cs typeface="MadaniArabic-Light" panose="00000400000000000000" pitchFamily="2" charset="-78"/>
              </a:rPr>
              <a:t>ممارسة مع جماعة  أو في مجموعات صغيرة:</a:t>
            </a:r>
            <a:endParaRPr lang="fr-FR" sz="3150" dirty="0">
              <a:solidFill>
                <a:schemeClr val="accent1"/>
              </a:solidFill>
              <a:latin typeface="Calibri" panose="020F0502020204030204" pitchFamily="34" charset="0"/>
            </a:endParaRPr>
          </a:p>
          <a:p>
            <a:pPr algn="just" defTabSz="1028700" rtl="1">
              <a:defRPr/>
            </a:pPr>
            <a:r>
              <a:rPr lang="en-US" sz="2700" dirty="0">
                <a:solidFill>
                  <a:srgbClr val="151616"/>
                </a:solidFill>
                <a:latin typeface="Calibri" panose="020F0502020204030204" pitchFamily="34" charset="0"/>
              </a:rPr>
              <a:t>◾ </a:t>
            </a:r>
            <a:r>
              <a:rPr lang="ar-SA" sz="2700" dirty="0">
                <a:solidFill>
                  <a:srgbClr val="151616"/>
                </a:solidFill>
                <a:latin typeface="Calibri" panose="020F0502020204030204" pitchFamily="34" charset="0"/>
                <a:cs typeface="MadaniArabic-Light" panose="00000400000000000000" pitchFamily="2" charset="-78"/>
              </a:rPr>
              <a:t>مطالبة المتعلمين بتكوين دائرة.</a:t>
            </a:r>
            <a:endParaRPr lang="fr-FR" sz="2700" dirty="0">
              <a:solidFill>
                <a:srgbClr val="151616"/>
              </a:solidFill>
              <a:latin typeface="Calibri" panose="020F0502020204030204" pitchFamily="34" charset="0"/>
            </a:endParaRPr>
          </a:p>
          <a:p>
            <a:pPr algn="just" defTabSz="1028700" rtl="1">
              <a:defRPr/>
            </a:pPr>
            <a:r>
              <a:rPr lang="ar-SA" sz="2700" dirty="0">
                <a:solidFill>
                  <a:srgbClr val="151616"/>
                </a:solidFill>
                <a:latin typeface="Calibri" panose="020F0502020204030204" pitchFamily="34" charset="0"/>
                <a:cs typeface="MadaniArabic-Light" panose="00000400000000000000" pitchFamily="2" charset="-78"/>
              </a:rPr>
              <a:t> شرح القواعد:</a:t>
            </a:r>
            <a:endParaRPr lang="fr-FR" sz="2700" dirty="0">
              <a:solidFill>
                <a:srgbClr val="151616"/>
              </a:solidFill>
              <a:latin typeface="Calibri" panose="020F0502020204030204" pitchFamily="34" charset="0"/>
            </a:endParaRPr>
          </a:p>
          <a:p>
            <a:pPr marL="321469" indent="-321469" algn="just" defTabSz="1028700" rtl="1">
              <a:spcBef>
                <a:spcPts val="248"/>
              </a:spcBef>
              <a:buFont typeface="Arial" panose="020B0604020202020204" pitchFamily="34" charset="0"/>
              <a:buChar char="•"/>
              <a:defRPr/>
            </a:pPr>
            <a:r>
              <a:rPr lang="ar-SA" sz="2700" dirty="0">
                <a:solidFill>
                  <a:srgbClr val="151616"/>
                </a:solidFill>
                <a:latin typeface="Calibri" panose="020F0502020204030204" pitchFamily="34" charset="0"/>
                <a:cs typeface="MadaniArabic-Light" panose="00000400000000000000" pitchFamily="2" charset="-78"/>
              </a:rPr>
              <a:t>ترمى الكرة في اتجاه متعلم/ة مع سؤاله /ها حسابا شفويا في الجمع</a:t>
            </a:r>
            <a:r>
              <a:rPr lang="ar-MA" sz="2700" dirty="0">
                <a:solidFill>
                  <a:srgbClr val="151616"/>
                </a:solidFill>
                <a:latin typeface="Calibri" panose="020F0502020204030204" pitchFamily="34" charset="0"/>
                <a:cs typeface="MadaniArabic-Light" panose="00000400000000000000" pitchFamily="2" charset="-78"/>
              </a:rPr>
              <a:t> (مجموع أصغر من أو يساوي 18)</a:t>
            </a:r>
            <a:r>
              <a:rPr lang="ar-SA" sz="2700" dirty="0">
                <a:solidFill>
                  <a:srgbClr val="151616"/>
                </a:solidFill>
                <a:latin typeface="Calibri" panose="020F0502020204030204" pitchFamily="34" charset="0"/>
                <a:cs typeface="MadaniArabic-Light" panose="00000400000000000000" pitchFamily="2" charset="-78"/>
              </a:rPr>
              <a:t>؛</a:t>
            </a:r>
            <a:endParaRPr lang="fr-FR" sz="2700" dirty="0">
              <a:solidFill>
                <a:srgbClr val="151616"/>
              </a:solidFill>
              <a:latin typeface="Calibri" panose="020F0502020204030204" pitchFamily="34" charset="0"/>
            </a:endParaRPr>
          </a:p>
          <a:p>
            <a:pPr marL="321469" indent="-321469" algn="just" defTabSz="1028700" rtl="1">
              <a:spcBef>
                <a:spcPts val="248"/>
              </a:spcBef>
              <a:buFont typeface="Arial" panose="020B0604020202020204" pitchFamily="34" charset="0"/>
              <a:buChar char="•"/>
              <a:defRPr/>
            </a:pPr>
            <a:r>
              <a:rPr lang="ar-SA" sz="2700" dirty="0">
                <a:solidFill>
                  <a:srgbClr val="151616"/>
                </a:solidFill>
                <a:latin typeface="Calibri" panose="020F0502020204030204" pitchFamily="34" charset="0"/>
                <a:cs typeface="MadaniArabic-Light" panose="00000400000000000000" pitchFamily="2" charset="-78"/>
              </a:rPr>
              <a:t>يقبض المتعلم الكرة ويقدم الجواب الصحيح في الحين؛</a:t>
            </a:r>
            <a:endParaRPr lang="fr-FR" sz="2700" dirty="0">
              <a:solidFill>
                <a:srgbClr val="151616"/>
              </a:solidFill>
              <a:latin typeface="Calibri" panose="020F0502020204030204" pitchFamily="34" charset="0"/>
            </a:endParaRPr>
          </a:p>
          <a:p>
            <a:pPr marL="321469" indent="-321469" algn="just" defTabSz="1028700" rtl="1">
              <a:spcBef>
                <a:spcPts val="248"/>
              </a:spcBef>
              <a:buFont typeface="Arial" panose="020B0604020202020204" pitchFamily="34" charset="0"/>
              <a:buChar char="•"/>
              <a:defRPr/>
            </a:pPr>
            <a:r>
              <a:rPr lang="ar-SA" sz="2700" dirty="0">
                <a:solidFill>
                  <a:srgbClr val="151616"/>
                </a:solidFill>
                <a:latin typeface="Calibri" panose="020F0502020204030204" pitchFamily="34" charset="0"/>
                <a:cs typeface="MadaniArabic-Light" panose="00000400000000000000" pitchFamily="2" charset="-78"/>
              </a:rPr>
              <a:t>يكرر المتعلم الذي أجاب رمي الكرة لزميل آخر مع سؤال آخر؛</a:t>
            </a:r>
            <a:endParaRPr lang="fr-FR" sz="2700" dirty="0">
              <a:solidFill>
                <a:srgbClr val="151616"/>
              </a:solidFill>
              <a:latin typeface="Calibri" panose="020F0502020204030204" pitchFamily="34" charset="0"/>
            </a:endParaRPr>
          </a:p>
          <a:p>
            <a:pPr marL="321469" indent="-321469" algn="just" defTabSz="1028700" rtl="1">
              <a:buFont typeface="Arial" panose="020B0604020202020204" pitchFamily="34" charset="0"/>
              <a:buChar char="•"/>
              <a:defRPr/>
            </a:pPr>
            <a:r>
              <a:rPr lang="ar-MA" sz="2700" dirty="0">
                <a:solidFill>
                  <a:srgbClr val="151616"/>
                </a:solidFill>
                <a:latin typeface="Calibri" panose="020F0502020204030204" pitchFamily="34" charset="0"/>
                <a:cs typeface="MadaniArabic-Light" panose="00000400000000000000" pitchFamily="2" charset="-78"/>
              </a:rPr>
              <a:t>يرمي</a:t>
            </a:r>
            <a:r>
              <a:rPr lang="ar-SA" sz="2700" dirty="0">
                <a:solidFill>
                  <a:srgbClr val="151616"/>
                </a:solidFill>
                <a:latin typeface="Calibri" panose="020F0502020204030204" pitchFamily="34" charset="0"/>
                <a:cs typeface="MadaniArabic-Light" panose="00000400000000000000" pitchFamily="2" charset="-78"/>
              </a:rPr>
              <a:t> الكرة في اتجاه متعلم </a:t>
            </a:r>
            <a:r>
              <a:rPr lang="ar-MA" sz="2700" dirty="0">
                <a:solidFill>
                  <a:srgbClr val="151616"/>
                </a:solidFill>
                <a:latin typeface="Calibri" panose="020F0502020204030204" pitchFamily="34" charset="0"/>
                <a:cs typeface="MadaniArabic-Light" panose="00000400000000000000" pitchFamily="2" charset="-78"/>
              </a:rPr>
              <a:t>ويسأله</a:t>
            </a:r>
            <a:r>
              <a:rPr lang="ar-SA" sz="2700" dirty="0">
                <a:solidFill>
                  <a:srgbClr val="151616"/>
                </a:solidFill>
                <a:latin typeface="Calibri" panose="020F0502020204030204" pitchFamily="34" charset="0"/>
                <a:cs typeface="MadaniArabic-Light" panose="00000400000000000000" pitchFamily="2" charset="-78"/>
              </a:rPr>
              <a:t> حول الجمع" كم هي </a:t>
            </a:r>
            <a:r>
              <a:rPr lang="ar-MA" sz="2700" dirty="0">
                <a:solidFill>
                  <a:srgbClr val="151616"/>
                </a:solidFill>
                <a:latin typeface="Calibri" panose="020F0502020204030204" pitchFamily="34" charset="0"/>
                <a:cs typeface="MadaniArabic-Light" panose="00000400000000000000" pitchFamily="2" charset="-78"/>
              </a:rPr>
              <a:t>3+4</a:t>
            </a:r>
            <a:r>
              <a:rPr lang="ar-SA" sz="2700" dirty="0">
                <a:solidFill>
                  <a:srgbClr val="151616"/>
                </a:solidFill>
                <a:latin typeface="Calibri" panose="020F0502020204030204" pitchFamily="34" charset="0"/>
                <a:cs typeface="MadaniArabic-Light" panose="00000400000000000000" pitchFamily="2" charset="-78"/>
              </a:rPr>
              <a:t>"</a:t>
            </a:r>
            <a:endParaRPr lang="fr-FR" sz="2700" dirty="0">
              <a:solidFill>
                <a:srgbClr val="151616"/>
              </a:solidFill>
              <a:latin typeface="Calibri" panose="020F0502020204030204" pitchFamily="34" charset="0"/>
            </a:endParaRPr>
          </a:p>
          <a:p>
            <a:pPr marL="321469" indent="-321469" algn="just" defTabSz="1028700" rtl="1">
              <a:buFont typeface="Arial" panose="020B0604020202020204" pitchFamily="34" charset="0"/>
              <a:buChar char="•"/>
              <a:defRPr/>
            </a:pPr>
            <a:r>
              <a:rPr lang="ar-SA" sz="2700" dirty="0">
                <a:solidFill>
                  <a:srgbClr val="151616"/>
                </a:solidFill>
                <a:latin typeface="Calibri" panose="020F0502020204030204" pitchFamily="34" charset="0"/>
                <a:cs typeface="MadaniArabic-Light" panose="00000400000000000000" pitchFamily="2" charset="-78"/>
              </a:rPr>
              <a:t>يجيب ثم يرمي الكرة نحو زميل آخر.</a:t>
            </a:r>
            <a:endParaRPr lang="fr-FR" sz="2700" dirty="0">
              <a:solidFill>
                <a:srgbClr val="151616"/>
              </a:solidFill>
              <a:latin typeface="Calibri" panose="020F0502020204030204" pitchFamily="34" charset="0"/>
            </a:endParaRPr>
          </a:p>
          <a:p>
            <a:pPr marL="321469" indent="-321469" algn="just" defTabSz="1028700" rtl="1">
              <a:buFont typeface="Arial" panose="020B0604020202020204" pitchFamily="34" charset="0"/>
              <a:buChar char="•"/>
              <a:defRPr/>
            </a:pPr>
            <a:r>
              <a:rPr lang="ar-SA" sz="2700" dirty="0">
                <a:solidFill>
                  <a:srgbClr val="151616"/>
                </a:solidFill>
                <a:latin typeface="Calibri" panose="020F0502020204030204" pitchFamily="34" charset="0"/>
                <a:cs typeface="MadaniArabic-Light" panose="00000400000000000000" pitchFamily="2" charset="-78"/>
              </a:rPr>
              <a:t>تعطى عملية جمع أخرى للمتعلم الذي يقبض الكرة.</a:t>
            </a:r>
            <a:endParaRPr lang="fr-FR" sz="2700" dirty="0">
              <a:solidFill>
                <a:srgbClr val="151616"/>
              </a:solidFill>
              <a:latin typeface="Calibri" panose="020F0502020204030204" pitchFamily="34" charset="0"/>
            </a:endParaRPr>
          </a:p>
          <a:p>
            <a:pPr marL="321469" indent="-321469" algn="just" defTabSz="1028700" rtl="1">
              <a:buFont typeface="Arial" panose="020B0604020202020204" pitchFamily="34" charset="0"/>
              <a:buChar char="•"/>
              <a:defRPr/>
            </a:pPr>
            <a:r>
              <a:rPr lang="ar-MA" sz="2700" dirty="0">
                <a:solidFill>
                  <a:srgbClr val="151616"/>
                </a:solidFill>
                <a:latin typeface="Calibri" panose="020F0502020204030204" pitchFamily="34" charset="0"/>
                <a:cs typeface="MadaniArabic-Light" panose="00000400000000000000" pitchFamily="2" charset="-78"/>
              </a:rPr>
              <a:t>يتم </a:t>
            </a:r>
            <a:r>
              <a:rPr lang="ar-SA" sz="2700" dirty="0">
                <a:solidFill>
                  <a:srgbClr val="151616"/>
                </a:solidFill>
                <a:latin typeface="Calibri" panose="020F0502020204030204" pitchFamily="34" charset="0"/>
                <a:cs typeface="MadaniArabic-Light" panose="00000400000000000000" pitchFamily="2" charset="-78"/>
              </a:rPr>
              <a:t>تقديم النشاط وتحفيز المتعلمين على السرعة في طرح السؤال وال</a:t>
            </a:r>
            <a:r>
              <a:rPr lang="ar-MA" sz="2700" dirty="0">
                <a:solidFill>
                  <a:srgbClr val="151616"/>
                </a:solidFill>
                <a:latin typeface="Calibri" panose="020F0502020204030204" pitchFamily="34" charset="0"/>
                <a:cs typeface="MadaniArabic-Light" panose="00000400000000000000" pitchFamily="2" charset="-78"/>
              </a:rPr>
              <a:t>إ</a:t>
            </a:r>
            <a:r>
              <a:rPr lang="ar-SA" sz="2700" dirty="0">
                <a:solidFill>
                  <a:srgbClr val="151616"/>
                </a:solidFill>
                <a:latin typeface="Calibri" panose="020F0502020204030204" pitchFamily="34" charset="0"/>
                <a:cs typeface="MadaniArabic-Light" panose="00000400000000000000" pitchFamily="2" charset="-78"/>
              </a:rPr>
              <a:t>جابة </a:t>
            </a:r>
            <a:endParaRPr lang="fr-FR" sz="2700" dirty="0">
              <a:solidFill>
                <a:srgbClr val="151616"/>
              </a:solidFill>
              <a:latin typeface="Calibri" panose="020F0502020204030204" pitchFamily="34" charset="0"/>
            </a:endParaRPr>
          </a:p>
        </p:txBody>
      </p:sp>
    </p:spTree>
    <p:extLst>
      <p:ext uri="{BB962C8B-B14F-4D97-AF65-F5344CB8AC3E}">
        <p14:creationId xmlns:p14="http://schemas.microsoft.com/office/powerpoint/2010/main" val="19151559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37717</TotalTime>
  <Words>3411</Words>
  <Application>Microsoft Office PowerPoint</Application>
  <PresentationFormat>Personnalisé</PresentationFormat>
  <Paragraphs>818</Paragraphs>
  <Slides>93</Slides>
  <Notes>13</Notes>
  <HiddenSlides>0</HiddenSlides>
  <MMClips>0</MMClips>
  <ScaleCrop>false</ScaleCrop>
  <HeadingPairs>
    <vt:vector size="6" baseType="variant">
      <vt:variant>
        <vt:lpstr>Polices utilisées</vt:lpstr>
      </vt:variant>
      <vt:variant>
        <vt:i4>15</vt:i4>
      </vt:variant>
      <vt:variant>
        <vt:lpstr>Thème</vt:lpstr>
      </vt:variant>
      <vt:variant>
        <vt:i4>1</vt:i4>
      </vt:variant>
      <vt:variant>
        <vt:lpstr>Titres des diapositives</vt:lpstr>
      </vt:variant>
      <vt:variant>
        <vt:i4>93</vt:i4>
      </vt:variant>
    </vt:vector>
  </HeadingPairs>
  <TitlesOfParts>
    <vt:vector size="109" baseType="lpstr">
      <vt:lpstr>Montserrat</vt:lpstr>
      <vt:lpstr>Arial</vt:lpstr>
      <vt:lpstr>Wingdings</vt:lpstr>
      <vt:lpstr>Microsoft Uighur</vt:lpstr>
      <vt:lpstr>Dosis</vt:lpstr>
      <vt:lpstr>Montserrat Light</vt:lpstr>
      <vt:lpstr>Arial Rounded MT Bold</vt:lpstr>
      <vt:lpstr>Carelia</vt:lpstr>
      <vt:lpstr>29LT Bukra Bold</vt:lpstr>
      <vt:lpstr>MadaniArabic-ExtraLight</vt:lpstr>
      <vt:lpstr>Calibri</vt:lpstr>
      <vt:lpstr>Cambria,Serif</vt:lpstr>
      <vt:lpstr>MadaniArabic-Light</vt:lpstr>
      <vt:lpstr>Montserrat Medium</vt:lpstr>
      <vt:lpstr>Dubai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Mohamed Ouatouch</cp:lastModifiedBy>
  <cp:revision>215</cp:revision>
  <dcterms:created xsi:type="dcterms:W3CDTF">2006-08-16T00:00:00Z</dcterms:created>
  <dcterms:modified xsi:type="dcterms:W3CDTF">2025-09-18T23:37:16Z</dcterms:modified>
  <dc:identifier>DAFtlvZnwz4</dc:identifier>
</cp:coreProperties>
</file>