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2"/>
  </p:notesMasterIdLst>
  <p:sldIdLst>
    <p:sldId id="257" r:id="rId2"/>
    <p:sldId id="2134808553" r:id="rId3"/>
    <p:sldId id="2134808443" r:id="rId4"/>
    <p:sldId id="2147482649" r:id="rId5"/>
    <p:sldId id="2134805392" r:id="rId6"/>
    <p:sldId id="2134805155" r:id="rId7"/>
    <p:sldId id="386" r:id="rId8"/>
    <p:sldId id="2134808444" r:id="rId9"/>
    <p:sldId id="2147482710" r:id="rId10"/>
    <p:sldId id="2134805396" r:id="rId11"/>
    <p:sldId id="2134808551" r:id="rId12"/>
    <p:sldId id="2147482663" r:id="rId13"/>
    <p:sldId id="2147482629" r:id="rId14"/>
    <p:sldId id="2134808460" r:id="rId15"/>
    <p:sldId id="2134808453" r:id="rId16"/>
    <p:sldId id="2147482641" r:id="rId17"/>
    <p:sldId id="2147482642" r:id="rId18"/>
    <p:sldId id="2147482648" r:id="rId19"/>
    <p:sldId id="2147482655" r:id="rId20"/>
    <p:sldId id="2147482656" r:id="rId21"/>
    <p:sldId id="2147482657" r:id="rId22"/>
    <p:sldId id="2147482658" r:id="rId23"/>
    <p:sldId id="2147482659" r:id="rId24"/>
    <p:sldId id="2147482660" r:id="rId25"/>
    <p:sldId id="2147482662" r:id="rId26"/>
    <p:sldId id="2147482664" r:id="rId27"/>
    <p:sldId id="2147482665" r:id="rId28"/>
    <p:sldId id="2147482666" r:id="rId29"/>
    <p:sldId id="2134808607" r:id="rId30"/>
    <p:sldId id="2147482650" r:id="rId31"/>
    <p:sldId id="2134808461" r:id="rId32"/>
    <p:sldId id="2134808469" r:id="rId33"/>
    <p:sldId id="2134808504" r:id="rId34"/>
    <p:sldId id="2147482538" r:id="rId35"/>
    <p:sldId id="2147482711" r:id="rId36"/>
    <p:sldId id="2147482654" r:id="rId37"/>
    <p:sldId id="920" r:id="rId38"/>
    <p:sldId id="1175" r:id="rId39"/>
    <p:sldId id="1176" r:id="rId40"/>
    <p:sldId id="1177" r:id="rId41"/>
  </p:sldIdLst>
  <p:sldSz cx="13716000" cy="10287000"/>
  <p:notesSz cx="6858000" cy="9144000"/>
  <p:embeddedFontLst>
    <p:embeddedFont>
      <p:font typeface="Arial Black" panose="020B0A04020102020204" pitchFamily="34" charset="0"/>
      <p:bold r:id="rId43"/>
    </p:embeddedFont>
    <p:embeddedFont>
      <p:font typeface="Arial Rounded MT Bold" panose="020F0704030504030204" pitchFamily="34" charset="0"/>
      <p:regular r:id="rId44"/>
    </p:embeddedFont>
    <p:embeddedFont>
      <p:font typeface="Carelia" panose="020B0604020202020204" charset="0"/>
      <p:regular r:id="rId45"/>
    </p:embeddedFont>
    <p:embeddedFont>
      <p:font typeface="Dosis" pitchFamily="2" charset="0"/>
      <p:regular r:id="rId46"/>
      <p:bold r:id="rId47"/>
    </p:embeddedFont>
    <p:embeddedFont>
      <p:font typeface="Dubai" panose="020B0503030403030204" pitchFamily="34" charset="-78"/>
      <p:regular r:id="rId48"/>
      <p:bold r:id="rId49"/>
    </p:embeddedFont>
    <p:embeddedFont>
      <p:font typeface="Microsoft Uighur" panose="02000000000000000000" pitchFamily="2" charset="-78"/>
      <p:regular r:id="rId50"/>
      <p:bold r:id="rId51"/>
    </p:embeddedFont>
    <p:embeddedFont>
      <p:font typeface="Montserrat" panose="00000500000000000000" pitchFamily="2" charset="0"/>
      <p:regular r:id="rId52"/>
      <p:bold r:id="rId53"/>
      <p:italic r:id="rId54"/>
      <p:boldItalic r:id="rId55"/>
    </p:embeddedFont>
    <p:embeddedFont>
      <p:font typeface="Montserrat Light" panose="00000400000000000000" pitchFamily="2" charset="0"/>
      <p:regular r:id="rId56"/>
      <p:italic r:id="rId57"/>
    </p:embeddedFont>
    <p:embeddedFont>
      <p:font typeface="Montserrat Medium" panose="00000600000000000000" pitchFamily="2" charset="0"/>
      <p:regular r:id="rId58"/>
      <p:italic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956"/>
    <a:srgbClr val="02BDC9"/>
    <a:srgbClr val="F98F51"/>
    <a:srgbClr val="4AC283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55" d="100"/>
          <a:sy n="55" d="100"/>
        </p:scale>
        <p:origin x="725" y="34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font" Target="fonts/font17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18/09/2025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66881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669628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13934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8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g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5.xml"/><Relationship Id="rId18" Type="http://schemas.openxmlformats.org/officeDocument/2006/relationships/image" Target="../media/image62.png"/><Relationship Id="rId3" Type="http://schemas.openxmlformats.org/officeDocument/2006/relationships/image" Target="../media/image9.sv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8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5" Type="http://schemas.openxmlformats.org/officeDocument/2006/relationships/customXml" Target="../ink/ink1.xml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4" Type="http://schemas.openxmlformats.org/officeDocument/2006/relationships/image" Target="../media/image12.png"/><Relationship Id="rId9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png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1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1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1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54.png"/><Relationship Id="rId7" Type="http://schemas.openxmlformats.org/officeDocument/2006/relationships/image" Target="../media/image6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openxmlformats.org/officeDocument/2006/relationships/image" Target="../media/image58.png"/><Relationship Id="rId10" Type="http://schemas.openxmlformats.org/officeDocument/2006/relationships/image" Target="../media/image67.png"/><Relationship Id="rId4" Type="http://schemas.openxmlformats.org/officeDocument/2006/relationships/image" Target="../media/image55.svg"/><Relationship Id="rId9" Type="http://schemas.openxmlformats.org/officeDocument/2006/relationships/image" Target="../media/image6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svg"/><Relationship Id="rId5" Type="http://schemas.openxmlformats.org/officeDocument/2006/relationships/image" Target="../media/image70.png"/><Relationship Id="rId4" Type="http://schemas.openxmlformats.org/officeDocument/2006/relationships/image" Target="../media/image69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11" Type="http://schemas.openxmlformats.org/officeDocument/2006/relationships/image" Target="../media/image80.png"/><Relationship Id="rId5" Type="http://schemas.openxmlformats.org/officeDocument/2006/relationships/image" Target="../media/image74.png"/><Relationship Id="rId10" Type="http://schemas.openxmlformats.org/officeDocument/2006/relationships/image" Target="../media/image79.png"/><Relationship Id="rId4" Type="http://schemas.openxmlformats.org/officeDocument/2006/relationships/image" Target="../media/image73.png"/><Relationship Id="rId9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clipart.org/detail/131431/black-marker-marcador-negro" TargetMode="External"/><Relationship Id="rId3" Type="http://schemas.openxmlformats.org/officeDocument/2006/relationships/image" Target="../media/image9.svg"/><Relationship Id="rId7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34.jpeg"/><Relationship Id="rId5" Type="http://schemas.openxmlformats.org/officeDocument/2006/relationships/image" Target="../media/image30.png"/><Relationship Id="rId10" Type="http://schemas.openxmlformats.org/officeDocument/2006/relationships/image" Target="../media/image33.png"/><Relationship Id="rId4" Type="http://schemas.openxmlformats.org/officeDocument/2006/relationships/image" Target="../media/image29.png"/><Relationship Id="rId9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5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2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3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2751281"/>
            <a:ext cx="13164293" cy="726902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18882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275853" y="773521"/>
            <a:ext cx="12104699" cy="2042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يريد أن يحكي لنا قصة عن العدد 3 بنفس الطريقة التي رأيناها.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يمكن اقتراح قصص من قبيل" لدي ثلاثة أقلام  قلم أزرق وقلم أخضر وآخر أسود – كان عندي لعبتان اشترى لي أبي لعبة جديدة  فأصبح لدي ثلاثة ألعاب ...</a:t>
            </a: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الحديث أيضا عن سابق العدد ولاحقه : أنا العدد 3 يسبقني في ترتيب الأعداد العدد 2 و يلحقني أو يليني العدد 4 ....... 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80010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3916635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المجموعات في حدود 5 عناصر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6456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3" y="2627650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426372" y="863026"/>
            <a:ext cx="12013246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نستمر في التعرف على كيفية مقارنة عناصر المجموعات في حدود 5 عناصر باستعمال العبارات : " يوجد أكثر من.." و "أقل من.." و"بقدر ما يوجد.."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في تقديم مرحلة الممارسة الموجهة واللعبة الختامية للنشاط مستعينا بتوجيهات البطاقة التقنية (الملحق2). 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2D043D-C511-D654-1F8B-A6A4494A3F2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647" y="2843548"/>
            <a:ext cx="6755198" cy="4503465"/>
          </a:xfrm>
          <a:prstGeom prst="rect">
            <a:avLst/>
          </a:prstGeom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BB10CB80-4657-9DED-E9C7-4F94EE529E6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084" y="7569838"/>
            <a:ext cx="8458933" cy="2034716"/>
          </a:xfrm>
          <a:prstGeom prst="rect">
            <a:avLst/>
          </a:prstGeom>
        </p:spPr>
      </p:pic>
      <p:pic>
        <p:nvPicPr>
          <p:cNvPr id="37" name="Picture 6">
            <a:extLst>
              <a:ext uri="{FF2B5EF4-FFF2-40B4-BE49-F238E27FC236}">
                <a16:creationId xmlns:a16="http://schemas.microsoft.com/office/drawing/2014/main" id="{974E4CDC-3952-E886-F142-3182C69B7E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3933" y="7475265"/>
            <a:ext cx="3107787" cy="207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2014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3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266564B1-1994-4B6E-DCC0-D41E91519B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في بداية هذه الحصة من خلال نشاط قصة عدد على العدد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هذه ثلاث كرات.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ثلاث كرات. ثلاثة مع رفع ثلاثة أصابع للإشارة إلى 3 وبطاقة العدد 3.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174E814-7E9A-E670-690A-673FCDFC12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4412799"/>
            <a:ext cx="2362200" cy="322234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87B683E-B152-375B-3C4B-9875D0D642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0143" y="4101656"/>
            <a:ext cx="1482930" cy="148293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E44621F7-673C-51EE-5F8E-221A7EC880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78" y="5282508"/>
            <a:ext cx="1482930" cy="1482930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2CD2A44B-A89B-8D2B-5C54-6E500420D3E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693" y="5584586"/>
            <a:ext cx="1482930" cy="1482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27C1-B6B3-4858-7712-4AADB0289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D311FC-D64D-0D20-3CCA-40178131801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BAB2F1-E535-B39C-2360-95CED905BD98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BF0886-39E0-EE71-D34E-45FB7EBC35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2BEE41F9-1A83-7749-A4B6-3697734FB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C60DA10-5720-FF40-D164-9D867B96F07F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ثلاث سيارات.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ثلاث سيارات. ثلاثة مع رفع ثلاثة أصابع  للإشارة إلى 3 وبطاقة العدد 3.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ECF004-6F3D-6E71-B612-2A58C06E579D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135BF62-33B8-680B-DE6B-B76332EBC6D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6872" y="4271779"/>
            <a:ext cx="2039065" cy="152547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1E6B601-7A7C-0547-2AA4-194575CAF4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4763" y="4752191"/>
            <a:ext cx="2353084" cy="2353084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79BEA2B0-9D55-9245-68C1-7F55ACBBA0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9104" y="5483916"/>
            <a:ext cx="2703244" cy="270324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0C07E1BC-D17D-BD6B-9957-760F1967CA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521" y="4752191"/>
            <a:ext cx="2353085" cy="320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57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06FE8-EF6A-3CB3-6706-BD5C63B2F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AB6E7FB-E98F-8B76-6A6D-B604489709F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7FCB6DA-722C-E038-C8A1-595E3559DF04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F5C1BC9-B849-0BC8-38F4-11B40C3FEFC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742A9618-DBD9-DB24-7658-6F620406A5B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17A9E34-8BCC-910D-4F7D-E2C7DF677408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ثلاثة دفاتر.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ثلاثة دفاتر . ثلاثة مع رفع ثلاثة أصابع للإشارة إلى 3 وبطاقة العدد 3.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F6A6D0-7A3C-84DB-601B-6388483FC1FB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A5588CFC-2417-5174-9760-363A224EBE5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9253" y="3390901"/>
            <a:ext cx="1821419" cy="263043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28D81BC-22FC-997C-5D8A-1EA47D9C5BE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9400" y="4229100"/>
            <a:ext cx="1821419" cy="2630432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0629F1F-4EC8-4E5B-6A58-85A063A862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09547" y="5600700"/>
            <a:ext cx="1821419" cy="263043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501A3040-C619-E482-DF2D-D86D65D1914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0664" y="4358185"/>
            <a:ext cx="2438400" cy="332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794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4F3393DE-9724-D2DF-6E2C-BD978FA3647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يستطيع تمثيل العدد 3 بأشياء من اختياره.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44D3188-55DB-1ED7-0388-B159C64ED066}"/>
              </a:ext>
            </a:extLst>
          </p:cNvPr>
          <p:cNvSpPr/>
          <p:nvPr/>
        </p:nvSpPr>
        <p:spPr>
          <a:xfrm>
            <a:off x="3376445" y="5275286"/>
            <a:ext cx="2286000" cy="2057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B6FDF4D-4F46-DE54-D374-7E469E9DB6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8921" y="4076700"/>
            <a:ext cx="2765461" cy="377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84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5D3189FF-E39A-EEF8-84D0-F16CC9B0465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كيف نكتب العدد 3.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3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3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7D1197-EE63-626B-5BEB-D43CAD9FFA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1896" y="5284848"/>
            <a:ext cx="1539373" cy="184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110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F3EA3643-3EF0-6782-277E-6A3B7A9536A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3.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339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Freeform 8">
            <a:extLst>
              <a:ext uri="{FF2B5EF4-FFF2-40B4-BE49-F238E27FC236}">
                <a16:creationId xmlns:a16="http://schemas.microsoft.com/office/drawing/2014/main" id="{CBBCB819-ACC1-AD32-B3A5-F99176D1277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3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88509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605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 من كراسة الرياضيات. لاحظوا كيف.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1B6B8F4-7EA6-5D64-3EB7-8FC724BC0FB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3F4DBCE-5B6E-21B9-38FB-D3A3C18DAA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741" y="3623800"/>
            <a:ext cx="10584516" cy="423172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0601707-4B85-D6F4-2E61-596083C04B54}"/>
              </a:ext>
            </a:extLst>
          </p:cNvPr>
          <p:cNvSpPr/>
          <p:nvPr/>
        </p:nvSpPr>
        <p:spPr>
          <a:xfrm rot="675398">
            <a:off x="2834301" y="6429532"/>
            <a:ext cx="4124528" cy="154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C57CBECD-287A-0DB5-EC73-0945EFE1D3DD}"/>
              </a:ext>
            </a:extLst>
          </p:cNvPr>
          <p:cNvCxnSpPr>
            <a:cxnSpLocks/>
          </p:cNvCxnSpPr>
          <p:nvPr/>
        </p:nvCxnSpPr>
        <p:spPr>
          <a:xfrm>
            <a:off x="2867397" y="6100606"/>
            <a:ext cx="4051759" cy="808549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8727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FFD50-FF6B-FCF3-3705-8A7F90A8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623F53-A0C2-E612-AEDB-17BA3BCB110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C04D1F-397D-69C2-1BB4-0F4DD0CB665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3FF84-1425-D166-BEF0-BEBA1737AE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8F6C35-935F-7423-E41F-41C2B854E095}"/>
              </a:ext>
            </a:extLst>
          </p:cNvPr>
          <p:cNvSpPr txBox="1"/>
          <p:nvPr/>
        </p:nvSpPr>
        <p:spPr>
          <a:xfrm>
            <a:off x="4724400" y="800100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9E7FBB-3FCA-71E7-886C-DF27A64EFE4C}"/>
              </a:ext>
            </a:extLst>
          </p:cNvPr>
          <p:cNvSpPr/>
          <p:nvPr/>
        </p:nvSpPr>
        <p:spPr>
          <a:xfrm rot="10800000">
            <a:off x="12752913" y="876301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F9CF428-FB50-FC97-51A8-B6E20CAD96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42E4B8B-163F-61DE-FCDC-0A3B92F8137F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B2EFB7E-F416-D1CC-040F-D6C7A308E6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741" y="3623800"/>
            <a:ext cx="10584516" cy="423172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D0582F7-E332-16BE-6F52-43C38607F917}"/>
              </a:ext>
            </a:extLst>
          </p:cNvPr>
          <p:cNvSpPr/>
          <p:nvPr/>
        </p:nvSpPr>
        <p:spPr>
          <a:xfrm rot="675398">
            <a:off x="2834301" y="6429532"/>
            <a:ext cx="4124528" cy="154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6E917F6D-A276-ED97-801D-1CAD875C76D2}"/>
              </a:ext>
            </a:extLst>
          </p:cNvPr>
          <p:cNvCxnSpPr>
            <a:cxnSpLocks/>
            <a:endCxn id="12" idx="3"/>
          </p:cNvCxnSpPr>
          <p:nvPr/>
        </p:nvCxnSpPr>
        <p:spPr>
          <a:xfrm>
            <a:off x="2867397" y="6100606"/>
            <a:ext cx="4051759" cy="808549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>
            <a:extLst>
              <a:ext uri="{FF2B5EF4-FFF2-40B4-BE49-F238E27FC236}">
                <a16:creationId xmlns:a16="http://schemas.microsoft.com/office/drawing/2014/main" id="{5D3BF035-9D35-3D9B-714E-4F6D1A9A8BD6}"/>
              </a:ext>
            </a:extLst>
          </p:cNvPr>
          <p:cNvCxnSpPr>
            <a:cxnSpLocks/>
          </p:cNvCxnSpPr>
          <p:nvPr/>
        </p:nvCxnSpPr>
        <p:spPr>
          <a:xfrm flipH="1">
            <a:off x="7010400" y="6100606"/>
            <a:ext cx="762000" cy="808549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BDC8E94F-8BA9-3CE9-F4A2-68A6C26E571B}"/>
              </a:ext>
            </a:extLst>
          </p:cNvPr>
          <p:cNvCxnSpPr>
            <a:cxnSpLocks/>
          </p:cNvCxnSpPr>
          <p:nvPr/>
        </p:nvCxnSpPr>
        <p:spPr>
          <a:xfrm flipH="1">
            <a:off x="7010400" y="6100606"/>
            <a:ext cx="4038600" cy="808549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583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الثاني.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الأستاذ(ة) التعليمة ويعيد نمذجة طريقة الكتابة على السبورة.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A35768C-E7A6-374A-CC3E-A949559A8A8D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F27E9ED-16DE-7574-CD94-6C6FBEEE1AD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6BCBA52-2256-E83E-16F6-0AA754F398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451" y="4533900"/>
            <a:ext cx="12039600" cy="2955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1354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رقم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00C0211-88E5-D848-F057-787FB5A7E45C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E5F212C-1DAD-2599-1A7C-9EA378921BD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76A7F3D-4C22-D7D5-8D8C-1D026E7C11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22" y="4457700"/>
            <a:ext cx="12076680" cy="330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601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C419-2828-D53E-FBC9-50F800B79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A51325-BA15-C52F-639E-D928B7B64DA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1D77ED-7607-3B98-0016-AF9711C9275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E97FE7-B1D9-C9C3-5F6F-58B6CA3DD9F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1EE5B46-8709-D336-D401-35B4BCF7DB26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34DF703-6E06-84E8-76EE-9FDCF814CE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C203101-C5B2-703E-5B48-F41FDB173B5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C097F3-ECA9-0943-36F6-D0FF43FBDB3A}"/>
              </a:ext>
            </a:extLst>
          </p:cNvPr>
          <p:cNvSpPr txBox="1"/>
          <p:nvPr/>
        </p:nvSpPr>
        <p:spPr>
          <a:xfrm>
            <a:off x="990600" y="800100"/>
            <a:ext cx="11525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منا هو أن نعد عدد عناصر كل مجموعة ونكتب العدد المناسب.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الأستاذ(ة) التعليمة ويحل المثال الأول: (مثلا لدينا ثلاث مسطرات إذن سنكتب 3)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2E0ABA0-0498-CA4C-81A0-27E4E8EEA71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22" y="4457700"/>
            <a:ext cx="12076680" cy="330302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3FDA247-7D5A-94FA-5A0C-64BF0EE8747D}"/>
              </a:ext>
            </a:extLst>
          </p:cNvPr>
          <p:cNvSpPr txBox="1"/>
          <p:nvPr/>
        </p:nvSpPr>
        <p:spPr>
          <a:xfrm>
            <a:off x="10896600" y="68961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3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20A54-74CF-DB73-BC10-3A3827DEB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240EBD-C46D-3782-9CC1-33FA90E1CDC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FE5521-C6E6-6BDF-D8CD-EB8B6F4F028C}"/>
              </a:ext>
            </a:extLst>
          </p:cNvPr>
          <p:cNvSpPr/>
          <p:nvPr/>
        </p:nvSpPr>
        <p:spPr>
          <a:xfrm>
            <a:off x="275852" y="2339481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7B877-DCEA-FE32-16B2-3892E6B0743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D79F268C-E355-2BCB-7DE9-EB90BADAA9B9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22A041-6AA4-8A49-73B6-4178C26030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DFF03B-4246-ACBB-EE14-24B01A905EF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95800C4-FF0F-6DFA-BDC1-A6787C1FC73A}"/>
              </a:ext>
            </a:extLst>
          </p:cNvPr>
          <p:cNvSpPr txBox="1"/>
          <p:nvPr/>
        </p:nvSpPr>
        <p:spPr>
          <a:xfrm>
            <a:off x="1032165" y="939802"/>
            <a:ext cx="11525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2F60081-5E61-0CD2-3DCE-79CAD654BC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22" y="4457700"/>
            <a:ext cx="12076680" cy="3303024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D9015F4C-53BC-BB52-AC23-08E4FFD2D419}"/>
              </a:ext>
            </a:extLst>
          </p:cNvPr>
          <p:cNvSpPr txBox="1"/>
          <p:nvPr/>
        </p:nvSpPr>
        <p:spPr>
          <a:xfrm>
            <a:off x="10896600" y="68961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3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52BA9E68-75D4-9496-6051-AC2DF9F20736}"/>
              </a:ext>
            </a:extLst>
          </p:cNvPr>
          <p:cNvSpPr txBox="1"/>
          <p:nvPr/>
        </p:nvSpPr>
        <p:spPr>
          <a:xfrm>
            <a:off x="8686800" y="6896099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1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C1E25608-777E-C8A2-9658-4E14F2CEEF78}"/>
              </a:ext>
            </a:extLst>
          </p:cNvPr>
          <p:cNvSpPr txBox="1"/>
          <p:nvPr/>
        </p:nvSpPr>
        <p:spPr>
          <a:xfrm>
            <a:off x="6553198" y="6896099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2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8BF83F5-2E19-1AB7-0A69-7E840192B8BA}"/>
              </a:ext>
            </a:extLst>
          </p:cNvPr>
          <p:cNvSpPr txBox="1"/>
          <p:nvPr/>
        </p:nvSpPr>
        <p:spPr>
          <a:xfrm>
            <a:off x="4309531" y="6896098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3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96D9302-387F-1E0B-3470-48AA31CF8031}"/>
              </a:ext>
            </a:extLst>
          </p:cNvPr>
          <p:cNvSpPr txBox="1"/>
          <p:nvPr/>
        </p:nvSpPr>
        <p:spPr>
          <a:xfrm>
            <a:off x="2113842" y="6896097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2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77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1828800" y="976263"/>
            <a:ext cx="10687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الرابع. المطلوب منا هو أن نلون سابق العدد 3 بالأزرق ونلون لاحقه بالأخضر.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يتأكد الأستاذ(ة) من فهم التعليمة.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A35768C-E7A6-374A-CC3E-A949559A8A8D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D8825B7-52C3-152D-2BB8-D0549CBE2AE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51999A2-AA2A-787C-7160-2DD85F2457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7" y="4686300"/>
            <a:ext cx="11764580" cy="256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488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FC65D-109D-0D84-36A0-47B0909A7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E60BF0-4CFF-CF9B-90BB-9CEA5495576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F997A8-A82E-82D3-321A-45276C8D03A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540517-A77C-A5E9-054B-F22F3870F78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EEF5A5-72C6-4A52-B1BA-ADDEF64F097C}"/>
              </a:ext>
            </a:extLst>
          </p:cNvPr>
          <p:cNvSpPr txBox="1"/>
          <p:nvPr/>
        </p:nvSpPr>
        <p:spPr>
          <a:xfrm>
            <a:off x="1828800" y="976263"/>
            <a:ext cx="10687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F3B501E-76C3-EE5D-DECA-1357D15E5F02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94C94A-92D9-13A6-78C3-EDC47AD6C3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FF047CF-783B-01AD-2A61-53AE6252494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1B22531-C17E-092B-5805-F9D58FE97D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7" y="4686300"/>
            <a:ext cx="11764580" cy="2560396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7E9A65B-4056-916A-3C65-F34B8E7460E6}"/>
              </a:ext>
            </a:extLst>
          </p:cNvPr>
          <p:cNvSpPr/>
          <p:nvPr/>
        </p:nvSpPr>
        <p:spPr>
          <a:xfrm>
            <a:off x="2971800" y="6057900"/>
            <a:ext cx="1066800" cy="8382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2</a:t>
            </a:r>
            <a:endParaRPr lang="fr-FR" dirty="0">
              <a:latin typeface="Arial Rounded MT Bold" panose="020F0704030504030204" pitchFamily="34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C454FA1-761D-389C-BFAB-B008A4A3115A}"/>
              </a:ext>
            </a:extLst>
          </p:cNvPr>
          <p:cNvSpPr/>
          <p:nvPr/>
        </p:nvSpPr>
        <p:spPr>
          <a:xfrm>
            <a:off x="5192363" y="6057900"/>
            <a:ext cx="1066800" cy="838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4</a:t>
            </a:r>
            <a:endParaRPr lang="fr-FR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02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209800" y="3970418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تشكيل مجموعات من عنصر، عنصرين أو ثلاثة عناصر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:لعبة المجموعات</a:t>
            </a:r>
            <a:endParaRPr lang="en-US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3226548"/>
            <a:ext cx="13164293" cy="671755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24314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سنلعب لعبة جديدة اسمها "لعبة المجموعات"، ستتجولون في فضاء اللعب (قسم، ساحة،...) بعشوائية وعند سماع الإشارة (العدد) ستشكلون مجموعات من 3 أو 2 أو 1 حسب المطلوب.  تعتمد اللعبة على السرعة وكل مجموعة تخطئ في أداء المطلوب تنسحب من اللعبة.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الأستاذ(ة) المطلوب.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يجب الحرص على أن يكون عدد المتعلمين المشاركين في اللعبة مضاعفا ل 6 لتفادي بقاء بعض المتعلمين لوحدهم في حالة تشكيل مجموعات من 2 أو 3 عناصر.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8422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2" name="Image 11">
            <a:extLst>
              <a:ext uri="{FF2B5EF4-FFF2-40B4-BE49-F238E27FC236}">
                <a16:creationId xmlns:a16="http://schemas.microsoft.com/office/drawing/2014/main" id="{EF60C39C-1806-F349-6909-BCB056B5E7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103" y="5372100"/>
            <a:ext cx="3878355" cy="24045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25AAA530-D2A7-59BF-210D-940083566C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0085" y="4546158"/>
            <a:ext cx="3786390" cy="378639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1208F84-87B4-E003-35C5-D8DCECEE4C6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311" y="4838700"/>
            <a:ext cx="3570046" cy="357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223265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32A90-EEAC-24EC-2213-C9F1B57FC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CF7BA15-EBB5-7CBB-9B1A-7211EAE3E26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solidFill>
            <a:srgbClr val="EF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6B6FB2B-DD2F-FADF-9E5B-097579442B4E}"/>
              </a:ext>
            </a:extLst>
          </p:cNvPr>
          <p:cNvSpPr txBox="1"/>
          <p:nvPr/>
        </p:nvSpPr>
        <p:spPr>
          <a:xfrm>
            <a:off x="448053" y="1772385"/>
            <a:ext cx="128198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500" b="1" dirty="0">
                <a:solidFill>
                  <a:srgbClr val="6D624F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الإجراءات الاعتيادية الخاصة بتدبير عمل الثنائيات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ED45B856-1C05-EF67-A740-C7B6B366C643}"/>
              </a:ext>
            </a:extLst>
          </p:cNvPr>
          <p:cNvSpPr/>
          <p:nvPr/>
        </p:nvSpPr>
        <p:spPr>
          <a:xfrm rot="21239963" flipH="1">
            <a:off x="827438" y="2694389"/>
            <a:ext cx="11822424" cy="554102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1532"/>
              <a:gd name="connsiteX1" fmla="*/ 2706255 w 2978405"/>
              <a:gd name="connsiteY1" fmla="*/ 317 h 651532"/>
              <a:gd name="connsiteX2" fmla="*/ 2890982 w 2978405"/>
              <a:gd name="connsiteY2" fmla="*/ 78826 h 651532"/>
              <a:gd name="connsiteX3" fmla="*/ 2969491 w 2978405"/>
              <a:gd name="connsiteY3" fmla="*/ 258935 h 651532"/>
              <a:gd name="connsiteX4" fmla="*/ 2906327 w 2978405"/>
              <a:gd name="connsiteY4" fmla="*/ 524415 h 651532"/>
              <a:gd name="connsiteX5" fmla="*/ 170873 w 2978405"/>
              <a:gd name="connsiteY5" fmla="*/ 651481 h 651532"/>
              <a:gd name="connsiteX6" fmla="*/ 9236 w 2978405"/>
              <a:gd name="connsiteY6" fmla="*/ 531408 h 651532"/>
              <a:gd name="connsiteX7" fmla="*/ 0 w 2978405"/>
              <a:gd name="connsiteY7" fmla="*/ 208135 h 651532"/>
              <a:gd name="connsiteX8" fmla="*/ 138545 w 2978405"/>
              <a:gd name="connsiteY8" fmla="*/ 125008 h 651532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2149"/>
              <a:gd name="connsiteX1" fmla="*/ 2706255 w 2978405"/>
              <a:gd name="connsiteY1" fmla="*/ 317 h 652149"/>
              <a:gd name="connsiteX2" fmla="*/ 2890982 w 2978405"/>
              <a:gd name="connsiteY2" fmla="*/ 78826 h 652149"/>
              <a:gd name="connsiteX3" fmla="*/ 2969491 w 2978405"/>
              <a:gd name="connsiteY3" fmla="*/ 258935 h 652149"/>
              <a:gd name="connsiteX4" fmla="*/ 2906327 w 2978405"/>
              <a:gd name="connsiteY4" fmla="*/ 524415 h 652149"/>
              <a:gd name="connsiteX5" fmla="*/ 170873 w 2978405"/>
              <a:gd name="connsiteY5" fmla="*/ 651481 h 652149"/>
              <a:gd name="connsiteX6" fmla="*/ 9236 w 2978405"/>
              <a:gd name="connsiteY6" fmla="*/ 531408 h 652149"/>
              <a:gd name="connsiteX7" fmla="*/ 0 w 2978405"/>
              <a:gd name="connsiteY7" fmla="*/ 208135 h 652149"/>
              <a:gd name="connsiteX8" fmla="*/ 138545 w 2978405"/>
              <a:gd name="connsiteY8" fmla="*/ 125008 h 652149"/>
              <a:gd name="connsiteX0" fmla="*/ 138545 w 2985636"/>
              <a:gd name="connsiteY0" fmla="*/ 125008 h 652149"/>
              <a:gd name="connsiteX1" fmla="*/ 2706255 w 2985636"/>
              <a:gd name="connsiteY1" fmla="*/ 317 h 652149"/>
              <a:gd name="connsiteX2" fmla="*/ 2890982 w 2985636"/>
              <a:gd name="connsiteY2" fmla="*/ 78826 h 652149"/>
              <a:gd name="connsiteX3" fmla="*/ 2969491 w 2985636"/>
              <a:gd name="connsiteY3" fmla="*/ 258935 h 652149"/>
              <a:gd name="connsiteX4" fmla="*/ 2906327 w 2985636"/>
              <a:gd name="connsiteY4" fmla="*/ 524415 h 652149"/>
              <a:gd name="connsiteX5" fmla="*/ 170873 w 2985636"/>
              <a:gd name="connsiteY5" fmla="*/ 651481 h 652149"/>
              <a:gd name="connsiteX6" fmla="*/ 9236 w 2985636"/>
              <a:gd name="connsiteY6" fmla="*/ 531408 h 652149"/>
              <a:gd name="connsiteX7" fmla="*/ 0 w 2985636"/>
              <a:gd name="connsiteY7" fmla="*/ 208135 h 652149"/>
              <a:gd name="connsiteX8" fmla="*/ 138545 w 2985636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3017251"/>
              <a:gd name="connsiteY0" fmla="*/ 125008 h 652149"/>
              <a:gd name="connsiteX1" fmla="*/ 2706255 w 3017251"/>
              <a:gd name="connsiteY1" fmla="*/ 317 h 652149"/>
              <a:gd name="connsiteX2" fmla="*/ 2890982 w 3017251"/>
              <a:gd name="connsiteY2" fmla="*/ 78826 h 652149"/>
              <a:gd name="connsiteX3" fmla="*/ 3000601 w 3017251"/>
              <a:gd name="connsiteY3" fmla="*/ 397241 h 652149"/>
              <a:gd name="connsiteX4" fmla="*/ 2906327 w 3017251"/>
              <a:gd name="connsiteY4" fmla="*/ 524415 h 652149"/>
              <a:gd name="connsiteX5" fmla="*/ 170873 w 3017251"/>
              <a:gd name="connsiteY5" fmla="*/ 651481 h 652149"/>
              <a:gd name="connsiteX6" fmla="*/ 9236 w 3017251"/>
              <a:gd name="connsiteY6" fmla="*/ 531408 h 652149"/>
              <a:gd name="connsiteX7" fmla="*/ 0 w 3017251"/>
              <a:gd name="connsiteY7" fmla="*/ 208135 h 652149"/>
              <a:gd name="connsiteX8" fmla="*/ 138545 w 3017251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2183" h="65214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3000601" y="397241"/>
                </a:lnTo>
                <a:cubicBezTo>
                  <a:pt x="3034851" y="478257"/>
                  <a:pt x="3044117" y="504626"/>
                  <a:pt x="2906327" y="524415"/>
                </a:cubicBezTo>
                <a:cubicBezTo>
                  <a:pt x="1976335" y="578044"/>
                  <a:pt x="1085112" y="624910"/>
                  <a:pt x="170873" y="651481"/>
                </a:cubicBezTo>
                <a:cubicBezTo>
                  <a:pt x="85499" y="654681"/>
                  <a:pt x="21371" y="651062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D1FFE6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21D78C8-7669-CAE1-1560-080B10962220}"/>
              </a:ext>
            </a:extLst>
          </p:cNvPr>
          <p:cNvSpPr txBox="1"/>
          <p:nvPr/>
        </p:nvSpPr>
        <p:spPr>
          <a:xfrm>
            <a:off x="1371601" y="3682774"/>
            <a:ext cx="1092435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يجب على المدرس أن يُنمذج أمام التلاميذ السلوك المنتظر أثناء العمل في ثنائيات؛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ظهور "أيقونة العمل الثنائي" تعني تفعيل صيغة العمل في إطار ثنائيات؛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بروتوكول العمل الثنائي: (فكّر - قارن - شارك) :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يعمل كل تلميذ(ة) بشكل فردي على كراسته؛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يعرض كل تلميذ(ة) إجابته على زميله، يشرح له كيف توصل للحل. يجب أن يشرح كل منهما للآخر بالتناوب؛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ينقل كل تلميذ(ة) إجابته على اللوحة بشكل فردي؛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عند إشارتي، ارفعوا الألواح. على المدرس مراقبة العمل الثنائي للتأكد من تنفيذ المهمة بشكل صحيح.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9979A59-9711-BB2F-4BBF-E3732498B040}"/>
              </a:ext>
            </a:extLst>
          </p:cNvPr>
          <p:cNvGrpSpPr/>
          <p:nvPr/>
        </p:nvGrpSpPr>
        <p:grpSpPr>
          <a:xfrm>
            <a:off x="5315231" y="2738343"/>
            <a:ext cx="2831783" cy="966360"/>
            <a:chOff x="4724650" y="1291082"/>
            <a:chExt cx="2517140" cy="858987"/>
          </a:xfrm>
        </p:grpSpPr>
        <p:sp>
          <p:nvSpPr>
            <p:cNvPr id="2" name="Forme libre : forme 1">
              <a:extLst>
                <a:ext uri="{FF2B5EF4-FFF2-40B4-BE49-F238E27FC236}">
                  <a16:creationId xmlns:a16="http://schemas.microsoft.com/office/drawing/2014/main" id="{688916F5-FDE8-C45A-7C07-545C8E41B865}"/>
                </a:ext>
              </a:extLst>
            </p:cNvPr>
            <p:cNvSpPr/>
            <p:nvPr/>
          </p:nvSpPr>
          <p:spPr>
            <a:xfrm rot="21239963" flipH="1">
              <a:off x="4953445" y="1291082"/>
              <a:ext cx="2059551" cy="858987"/>
            </a:xfrm>
            <a:custGeom>
              <a:avLst/>
              <a:gdLst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6902"/>
                <a:gd name="connsiteX1" fmla="*/ 2706255 w 2969491"/>
                <a:gd name="connsiteY1" fmla="*/ 0 h 656902"/>
                <a:gd name="connsiteX2" fmla="*/ 2890982 w 2969491"/>
                <a:gd name="connsiteY2" fmla="*/ 78509 h 656902"/>
                <a:gd name="connsiteX3" fmla="*/ 2969491 w 2969491"/>
                <a:gd name="connsiteY3" fmla="*/ 258618 h 656902"/>
                <a:gd name="connsiteX4" fmla="*/ 2872509 w 2969491"/>
                <a:gd name="connsiteY4" fmla="*/ 378691 h 656902"/>
                <a:gd name="connsiteX5" fmla="*/ 170873 w 2969491"/>
                <a:gd name="connsiteY5" fmla="*/ 651164 h 656902"/>
                <a:gd name="connsiteX6" fmla="*/ 9236 w 2969491"/>
                <a:gd name="connsiteY6" fmla="*/ 531091 h 656902"/>
                <a:gd name="connsiteX7" fmla="*/ 0 w 2969491"/>
                <a:gd name="connsiteY7" fmla="*/ 207818 h 656902"/>
                <a:gd name="connsiteX8" fmla="*/ 138545 w 2969491"/>
                <a:gd name="connsiteY8" fmla="*/ 124691 h 656902"/>
                <a:gd name="connsiteX0" fmla="*/ 138545 w 2969491"/>
                <a:gd name="connsiteY0" fmla="*/ 124890 h 657101"/>
                <a:gd name="connsiteX1" fmla="*/ 2706255 w 2969491"/>
                <a:gd name="connsiteY1" fmla="*/ 199 h 657101"/>
                <a:gd name="connsiteX2" fmla="*/ 2890982 w 2969491"/>
                <a:gd name="connsiteY2" fmla="*/ 78708 h 657101"/>
                <a:gd name="connsiteX3" fmla="*/ 2969491 w 2969491"/>
                <a:gd name="connsiteY3" fmla="*/ 258817 h 657101"/>
                <a:gd name="connsiteX4" fmla="*/ 2872509 w 2969491"/>
                <a:gd name="connsiteY4" fmla="*/ 378890 h 657101"/>
                <a:gd name="connsiteX5" fmla="*/ 170873 w 2969491"/>
                <a:gd name="connsiteY5" fmla="*/ 651363 h 657101"/>
                <a:gd name="connsiteX6" fmla="*/ 9236 w 2969491"/>
                <a:gd name="connsiteY6" fmla="*/ 531290 h 657101"/>
                <a:gd name="connsiteX7" fmla="*/ 0 w 2969491"/>
                <a:gd name="connsiteY7" fmla="*/ 208017 h 657101"/>
                <a:gd name="connsiteX8" fmla="*/ 138545 w 2969491"/>
                <a:gd name="connsiteY8" fmla="*/ 124890 h 657101"/>
                <a:gd name="connsiteX0" fmla="*/ 138545 w 2969491"/>
                <a:gd name="connsiteY0" fmla="*/ 125008 h 657219"/>
                <a:gd name="connsiteX1" fmla="*/ 2706255 w 2969491"/>
                <a:gd name="connsiteY1" fmla="*/ 317 h 657219"/>
                <a:gd name="connsiteX2" fmla="*/ 2890982 w 2969491"/>
                <a:gd name="connsiteY2" fmla="*/ 78826 h 657219"/>
                <a:gd name="connsiteX3" fmla="*/ 2969491 w 2969491"/>
                <a:gd name="connsiteY3" fmla="*/ 258935 h 657219"/>
                <a:gd name="connsiteX4" fmla="*/ 2872509 w 2969491"/>
                <a:gd name="connsiteY4" fmla="*/ 379008 h 657219"/>
                <a:gd name="connsiteX5" fmla="*/ 170873 w 2969491"/>
                <a:gd name="connsiteY5" fmla="*/ 651481 h 657219"/>
                <a:gd name="connsiteX6" fmla="*/ 9236 w 2969491"/>
                <a:gd name="connsiteY6" fmla="*/ 531408 h 657219"/>
                <a:gd name="connsiteX7" fmla="*/ 0 w 2969491"/>
                <a:gd name="connsiteY7" fmla="*/ 208135 h 657219"/>
                <a:gd name="connsiteX8" fmla="*/ 138545 w 2969491"/>
                <a:gd name="connsiteY8" fmla="*/ 125008 h 657219"/>
                <a:gd name="connsiteX0" fmla="*/ 138545 w 2972005"/>
                <a:gd name="connsiteY0" fmla="*/ 125008 h 657219"/>
                <a:gd name="connsiteX1" fmla="*/ 2706255 w 2972005"/>
                <a:gd name="connsiteY1" fmla="*/ 317 h 657219"/>
                <a:gd name="connsiteX2" fmla="*/ 2890982 w 2972005"/>
                <a:gd name="connsiteY2" fmla="*/ 78826 h 657219"/>
                <a:gd name="connsiteX3" fmla="*/ 2969491 w 2972005"/>
                <a:gd name="connsiteY3" fmla="*/ 258935 h 657219"/>
                <a:gd name="connsiteX4" fmla="*/ 2872509 w 2972005"/>
                <a:gd name="connsiteY4" fmla="*/ 379008 h 657219"/>
                <a:gd name="connsiteX5" fmla="*/ 170873 w 2972005"/>
                <a:gd name="connsiteY5" fmla="*/ 651481 h 657219"/>
                <a:gd name="connsiteX6" fmla="*/ 9236 w 2972005"/>
                <a:gd name="connsiteY6" fmla="*/ 531408 h 657219"/>
                <a:gd name="connsiteX7" fmla="*/ 0 w 2972005"/>
                <a:gd name="connsiteY7" fmla="*/ 208135 h 657219"/>
                <a:gd name="connsiteX8" fmla="*/ 138545 w 2972005"/>
                <a:gd name="connsiteY8" fmla="*/ 125008 h 657219"/>
                <a:gd name="connsiteX0" fmla="*/ 138545 w 2973912"/>
                <a:gd name="connsiteY0" fmla="*/ 125008 h 657219"/>
                <a:gd name="connsiteX1" fmla="*/ 2706255 w 2973912"/>
                <a:gd name="connsiteY1" fmla="*/ 317 h 657219"/>
                <a:gd name="connsiteX2" fmla="*/ 2890982 w 2973912"/>
                <a:gd name="connsiteY2" fmla="*/ 78826 h 657219"/>
                <a:gd name="connsiteX3" fmla="*/ 2969491 w 2973912"/>
                <a:gd name="connsiteY3" fmla="*/ 258935 h 657219"/>
                <a:gd name="connsiteX4" fmla="*/ 2872509 w 2973912"/>
                <a:gd name="connsiteY4" fmla="*/ 379008 h 657219"/>
                <a:gd name="connsiteX5" fmla="*/ 170873 w 2973912"/>
                <a:gd name="connsiteY5" fmla="*/ 651481 h 657219"/>
                <a:gd name="connsiteX6" fmla="*/ 9236 w 2973912"/>
                <a:gd name="connsiteY6" fmla="*/ 531408 h 657219"/>
                <a:gd name="connsiteX7" fmla="*/ 0 w 2973912"/>
                <a:gd name="connsiteY7" fmla="*/ 208135 h 657219"/>
                <a:gd name="connsiteX8" fmla="*/ 138545 w 2973912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1532"/>
                <a:gd name="connsiteX1" fmla="*/ 2706255 w 2978405"/>
                <a:gd name="connsiteY1" fmla="*/ 317 h 651532"/>
                <a:gd name="connsiteX2" fmla="*/ 2890982 w 2978405"/>
                <a:gd name="connsiteY2" fmla="*/ 78826 h 651532"/>
                <a:gd name="connsiteX3" fmla="*/ 2969491 w 2978405"/>
                <a:gd name="connsiteY3" fmla="*/ 258935 h 651532"/>
                <a:gd name="connsiteX4" fmla="*/ 2906327 w 2978405"/>
                <a:gd name="connsiteY4" fmla="*/ 524415 h 651532"/>
                <a:gd name="connsiteX5" fmla="*/ 170873 w 2978405"/>
                <a:gd name="connsiteY5" fmla="*/ 651481 h 651532"/>
                <a:gd name="connsiteX6" fmla="*/ 9236 w 2978405"/>
                <a:gd name="connsiteY6" fmla="*/ 531408 h 651532"/>
                <a:gd name="connsiteX7" fmla="*/ 0 w 2978405"/>
                <a:gd name="connsiteY7" fmla="*/ 208135 h 651532"/>
                <a:gd name="connsiteX8" fmla="*/ 138545 w 2978405"/>
                <a:gd name="connsiteY8" fmla="*/ 125008 h 651532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2149"/>
                <a:gd name="connsiteX1" fmla="*/ 2706255 w 2978405"/>
                <a:gd name="connsiteY1" fmla="*/ 317 h 652149"/>
                <a:gd name="connsiteX2" fmla="*/ 2890982 w 2978405"/>
                <a:gd name="connsiteY2" fmla="*/ 78826 h 652149"/>
                <a:gd name="connsiteX3" fmla="*/ 2969491 w 2978405"/>
                <a:gd name="connsiteY3" fmla="*/ 258935 h 652149"/>
                <a:gd name="connsiteX4" fmla="*/ 2906327 w 2978405"/>
                <a:gd name="connsiteY4" fmla="*/ 524415 h 652149"/>
                <a:gd name="connsiteX5" fmla="*/ 170873 w 2978405"/>
                <a:gd name="connsiteY5" fmla="*/ 651481 h 652149"/>
                <a:gd name="connsiteX6" fmla="*/ 9236 w 2978405"/>
                <a:gd name="connsiteY6" fmla="*/ 531408 h 652149"/>
                <a:gd name="connsiteX7" fmla="*/ 0 w 2978405"/>
                <a:gd name="connsiteY7" fmla="*/ 208135 h 652149"/>
                <a:gd name="connsiteX8" fmla="*/ 138545 w 2978405"/>
                <a:gd name="connsiteY8" fmla="*/ 125008 h 652149"/>
                <a:gd name="connsiteX0" fmla="*/ 138545 w 2985636"/>
                <a:gd name="connsiteY0" fmla="*/ 125008 h 652149"/>
                <a:gd name="connsiteX1" fmla="*/ 2706255 w 2985636"/>
                <a:gd name="connsiteY1" fmla="*/ 317 h 652149"/>
                <a:gd name="connsiteX2" fmla="*/ 2890982 w 2985636"/>
                <a:gd name="connsiteY2" fmla="*/ 78826 h 652149"/>
                <a:gd name="connsiteX3" fmla="*/ 2969491 w 2985636"/>
                <a:gd name="connsiteY3" fmla="*/ 258935 h 652149"/>
                <a:gd name="connsiteX4" fmla="*/ 2906327 w 2985636"/>
                <a:gd name="connsiteY4" fmla="*/ 524415 h 652149"/>
                <a:gd name="connsiteX5" fmla="*/ 170873 w 2985636"/>
                <a:gd name="connsiteY5" fmla="*/ 651481 h 652149"/>
                <a:gd name="connsiteX6" fmla="*/ 9236 w 2985636"/>
                <a:gd name="connsiteY6" fmla="*/ 531408 h 652149"/>
                <a:gd name="connsiteX7" fmla="*/ 0 w 2985636"/>
                <a:gd name="connsiteY7" fmla="*/ 208135 h 652149"/>
                <a:gd name="connsiteX8" fmla="*/ 138545 w 2985636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3017251"/>
                <a:gd name="connsiteY0" fmla="*/ 125008 h 652149"/>
                <a:gd name="connsiteX1" fmla="*/ 2706255 w 3017251"/>
                <a:gd name="connsiteY1" fmla="*/ 317 h 652149"/>
                <a:gd name="connsiteX2" fmla="*/ 2890982 w 3017251"/>
                <a:gd name="connsiteY2" fmla="*/ 78826 h 652149"/>
                <a:gd name="connsiteX3" fmla="*/ 3000601 w 3017251"/>
                <a:gd name="connsiteY3" fmla="*/ 397241 h 652149"/>
                <a:gd name="connsiteX4" fmla="*/ 2906327 w 3017251"/>
                <a:gd name="connsiteY4" fmla="*/ 524415 h 652149"/>
                <a:gd name="connsiteX5" fmla="*/ 170873 w 3017251"/>
                <a:gd name="connsiteY5" fmla="*/ 651481 h 652149"/>
                <a:gd name="connsiteX6" fmla="*/ 9236 w 3017251"/>
                <a:gd name="connsiteY6" fmla="*/ 531408 h 652149"/>
                <a:gd name="connsiteX7" fmla="*/ 0 w 3017251"/>
                <a:gd name="connsiteY7" fmla="*/ 208135 h 652149"/>
                <a:gd name="connsiteX8" fmla="*/ 138545 w 3017251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2183" h="652149">
                  <a:moveTo>
                    <a:pt x="138545" y="125008"/>
                  </a:moveTo>
                  <a:lnTo>
                    <a:pt x="2706255" y="317"/>
                  </a:lnTo>
                  <a:cubicBezTo>
                    <a:pt x="2828121" y="-3658"/>
                    <a:pt x="2867087" y="30047"/>
                    <a:pt x="2890982" y="78826"/>
                  </a:cubicBezTo>
                  <a:lnTo>
                    <a:pt x="3000601" y="397241"/>
                  </a:lnTo>
                  <a:cubicBezTo>
                    <a:pt x="3034851" y="478257"/>
                    <a:pt x="3044117" y="504626"/>
                    <a:pt x="2906327" y="524415"/>
                  </a:cubicBezTo>
                  <a:cubicBezTo>
                    <a:pt x="1976335" y="578044"/>
                    <a:pt x="1085112" y="624910"/>
                    <a:pt x="170873" y="651481"/>
                  </a:cubicBezTo>
                  <a:cubicBezTo>
                    <a:pt x="85499" y="654681"/>
                    <a:pt x="21371" y="651062"/>
                    <a:pt x="9236" y="531408"/>
                  </a:cubicBezTo>
                  <a:lnTo>
                    <a:pt x="0" y="208135"/>
                  </a:lnTo>
                  <a:cubicBezTo>
                    <a:pt x="26085" y="152793"/>
                    <a:pt x="37097" y="137645"/>
                    <a:pt x="138545" y="125008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5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96A81B1-F9CD-8949-BE52-547C4EB3A510}"/>
                </a:ext>
              </a:extLst>
            </p:cNvPr>
            <p:cNvSpPr txBox="1"/>
            <p:nvPr/>
          </p:nvSpPr>
          <p:spPr>
            <a:xfrm>
              <a:off x="4724650" y="1437148"/>
              <a:ext cx="2517140" cy="574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75"/>
                </a:spcAft>
              </a:pP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ينبغي القيام به: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" name="Image 2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A988CAC0-022F-C032-B7A0-7DE7092F27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448051" y="1378624"/>
            <a:ext cx="2219288" cy="147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54352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77A234-2C7F-91D1-B3FB-040A126856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B41D576-6D4F-BEA0-4A58-84325AD96F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7C75058-080C-226E-39E4-87D951B9DF1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D478CB-4B30-39DE-47AA-B1CB5315E519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</a:t>
            </a:r>
            <a:r>
              <a:rPr lang="f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5B06870-556C-5CB6-71F1-155DCF4E6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0A65B10-98F9-B3E9-D015-3C70275656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606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3573EC9D-15A2-BAE7-9188-79BE5C63D24C}"/>
              </a:ext>
            </a:extLst>
          </p:cNvPr>
          <p:cNvSpPr txBox="1">
            <a:spLocks/>
          </p:cNvSpPr>
          <p:nvPr/>
        </p:nvSpPr>
        <p:spPr>
          <a:xfrm>
            <a:off x="0" y="1285876"/>
            <a:ext cx="13716000" cy="1119850"/>
          </a:xfrm>
          <a:prstGeom prst="rect">
            <a:avLst/>
          </a:prstGeom>
          <a:solidFill>
            <a:srgbClr val="0070C0"/>
          </a:solidFill>
          <a:ln w="19050" cap="flat" cmpd="sng" algn="ctr">
            <a:solidFill>
              <a:schemeClr val="tx1"/>
            </a:solidFill>
            <a:prstDash val="solid"/>
            <a:miter lim="800000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6750" b="1" dirty="0">
                <a:solidFill>
                  <a:prstClr val="white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مقارنة المجموعات في حدود 5 عناصر</a:t>
            </a:r>
            <a:endParaRPr lang="ar-MA" sz="6750" b="1" dirty="0">
              <a:solidFill>
                <a:prstClr val="white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59FDCD-C539-12E0-CBE7-A200328ACA6B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aphicFrame>
        <p:nvGraphicFramePr>
          <p:cNvPr id="6" name="Tableau 4">
            <a:extLst>
              <a:ext uri="{FF2B5EF4-FFF2-40B4-BE49-F238E27FC236}">
                <a16:creationId xmlns:a16="http://schemas.microsoft.com/office/drawing/2014/main" id="{77A44D4D-8EF5-DAA4-6DFE-8DDAE9BF380C}"/>
              </a:ext>
            </a:extLst>
          </p:cNvPr>
          <p:cNvGraphicFramePr>
            <a:graphicFrameLocks noGrp="1"/>
          </p:cNvGraphicFramePr>
          <p:nvPr/>
        </p:nvGraphicFramePr>
        <p:xfrm>
          <a:off x="403534" y="2760896"/>
          <a:ext cx="12904459" cy="27649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089025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3815434">
                  <a:extLst>
                    <a:ext uri="{9D8B030D-6E8A-4147-A177-3AD203B41FA5}">
                      <a16:colId xmlns:a16="http://schemas.microsoft.com/office/drawing/2014/main" val="3971960171"/>
                    </a:ext>
                  </a:extLst>
                </a:gridCol>
              </a:tblGrid>
              <a:tr h="1062990">
                <a:tc>
                  <a:txBody>
                    <a:bodyPr/>
                    <a:lstStyle/>
                    <a:p>
                      <a:pPr marL="285750" indent="-28575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3200" b="1" dirty="0">
                          <a:latin typeface="Calibri" panose="020F0502020204030204" pitchFamily="34" charset="0"/>
                          <a:cs typeface="+mj-cs"/>
                        </a:rPr>
                        <a:t>مقارنة عناصر المجموعات باستعمال: " يوجد أكثر من.." و "أقل من.." "بقدر ما يوجد.."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/>
                        <a:t>أهداف النشاط</a:t>
                      </a:r>
                      <a:endParaRPr lang="fr-MA" sz="4100" b="1" dirty="0"/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  <a:tr h="843363">
                <a:tc>
                  <a:txBody>
                    <a:bodyPr/>
                    <a:lstStyle/>
                    <a:p>
                      <a:pPr marL="457200" indent="-457200" algn="r" rtl="1">
                        <a:buFont typeface="Arial" panose="020B0604020202020204" pitchFamily="34" charset="0"/>
                        <a:buChar char="•"/>
                      </a:pPr>
                      <a:r>
                        <a:rPr lang="ar-MA" sz="3200" b="1" dirty="0">
                          <a:latin typeface="Calibri" panose="020F0502020204030204" pitchFamily="34" charset="0"/>
                          <a:cs typeface="+mj-cs"/>
                        </a:rPr>
                        <a:t>دفاتر- أقلام- كتب- حصى -طباشير</a:t>
                      </a: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1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المعينات الديداكتيكية</a:t>
                      </a:r>
                      <a:endParaRPr lang="fr-MA" sz="4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884860"/>
                  </a:ext>
                </a:extLst>
              </a:tr>
              <a:tr h="843363">
                <a:tc>
                  <a:txBody>
                    <a:bodyPr/>
                    <a:lstStyle/>
                    <a:p>
                      <a:pPr algn="ctr" rtl="1"/>
                      <a:r>
                        <a:rPr lang="ar-MA" sz="3200" b="1" dirty="0">
                          <a:cs typeface="+mj-cs"/>
                        </a:rPr>
                        <a:t>20 دقيقة </a:t>
                      </a:r>
                      <a:endParaRPr lang="fr-MA" sz="3200" b="1" dirty="0">
                        <a:cs typeface="+mj-cs"/>
                      </a:endParaRPr>
                    </a:p>
                  </a:txBody>
                  <a:tcPr marL="102870" marR="102870" marT="51435" marB="51435"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4100" b="1" dirty="0"/>
                        <a:t>المدة الزمنية</a:t>
                      </a:r>
                      <a:endParaRPr lang="fr-MA" sz="4100" b="1" dirty="0"/>
                    </a:p>
                  </a:txBody>
                  <a:tcPr marL="102870" marR="102870" marT="51435" marB="51435"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</a:tbl>
          </a:graphicData>
        </a:graphic>
      </p:graphicFrame>
      <p:pic>
        <p:nvPicPr>
          <p:cNvPr id="3" name="Graphic 2" descr="Alarm clock with solid fill">
            <a:extLst>
              <a:ext uri="{FF2B5EF4-FFF2-40B4-BE49-F238E27FC236}">
                <a16:creationId xmlns:a16="http://schemas.microsoft.com/office/drawing/2014/main" id="{BD3064F4-A127-D015-116C-8440CFCCE0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111093" y="4551027"/>
            <a:ext cx="1015180" cy="959586"/>
          </a:xfrm>
          <a:prstGeom prst="rect">
            <a:avLst/>
          </a:prstGeom>
        </p:spPr>
      </p:pic>
      <p:grpSp>
        <p:nvGrpSpPr>
          <p:cNvPr id="59" name="Group 58">
            <a:extLst>
              <a:ext uri="{FF2B5EF4-FFF2-40B4-BE49-F238E27FC236}">
                <a16:creationId xmlns:a16="http://schemas.microsoft.com/office/drawing/2014/main" id="{28706365-28D9-8D05-8E9B-1646810EABB7}"/>
              </a:ext>
            </a:extLst>
          </p:cNvPr>
          <p:cNvGrpSpPr/>
          <p:nvPr/>
        </p:nvGrpSpPr>
        <p:grpSpPr>
          <a:xfrm>
            <a:off x="292938" y="7211468"/>
            <a:ext cx="12907096" cy="1480370"/>
            <a:chOff x="260389" y="5267194"/>
            <a:chExt cx="11472974" cy="1315884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3718778F-C4CB-6DBE-86B4-5F852D50A6D8}"/>
                </a:ext>
              </a:extLst>
            </p:cNvPr>
            <p:cNvGrpSpPr/>
            <p:nvPr/>
          </p:nvGrpSpPr>
          <p:grpSpPr>
            <a:xfrm>
              <a:off x="260389" y="5267195"/>
              <a:ext cx="5010053" cy="1282851"/>
              <a:chOff x="161125" y="5121932"/>
              <a:chExt cx="4891206" cy="902276"/>
            </a:xfrm>
          </p:grpSpPr>
          <p:pic>
            <p:nvPicPr>
              <p:cNvPr id="7" name="Picture 6" descr="A cartoon of a child wearing glasses&#10;&#10;Description automatically generated with medium confidence">
                <a:extLst>
                  <a:ext uri="{FF2B5EF4-FFF2-40B4-BE49-F238E27FC236}">
                    <a16:creationId xmlns:a16="http://schemas.microsoft.com/office/drawing/2014/main" id="{2663E8C1-222C-6E8E-01C5-F29DD5782B1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94383" y="5144096"/>
                <a:ext cx="857948" cy="857948"/>
              </a:xfrm>
              <a:prstGeom prst="rect">
                <a:avLst/>
              </a:prstGeom>
            </p:spPr>
          </p:pic>
          <p:pic>
            <p:nvPicPr>
              <p:cNvPr id="8" name="Picture 7" descr="A cartoon of a child&#10;&#10;Description automatically generated with medium confidence">
                <a:extLst>
                  <a:ext uri="{FF2B5EF4-FFF2-40B4-BE49-F238E27FC236}">
                    <a16:creationId xmlns:a16="http://schemas.microsoft.com/office/drawing/2014/main" id="{2A7DF996-F305-FF67-3E85-810A988E9D1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13516" y="5121933"/>
                <a:ext cx="902275" cy="902275"/>
              </a:xfrm>
              <a:prstGeom prst="rect">
                <a:avLst/>
              </a:prstGeom>
            </p:spPr>
          </p:pic>
          <p:pic>
            <p:nvPicPr>
              <p:cNvPr id="9" name="Picture 8" descr="A cartoon of a child&#10;&#10;Description automatically generated with medium confidence">
                <a:extLst>
                  <a:ext uri="{FF2B5EF4-FFF2-40B4-BE49-F238E27FC236}">
                    <a16:creationId xmlns:a16="http://schemas.microsoft.com/office/drawing/2014/main" id="{D1EFDE25-B9A2-6444-657F-A64BF0DBD1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1125" y="5121932"/>
                <a:ext cx="902276" cy="902276"/>
              </a:xfrm>
              <a:prstGeom prst="rect">
                <a:avLst/>
              </a:prstGeom>
            </p:spPr>
          </p:pic>
          <p:pic>
            <p:nvPicPr>
              <p:cNvPr id="10" name="Picture 9" descr="A cartoon of a child&#10;&#10;Description automatically generated with medium confidence">
                <a:extLst>
                  <a:ext uri="{FF2B5EF4-FFF2-40B4-BE49-F238E27FC236}">
                    <a16:creationId xmlns:a16="http://schemas.microsoft.com/office/drawing/2014/main" id="{EE1D4B0A-A628-6A81-13AD-AD62A927C3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172286" y="5140268"/>
                <a:ext cx="865604" cy="865604"/>
              </a:xfrm>
              <a:prstGeom prst="rect">
                <a:avLst/>
              </a:prstGeom>
            </p:spPr>
          </p:pic>
          <p:pic>
            <p:nvPicPr>
              <p:cNvPr id="11" name="Picture 10" descr="A cartoon of a child with a bow&#10;&#10;Description automatically generated with low confidence">
                <a:extLst>
                  <a:ext uri="{FF2B5EF4-FFF2-40B4-BE49-F238E27FC236}">
                    <a16:creationId xmlns:a16="http://schemas.microsoft.com/office/drawing/2014/main" id="{2B7512BC-711B-BCE9-DC94-629C89E604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219896" y="5143500"/>
                <a:ext cx="737125" cy="859141"/>
              </a:xfrm>
              <a:prstGeom prst="rect">
                <a:avLst/>
              </a:prstGeom>
            </p:spPr>
          </p:pic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D8FB4406-A489-72F4-A2B2-3D4DD7DE6728}"/>
                </a:ext>
              </a:extLst>
            </p:cNvPr>
            <p:cNvGrpSpPr/>
            <p:nvPr/>
          </p:nvGrpSpPr>
          <p:grpSpPr>
            <a:xfrm>
              <a:off x="7320671" y="5578351"/>
              <a:ext cx="4412692" cy="1004727"/>
              <a:chOff x="6411512" y="5565333"/>
              <a:chExt cx="4412692" cy="1004727"/>
            </a:xfrm>
          </p:grpSpPr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801453A9-EAFF-EDEF-BF52-3172821EC1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411512" y="5565333"/>
                <a:ext cx="827548" cy="951680"/>
              </a:xfrm>
              <a:prstGeom prst="rect">
                <a:avLst/>
              </a:prstGeom>
            </p:spPr>
          </p:pic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7B7474B5-5568-F793-9E7F-BA836B5A5C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7307798" y="5565333"/>
                <a:ext cx="827548" cy="951680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6609504B-2068-4A92-0420-A4BA56BF21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8204084" y="5609707"/>
                <a:ext cx="827548" cy="951680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F3084767-0785-C269-667C-708737FAABD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100370" y="5603281"/>
                <a:ext cx="827548" cy="951680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CA719748-1B71-9288-3010-B033EDB4DC0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996656" y="5618380"/>
                <a:ext cx="827548" cy="951680"/>
              </a:xfrm>
              <a:prstGeom prst="rect">
                <a:avLst/>
              </a:prstGeom>
            </p:spPr>
          </p:pic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9DE808F3-35C1-D674-AC98-615CC62A11EB}"/>
                </a:ext>
              </a:extLst>
            </p:cNvPr>
            <p:cNvGrpSpPr/>
            <p:nvPr/>
          </p:nvGrpSpPr>
          <p:grpSpPr>
            <a:xfrm>
              <a:off x="722489" y="5267194"/>
              <a:ext cx="10597100" cy="364203"/>
              <a:chOff x="722489" y="5267194"/>
              <a:chExt cx="10597100" cy="364203"/>
            </a:xfrm>
          </p:grpSpPr>
          <p:cxnSp>
            <p:nvCxnSpPr>
              <p:cNvPr id="19" name="Connector: Elbow 18">
                <a:extLst>
                  <a:ext uri="{FF2B5EF4-FFF2-40B4-BE49-F238E27FC236}">
                    <a16:creationId xmlns:a16="http://schemas.microsoft.com/office/drawing/2014/main" id="{8F231540-152D-94C7-4A03-FE999A12C2D3}"/>
                  </a:ext>
                </a:extLst>
              </p:cNvPr>
              <p:cNvCxnSpPr>
                <a:stCxn id="7" idx="0"/>
                <a:endCxn id="13" idx="0"/>
              </p:cNvCxnSpPr>
              <p:nvPr/>
            </p:nvCxnSpPr>
            <p:spPr>
              <a:xfrm rot="16200000" flipH="1">
                <a:off x="6142923" y="3986829"/>
                <a:ext cx="279643" cy="2903400"/>
              </a:xfrm>
              <a:prstGeom prst="bentConnector3">
                <a:avLst>
                  <a:gd name="adj1" fmla="val -59040"/>
                </a:avLst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0" name="Connector: Elbow 19">
                <a:extLst>
                  <a:ext uri="{FF2B5EF4-FFF2-40B4-BE49-F238E27FC236}">
                    <a16:creationId xmlns:a16="http://schemas.microsoft.com/office/drawing/2014/main" id="{CF4D6359-4E38-D336-AE75-5607036F972F}"/>
                  </a:ext>
                </a:extLst>
              </p:cNvPr>
              <p:cNvCxnSpPr>
                <a:cxnSpLocks/>
                <a:stCxn id="10" idx="0"/>
                <a:endCxn id="14" idx="0"/>
              </p:cNvCxnSpPr>
              <p:nvPr/>
            </p:nvCxnSpPr>
            <p:spPr>
              <a:xfrm rot="16200000" flipH="1">
                <a:off x="6066839" y="3014460"/>
                <a:ext cx="285086" cy="4842697"/>
              </a:xfrm>
              <a:prstGeom prst="bentConnector3">
                <a:avLst>
                  <a:gd name="adj1" fmla="val -155917"/>
                </a:avLst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Connector: Elbow 21">
                <a:extLst>
                  <a:ext uri="{FF2B5EF4-FFF2-40B4-BE49-F238E27FC236}">
                    <a16:creationId xmlns:a16="http://schemas.microsoft.com/office/drawing/2014/main" id="{D04D9A56-CEC9-C8DE-F927-3852DDAACCAB}"/>
                  </a:ext>
                </a:extLst>
              </p:cNvPr>
              <p:cNvCxnSpPr>
                <a:cxnSpLocks/>
                <a:stCxn id="8" idx="0"/>
                <a:endCxn id="15" idx="0"/>
              </p:cNvCxnSpPr>
              <p:nvPr/>
            </p:nvCxnSpPr>
            <p:spPr>
              <a:xfrm rot="16200000" flipH="1">
                <a:off x="5946903" y="2042611"/>
                <a:ext cx="355529" cy="6804698"/>
              </a:xfrm>
              <a:prstGeom prst="bentConnector3">
                <a:avLst>
                  <a:gd name="adj1" fmla="val -203613"/>
                </a:avLst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6" name="Connector: Elbow 35">
                <a:extLst>
                  <a:ext uri="{FF2B5EF4-FFF2-40B4-BE49-F238E27FC236}">
                    <a16:creationId xmlns:a16="http://schemas.microsoft.com/office/drawing/2014/main" id="{0ADEF401-B226-D904-CAD7-708C99B2F6B8}"/>
                  </a:ext>
                </a:extLst>
              </p:cNvPr>
              <p:cNvCxnSpPr>
                <a:cxnSpLocks/>
                <a:stCxn id="11" idx="0"/>
                <a:endCxn id="16" idx="0"/>
              </p:cNvCxnSpPr>
              <p:nvPr/>
            </p:nvCxnSpPr>
            <p:spPr>
              <a:xfrm rot="16200000" flipH="1">
                <a:off x="5913633" y="1106630"/>
                <a:ext cx="318439" cy="8700899"/>
              </a:xfrm>
              <a:prstGeom prst="bentConnector3">
                <a:avLst>
                  <a:gd name="adj1" fmla="val -331021"/>
                </a:avLst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2" name="Connector: Elbow 41">
                <a:extLst>
                  <a:ext uri="{FF2B5EF4-FFF2-40B4-BE49-F238E27FC236}">
                    <a16:creationId xmlns:a16="http://schemas.microsoft.com/office/drawing/2014/main" id="{C5F4429E-DD97-68D4-E79B-202DF605E21A}"/>
                  </a:ext>
                </a:extLst>
              </p:cNvPr>
              <p:cNvCxnSpPr>
                <a:cxnSpLocks/>
                <a:stCxn id="9" idx="0"/>
                <a:endCxn id="17" idx="0"/>
              </p:cNvCxnSpPr>
              <p:nvPr/>
            </p:nvCxnSpPr>
            <p:spPr>
              <a:xfrm rot="16200000" flipH="1">
                <a:off x="5838937" y="150746"/>
                <a:ext cx="364203" cy="10597100"/>
              </a:xfrm>
              <a:prstGeom prst="bentConnector3">
                <a:avLst>
                  <a:gd name="adj1" fmla="val -362655"/>
                </a:avLst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7782176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15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4" name="Google Shape;146;p4">
            <a:extLst>
              <a:ext uri="{FF2B5EF4-FFF2-40B4-BE49-F238E27FC236}">
                <a16:creationId xmlns:a16="http://schemas.microsoft.com/office/drawing/2014/main" id="{4C10FDD7-8610-1F0A-D1A8-1E446DC59C5B}"/>
              </a:ext>
            </a:extLst>
          </p:cNvPr>
          <p:cNvSpPr txBox="1">
            <a:spLocks/>
          </p:cNvSpPr>
          <p:nvPr/>
        </p:nvSpPr>
        <p:spPr>
          <a:xfrm>
            <a:off x="3045340" y="1285875"/>
            <a:ext cx="7775060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 مقارنة المجموعات في حدود 5 عناصر</a:t>
            </a:r>
            <a:endParaRPr lang="en-IN" sz="4500" b="1" dirty="0">
              <a:solidFill>
                <a:prstClr val="black"/>
              </a:solidFill>
              <a:latin typeface="Arial Black" panose="020B0A04020102020204" pitchFamily="34" charset="0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451400" y="5000946"/>
            <a:ext cx="12656732" cy="30008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يطلب الميسر من المتعلمين تشكيل صفين متقابيلن (صف للذكور وصف للإناث).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يقدم لكل بنت حبلا ويطلب من الولد المقابل لها مسك الطرف الآخر من الحبل.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يثير انتباه المتعلمين أن كل بنت تمسك بطرف الحبل والولد المقابل يمسك بالطرف الآخر.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يقول " يوجد من الإناث بقدر ما يوجد الذكور"، ويعيد تكرار العبارة.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يدعو بنتا متطوعة أخرى الانضمام لمجموعة الإناث ويعيد نفس السيناريو.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يثير انتباه المتعلمين أن بنتا واحدة تمسك الحبل ولا أحد من الأولاد في المقابل.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يقول "يوجد من الإناث أكثر مما يوجد من الذكور" (يعيد تكرار العبارة).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65E3989-C4D6-BC31-59D9-C9EFB4C8F11F}"/>
              </a:ext>
            </a:extLst>
          </p:cNvPr>
          <p:cNvGrpSpPr/>
          <p:nvPr/>
        </p:nvGrpSpPr>
        <p:grpSpPr>
          <a:xfrm>
            <a:off x="628650" y="5143500"/>
            <a:ext cx="2387693" cy="2778962"/>
            <a:chOff x="373604" y="2415072"/>
            <a:chExt cx="2122394" cy="1893388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FFAB2BA-9A3D-7950-D392-F8731E5DD992}"/>
                </a:ext>
              </a:extLst>
            </p:cNvPr>
            <p:cNvGrpSpPr/>
            <p:nvPr/>
          </p:nvGrpSpPr>
          <p:grpSpPr>
            <a:xfrm>
              <a:off x="373604" y="2415072"/>
              <a:ext cx="2122394" cy="631369"/>
              <a:chOff x="373604" y="2415072"/>
              <a:chExt cx="2122394" cy="631369"/>
            </a:xfrm>
          </p:grpSpPr>
          <p:pic>
            <p:nvPicPr>
              <p:cNvPr id="20" name="Graphic 19" descr="School boy with solid fill">
                <a:extLst>
                  <a:ext uri="{FF2B5EF4-FFF2-40B4-BE49-F238E27FC236}">
                    <a16:creationId xmlns:a16="http://schemas.microsoft.com/office/drawing/2014/main" id="{34824AF3-BE44-4887-BDB5-092499DF1A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373604" y="2415072"/>
                <a:ext cx="622041" cy="622041"/>
              </a:xfrm>
              <a:prstGeom prst="rect">
                <a:avLst/>
              </a:prstGeom>
            </p:spPr>
          </p:pic>
          <p:pic>
            <p:nvPicPr>
              <p:cNvPr id="21" name="Graphic 20" descr="School boy with solid fill">
                <a:extLst>
                  <a:ext uri="{FF2B5EF4-FFF2-40B4-BE49-F238E27FC236}">
                    <a16:creationId xmlns:a16="http://schemas.microsoft.com/office/drawing/2014/main" id="{B7166E5D-2CD7-55A1-D530-9C32FBDD31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871428" y="2419736"/>
                <a:ext cx="622041" cy="622041"/>
              </a:xfrm>
              <a:prstGeom prst="rect">
                <a:avLst/>
              </a:prstGeom>
            </p:spPr>
          </p:pic>
          <p:pic>
            <p:nvPicPr>
              <p:cNvPr id="22" name="Graphic 21" descr="School boy with solid fill">
                <a:extLst>
                  <a:ext uri="{FF2B5EF4-FFF2-40B4-BE49-F238E27FC236}">
                    <a16:creationId xmlns:a16="http://schemas.microsoft.com/office/drawing/2014/main" id="{0C0DC51A-56C8-A108-61AB-4968C146A2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369249" y="2424400"/>
                <a:ext cx="622041" cy="622041"/>
              </a:xfrm>
              <a:prstGeom prst="rect">
                <a:avLst/>
              </a:prstGeom>
            </p:spPr>
          </p:pic>
          <p:pic>
            <p:nvPicPr>
              <p:cNvPr id="23" name="Graphic 22" descr="School boy with solid fill">
                <a:extLst>
                  <a:ext uri="{FF2B5EF4-FFF2-40B4-BE49-F238E27FC236}">
                    <a16:creationId xmlns:a16="http://schemas.microsoft.com/office/drawing/2014/main" id="{82C0766F-D78D-914A-ECCC-581D9229B5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873957" y="2424400"/>
                <a:ext cx="622041" cy="622041"/>
              </a:xfrm>
              <a:prstGeom prst="rect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EA991A1-A40B-1C3F-4980-7BDFB1CA45FA}"/>
                </a:ext>
              </a:extLst>
            </p:cNvPr>
            <p:cNvGrpSpPr/>
            <p:nvPr/>
          </p:nvGrpSpPr>
          <p:grpSpPr>
            <a:xfrm>
              <a:off x="402542" y="3674980"/>
              <a:ext cx="2035996" cy="633480"/>
              <a:chOff x="402542" y="3674980"/>
              <a:chExt cx="2035996" cy="633480"/>
            </a:xfrm>
          </p:grpSpPr>
          <p:pic>
            <p:nvPicPr>
              <p:cNvPr id="16" name="Graphic 15" descr="School girl with solid fill">
                <a:extLst>
                  <a:ext uri="{FF2B5EF4-FFF2-40B4-BE49-F238E27FC236}">
                    <a16:creationId xmlns:a16="http://schemas.microsoft.com/office/drawing/2014/main" id="{28C88D7D-9EE8-F90E-7852-4A9DC86501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402542" y="3674981"/>
                <a:ext cx="622041" cy="622041"/>
              </a:xfrm>
              <a:prstGeom prst="rect">
                <a:avLst/>
              </a:prstGeom>
            </p:spPr>
          </p:pic>
          <p:pic>
            <p:nvPicPr>
              <p:cNvPr id="17" name="Graphic 16" descr="School girl with solid fill">
                <a:extLst>
                  <a:ext uri="{FF2B5EF4-FFF2-40B4-BE49-F238E27FC236}">
                    <a16:creationId xmlns:a16="http://schemas.microsoft.com/office/drawing/2014/main" id="{352ACC3B-43F4-95E1-C9A6-8771B3753B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835811" y="3682895"/>
                <a:ext cx="622041" cy="622041"/>
              </a:xfrm>
              <a:prstGeom prst="rect">
                <a:avLst/>
              </a:prstGeom>
            </p:spPr>
          </p:pic>
          <p:pic>
            <p:nvPicPr>
              <p:cNvPr id="18" name="Graphic 17" descr="School girl with solid fill">
                <a:extLst>
                  <a:ext uri="{FF2B5EF4-FFF2-40B4-BE49-F238E27FC236}">
                    <a16:creationId xmlns:a16="http://schemas.microsoft.com/office/drawing/2014/main" id="{5717358C-9F95-7BC5-FCD5-3A8CF62F743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303956" y="3674980"/>
                <a:ext cx="622041" cy="622041"/>
              </a:xfrm>
              <a:prstGeom prst="rect">
                <a:avLst/>
              </a:prstGeom>
            </p:spPr>
          </p:pic>
          <p:pic>
            <p:nvPicPr>
              <p:cNvPr id="19" name="Graphic 18" descr="School girl with solid fill">
                <a:extLst>
                  <a:ext uri="{FF2B5EF4-FFF2-40B4-BE49-F238E27FC236}">
                    <a16:creationId xmlns:a16="http://schemas.microsoft.com/office/drawing/2014/main" id="{FF20E55A-E40C-81DC-21B1-51805DF2D2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1816497" y="3686419"/>
                <a:ext cx="622041" cy="622041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68ED1E7-5A02-CBC1-F18C-B752839471DF}"/>
                </a:ext>
              </a:extLst>
            </p:cNvPr>
            <p:cNvGrpSpPr/>
            <p:nvPr/>
          </p:nvGrpSpPr>
          <p:grpSpPr>
            <a:xfrm>
              <a:off x="684623" y="3021286"/>
              <a:ext cx="1475377" cy="683239"/>
              <a:chOff x="684623" y="3021286"/>
              <a:chExt cx="1475377" cy="683239"/>
            </a:xfrm>
          </p:grpSpPr>
          <p:cxnSp>
            <p:nvCxnSpPr>
              <p:cNvPr id="12" name="Connector: Curved 11">
                <a:extLst>
                  <a:ext uri="{FF2B5EF4-FFF2-40B4-BE49-F238E27FC236}">
                    <a16:creationId xmlns:a16="http://schemas.microsoft.com/office/drawing/2014/main" id="{8C61E242-847B-9AB2-A01E-17CB482A0DF1}"/>
                  </a:ext>
                </a:extLst>
              </p:cNvPr>
              <p:cNvCxnSpPr>
                <a:endCxn id="16" idx="0"/>
              </p:cNvCxnSpPr>
              <p:nvPr/>
            </p:nvCxnSpPr>
            <p:spPr>
              <a:xfrm rot="16200000" flipH="1">
                <a:off x="380159" y="3341577"/>
                <a:ext cx="637868" cy="28939"/>
              </a:xfrm>
              <a:prstGeom prst="curvedConnector3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or: Curved 12">
                <a:extLst>
                  <a:ext uri="{FF2B5EF4-FFF2-40B4-BE49-F238E27FC236}">
                    <a16:creationId xmlns:a16="http://schemas.microsoft.com/office/drawing/2014/main" id="{4632BC32-77E7-F8D4-119D-36E9F11130A7}"/>
                  </a:ext>
                </a:extLst>
              </p:cNvPr>
              <p:cNvCxnSpPr/>
              <p:nvPr/>
            </p:nvCxnSpPr>
            <p:spPr>
              <a:xfrm rot="16200000" flipH="1">
                <a:off x="889284" y="3325750"/>
                <a:ext cx="637868" cy="28939"/>
              </a:xfrm>
              <a:prstGeom prst="curvedConnector3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Connector: Curved 13">
                <a:extLst>
                  <a:ext uri="{FF2B5EF4-FFF2-40B4-BE49-F238E27FC236}">
                    <a16:creationId xmlns:a16="http://schemas.microsoft.com/office/drawing/2014/main" id="{57BAAC28-23F9-F5E5-ED1E-9FD94791C9E9}"/>
                  </a:ext>
                </a:extLst>
              </p:cNvPr>
              <p:cNvCxnSpPr/>
              <p:nvPr/>
            </p:nvCxnSpPr>
            <p:spPr>
              <a:xfrm rot="16200000" flipH="1">
                <a:off x="1344800" y="3325751"/>
                <a:ext cx="637868" cy="28939"/>
              </a:xfrm>
              <a:prstGeom prst="curvedConnector3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or: Curved 14">
                <a:extLst>
                  <a:ext uri="{FF2B5EF4-FFF2-40B4-BE49-F238E27FC236}">
                    <a16:creationId xmlns:a16="http://schemas.microsoft.com/office/drawing/2014/main" id="{539C53A2-F871-B7F6-DF8B-EA2165679984}"/>
                  </a:ext>
                </a:extLst>
              </p:cNvPr>
              <p:cNvCxnSpPr/>
              <p:nvPr/>
            </p:nvCxnSpPr>
            <p:spPr>
              <a:xfrm rot="16200000" flipH="1">
                <a:off x="1826597" y="3371121"/>
                <a:ext cx="637868" cy="28939"/>
              </a:xfrm>
              <a:prstGeom prst="curvedConnector3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042845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15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5581462" y="3266729"/>
            <a:ext cx="781519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يطلب الميسر من متعلمين اثنين الوقوف أمام السبورة،  ويقدم لكل واحد منهما مقلمة بها 4 أقلام.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يسأل المتعلمين "أي مقلمة وضعنا فيها أكبر عدد من الأقلام؟"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يطلب من أحد المتعلمين عد عدد الأقلام في كل مقلمة: يوجد في المقلمة الأولى 4 أقلام، وفي الثانية أربعة أقلام. ويقول " يوجد من الأقلام بالمقلمة الأولى بقدر ما يوجد من الأقلام بالمقلمة الثانية".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يدعو 5 متطوعين ويقدم لهم إحدى المقلمات، ويسأل "هل بإمكان كل طفل الحصول على قلم ؟"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2700" dirty="0">
                <a:solidFill>
                  <a:prstClr val="black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يطلب من أحد المتعلمين عد عدد الأطفال وعدد الأقلام. (5 أطفال – 4 أقلام). ويقول يوجد من الأطفال أكثر مما يوجد من الأقلام. (للتأكد يطلب الميسر بتوزيع الأقلام على الأطفال، ويثير انتابهم أن كل الأطفال حصلوا على قلم باستثناء طفل واحد).</a:t>
            </a:r>
          </a:p>
        </p:txBody>
      </p:sp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60E482A2-522C-F0E3-E162-D3849C86AEA7}"/>
              </a:ext>
            </a:extLst>
          </p:cNvPr>
          <p:cNvSpPr txBox="1">
            <a:spLocks/>
          </p:cNvSpPr>
          <p:nvPr/>
        </p:nvSpPr>
        <p:spPr>
          <a:xfrm>
            <a:off x="2792818" y="1333500"/>
            <a:ext cx="7798982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4050" b="1" dirty="0">
                <a:solidFill>
                  <a:prstClr val="black"/>
                </a:solidFill>
                <a:latin typeface="Arial Black"/>
                <a:ea typeface="Arial Black"/>
                <a:cs typeface="Times New Roman" panose="02020603050405020304" pitchFamily="18" charset="0"/>
                <a:sym typeface="Arial Black"/>
              </a:rPr>
              <a:t> مقارنة المجموعات في حدود 5 عناصر</a:t>
            </a:r>
            <a:endParaRPr lang="en-IN" sz="4500" b="1" dirty="0">
              <a:solidFill>
                <a:prstClr val="black"/>
              </a:solidFill>
              <a:latin typeface="Arial Black" panose="020B0A04020102020204" pitchFamily="34" charset="0"/>
              <a:cs typeface="+mj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E930D278-E68C-C905-A116-625C573C335E}"/>
              </a:ext>
            </a:extLst>
          </p:cNvPr>
          <p:cNvGrpSpPr/>
          <p:nvPr/>
        </p:nvGrpSpPr>
        <p:grpSpPr>
          <a:xfrm>
            <a:off x="2951104" y="4174568"/>
            <a:ext cx="1711684" cy="1528530"/>
            <a:chOff x="2605857" y="2805403"/>
            <a:chExt cx="1521497" cy="1358693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EE1AA050-A3F1-7AA8-CF5A-1C41D696F502}"/>
                </a:ext>
              </a:extLst>
            </p:cNvPr>
            <p:cNvGrpSpPr/>
            <p:nvPr/>
          </p:nvGrpSpPr>
          <p:grpSpPr>
            <a:xfrm>
              <a:off x="2679928" y="2805403"/>
              <a:ext cx="1293880" cy="844953"/>
              <a:chOff x="2679928" y="2805403"/>
              <a:chExt cx="1293880" cy="844953"/>
            </a:xfrm>
          </p:grpSpPr>
          <p:pic>
            <p:nvPicPr>
              <p:cNvPr id="13" name="Picture 12" descr="A blue pencil with a red eraser&#10;&#10;Description automatically generated with low confidence">
                <a:extLst>
                  <a:ext uri="{FF2B5EF4-FFF2-40B4-BE49-F238E27FC236}">
                    <a16:creationId xmlns:a16="http://schemas.microsoft.com/office/drawing/2014/main" id="{D66D73EC-7CE4-7AA9-27FA-40F299DDEE5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824116">
                <a:off x="2871055" y="2877222"/>
                <a:ext cx="656791" cy="656791"/>
              </a:xfrm>
              <a:prstGeom prst="rect">
                <a:avLst/>
              </a:prstGeom>
            </p:spPr>
          </p:pic>
          <p:pic>
            <p:nvPicPr>
              <p:cNvPr id="22" name="Picture 21" descr="A blue pencil with a red eraser&#10;&#10;Description automatically generated with low confidence">
                <a:extLst>
                  <a:ext uri="{FF2B5EF4-FFF2-40B4-BE49-F238E27FC236}">
                    <a16:creationId xmlns:a16="http://schemas.microsoft.com/office/drawing/2014/main" id="{10F5D0A0-8C64-2E0E-7492-70358E6505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824116">
                <a:off x="3104009" y="2805403"/>
                <a:ext cx="656791" cy="656791"/>
              </a:xfrm>
              <a:prstGeom prst="rect">
                <a:avLst/>
              </a:prstGeom>
            </p:spPr>
          </p:pic>
          <p:pic>
            <p:nvPicPr>
              <p:cNvPr id="24" name="Picture 23" descr="A blue pencil with a red eraser&#10;&#10;Description automatically generated with low confidence">
                <a:extLst>
                  <a:ext uri="{FF2B5EF4-FFF2-40B4-BE49-F238E27FC236}">
                    <a16:creationId xmlns:a16="http://schemas.microsoft.com/office/drawing/2014/main" id="{C0D50B5C-5262-2EB7-C16E-F5F4439E9A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824116">
                <a:off x="3317017" y="2805403"/>
                <a:ext cx="656791" cy="656791"/>
              </a:xfrm>
              <a:prstGeom prst="rect">
                <a:avLst/>
              </a:prstGeom>
            </p:spPr>
          </p:pic>
          <p:pic>
            <p:nvPicPr>
              <p:cNvPr id="26" name="Picture 25" descr="A blue pencil with a red eraser&#10;&#10;Description automatically generated with low confidence">
                <a:extLst>
                  <a:ext uri="{FF2B5EF4-FFF2-40B4-BE49-F238E27FC236}">
                    <a16:creationId xmlns:a16="http://schemas.microsoft.com/office/drawing/2014/main" id="{6A360B3A-7782-A782-3DF9-5E304B97196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824116">
                <a:off x="2679928" y="2993565"/>
                <a:ext cx="656791" cy="656791"/>
              </a:xfrm>
              <a:prstGeom prst="rect">
                <a:avLst/>
              </a:prstGeom>
            </p:spPr>
          </p:pic>
        </p:grpSp>
        <p:pic>
          <p:nvPicPr>
            <p:cNvPr id="10" name="Picture 9" descr="A picture containing screenshot, orange, design&#10;&#10;Description automatically generated">
              <a:extLst>
                <a:ext uri="{FF2B5EF4-FFF2-40B4-BE49-F238E27FC236}">
                  <a16:creationId xmlns:a16="http://schemas.microsoft.com/office/drawing/2014/main" id="{85D9102A-E448-B3B2-BA1F-9A1A527A16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5857" y="2915447"/>
              <a:ext cx="1521497" cy="1248649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96260BD-CDB0-58F7-3C35-82CE11B76598}"/>
              </a:ext>
            </a:extLst>
          </p:cNvPr>
          <p:cNvGrpSpPr/>
          <p:nvPr/>
        </p:nvGrpSpPr>
        <p:grpSpPr>
          <a:xfrm>
            <a:off x="598497" y="4167694"/>
            <a:ext cx="1711684" cy="1666076"/>
            <a:chOff x="491530" y="2724755"/>
            <a:chExt cx="1521497" cy="1480956"/>
          </a:xfrm>
        </p:grpSpPr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B61A2A5-9DAD-C003-3EE1-3629632D30F7}"/>
                </a:ext>
              </a:extLst>
            </p:cNvPr>
            <p:cNvGrpSpPr/>
            <p:nvPr/>
          </p:nvGrpSpPr>
          <p:grpSpPr>
            <a:xfrm>
              <a:off x="566034" y="2724755"/>
              <a:ext cx="1304033" cy="821764"/>
              <a:chOff x="566034" y="2724755"/>
              <a:chExt cx="1304033" cy="821764"/>
            </a:xfrm>
          </p:grpSpPr>
          <p:pic>
            <p:nvPicPr>
              <p:cNvPr id="30" name="Picture 29" descr="A green pencil with a red eraser&#10;&#10;Description automatically generated with medium confidence">
                <a:extLst>
                  <a:ext uri="{FF2B5EF4-FFF2-40B4-BE49-F238E27FC236}">
                    <a16:creationId xmlns:a16="http://schemas.microsoft.com/office/drawing/2014/main" id="{E7555C54-73A9-07EE-ED11-E61EE267DD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783446">
                <a:off x="722849" y="2724755"/>
                <a:ext cx="625835" cy="625835"/>
              </a:xfrm>
              <a:prstGeom prst="rect">
                <a:avLst/>
              </a:prstGeom>
            </p:spPr>
          </p:pic>
          <p:pic>
            <p:nvPicPr>
              <p:cNvPr id="31" name="Picture 30" descr="A green pencil with a red eraser&#10;&#10;Description automatically generated with medium confidence">
                <a:extLst>
                  <a:ext uri="{FF2B5EF4-FFF2-40B4-BE49-F238E27FC236}">
                    <a16:creationId xmlns:a16="http://schemas.microsoft.com/office/drawing/2014/main" id="{FECEAE3B-BA97-4B5E-0898-21E6C3680E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783446">
                <a:off x="994143" y="2803218"/>
                <a:ext cx="625835" cy="625835"/>
              </a:xfrm>
              <a:prstGeom prst="rect">
                <a:avLst/>
              </a:prstGeom>
            </p:spPr>
          </p:pic>
          <p:pic>
            <p:nvPicPr>
              <p:cNvPr id="32" name="Picture 31" descr="A green pencil with a red eraser&#10;&#10;Description automatically generated with medium confidence">
                <a:extLst>
                  <a:ext uri="{FF2B5EF4-FFF2-40B4-BE49-F238E27FC236}">
                    <a16:creationId xmlns:a16="http://schemas.microsoft.com/office/drawing/2014/main" id="{9B189345-B14A-8EB4-A90F-C8CB8D53CD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783446">
                <a:off x="1244232" y="2803219"/>
                <a:ext cx="625835" cy="625835"/>
              </a:xfrm>
              <a:prstGeom prst="rect">
                <a:avLst/>
              </a:prstGeom>
            </p:spPr>
          </p:pic>
          <p:pic>
            <p:nvPicPr>
              <p:cNvPr id="29" name="Picture 28" descr="A green pencil with a red eraser&#10;&#10;Description automatically generated with medium confidence">
                <a:extLst>
                  <a:ext uri="{FF2B5EF4-FFF2-40B4-BE49-F238E27FC236}">
                    <a16:creationId xmlns:a16="http://schemas.microsoft.com/office/drawing/2014/main" id="{216E44F0-37E3-CB8C-F496-5A0689EC04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6783446">
                <a:off x="566034" y="2920684"/>
                <a:ext cx="625835" cy="625835"/>
              </a:xfrm>
              <a:prstGeom prst="rect">
                <a:avLst/>
              </a:prstGeom>
            </p:spPr>
          </p:pic>
        </p:grpSp>
        <p:pic>
          <p:nvPicPr>
            <p:cNvPr id="15" name="Picture 14" descr="A pink and yellow purse&#10;&#10;Description automatically generated with low confidence">
              <a:extLst>
                <a:ext uri="{FF2B5EF4-FFF2-40B4-BE49-F238E27FC236}">
                  <a16:creationId xmlns:a16="http://schemas.microsoft.com/office/drawing/2014/main" id="{B01DBA06-B158-90D2-0C57-2B4B1A1CBBE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1530" y="2856849"/>
              <a:ext cx="1521497" cy="1348862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3EFC1EC0-648C-86F0-1002-73FEF3482C3B}"/>
              </a:ext>
            </a:extLst>
          </p:cNvPr>
          <p:cNvGrpSpPr/>
          <p:nvPr/>
        </p:nvGrpSpPr>
        <p:grpSpPr>
          <a:xfrm>
            <a:off x="478872" y="7156298"/>
            <a:ext cx="4809457" cy="1015061"/>
            <a:chOff x="161125" y="5121932"/>
            <a:chExt cx="4891206" cy="902276"/>
          </a:xfrm>
        </p:grpSpPr>
        <p:pic>
          <p:nvPicPr>
            <p:cNvPr id="39" name="Picture 38" descr="A cartoon of a child wearing glasses&#10;&#10;Description automatically generated with medium confidence">
              <a:extLst>
                <a:ext uri="{FF2B5EF4-FFF2-40B4-BE49-F238E27FC236}">
                  <a16:creationId xmlns:a16="http://schemas.microsoft.com/office/drawing/2014/main" id="{8FFCA4D5-540D-5FC5-3680-A8B57EBDE8A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4383" y="5144096"/>
              <a:ext cx="857948" cy="857948"/>
            </a:xfrm>
            <a:prstGeom prst="rect">
              <a:avLst/>
            </a:prstGeom>
          </p:spPr>
        </p:pic>
        <p:pic>
          <p:nvPicPr>
            <p:cNvPr id="41" name="Picture 40" descr="A cartoon of a child&#10;&#10;Description automatically generated with medium confidence">
              <a:extLst>
                <a:ext uri="{FF2B5EF4-FFF2-40B4-BE49-F238E27FC236}">
                  <a16:creationId xmlns:a16="http://schemas.microsoft.com/office/drawing/2014/main" id="{9040A18B-CA9B-0786-BD7B-7C204B199C2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3516" y="5121933"/>
              <a:ext cx="902275" cy="902275"/>
            </a:xfrm>
            <a:prstGeom prst="rect">
              <a:avLst/>
            </a:prstGeom>
          </p:spPr>
        </p:pic>
        <p:pic>
          <p:nvPicPr>
            <p:cNvPr id="43" name="Picture 42" descr="A cartoon of a child&#10;&#10;Description automatically generated with medium confidence">
              <a:extLst>
                <a:ext uri="{FF2B5EF4-FFF2-40B4-BE49-F238E27FC236}">
                  <a16:creationId xmlns:a16="http://schemas.microsoft.com/office/drawing/2014/main" id="{772EBC35-9B23-63A7-A083-49BAC0451F4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1125" y="5121932"/>
              <a:ext cx="902276" cy="902276"/>
            </a:xfrm>
            <a:prstGeom prst="rect">
              <a:avLst/>
            </a:prstGeom>
          </p:spPr>
        </p:pic>
        <p:pic>
          <p:nvPicPr>
            <p:cNvPr id="45" name="Picture 44" descr="A cartoon of a child&#10;&#10;Description automatically generated with medium confidence">
              <a:extLst>
                <a:ext uri="{FF2B5EF4-FFF2-40B4-BE49-F238E27FC236}">
                  <a16:creationId xmlns:a16="http://schemas.microsoft.com/office/drawing/2014/main" id="{269FDBDB-1EA1-3100-36F6-04317771D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72286" y="5140268"/>
              <a:ext cx="865604" cy="865604"/>
            </a:xfrm>
            <a:prstGeom prst="rect">
              <a:avLst/>
            </a:prstGeom>
          </p:spPr>
        </p:pic>
        <p:pic>
          <p:nvPicPr>
            <p:cNvPr id="49" name="Picture 48" descr="A cartoon of a child with a bow&#10;&#10;Description automatically generated with low confidence">
              <a:extLst>
                <a:ext uri="{FF2B5EF4-FFF2-40B4-BE49-F238E27FC236}">
                  <a16:creationId xmlns:a16="http://schemas.microsoft.com/office/drawing/2014/main" id="{0B594F5F-5E29-9111-8C82-428087859C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19896" y="5143500"/>
              <a:ext cx="737125" cy="85914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323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386037" y="4990423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3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905500"/>
            <a:ext cx="455010" cy="4663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158858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386037" y="57531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المجموعات في حدود 5 عناصر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79787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77417" y="2332445"/>
          <a:ext cx="13367133" cy="65542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367133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</a:tblGrid>
              <a:tr h="58293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>
                          <a:solidFill>
                            <a:schemeClr val="tx1"/>
                          </a:solidFill>
                          <a:cs typeface="+mj-cs"/>
                        </a:rPr>
                        <a:t>3) مأسسة التعلمات</a:t>
                      </a:r>
                      <a:endParaRPr lang="fr-MA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3187586"/>
                  </a:ext>
                </a:extLst>
              </a:tr>
              <a:tr h="1271374">
                <a:tc>
                  <a:txBody>
                    <a:bodyPr/>
                    <a:lstStyle/>
                    <a:p>
                      <a:pPr marL="0" marR="0" lvl="0" indent="0" algn="just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dirty="0">
                          <a:solidFill>
                            <a:schemeClr val="tx1"/>
                          </a:solidFill>
                          <a:cs typeface="+mj-cs"/>
                        </a:rPr>
                        <a:t>يحرص الأستاذ(ة) خلال هذه المرحلة على إشراك جميع المتعلمات والمتعلمين في التذكير </a:t>
                      </a:r>
                      <a:r>
                        <a:rPr lang="ar-MA" sz="2700" b="1" dirty="0">
                          <a:solidFill>
                            <a:srgbClr val="C00000"/>
                          </a:solidFill>
                          <a:cs typeface="+mj-cs"/>
                        </a:rPr>
                        <a:t>بالمفاهيم المفتاحية </a:t>
                      </a:r>
                      <a:r>
                        <a:rPr lang="ar-MA" sz="2700" b="1" dirty="0">
                          <a:solidFill>
                            <a:schemeClr val="tx1"/>
                          </a:solidFill>
                          <a:cs typeface="+mj-cs"/>
                        </a:rPr>
                        <a:t>للنشاط، وتنظيمها على السبورة في شكل </a:t>
                      </a:r>
                      <a:r>
                        <a:rPr lang="ar-MA" sz="2700" b="1" dirty="0">
                          <a:solidFill>
                            <a:srgbClr val="7030A0"/>
                          </a:solidFill>
                          <a:cs typeface="+mj-cs"/>
                        </a:rPr>
                        <a:t>خطاطات أو رسوم أو جداول </a:t>
                      </a:r>
                      <a:r>
                        <a:rPr lang="ar-MA" sz="2700" b="1" dirty="0">
                          <a:solidFill>
                            <a:schemeClr val="tx1"/>
                          </a:solidFill>
                          <a:cs typeface="+mj-cs"/>
                        </a:rPr>
                        <a:t>مستعينا </a:t>
                      </a:r>
                      <a:r>
                        <a:rPr lang="ar-MA" sz="2700" b="1" dirty="0">
                          <a:solidFill>
                            <a:srgbClr val="0070C0"/>
                          </a:solidFill>
                          <a:cs typeface="+mj-cs"/>
                        </a:rPr>
                        <a:t>بالرموز والاصطلاحات المناسبة</a:t>
                      </a:r>
                      <a:r>
                        <a:rPr lang="ar-MA" sz="2700" b="1" dirty="0">
                          <a:solidFill>
                            <a:schemeClr val="tx1"/>
                          </a:solidFill>
                          <a:cs typeface="+mj-cs"/>
                        </a:rPr>
                        <a:t>.</a:t>
                      </a:r>
                      <a:endParaRPr lang="fr-MA" sz="27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9733200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4) </a:t>
                      </a:r>
                      <a:r>
                        <a:rPr lang="ar-MA" sz="3200" b="1" dirty="0">
                          <a:solidFill>
                            <a:schemeClr val="tx1"/>
                          </a:solidFill>
                          <a:cs typeface="+mj-cs"/>
                        </a:rPr>
                        <a:t>الممارسة المستقلة </a:t>
                      </a:r>
                      <a:endParaRPr lang="fr-MA" sz="3200" b="1" dirty="0">
                        <a:solidFill>
                          <a:schemeClr val="tx1"/>
                        </a:solidFill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0282548"/>
                  </a:ext>
                </a:extLst>
              </a:tr>
              <a:tr h="72248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700" b="1" kern="1200" dirty="0">
                          <a:solidFill>
                            <a:schemeClr val="tx1"/>
                          </a:solidFill>
                          <a:latin typeface="Dubai" panose="020B0503030403030204" pitchFamily="34" charset="-78"/>
                          <a:ea typeface="+mn-ea"/>
                          <a:cs typeface="+mj-cs"/>
                        </a:rPr>
                        <a:t>يوجه الميسر(ة) المتعلمين إلى إنجاز الأنشطة التطبيقية المقترحة في كراسة الدعم.</a:t>
                      </a:r>
                      <a:endParaRPr lang="fr-MA" sz="27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89371680"/>
                  </a:ext>
                </a:extLst>
              </a:tr>
              <a:tr h="582930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1" dirty="0"/>
                        <a:t>اختتام النشاط بلعبة</a:t>
                      </a:r>
                      <a:endParaRPr lang="fr-MA" sz="3200" b="1" dirty="0"/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60048326"/>
                  </a:ext>
                </a:extLst>
              </a:tr>
              <a:tr h="2788754">
                <a:tc>
                  <a:txBody>
                    <a:bodyPr/>
                    <a:lstStyle/>
                    <a:p>
                      <a:pPr marL="342900" lvl="0" indent="-342900" algn="just" defTabSz="914400" rtl="1" eaLnBrk="1" latinLnBrk="0" hangingPunct="1">
                        <a:lnSpc>
                          <a:spcPct val="150000"/>
                        </a:lnSpc>
                        <a:buFont typeface="Arial" panose="020B0604020202020204" pitchFamily="34" charset="0"/>
                        <a:buChar char="•"/>
                      </a:pPr>
                      <a:endParaRPr lang="fr-MA" sz="1800" b="1" kern="1200" dirty="0">
                        <a:solidFill>
                          <a:schemeClr val="tx1"/>
                        </a:solidFill>
                        <a:latin typeface="Dubai" panose="020B0503030403030204" pitchFamily="34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819782"/>
                  </a:ext>
                </a:extLst>
              </a:tr>
            </a:tbl>
          </a:graphicData>
        </a:graphic>
      </p:graphicFrame>
      <p:sp>
        <p:nvSpPr>
          <p:cNvPr id="9" name="Google Shape;146;p4">
            <a:extLst>
              <a:ext uri="{FF2B5EF4-FFF2-40B4-BE49-F238E27FC236}">
                <a16:creationId xmlns:a16="http://schemas.microsoft.com/office/drawing/2014/main" id="{56836884-FD3F-C286-E0DD-81346B1677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782186" y="1308300"/>
            <a:ext cx="8038214" cy="810000"/>
          </a:xfrm>
          <a:prstGeom prst="rect">
            <a:avLst/>
          </a:prstGeom>
          <a:solidFill>
            <a:srgbClr val="98ECD6"/>
          </a:solidFill>
          <a:ln w="19050">
            <a:solidFill>
              <a:schemeClr val="bg1">
                <a:lumMod val="50000"/>
              </a:schemeClr>
            </a:solidFill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/>
          <a:p>
            <a:pPr indent="191096" algn="r" rtl="1">
              <a:buSzPts val="4200"/>
            </a:pPr>
            <a:r>
              <a:rPr lang="ar-MA" sz="3600" b="1" dirty="0">
                <a:latin typeface="Arial Black"/>
                <a:ea typeface="Arial Black"/>
                <a:cs typeface="+mj-cs"/>
                <a:sym typeface="Arial Black"/>
              </a:rPr>
              <a:t> مقارنة المجموعات في حدود 5 عناصر</a:t>
            </a:r>
            <a:endParaRPr sz="3600" b="1" dirty="0">
              <a:latin typeface="Arial Black"/>
              <a:ea typeface="Arial Black"/>
              <a:cs typeface="+mj-cs"/>
              <a:sym typeface="Arial Black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noFill/>
          <a:ln w="5715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EB0F910-A9EC-7689-C763-B524B9CBC4D4}"/>
              </a:ext>
            </a:extLst>
          </p:cNvPr>
          <p:cNvSpPr txBox="1"/>
          <p:nvPr/>
        </p:nvSpPr>
        <p:spPr>
          <a:xfrm>
            <a:off x="3732029" y="6266980"/>
            <a:ext cx="931246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indent="-321469" algn="r" defTabSz="1028700" rtl="1">
              <a:buFontTx/>
              <a:buChar char="-"/>
              <a:defRPr/>
            </a:pPr>
            <a:r>
              <a:rPr lang="ar-MA" sz="2025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لعبة الكراسي والموسيقى.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يضع الأستاذ عدد من الكراسي بنفس عدد الأطفال.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يشرح قواعد اللعبة: تنطلق اللعبة عند سماع الموسيقى، وما إن يتوقف المقطع الموسيقى، على كل طفل الجلوس على كرسي واحد (يثير انتباه المتعلمين أن لكل طفل كرسي واحد: يوجد من الأطفال بقدر ما يوجد من الكراسي).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يسحب في كل مرة كرسيا، وبعد توقف الموسيقى، كل الأطفال حصلوا على كرسي باستثناء طفل واحد (يسأل الميسر في كل مرة هل حصل كل طفل على كرسي: يوجد من الأطفال أكثر مما يوجد من الكراسي).</a:t>
            </a:r>
          </a:p>
          <a:p>
            <a:pPr marL="321469" indent="-321469" algn="r" defTabSz="1028700" rtl="1">
              <a:buFont typeface="Arial" panose="020B0604020202020204" pitchFamily="34" charset="0"/>
              <a:buChar char="•"/>
              <a:defRPr/>
            </a:pPr>
            <a:r>
              <a:rPr lang="ar-MA" sz="2025" dirty="0">
                <a:solidFill>
                  <a:prstClr val="black"/>
                </a:solidFill>
                <a:latin typeface="Calibri" panose="020F0502020204030204"/>
                <a:cs typeface="Arial" panose="020B0604020202020204" pitchFamily="34" charset="0"/>
              </a:rPr>
              <a:t>كل طفل لم يحصل على كرسي ينسحب من اللعبة. </a:t>
            </a:r>
            <a:endParaRPr lang="fr-FR" sz="2025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C63B3EC-1EAB-6F20-0263-288627891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30" y="6315075"/>
            <a:ext cx="3107787" cy="2074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4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EF621D7-D14D-F1EB-D931-4C9D9D0D0A6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4653" y="4473219"/>
            <a:ext cx="1424853" cy="144538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8ED59FC-8F63-32EB-401E-E12671652E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2173" y="4473484"/>
            <a:ext cx="1424853" cy="145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 العدد 3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المجموعات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305762" y="3640170"/>
            <a:ext cx="5871761" cy="8156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rtl="1"/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مقارنة المجموعات في حدود 5 عناصر</a:t>
            </a:r>
            <a:endParaRPr lang="fr-FR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8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82EB-068E-4BFB-858F-FD7BA520FD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0A143B-75B8-1A52-B38D-A63F4E01C87B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D6CF7B-B780-09D3-8FDF-B6CDE322E120}"/>
              </a:ext>
            </a:extLst>
          </p:cNvPr>
          <p:cNvSpPr/>
          <p:nvPr/>
        </p:nvSpPr>
        <p:spPr>
          <a:xfrm>
            <a:off x="275852" y="225825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7070AA2-33EB-E7CF-336B-88593208B770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004D687-4A68-23B7-4325-0FC763B7F0C6}"/>
              </a:ext>
            </a:extLst>
          </p:cNvPr>
          <p:cNvSpPr txBox="1"/>
          <p:nvPr/>
        </p:nvSpPr>
        <p:spPr>
          <a:xfrm>
            <a:off x="152400" y="863026"/>
            <a:ext cx="12287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سنرى أيقونة "العمل الثنائي" وسأوضح لكم ماذا تعني وما عليكم القيام به 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ظهور هذه الأيقونة. 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يوضح  الأستاذ(ة) للتلاميذ السلوك المنتظر منهم أثناء العمل الثنائي كما هو مبين في الملحق 1.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ECBED40-CAA6-9187-FBB8-9E7214AF2E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Étoile à 5 branches 3">
            <a:extLst>
              <a:ext uri="{FF2B5EF4-FFF2-40B4-BE49-F238E27FC236}">
                <a16:creationId xmlns:a16="http://schemas.microsoft.com/office/drawing/2014/main" id="{6B182326-86ED-141C-579A-7D932AF7C1B9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5CE4463-71ED-1244-8CAA-1C5437EBD2B5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1B8687BA-3350-9479-73AD-96E9E067CC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4190997" y="2975310"/>
            <a:ext cx="5334000" cy="3539507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AAE690C-5FA3-8FEA-ACD3-F5FCB9F370C4}"/>
              </a:ext>
            </a:extLst>
          </p:cNvPr>
          <p:cNvSpPr/>
          <p:nvPr/>
        </p:nvSpPr>
        <p:spPr>
          <a:xfrm>
            <a:off x="5486401" y="6778625"/>
            <a:ext cx="3200400" cy="9556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8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D84BC40-2E0E-5E7B-9AA0-E730470A6B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5016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86998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21361</TotalTime>
  <Words>1744</Words>
  <Application>Microsoft Office PowerPoint</Application>
  <PresentationFormat>Personnalisé</PresentationFormat>
  <Paragraphs>275</Paragraphs>
  <Slides>40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40</vt:i4>
      </vt:variant>
    </vt:vector>
  </HeadingPairs>
  <TitlesOfParts>
    <vt:vector size="53" baseType="lpstr">
      <vt:lpstr>Wingdings</vt:lpstr>
      <vt:lpstr>Microsoft Uighur</vt:lpstr>
      <vt:lpstr>Arial</vt:lpstr>
      <vt:lpstr>Montserrat</vt:lpstr>
      <vt:lpstr>Arial Rounded MT Bold</vt:lpstr>
      <vt:lpstr>Dosis</vt:lpstr>
      <vt:lpstr>Montserrat Light</vt:lpstr>
      <vt:lpstr>Calibri</vt:lpstr>
      <vt:lpstr>Montserrat Medium</vt:lpstr>
      <vt:lpstr>Arial Black</vt:lpstr>
      <vt:lpstr>Carelia</vt:lpstr>
      <vt:lpstr>Dubai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مقارنة المجموعات في حدود 5 عناصر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190</cp:revision>
  <dcterms:created xsi:type="dcterms:W3CDTF">2006-08-16T00:00:00Z</dcterms:created>
  <dcterms:modified xsi:type="dcterms:W3CDTF">2025-09-18T21:38:20Z</dcterms:modified>
  <dc:identifier>DAFtlvZnwz4</dc:identifier>
</cp:coreProperties>
</file>