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6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47482615" r:id="rId10"/>
    <p:sldId id="2134805396" r:id="rId11"/>
    <p:sldId id="2147482663" r:id="rId12"/>
    <p:sldId id="2134808459" r:id="rId13"/>
    <p:sldId id="2147482629" r:id="rId14"/>
    <p:sldId id="2134808460" r:id="rId15"/>
    <p:sldId id="2134808453" r:id="rId16"/>
    <p:sldId id="2147482641" r:id="rId17"/>
    <p:sldId id="2147482642" r:id="rId18"/>
    <p:sldId id="2147482664" r:id="rId19"/>
    <p:sldId id="2147482656" r:id="rId20"/>
    <p:sldId id="2147482657" r:id="rId21"/>
    <p:sldId id="2147482658" r:id="rId22"/>
    <p:sldId id="2147482659" r:id="rId23"/>
    <p:sldId id="2147482665" r:id="rId24"/>
    <p:sldId id="2147482666" r:id="rId25"/>
    <p:sldId id="2134808607" r:id="rId26"/>
    <p:sldId id="2147482650" r:id="rId27"/>
    <p:sldId id="2134808461" r:id="rId28"/>
    <p:sldId id="2134808469" r:id="rId29"/>
    <p:sldId id="2134808504" r:id="rId30"/>
    <p:sldId id="2147482538" r:id="rId31"/>
    <p:sldId id="920" r:id="rId32"/>
    <p:sldId id="1175" r:id="rId33"/>
    <p:sldId id="1176" r:id="rId34"/>
    <p:sldId id="1177" r:id="rId35"/>
  </p:sldIdLst>
  <p:sldSz cx="13716000" cy="10287000"/>
  <p:notesSz cx="6858000" cy="9144000"/>
  <p:embeddedFontLst>
    <p:embeddedFont>
      <p:font typeface="Arial Black" panose="020B0A04020102020204" pitchFamily="34" charset="0"/>
      <p:bold r:id="rId37"/>
    </p:embeddedFont>
    <p:embeddedFont>
      <p:font typeface="Arial Rounded MT Bold" panose="020F0704030504030204" pitchFamily="34" charset="0"/>
      <p:regular r:id="rId38"/>
    </p:embeddedFont>
    <p:embeddedFont>
      <p:font typeface="Carelia" panose="020B0604020202020204" charset="0"/>
      <p:regular r:id="rId39"/>
    </p:embeddedFont>
    <p:embeddedFont>
      <p:font typeface="Dosis" pitchFamily="2" charset="0"/>
      <p:regular r:id="rId40"/>
      <p:bold r:id="rId41"/>
    </p:embeddedFont>
    <p:embeddedFont>
      <p:font typeface="Dubai" panose="020B0503030403030204" pitchFamily="34" charset="-78"/>
      <p:regular r:id="rId42"/>
      <p:bold r:id="rId43"/>
    </p:embeddedFont>
    <p:embeddedFont>
      <p:font typeface="Microsoft Uighur" panose="02000000000000000000" pitchFamily="2" charset="-78"/>
      <p:regular r:id="rId44"/>
      <p:bold r:id="rId45"/>
    </p:embeddedFont>
    <p:embeddedFont>
      <p:font typeface="Montserrat" panose="00000500000000000000" pitchFamily="2" charset="0"/>
      <p:regular r:id="rId46"/>
      <p:bold r:id="rId47"/>
      <p:italic r:id="rId48"/>
      <p:boldItalic r:id="rId49"/>
    </p:embeddedFont>
    <p:embeddedFont>
      <p:font typeface="Montserrat Light" panose="00000400000000000000" pitchFamily="2" charset="0"/>
      <p:regular r:id="rId50"/>
      <p:italic r:id="rId51"/>
    </p:embeddedFont>
    <p:embeddedFont>
      <p:font typeface="Montserrat Medium" panose="00000600000000000000" pitchFamily="2" charset="0"/>
      <p:regular r:id="rId52"/>
      <p: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956"/>
    <a:srgbClr val="02BDC9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55" d="100"/>
          <a:sy n="55" d="100"/>
        </p:scale>
        <p:origin x="725" y="3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6688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9628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image" Target="../media/image9.sv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8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5" Type="http://schemas.openxmlformats.org/officeDocument/2006/relationships/customXml" Target="../ink/ink1.xml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4" Type="http://schemas.openxmlformats.org/officeDocument/2006/relationships/image" Target="../media/image12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60.png"/><Relationship Id="rId4" Type="http://schemas.openxmlformats.org/officeDocument/2006/relationships/image" Target="../media/image51.svg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6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9.svg"/><Relationship Id="rId7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5.jpe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2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الأعداد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نعود للعبتنا حجلة الأعداد. المطلوب منكم هو القفز على العدد الذي يقرره منافسكم وقراءته.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57473AD-AB51-ADE7-0747-AD5C0611E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19" y="4381500"/>
            <a:ext cx="4043362" cy="4101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93499B-5E8A-2416-EECA-3115060210AF}"/>
              </a:ext>
            </a:extLst>
          </p:cNvPr>
          <p:cNvSpPr/>
          <p:nvPr/>
        </p:nvSpPr>
        <p:spPr>
          <a:xfrm>
            <a:off x="5105400" y="4800600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1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AFA59A-B04D-E37C-E023-4507B1C9DE1F}"/>
              </a:ext>
            </a:extLst>
          </p:cNvPr>
          <p:cNvSpPr/>
          <p:nvPr/>
        </p:nvSpPr>
        <p:spPr>
          <a:xfrm>
            <a:off x="5109467" y="6068291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3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A14E7B-0613-5474-2C4E-C263905E2970}"/>
              </a:ext>
            </a:extLst>
          </p:cNvPr>
          <p:cNvSpPr/>
          <p:nvPr/>
        </p:nvSpPr>
        <p:spPr>
          <a:xfrm>
            <a:off x="7760308" y="4810991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1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02AD07-550B-5081-2E2B-046CABF951C9}"/>
              </a:ext>
            </a:extLst>
          </p:cNvPr>
          <p:cNvSpPr/>
          <p:nvPr/>
        </p:nvSpPr>
        <p:spPr>
          <a:xfrm>
            <a:off x="7742990" y="6068291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3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822E6D-2E24-0138-447E-F05307147511}"/>
              </a:ext>
            </a:extLst>
          </p:cNvPr>
          <p:cNvSpPr/>
          <p:nvPr/>
        </p:nvSpPr>
        <p:spPr>
          <a:xfrm>
            <a:off x="6347763" y="6095002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2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A22E92-8388-31AE-1328-03B505F30135}"/>
              </a:ext>
            </a:extLst>
          </p:cNvPr>
          <p:cNvSpPr/>
          <p:nvPr/>
        </p:nvSpPr>
        <p:spPr>
          <a:xfrm>
            <a:off x="6516322" y="4793936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2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0DD1A0-1234-DEA9-FE48-B44D9F9992FA}"/>
              </a:ext>
            </a:extLst>
          </p:cNvPr>
          <p:cNvSpPr/>
          <p:nvPr/>
        </p:nvSpPr>
        <p:spPr>
          <a:xfrm>
            <a:off x="5105400" y="7372350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1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B5C4BB-E424-E359-E70E-154FDA073EFF}"/>
              </a:ext>
            </a:extLst>
          </p:cNvPr>
          <p:cNvSpPr/>
          <p:nvPr/>
        </p:nvSpPr>
        <p:spPr>
          <a:xfrm>
            <a:off x="6438899" y="7385678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3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BFFCA7-E1FC-48F5-86F6-F755C6AF69BD}"/>
              </a:ext>
            </a:extLst>
          </p:cNvPr>
          <p:cNvSpPr/>
          <p:nvPr/>
        </p:nvSpPr>
        <p:spPr>
          <a:xfrm>
            <a:off x="7760308" y="7419109"/>
            <a:ext cx="8382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2</a:t>
            </a:r>
            <a:endParaRPr lang="fr-F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712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المجموعات في حدود 5 عناصر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3" y="2627650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426372" y="863026"/>
            <a:ext cx="1201324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سنرى كيف نقارن عناصر المجموعات في حدود 5 عناصر باستعمال العبارات : " يوجد أكثر من.." و "أقل من.." و"بقدر ما يوجد.."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 مستعينا بتوجيهات البطاقة التقنية (الملحق1)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2D043D-C511-D654-1F8B-A6A4494A3F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009900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53F78C-917A-6B09-322C-599A3C920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34" y="2627650"/>
            <a:ext cx="3983695" cy="398369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465CF4-0675-AA6D-2F5F-D8F6656ED0DE}"/>
              </a:ext>
            </a:extLst>
          </p:cNvPr>
          <p:cNvSpPr txBox="1"/>
          <p:nvPr/>
        </p:nvSpPr>
        <p:spPr>
          <a:xfrm>
            <a:off x="9813902" y="3823848"/>
            <a:ext cx="29677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/>
              <a:t>نمذجة نشاط مقارنة المجموعات في حدود 5 عناصر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BB10CB80-4657-9DED-E9C7-4F94EE529E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84" y="7569838"/>
            <a:ext cx="8458933" cy="2034716"/>
          </a:xfrm>
          <a:prstGeom prst="rect">
            <a:avLst/>
          </a:prstGeom>
        </p:spPr>
      </p:pic>
      <p:pic>
        <p:nvPicPr>
          <p:cNvPr id="37" name="Picture 6">
            <a:extLst>
              <a:ext uri="{FF2B5EF4-FFF2-40B4-BE49-F238E27FC236}">
                <a16:creationId xmlns:a16="http://schemas.microsoft.com/office/drawing/2014/main" id="{974E4CDC-3952-E886-F142-3182C69B7E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33" y="7475265"/>
            <a:ext cx="3107787" cy="207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14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2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66564B1-1994-4B6E-DCC0-D41E91519B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بالأمس على العدد 2 وقلنا أن في القسم سبورتان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2 بأصبعه و يرفع بطاقة الرقم 2.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C5F9A0-8A49-F65E-96A3-9F90FCB22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610100"/>
            <a:ext cx="1719460" cy="284260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BF2D3C6-942A-61EF-4961-A9F491533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3742268"/>
            <a:ext cx="3134141" cy="313414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1757BD-F14C-D333-2F54-4A16339B8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103" y="4676359"/>
            <a:ext cx="3134141" cy="313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BEE41F9-1A83-7749-A4B6-3697734FB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وهذان قلمان.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2 بأصبعه و يرفع بطاقة الرقم 2.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EB8745-6841-CCD6-25A4-D8BA154CC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817" y="4457700"/>
            <a:ext cx="3617823" cy="361782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D6198BD-9A09-5413-8DA4-222C66307A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610100"/>
            <a:ext cx="1719460" cy="28426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ECF004-6F3D-6E71-B612-2A58C06E579D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2958C4-E49C-838D-62B3-B61C9CB381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865" y="5143500"/>
            <a:ext cx="3617823" cy="361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06FE8-EF6A-3CB3-6706-BD5C63B2F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B6E7FB-E98F-8B76-6A6D-B604489709F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FCB6DA-722C-E038-C8A1-595E3559DF04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5C1BC9-B849-0BC8-38F4-11B40C3FEFC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742A9618-DBD9-DB24-7658-6F620406A5B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7A9E34-8BCC-910D-4F7D-E2C7DF677408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وهاتان مسطرتان.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2 بأصبعه و يرفع بطاقة الرقم 2.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ACBA41F-38AB-3C66-D44C-123571480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2495">
            <a:off x="8062711" y="4393662"/>
            <a:ext cx="3950982" cy="32062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0F6A6D0-7A3C-84DB-601B-6388483FC1FB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505A66D-8C65-1446-5748-033060794B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610100"/>
            <a:ext cx="1719460" cy="28426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1475DD0-628D-CB43-366F-26DCB495B5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2495">
            <a:off x="9430680" y="4390197"/>
            <a:ext cx="3950982" cy="320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9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4F3393DE-9724-D2DF-6E2C-BD978FA3647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609600" y="863026"/>
            <a:ext cx="118872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2 بأشياء من اختياره ويرفع في كل مرة بطاقة العدد 2 هكذا: ممسحتان.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إثنان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2C6AB8-AEE1-0E11-3103-5D96C60FC4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FDB4FEB-5807-64C4-4CD5-2EEA41ADF672}"/>
              </a:ext>
            </a:extLst>
          </p:cNvPr>
          <p:cNvSpPr/>
          <p:nvPr/>
        </p:nvSpPr>
        <p:spPr>
          <a:xfrm>
            <a:off x="4191000" y="5220533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A1BBA25-2330-9A2B-B0AA-695770460C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232" y="5070385"/>
            <a:ext cx="1729465" cy="148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F3EA3643-3EF0-6782-277E-6A3B7A9536A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2.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3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CBBCB819-ACC1-AD32-B3A5-F99176D1277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من كراسة الرياضيات. لاحظوا كيف.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E5F212C-1DAD-2599-1A7C-9EA378921B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4BDED40-1BCD-5711-1163-0ED8CC7B48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02" y="3771900"/>
            <a:ext cx="12127311" cy="374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27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C419-2828-D53E-FBC9-50F800B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A51325-BA15-C52F-639E-D928B7B64D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D77ED-7607-3B98-0016-AF9711C927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E97FE7-B1D9-C9C3-5F6F-58B6CA3DD9F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EE5B46-8709-D336-D401-35B4BCF7DB2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4DF703-6E06-84E8-76EE-9FDCF814CE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C203101-C5B2-703E-5B48-F41FDB173B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5ECAA2F-AD37-432C-4B38-3ED25686C3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02" y="3771900"/>
            <a:ext cx="12127311" cy="37465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C097F3-ECA9-0943-36F6-D0FF43FBDB3A}"/>
              </a:ext>
            </a:extLst>
          </p:cNvPr>
          <p:cNvSpPr txBox="1"/>
          <p:nvPr/>
        </p:nvSpPr>
        <p:spPr>
          <a:xfrm>
            <a:off x="990600" y="800100"/>
            <a:ext cx="11525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نعد عدد عناصر كل مجموعة ونكتب العدد المناسب.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ويحل المثال الأول: (مثلا لدينا قاطرتان إذن سنكتب 2)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FDA247-7D5A-94FA-5A0C-64BF0EE8747D}"/>
              </a:ext>
            </a:extLst>
          </p:cNvPr>
          <p:cNvSpPr txBox="1"/>
          <p:nvPr/>
        </p:nvSpPr>
        <p:spPr>
          <a:xfrm>
            <a:off x="1752600" y="646372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2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0A54-74CF-DB73-BC10-3A3827DE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240EBD-C46D-3782-9CC1-33FA90E1CD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E5521-C6E6-6BDF-D8CD-EB8B6F4F028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7B877-DCEA-FE32-16B2-3892E6B074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79F268C-E355-2BCB-7DE9-EB90BADAA9B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22A041-6AA4-8A49-73B6-4178C2603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DFF03B-4246-ACBB-EE14-24B01A905E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C1FD212-0BBE-F2D7-A175-921A23D237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02" y="3771900"/>
            <a:ext cx="12127311" cy="37465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5800C4-FF0F-6DFA-BDC1-A6787C1FC73A}"/>
              </a:ext>
            </a:extLst>
          </p:cNvPr>
          <p:cNvSpPr txBox="1"/>
          <p:nvPr/>
        </p:nvSpPr>
        <p:spPr>
          <a:xfrm>
            <a:off x="990600" y="800100"/>
            <a:ext cx="11525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9015F4C-53BC-BB52-AC23-08E4FFD2D419}"/>
              </a:ext>
            </a:extLst>
          </p:cNvPr>
          <p:cNvSpPr txBox="1"/>
          <p:nvPr/>
        </p:nvSpPr>
        <p:spPr>
          <a:xfrm>
            <a:off x="1752600" y="646372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2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09D596-37C8-4BD9-B230-FF17DC547D31}"/>
              </a:ext>
            </a:extLst>
          </p:cNvPr>
          <p:cNvSpPr txBox="1"/>
          <p:nvPr/>
        </p:nvSpPr>
        <p:spPr>
          <a:xfrm>
            <a:off x="4059234" y="648855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DFFA7C-6B33-F526-8276-1F6260B24A93}"/>
              </a:ext>
            </a:extLst>
          </p:cNvPr>
          <p:cNvSpPr txBox="1"/>
          <p:nvPr/>
        </p:nvSpPr>
        <p:spPr>
          <a:xfrm>
            <a:off x="8731778" y="648855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6BE60B-C811-A118-6364-56CA94006451}"/>
              </a:ext>
            </a:extLst>
          </p:cNvPr>
          <p:cNvSpPr txBox="1"/>
          <p:nvPr/>
        </p:nvSpPr>
        <p:spPr>
          <a:xfrm>
            <a:off x="11049000" y="646372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0813CBF-569C-417E-7386-EDBAB291B6B5}"/>
              </a:ext>
            </a:extLst>
          </p:cNvPr>
          <p:cNvSpPr txBox="1"/>
          <p:nvPr/>
        </p:nvSpPr>
        <p:spPr>
          <a:xfrm>
            <a:off x="6414556" y="648855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1828800" y="976263"/>
            <a:ext cx="10687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الرابع. المطلوب منا هو أن نقرأ سلسلة الأعداد ونلون العدد 2.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يتأكد الأستاذ(ة) من فهم التعليمة.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35768C-E7A6-374A-CC3E-A949559A8A8D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4ECD8C8-4771-D49F-BA13-AD0E55F27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1" y="4610100"/>
            <a:ext cx="12654814" cy="240038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D8825B7-52C3-152D-2BB8-D0549CBE2AE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77488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C65D-109D-0D84-36A0-47B0909A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E60BF0-4CFF-CF9B-90BB-9CEA5495576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F997A8-A82E-82D3-321A-45276C8D03A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540517-A77C-A5E9-054B-F22F3870F78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EF5A5-72C6-4A52-B1BA-ADDEF64F097C}"/>
              </a:ext>
            </a:extLst>
          </p:cNvPr>
          <p:cNvSpPr txBox="1"/>
          <p:nvPr/>
        </p:nvSpPr>
        <p:spPr>
          <a:xfrm>
            <a:off x="1828800" y="976263"/>
            <a:ext cx="10687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F3B501E-76C3-EE5D-DECA-1357D15E5F0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4C94A-92D9-13A6-78C3-EDC47AD6C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5DE5C1C-2488-CBEB-271C-264C37D13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1" y="4610100"/>
            <a:ext cx="12654814" cy="2400382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E9A65B-4056-916A-3C65-F34B8E7460E6}"/>
              </a:ext>
            </a:extLst>
          </p:cNvPr>
          <p:cNvSpPr/>
          <p:nvPr/>
        </p:nvSpPr>
        <p:spPr>
          <a:xfrm>
            <a:off x="2590800" y="5524500"/>
            <a:ext cx="12192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2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FF047CF-783B-01AD-2A61-53AE625249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30020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تناقصيا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:حجلة الأعداد</a:t>
            </a:r>
            <a:endParaRPr lang="en-US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968448"/>
            <a:ext cx="13164293" cy="69756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13002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حجلة الأعداد، المطلوب هو القفز والعد تناقصيا من 9 إلى 1 على الشبكة.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المطلوب.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الأستاذ(ة) مسابقة بين المتعلمين في إطار ثنائيات.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يغير الأستاذ(ة) ترتيب البطاقات كلما شعر بأن المتعلمين حفظوا ترتيب الأعداد على الشبكة.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8422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2FFB292-8382-5583-2C93-72480ADCB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07" y="4244712"/>
            <a:ext cx="3912986" cy="39693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EB8CAA-95A2-E27B-0893-6ADA39A2306D}"/>
              </a:ext>
            </a:extLst>
          </p:cNvPr>
          <p:cNvSpPr/>
          <p:nvPr/>
        </p:nvSpPr>
        <p:spPr>
          <a:xfrm>
            <a:off x="5014727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7DE123-A893-A248-3D0D-F9853819F22D}"/>
              </a:ext>
            </a:extLst>
          </p:cNvPr>
          <p:cNvSpPr/>
          <p:nvPr/>
        </p:nvSpPr>
        <p:spPr>
          <a:xfrm>
            <a:off x="6286500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546541-AFE0-B771-E65B-730B3F808CC2}"/>
              </a:ext>
            </a:extLst>
          </p:cNvPr>
          <p:cNvSpPr/>
          <p:nvPr/>
        </p:nvSpPr>
        <p:spPr>
          <a:xfrm>
            <a:off x="7558273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036BB0-CD4A-9326-3712-4016C3874116}"/>
              </a:ext>
            </a:extLst>
          </p:cNvPr>
          <p:cNvSpPr/>
          <p:nvPr/>
        </p:nvSpPr>
        <p:spPr>
          <a:xfrm>
            <a:off x="5014727" y="584976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14C5E3-0182-37CA-2266-1860E0DD5309}"/>
              </a:ext>
            </a:extLst>
          </p:cNvPr>
          <p:cNvSpPr/>
          <p:nvPr/>
        </p:nvSpPr>
        <p:spPr>
          <a:xfrm>
            <a:off x="6286500" y="584976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4C8D46-878D-815D-1AC3-0E23AB0356B5}"/>
              </a:ext>
            </a:extLst>
          </p:cNvPr>
          <p:cNvSpPr/>
          <p:nvPr/>
        </p:nvSpPr>
        <p:spPr>
          <a:xfrm>
            <a:off x="7558273" y="586988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FB0C2DA-D04E-1518-DD41-596BD2C41FD4}"/>
              </a:ext>
            </a:extLst>
          </p:cNvPr>
          <p:cNvSpPr/>
          <p:nvPr/>
        </p:nvSpPr>
        <p:spPr>
          <a:xfrm>
            <a:off x="5014727" y="7133653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BB889F-600E-C4D2-E05A-747F017673AD}"/>
              </a:ext>
            </a:extLst>
          </p:cNvPr>
          <p:cNvSpPr/>
          <p:nvPr/>
        </p:nvSpPr>
        <p:spPr>
          <a:xfrm>
            <a:off x="6286500" y="7141273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771369-B008-0AB3-CCA1-61D8CCBCAA96}"/>
              </a:ext>
            </a:extLst>
          </p:cNvPr>
          <p:cNvSpPr/>
          <p:nvPr/>
        </p:nvSpPr>
        <p:spPr>
          <a:xfrm>
            <a:off x="7558273" y="7116884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3573EC9D-15A2-BAE7-9188-79BE5C63D24C}"/>
              </a:ext>
            </a:extLst>
          </p:cNvPr>
          <p:cNvSpPr txBox="1">
            <a:spLocks/>
          </p:cNvSpPr>
          <p:nvPr/>
        </p:nvSpPr>
        <p:spPr>
          <a:xfrm>
            <a:off x="0" y="1285876"/>
            <a:ext cx="13716000" cy="1119850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6750" b="1" dirty="0">
                <a:solidFill>
                  <a:prstClr val="white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مقارنة المجموعات في حدود 5 عناصر</a:t>
            </a:r>
            <a:endParaRPr lang="ar-MA" sz="6750" b="1" dirty="0">
              <a:solidFill>
                <a:prstClr val="white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6" name="Tableau 4">
            <a:extLst>
              <a:ext uri="{FF2B5EF4-FFF2-40B4-BE49-F238E27FC236}">
                <a16:creationId xmlns:a16="http://schemas.microsoft.com/office/drawing/2014/main" id="{77A44D4D-8EF5-DAA4-6DFE-8DDAE9BF380C}"/>
              </a:ext>
            </a:extLst>
          </p:cNvPr>
          <p:cNvGraphicFramePr>
            <a:graphicFrameLocks noGrp="1"/>
          </p:cNvGraphicFramePr>
          <p:nvPr/>
        </p:nvGraphicFramePr>
        <p:xfrm>
          <a:off x="403534" y="2760896"/>
          <a:ext cx="12904459" cy="27649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89025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815434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marL="285750" indent="-28575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مقارنة عناصر المجموعات باستعمال: " يوجد أكثر من.." و "أقل من.." "بقدر ما يوجد.."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أهداف النشاط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843363">
                <a:tc>
                  <a:txBody>
                    <a:bodyPr/>
                    <a:lstStyle/>
                    <a:p>
                      <a:pPr marL="457200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دفاتر- أقلام- كتب- حصى -طباشير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المعينات الديداكتيكية</a:t>
                      </a:r>
                      <a:endParaRPr lang="fr-MA" sz="4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84336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cs typeface="+mj-cs"/>
                        </a:rPr>
                        <a:t>20 دقيقة </a:t>
                      </a:r>
                      <a:endParaRPr lang="fr-MA" sz="3200" b="1" dirty="0">
                        <a:cs typeface="+mj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المدة الزمنية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3" name="Graphic 2" descr="Alarm clock with solid fill">
            <a:extLst>
              <a:ext uri="{FF2B5EF4-FFF2-40B4-BE49-F238E27FC236}">
                <a16:creationId xmlns:a16="http://schemas.microsoft.com/office/drawing/2014/main" id="{BD3064F4-A127-D015-116C-8440CFCCE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11093" y="4551027"/>
            <a:ext cx="1015180" cy="959586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28706365-28D9-8D05-8E9B-1646810EABB7}"/>
              </a:ext>
            </a:extLst>
          </p:cNvPr>
          <p:cNvGrpSpPr/>
          <p:nvPr/>
        </p:nvGrpSpPr>
        <p:grpSpPr>
          <a:xfrm>
            <a:off x="292938" y="7211468"/>
            <a:ext cx="12907096" cy="1480370"/>
            <a:chOff x="260389" y="5267194"/>
            <a:chExt cx="11472974" cy="13158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718778F-C4CB-6DBE-86B4-5F852D50A6D8}"/>
                </a:ext>
              </a:extLst>
            </p:cNvPr>
            <p:cNvGrpSpPr/>
            <p:nvPr/>
          </p:nvGrpSpPr>
          <p:grpSpPr>
            <a:xfrm>
              <a:off x="260389" y="5267195"/>
              <a:ext cx="5010053" cy="1282851"/>
              <a:chOff x="161125" y="5121932"/>
              <a:chExt cx="4891206" cy="902276"/>
            </a:xfrm>
          </p:grpSpPr>
          <p:pic>
            <p:nvPicPr>
              <p:cNvPr id="7" name="Picture 6" descr="A cartoon of a child wearing glasses&#10;&#10;Description automatically generated with medium confidence">
                <a:extLst>
                  <a:ext uri="{FF2B5EF4-FFF2-40B4-BE49-F238E27FC236}">
                    <a16:creationId xmlns:a16="http://schemas.microsoft.com/office/drawing/2014/main" id="{2663E8C1-222C-6E8E-01C5-F29DD5782B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4383" y="5144096"/>
                <a:ext cx="857948" cy="857948"/>
              </a:xfrm>
              <a:prstGeom prst="rect">
                <a:avLst/>
              </a:prstGeom>
            </p:spPr>
          </p:pic>
          <p:pic>
            <p:nvPicPr>
              <p:cNvPr id="8" name="Picture 7" descr="A cartoon of a child&#10;&#10;Description automatically generated with medium confidence">
                <a:extLst>
                  <a:ext uri="{FF2B5EF4-FFF2-40B4-BE49-F238E27FC236}">
                    <a16:creationId xmlns:a16="http://schemas.microsoft.com/office/drawing/2014/main" id="{2A7DF996-F305-FF67-3E85-810A988E9D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3516" y="5121933"/>
                <a:ext cx="902275" cy="902275"/>
              </a:xfrm>
              <a:prstGeom prst="rect">
                <a:avLst/>
              </a:prstGeom>
            </p:spPr>
          </p:pic>
          <p:pic>
            <p:nvPicPr>
              <p:cNvPr id="9" name="Picture 8" descr="A cartoon of a child&#10;&#10;Description automatically generated with medium confidence">
                <a:extLst>
                  <a:ext uri="{FF2B5EF4-FFF2-40B4-BE49-F238E27FC236}">
                    <a16:creationId xmlns:a16="http://schemas.microsoft.com/office/drawing/2014/main" id="{D1EFDE25-B9A2-6444-657F-A64BF0DBD1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125" y="5121932"/>
                <a:ext cx="902276" cy="902276"/>
              </a:xfrm>
              <a:prstGeom prst="rect">
                <a:avLst/>
              </a:prstGeom>
            </p:spPr>
          </p:pic>
          <p:pic>
            <p:nvPicPr>
              <p:cNvPr id="10" name="Picture 9" descr="A cartoon of a child&#10;&#10;Description automatically generated with medium confidence">
                <a:extLst>
                  <a:ext uri="{FF2B5EF4-FFF2-40B4-BE49-F238E27FC236}">
                    <a16:creationId xmlns:a16="http://schemas.microsoft.com/office/drawing/2014/main" id="{EE1D4B0A-A628-6A81-13AD-AD62A927C3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2286" y="5140268"/>
                <a:ext cx="865604" cy="865604"/>
              </a:xfrm>
              <a:prstGeom prst="rect">
                <a:avLst/>
              </a:prstGeom>
            </p:spPr>
          </p:pic>
          <p:pic>
            <p:nvPicPr>
              <p:cNvPr id="11" name="Picture 10" descr="A cartoon of a child with a bow&#10;&#10;Description automatically generated with low confidence">
                <a:extLst>
                  <a:ext uri="{FF2B5EF4-FFF2-40B4-BE49-F238E27FC236}">
                    <a16:creationId xmlns:a16="http://schemas.microsoft.com/office/drawing/2014/main" id="{2B7512BC-711B-BCE9-DC94-629C89E60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9896" y="5143500"/>
                <a:ext cx="737125" cy="859141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8FB4406-A489-72F4-A2B2-3D4DD7DE6728}"/>
                </a:ext>
              </a:extLst>
            </p:cNvPr>
            <p:cNvGrpSpPr/>
            <p:nvPr/>
          </p:nvGrpSpPr>
          <p:grpSpPr>
            <a:xfrm>
              <a:off x="7320671" y="5578351"/>
              <a:ext cx="4412692" cy="1004727"/>
              <a:chOff x="6411512" y="5565333"/>
              <a:chExt cx="4412692" cy="1004727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01453A9-EAFF-EDEF-BF52-3172821EC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11512" y="5565333"/>
                <a:ext cx="827548" cy="95168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B7474B5-5568-F793-9E7F-BA836B5A5C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07798" y="5565333"/>
                <a:ext cx="827548" cy="951680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609504B-2068-4A92-0420-A4BA56BF21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04084" y="5609707"/>
                <a:ext cx="827548" cy="95168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F3084767-0785-C269-667C-708737FAA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00370" y="5603281"/>
                <a:ext cx="827548" cy="95168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A719748-1B71-9288-3010-B033EDB4DC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96656" y="5618380"/>
                <a:ext cx="827548" cy="951680"/>
              </a:xfrm>
              <a:prstGeom prst="rect">
                <a:avLst/>
              </a:prstGeom>
            </p:spPr>
          </p:pic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9DE808F3-35C1-D674-AC98-615CC62A11EB}"/>
                </a:ext>
              </a:extLst>
            </p:cNvPr>
            <p:cNvGrpSpPr/>
            <p:nvPr/>
          </p:nvGrpSpPr>
          <p:grpSpPr>
            <a:xfrm>
              <a:off x="722489" y="5267194"/>
              <a:ext cx="10597100" cy="364203"/>
              <a:chOff x="722489" y="5267194"/>
              <a:chExt cx="10597100" cy="364203"/>
            </a:xfrm>
          </p:grpSpPr>
          <p:cxnSp>
            <p:nvCxnSpPr>
              <p:cNvPr id="19" name="Connector: Elbow 18">
                <a:extLst>
                  <a:ext uri="{FF2B5EF4-FFF2-40B4-BE49-F238E27FC236}">
                    <a16:creationId xmlns:a16="http://schemas.microsoft.com/office/drawing/2014/main" id="{8F231540-152D-94C7-4A03-FE999A12C2D3}"/>
                  </a:ext>
                </a:extLst>
              </p:cNvPr>
              <p:cNvCxnSpPr>
                <a:stCxn id="7" idx="0"/>
                <a:endCxn id="13" idx="0"/>
              </p:cNvCxnSpPr>
              <p:nvPr/>
            </p:nvCxnSpPr>
            <p:spPr>
              <a:xfrm rot="16200000" flipH="1">
                <a:off x="6142923" y="3986829"/>
                <a:ext cx="279643" cy="2903400"/>
              </a:xfrm>
              <a:prstGeom prst="bentConnector3">
                <a:avLst>
                  <a:gd name="adj1" fmla="val -59040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Connector: Elbow 19">
                <a:extLst>
                  <a:ext uri="{FF2B5EF4-FFF2-40B4-BE49-F238E27FC236}">
                    <a16:creationId xmlns:a16="http://schemas.microsoft.com/office/drawing/2014/main" id="{CF4D6359-4E38-D336-AE75-5607036F972F}"/>
                  </a:ext>
                </a:extLst>
              </p:cNvPr>
              <p:cNvCxnSpPr>
                <a:cxnSpLocks/>
                <a:stCxn id="10" idx="0"/>
                <a:endCxn id="14" idx="0"/>
              </p:cNvCxnSpPr>
              <p:nvPr/>
            </p:nvCxnSpPr>
            <p:spPr>
              <a:xfrm rot="16200000" flipH="1">
                <a:off x="6066839" y="3014460"/>
                <a:ext cx="285086" cy="4842697"/>
              </a:xfrm>
              <a:prstGeom prst="bentConnector3">
                <a:avLst>
                  <a:gd name="adj1" fmla="val -155917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Connector: Elbow 21">
                <a:extLst>
                  <a:ext uri="{FF2B5EF4-FFF2-40B4-BE49-F238E27FC236}">
                    <a16:creationId xmlns:a16="http://schemas.microsoft.com/office/drawing/2014/main" id="{D04D9A56-CEC9-C8DE-F927-3852DDAACCAB}"/>
                  </a:ext>
                </a:extLst>
              </p:cNvPr>
              <p:cNvCxnSpPr>
                <a:cxnSpLocks/>
                <a:stCxn id="8" idx="0"/>
                <a:endCxn id="15" idx="0"/>
              </p:cNvCxnSpPr>
              <p:nvPr/>
            </p:nvCxnSpPr>
            <p:spPr>
              <a:xfrm rot="16200000" flipH="1">
                <a:off x="5946903" y="2042611"/>
                <a:ext cx="355529" cy="6804698"/>
              </a:xfrm>
              <a:prstGeom prst="bentConnector3">
                <a:avLst>
                  <a:gd name="adj1" fmla="val -203613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Connector: Elbow 35">
                <a:extLst>
                  <a:ext uri="{FF2B5EF4-FFF2-40B4-BE49-F238E27FC236}">
                    <a16:creationId xmlns:a16="http://schemas.microsoft.com/office/drawing/2014/main" id="{0ADEF401-B226-D904-CAD7-708C99B2F6B8}"/>
                  </a:ext>
                </a:extLst>
              </p:cNvPr>
              <p:cNvCxnSpPr>
                <a:cxnSpLocks/>
                <a:stCxn id="11" idx="0"/>
                <a:endCxn id="16" idx="0"/>
              </p:cNvCxnSpPr>
              <p:nvPr/>
            </p:nvCxnSpPr>
            <p:spPr>
              <a:xfrm rot="16200000" flipH="1">
                <a:off x="5913633" y="1106630"/>
                <a:ext cx="318439" cy="8700899"/>
              </a:xfrm>
              <a:prstGeom prst="bentConnector3">
                <a:avLst>
                  <a:gd name="adj1" fmla="val -331021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Connector: Elbow 41">
                <a:extLst>
                  <a:ext uri="{FF2B5EF4-FFF2-40B4-BE49-F238E27FC236}">
                    <a16:creationId xmlns:a16="http://schemas.microsoft.com/office/drawing/2014/main" id="{C5F4429E-DD97-68D4-E79B-202DF605E21A}"/>
                  </a:ext>
                </a:extLst>
              </p:cNvPr>
              <p:cNvCxnSpPr>
                <a:cxnSpLocks/>
                <a:stCxn id="9" idx="0"/>
                <a:endCxn id="17" idx="0"/>
              </p:cNvCxnSpPr>
              <p:nvPr/>
            </p:nvCxnSpPr>
            <p:spPr>
              <a:xfrm rot="16200000" flipH="1">
                <a:off x="5838937" y="150746"/>
                <a:ext cx="364203" cy="10597100"/>
              </a:xfrm>
              <a:prstGeom prst="bentConnector3">
                <a:avLst>
                  <a:gd name="adj1" fmla="val -362655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78217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4C10FDD7-8610-1F0A-D1A8-1E446DC59C5B}"/>
              </a:ext>
            </a:extLst>
          </p:cNvPr>
          <p:cNvSpPr txBox="1">
            <a:spLocks/>
          </p:cNvSpPr>
          <p:nvPr/>
        </p:nvSpPr>
        <p:spPr>
          <a:xfrm>
            <a:off x="3045340" y="1285875"/>
            <a:ext cx="7775060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 مقارنة المجموعات في حدود 5 عناصر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451400" y="5000946"/>
            <a:ext cx="1265673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يطلب الميسر من المتعلمين تشكيل صفين متقابيلن (صف للذكور وصف للإناث).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يقدم لكل بنت حبلا ويطلب من الولد المقابل لها مسك الطرف الآخر من الحبل.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يثير انتباه المتعلمين أن كل بنت تمسك بطرف الحبل والولد المقابل يمسك بالطرف الآخر.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يقول " يوجد من الإناث بقدر ما يوجد الذكور"، ويعيد تكرار العبارة.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يدعو بنتا متطوعة أخرى الانضمام لمجموعة الإناث ويعيد نفس السيناريو.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يثير انتباه المتعلمين أن بنتا واحدة تمسك الحبل ولا أحد من الأولاد في المقابل.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يقول "يوجد من الإناث أكثر مما يوجد من الذكور" (يعيد تكرار العبارة).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65E3989-C4D6-BC31-59D9-C9EFB4C8F11F}"/>
              </a:ext>
            </a:extLst>
          </p:cNvPr>
          <p:cNvGrpSpPr/>
          <p:nvPr/>
        </p:nvGrpSpPr>
        <p:grpSpPr>
          <a:xfrm>
            <a:off x="628650" y="5143500"/>
            <a:ext cx="2387693" cy="2778962"/>
            <a:chOff x="373604" y="2415072"/>
            <a:chExt cx="2122394" cy="189338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FFAB2BA-9A3D-7950-D392-F8731E5DD992}"/>
                </a:ext>
              </a:extLst>
            </p:cNvPr>
            <p:cNvGrpSpPr/>
            <p:nvPr/>
          </p:nvGrpSpPr>
          <p:grpSpPr>
            <a:xfrm>
              <a:off x="373604" y="2415072"/>
              <a:ext cx="2122394" cy="631369"/>
              <a:chOff x="373604" y="2415072"/>
              <a:chExt cx="2122394" cy="631369"/>
            </a:xfrm>
          </p:grpSpPr>
          <p:pic>
            <p:nvPicPr>
              <p:cNvPr id="20" name="Graphic 19" descr="School boy with solid fill">
                <a:extLst>
                  <a:ext uri="{FF2B5EF4-FFF2-40B4-BE49-F238E27FC236}">
                    <a16:creationId xmlns:a16="http://schemas.microsoft.com/office/drawing/2014/main" id="{34824AF3-BE44-4887-BDB5-092499DF1A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73604" y="2415072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21" name="Graphic 20" descr="School boy with solid fill">
                <a:extLst>
                  <a:ext uri="{FF2B5EF4-FFF2-40B4-BE49-F238E27FC236}">
                    <a16:creationId xmlns:a16="http://schemas.microsoft.com/office/drawing/2014/main" id="{B7166E5D-2CD7-55A1-D530-9C32FBDD31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71428" y="2419736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22" name="Graphic 21" descr="School boy with solid fill">
                <a:extLst>
                  <a:ext uri="{FF2B5EF4-FFF2-40B4-BE49-F238E27FC236}">
                    <a16:creationId xmlns:a16="http://schemas.microsoft.com/office/drawing/2014/main" id="{0C0DC51A-56C8-A108-61AB-4968C146A2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69249" y="2424400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23" name="Graphic 22" descr="School boy with solid fill">
                <a:extLst>
                  <a:ext uri="{FF2B5EF4-FFF2-40B4-BE49-F238E27FC236}">
                    <a16:creationId xmlns:a16="http://schemas.microsoft.com/office/drawing/2014/main" id="{82C0766F-D78D-914A-ECCC-581D9229B5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73957" y="2424400"/>
                <a:ext cx="622041" cy="622041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EA991A1-A40B-1C3F-4980-7BDFB1CA45FA}"/>
                </a:ext>
              </a:extLst>
            </p:cNvPr>
            <p:cNvGrpSpPr/>
            <p:nvPr/>
          </p:nvGrpSpPr>
          <p:grpSpPr>
            <a:xfrm>
              <a:off x="402542" y="3674980"/>
              <a:ext cx="2035996" cy="633480"/>
              <a:chOff x="402542" y="3674980"/>
              <a:chExt cx="2035996" cy="633480"/>
            </a:xfrm>
          </p:grpSpPr>
          <p:pic>
            <p:nvPicPr>
              <p:cNvPr id="16" name="Graphic 15" descr="School girl with solid fill">
                <a:extLst>
                  <a:ext uri="{FF2B5EF4-FFF2-40B4-BE49-F238E27FC236}">
                    <a16:creationId xmlns:a16="http://schemas.microsoft.com/office/drawing/2014/main" id="{28C88D7D-9EE8-F90E-7852-4A9DC86501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02542" y="3674981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17" name="Graphic 16" descr="School girl with solid fill">
                <a:extLst>
                  <a:ext uri="{FF2B5EF4-FFF2-40B4-BE49-F238E27FC236}">
                    <a16:creationId xmlns:a16="http://schemas.microsoft.com/office/drawing/2014/main" id="{352ACC3B-43F4-95E1-C9A6-8771B3753B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35811" y="3682895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18" name="Graphic 17" descr="School girl with solid fill">
                <a:extLst>
                  <a:ext uri="{FF2B5EF4-FFF2-40B4-BE49-F238E27FC236}">
                    <a16:creationId xmlns:a16="http://schemas.microsoft.com/office/drawing/2014/main" id="{5717358C-9F95-7BC5-FCD5-3A8CF62F74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303956" y="3674980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19" name="Graphic 18" descr="School girl with solid fill">
                <a:extLst>
                  <a:ext uri="{FF2B5EF4-FFF2-40B4-BE49-F238E27FC236}">
                    <a16:creationId xmlns:a16="http://schemas.microsoft.com/office/drawing/2014/main" id="{FF20E55A-E40C-81DC-21B1-51805DF2D2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816497" y="3686419"/>
                <a:ext cx="622041" cy="622041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8ED1E7-5A02-CBC1-F18C-B752839471DF}"/>
                </a:ext>
              </a:extLst>
            </p:cNvPr>
            <p:cNvGrpSpPr/>
            <p:nvPr/>
          </p:nvGrpSpPr>
          <p:grpSpPr>
            <a:xfrm>
              <a:off x="684623" y="3021286"/>
              <a:ext cx="1475377" cy="683239"/>
              <a:chOff x="684623" y="3021286"/>
              <a:chExt cx="1475377" cy="683239"/>
            </a:xfrm>
          </p:grpSpPr>
          <p:cxnSp>
            <p:nvCxnSpPr>
              <p:cNvPr id="12" name="Connector: Curved 11">
                <a:extLst>
                  <a:ext uri="{FF2B5EF4-FFF2-40B4-BE49-F238E27FC236}">
                    <a16:creationId xmlns:a16="http://schemas.microsoft.com/office/drawing/2014/main" id="{8C61E242-847B-9AB2-A01E-17CB482A0DF1}"/>
                  </a:ext>
                </a:extLst>
              </p:cNvPr>
              <p:cNvCxnSpPr>
                <a:endCxn id="16" idx="0"/>
              </p:cNvCxnSpPr>
              <p:nvPr/>
            </p:nvCxnSpPr>
            <p:spPr>
              <a:xfrm rot="16200000" flipH="1">
                <a:off x="380159" y="3341577"/>
                <a:ext cx="637868" cy="289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or: Curved 12">
                <a:extLst>
                  <a:ext uri="{FF2B5EF4-FFF2-40B4-BE49-F238E27FC236}">
                    <a16:creationId xmlns:a16="http://schemas.microsoft.com/office/drawing/2014/main" id="{4632BC32-77E7-F8D4-119D-36E9F11130A7}"/>
                  </a:ext>
                </a:extLst>
              </p:cNvPr>
              <p:cNvCxnSpPr/>
              <p:nvPr/>
            </p:nvCxnSpPr>
            <p:spPr>
              <a:xfrm rot="16200000" flipH="1">
                <a:off x="889284" y="3325750"/>
                <a:ext cx="637868" cy="289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or: Curved 13">
                <a:extLst>
                  <a:ext uri="{FF2B5EF4-FFF2-40B4-BE49-F238E27FC236}">
                    <a16:creationId xmlns:a16="http://schemas.microsoft.com/office/drawing/2014/main" id="{57BAAC28-23F9-F5E5-ED1E-9FD94791C9E9}"/>
                  </a:ext>
                </a:extLst>
              </p:cNvPr>
              <p:cNvCxnSpPr/>
              <p:nvPr/>
            </p:nvCxnSpPr>
            <p:spPr>
              <a:xfrm rot="16200000" flipH="1">
                <a:off x="1344800" y="3325751"/>
                <a:ext cx="637868" cy="289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or: Curved 14">
                <a:extLst>
                  <a:ext uri="{FF2B5EF4-FFF2-40B4-BE49-F238E27FC236}">
                    <a16:creationId xmlns:a16="http://schemas.microsoft.com/office/drawing/2014/main" id="{539C53A2-F871-B7F6-DF8B-EA2165679984}"/>
                  </a:ext>
                </a:extLst>
              </p:cNvPr>
              <p:cNvCxnSpPr/>
              <p:nvPr/>
            </p:nvCxnSpPr>
            <p:spPr>
              <a:xfrm rot="16200000" flipH="1">
                <a:off x="1826597" y="3371121"/>
                <a:ext cx="637868" cy="289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04284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5581462" y="3266729"/>
            <a:ext cx="78151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يطلب الميسر من متعلمين اثنين الوقوف أمام السبورة،  ويقدم لكل واحد منهما مقلمة بها 4 أقلام.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يسأل المتعلمين "أي مقلمة وضعنا فيها أكبر عدد من الأقلام؟"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يطلب من أحد المتعلمين عد عدد الأقلام في كل مقلمة: يوجد في المقلمة الأولى 4 أقلام، وفي الثانية أربعة أقلام. ويقول " يوجد من الأقلام بالمقلمة الأولى بقدر ما يوجد من الأقلام بالمقلمة الثانية".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يدعو 5 متطوعين ويقدم لهم إحدى المقلمات، ويسأل "هل بإمكان كل طفل الحصول على قلم ؟"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يطلب من أحد المتعلمين عد عدد الأطفال وعدد الأقلام. (5 أطفال – 4 أقلام). ويقول يوجد من الأطفال أكثر مما يوجد من الأقلام. (للتأكد يطلب الميسر بتوزيع الأقلام على الأطفال، ويثير انتابهم أن كل الأطفال حصلوا على قلم باستثناء طفل واحد).</a:t>
            </a: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60E482A2-522C-F0E3-E162-D3849C86AEA7}"/>
              </a:ext>
            </a:extLst>
          </p:cNvPr>
          <p:cNvSpPr txBox="1">
            <a:spLocks/>
          </p:cNvSpPr>
          <p:nvPr/>
        </p:nvSpPr>
        <p:spPr>
          <a:xfrm>
            <a:off x="2792818" y="1333500"/>
            <a:ext cx="77989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 مقارنة المجموعات في حدود 5 عناصر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930D278-E68C-C905-A116-625C573C335E}"/>
              </a:ext>
            </a:extLst>
          </p:cNvPr>
          <p:cNvGrpSpPr/>
          <p:nvPr/>
        </p:nvGrpSpPr>
        <p:grpSpPr>
          <a:xfrm>
            <a:off x="2951104" y="4174568"/>
            <a:ext cx="1711684" cy="1528530"/>
            <a:chOff x="2605857" y="2805403"/>
            <a:chExt cx="1521497" cy="135869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E1AA050-A3F1-7AA8-CF5A-1C41D696F502}"/>
                </a:ext>
              </a:extLst>
            </p:cNvPr>
            <p:cNvGrpSpPr/>
            <p:nvPr/>
          </p:nvGrpSpPr>
          <p:grpSpPr>
            <a:xfrm>
              <a:off x="2679928" y="2805403"/>
              <a:ext cx="1293880" cy="844953"/>
              <a:chOff x="2679928" y="2805403"/>
              <a:chExt cx="1293880" cy="844953"/>
            </a:xfrm>
          </p:grpSpPr>
          <p:pic>
            <p:nvPicPr>
              <p:cNvPr id="13" name="Picture 12" descr="A blue pencil with a red eraser&#10;&#10;Description automatically generated with low confidence">
                <a:extLst>
                  <a:ext uri="{FF2B5EF4-FFF2-40B4-BE49-F238E27FC236}">
                    <a16:creationId xmlns:a16="http://schemas.microsoft.com/office/drawing/2014/main" id="{D66D73EC-7CE4-7AA9-27FA-40F299DDEE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824116">
                <a:off x="2871055" y="2877222"/>
                <a:ext cx="656791" cy="656791"/>
              </a:xfrm>
              <a:prstGeom prst="rect">
                <a:avLst/>
              </a:prstGeom>
            </p:spPr>
          </p:pic>
          <p:pic>
            <p:nvPicPr>
              <p:cNvPr id="22" name="Picture 21" descr="A blue pencil with a red eraser&#10;&#10;Description automatically generated with low confidence">
                <a:extLst>
                  <a:ext uri="{FF2B5EF4-FFF2-40B4-BE49-F238E27FC236}">
                    <a16:creationId xmlns:a16="http://schemas.microsoft.com/office/drawing/2014/main" id="{10F5D0A0-8C64-2E0E-7492-70358E6505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824116">
                <a:off x="3104009" y="2805403"/>
                <a:ext cx="656791" cy="656791"/>
              </a:xfrm>
              <a:prstGeom prst="rect">
                <a:avLst/>
              </a:prstGeom>
            </p:spPr>
          </p:pic>
          <p:pic>
            <p:nvPicPr>
              <p:cNvPr id="24" name="Picture 23" descr="A blue pencil with a red eraser&#10;&#10;Description automatically generated with low confidence">
                <a:extLst>
                  <a:ext uri="{FF2B5EF4-FFF2-40B4-BE49-F238E27FC236}">
                    <a16:creationId xmlns:a16="http://schemas.microsoft.com/office/drawing/2014/main" id="{C0D50B5C-5262-2EB7-C16E-F5F4439E9A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824116">
                <a:off x="3317017" y="2805403"/>
                <a:ext cx="656791" cy="656791"/>
              </a:xfrm>
              <a:prstGeom prst="rect">
                <a:avLst/>
              </a:prstGeom>
            </p:spPr>
          </p:pic>
          <p:pic>
            <p:nvPicPr>
              <p:cNvPr id="26" name="Picture 25" descr="A blue pencil with a red eraser&#10;&#10;Description automatically generated with low confidence">
                <a:extLst>
                  <a:ext uri="{FF2B5EF4-FFF2-40B4-BE49-F238E27FC236}">
                    <a16:creationId xmlns:a16="http://schemas.microsoft.com/office/drawing/2014/main" id="{6A360B3A-7782-A782-3DF9-5E304B9719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824116">
                <a:off x="2679928" y="2993565"/>
                <a:ext cx="656791" cy="656791"/>
              </a:xfrm>
              <a:prstGeom prst="rect">
                <a:avLst/>
              </a:prstGeom>
            </p:spPr>
          </p:pic>
        </p:grpSp>
        <p:pic>
          <p:nvPicPr>
            <p:cNvPr id="10" name="Picture 9" descr="A picture containing screenshot, orange, design&#10;&#10;Description automatically generated">
              <a:extLst>
                <a:ext uri="{FF2B5EF4-FFF2-40B4-BE49-F238E27FC236}">
                  <a16:creationId xmlns:a16="http://schemas.microsoft.com/office/drawing/2014/main" id="{85D9102A-E448-B3B2-BA1F-9A1A527A1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5857" y="2915447"/>
              <a:ext cx="1521497" cy="1248649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96260BD-CDB0-58F7-3C35-82CE11B76598}"/>
              </a:ext>
            </a:extLst>
          </p:cNvPr>
          <p:cNvGrpSpPr/>
          <p:nvPr/>
        </p:nvGrpSpPr>
        <p:grpSpPr>
          <a:xfrm>
            <a:off x="598497" y="4167694"/>
            <a:ext cx="1711684" cy="1666076"/>
            <a:chOff x="491530" y="2724755"/>
            <a:chExt cx="1521497" cy="148095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B61A2A5-9DAD-C003-3EE1-3629632D30F7}"/>
                </a:ext>
              </a:extLst>
            </p:cNvPr>
            <p:cNvGrpSpPr/>
            <p:nvPr/>
          </p:nvGrpSpPr>
          <p:grpSpPr>
            <a:xfrm>
              <a:off x="566034" y="2724755"/>
              <a:ext cx="1304033" cy="821764"/>
              <a:chOff x="566034" y="2724755"/>
              <a:chExt cx="1304033" cy="821764"/>
            </a:xfrm>
          </p:grpSpPr>
          <p:pic>
            <p:nvPicPr>
              <p:cNvPr id="30" name="Picture 29" descr="A green pencil with a red eraser&#10;&#10;Description automatically generated with medium confidence">
                <a:extLst>
                  <a:ext uri="{FF2B5EF4-FFF2-40B4-BE49-F238E27FC236}">
                    <a16:creationId xmlns:a16="http://schemas.microsoft.com/office/drawing/2014/main" id="{E7555C54-73A9-07EE-ED11-E61EE267DD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783446">
                <a:off x="722849" y="2724755"/>
                <a:ext cx="625835" cy="625835"/>
              </a:xfrm>
              <a:prstGeom prst="rect">
                <a:avLst/>
              </a:prstGeom>
            </p:spPr>
          </p:pic>
          <p:pic>
            <p:nvPicPr>
              <p:cNvPr id="31" name="Picture 30" descr="A green pencil with a red eraser&#10;&#10;Description automatically generated with medium confidence">
                <a:extLst>
                  <a:ext uri="{FF2B5EF4-FFF2-40B4-BE49-F238E27FC236}">
                    <a16:creationId xmlns:a16="http://schemas.microsoft.com/office/drawing/2014/main" id="{FECEAE3B-BA97-4B5E-0898-21E6C3680E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783446">
                <a:off x="994143" y="2803218"/>
                <a:ext cx="625835" cy="625835"/>
              </a:xfrm>
              <a:prstGeom prst="rect">
                <a:avLst/>
              </a:prstGeom>
            </p:spPr>
          </p:pic>
          <p:pic>
            <p:nvPicPr>
              <p:cNvPr id="32" name="Picture 31" descr="A green pencil with a red eraser&#10;&#10;Description automatically generated with medium confidence">
                <a:extLst>
                  <a:ext uri="{FF2B5EF4-FFF2-40B4-BE49-F238E27FC236}">
                    <a16:creationId xmlns:a16="http://schemas.microsoft.com/office/drawing/2014/main" id="{9B189345-B14A-8EB4-A90F-C8CB8D53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783446">
                <a:off x="1244232" y="2803219"/>
                <a:ext cx="625835" cy="625835"/>
              </a:xfrm>
              <a:prstGeom prst="rect">
                <a:avLst/>
              </a:prstGeom>
            </p:spPr>
          </p:pic>
          <p:pic>
            <p:nvPicPr>
              <p:cNvPr id="29" name="Picture 28" descr="A green pencil with a red eraser&#10;&#10;Description automatically generated with medium confidence">
                <a:extLst>
                  <a:ext uri="{FF2B5EF4-FFF2-40B4-BE49-F238E27FC236}">
                    <a16:creationId xmlns:a16="http://schemas.microsoft.com/office/drawing/2014/main" id="{216E44F0-37E3-CB8C-F496-5A0689EC04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783446">
                <a:off x="566034" y="2920684"/>
                <a:ext cx="625835" cy="625835"/>
              </a:xfrm>
              <a:prstGeom prst="rect">
                <a:avLst/>
              </a:prstGeom>
            </p:spPr>
          </p:pic>
        </p:grpSp>
        <p:pic>
          <p:nvPicPr>
            <p:cNvPr id="15" name="Picture 14" descr="A pink and yellow purse&#10;&#10;Description automatically generated with low confidence">
              <a:extLst>
                <a:ext uri="{FF2B5EF4-FFF2-40B4-BE49-F238E27FC236}">
                  <a16:creationId xmlns:a16="http://schemas.microsoft.com/office/drawing/2014/main" id="{B01DBA06-B158-90D2-0C57-2B4B1A1CB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30" y="2856849"/>
              <a:ext cx="1521497" cy="1348862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EFC1EC0-648C-86F0-1002-73FEF3482C3B}"/>
              </a:ext>
            </a:extLst>
          </p:cNvPr>
          <p:cNvGrpSpPr/>
          <p:nvPr/>
        </p:nvGrpSpPr>
        <p:grpSpPr>
          <a:xfrm>
            <a:off x="478872" y="7156298"/>
            <a:ext cx="4809457" cy="1015061"/>
            <a:chOff x="161125" y="5121932"/>
            <a:chExt cx="4891206" cy="902276"/>
          </a:xfrm>
        </p:grpSpPr>
        <p:pic>
          <p:nvPicPr>
            <p:cNvPr id="39" name="Picture 38" descr="A cartoon of a child wearing glasses&#10;&#10;Description automatically generated with medium confidence">
              <a:extLst>
                <a:ext uri="{FF2B5EF4-FFF2-40B4-BE49-F238E27FC236}">
                  <a16:creationId xmlns:a16="http://schemas.microsoft.com/office/drawing/2014/main" id="{8FFCA4D5-540D-5FC5-3680-A8B57EBDE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4383" y="5144096"/>
              <a:ext cx="857948" cy="857948"/>
            </a:xfrm>
            <a:prstGeom prst="rect">
              <a:avLst/>
            </a:prstGeom>
          </p:spPr>
        </p:pic>
        <p:pic>
          <p:nvPicPr>
            <p:cNvPr id="41" name="Picture 40" descr="A cartoon of a child&#10;&#10;Description automatically generated with medium confidence">
              <a:extLst>
                <a:ext uri="{FF2B5EF4-FFF2-40B4-BE49-F238E27FC236}">
                  <a16:creationId xmlns:a16="http://schemas.microsoft.com/office/drawing/2014/main" id="{9040A18B-CA9B-0786-BD7B-7C204B199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3516" y="5121933"/>
              <a:ext cx="902275" cy="902275"/>
            </a:xfrm>
            <a:prstGeom prst="rect">
              <a:avLst/>
            </a:prstGeom>
          </p:spPr>
        </p:pic>
        <p:pic>
          <p:nvPicPr>
            <p:cNvPr id="43" name="Picture 42" descr="A cartoon of a child&#10;&#10;Description automatically generated with medium confidence">
              <a:extLst>
                <a:ext uri="{FF2B5EF4-FFF2-40B4-BE49-F238E27FC236}">
                  <a16:creationId xmlns:a16="http://schemas.microsoft.com/office/drawing/2014/main" id="{772EBC35-9B23-63A7-A083-49BAC0451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125" y="5121932"/>
              <a:ext cx="902276" cy="902276"/>
            </a:xfrm>
            <a:prstGeom prst="rect">
              <a:avLst/>
            </a:prstGeom>
          </p:spPr>
        </p:pic>
        <p:pic>
          <p:nvPicPr>
            <p:cNvPr id="45" name="Picture 44" descr="A cartoon of a child&#10;&#10;Description automatically generated with medium confidence">
              <a:extLst>
                <a:ext uri="{FF2B5EF4-FFF2-40B4-BE49-F238E27FC236}">
                  <a16:creationId xmlns:a16="http://schemas.microsoft.com/office/drawing/2014/main" id="{269FDBDB-1EA1-3100-36F6-04317771D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286" y="5140268"/>
              <a:ext cx="865604" cy="865604"/>
            </a:xfrm>
            <a:prstGeom prst="rect">
              <a:avLst/>
            </a:prstGeom>
          </p:spPr>
        </p:pic>
        <p:pic>
          <p:nvPicPr>
            <p:cNvPr id="49" name="Picture 48" descr="A cartoon of a child with a bow&#10;&#10;Description automatically generated with low confidence">
              <a:extLst>
                <a:ext uri="{FF2B5EF4-FFF2-40B4-BE49-F238E27FC236}">
                  <a16:creationId xmlns:a16="http://schemas.microsoft.com/office/drawing/2014/main" id="{0B594F5F-5E29-9111-8C82-428087859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896" y="5143500"/>
              <a:ext cx="737125" cy="859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323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7417" y="2332445"/>
          <a:ext cx="13367133" cy="6554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58293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solidFill>
                            <a:schemeClr val="tx1"/>
                          </a:solidFill>
                          <a:cs typeface="+mj-cs"/>
                        </a:rPr>
                        <a:t>3) مأسسة التعلمات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187586"/>
                  </a:ext>
                </a:extLst>
              </a:tr>
              <a:tr h="1271374">
                <a:tc>
                  <a:txBody>
                    <a:bodyPr/>
                    <a:lstStyle/>
                    <a:p>
                      <a:pPr marL="0" marR="0" lvl="0" indent="0" algn="just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chemeClr val="tx1"/>
                          </a:solidFill>
                          <a:cs typeface="+mj-cs"/>
                        </a:rPr>
                        <a:t>يحرص الأستاذ(ة) خلال هذه المرحلة على إشراك جميع المتعلمات والمتعلمين في التذكير </a:t>
                      </a:r>
                      <a:r>
                        <a:rPr lang="ar-MA" sz="2700" b="1" dirty="0">
                          <a:solidFill>
                            <a:srgbClr val="C00000"/>
                          </a:solidFill>
                          <a:cs typeface="+mj-cs"/>
                        </a:rPr>
                        <a:t>بالمفاهيم المفتاحية </a:t>
                      </a:r>
                      <a:r>
                        <a:rPr lang="ar-MA" sz="2700" b="1" dirty="0">
                          <a:solidFill>
                            <a:schemeClr val="tx1"/>
                          </a:solidFill>
                          <a:cs typeface="+mj-cs"/>
                        </a:rPr>
                        <a:t>للنشاط، وتنظيمها على السبورة في شكل </a:t>
                      </a:r>
                      <a:r>
                        <a:rPr lang="ar-MA" sz="2700" b="1" dirty="0">
                          <a:solidFill>
                            <a:srgbClr val="7030A0"/>
                          </a:solidFill>
                          <a:cs typeface="+mj-cs"/>
                        </a:rPr>
                        <a:t>خطاطات أو رسوم أو جداول </a:t>
                      </a:r>
                      <a:r>
                        <a:rPr lang="ar-MA" sz="2700" b="1" dirty="0">
                          <a:solidFill>
                            <a:schemeClr val="tx1"/>
                          </a:solidFill>
                          <a:cs typeface="+mj-cs"/>
                        </a:rPr>
                        <a:t>مستعينا </a:t>
                      </a:r>
                      <a:r>
                        <a:rPr lang="ar-MA" sz="2700" b="1" dirty="0">
                          <a:solidFill>
                            <a:srgbClr val="0070C0"/>
                          </a:solidFill>
                          <a:cs typeface="+mj-cs"/>
                        </a:rPr>
                        <a:t>بالرموز والاصطلاحات المناسبة</a:t>
                      </a:r>
                      <a:r>
                        <a:rPr lang="ar-MA" sz="2700" b="1" dirty="0">
                          <a:solidFill>
                            <a:schemeClr val="tx1"/>
                          </a:solidFill>
                          <a:cs typeface="+mj-cs"/>
                        </a:rPr>
                        <a:t>.</a:t>
                      </a:r>
                      <a:endParaRPr lang="fr-MA" sz="27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733200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4)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+mj-cs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72248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/>
                        <a:t>اختتام النشاط بلعبة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2788754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56836884-FD3F-C286-E0DD-81346B167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82186" y="1308300"/>
            <a:ext cx="80382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/>
          <a:p>
            <a:pPr indent="191096" algn="r" rtl="1">
              <a:buSzPts val="4200"/>
            </a:pPr>
            <a:r>
              <a:rPr lang="ar-MA" sz="3600" b="1" dirty="0">
                <a:latin typeface="Arial Black"/>
                <a:ea typeface="Arial Black"/>
                <a:cs typeface="+mj-cs"/>
                <a:sym typeface="Arial Black"/>
              </a:rPr>
              <a:t> مقارنة المجموعات في حدود 5 عناصر</a:t>
            </a:r>
            <a:endParaRPr sz="3600" b="1" dirty="0">
              <a:latin typeface="Arial Black"/>
              <a:ea typeface="Arial Black"/>
              <a:cs typeface="+mj-cs"/>
              <a:sym typeface="Arial Blac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B0F910-A9EC-7689-C763-B524B9CBC4D4}"/>
              </a:ext>
            </a:extLst>
          </p:cNvPr>
          <p:cNvSpPr txBox="1"/>
          <p:nvPr/>
        </p:nvSpPr>
        <p:spPr>
          <a:xfrm>
            <a:off x="3732029" y="6266980"/>
            <a:ext cx="93124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r" defTabSz="1028700" rtl="1">
              <a:buFontTx/>
              <a:buChar char="-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لعبة الكراسي والموسيقى.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يضع الأستاذ عدد من الكراسي بنفس عدد الأطفال.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يشرح قواعد اللعبة: تنطلق اللعبة عند سماع الموسيقى، وما إن يتوقف المقطع الموسيقى، على كل طفل الجلوس على كرسي واحد (يثير انتباه المتعلمين أن لكل طفل كرسي واحد: يوجد من الأطفال بقدر ما يوجد من الكراسي).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يسحب في كل مرة كرسيا، وبعد توقف الموسيقى، كل الأطفال حصلوا على كرسي باستثناء طفل واحد (يسأل الميسر في كل مرة هل حصل كل طفل على كرسي: يوجد من الأطفال أكثر مما يوجد من الكراسي).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كل طفل لم يحصل على كرسي ينسحب من اللعبة. </a:t>
            </a:r>
            <a:endParaRPr lang="fr-FR" sz="2025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63B3EC-1EAB-6F20-0263-288627891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30" y="6315075"/>
            <a:ext cx="3107787" cy="207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86037" y="4990423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 العدد </a:t>
            </a:r>
            <a:r>
              <a:rPr lang="f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9055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386037" y="57531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المجموعات في حدود 5 عناصر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A65B709-BD6B-0AD3-FDB9-52C65E13B8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6515100"/>
            <a:ext cx="455010" cy="46638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361C57F-C30C-009D-98FD-BA023D373D6A}"/>
              </a:ext>
            </a:extLst>
          </p:cNvPr>
          <p:cNvSpPr txBox="1"/>
          <p:nvPr/>
        </p:nvSpPr>
        <p:spPr>
          <a:xfrm>
            <a:off x="2362200" y="64389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تصاعديا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EF621D7-D14D-F1EB-D931-4C9D9D0D0A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653" y="4473219"/>
            <a:ext cx="1424853" cy="144538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8ED59FC-8F63-32EB-401E-E12671652E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173" y="4473484"/>
            <a:ext cx="1424853" cy="145878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17F960F-3F0A-1B10-667C-1BF67BD6BE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16898">
            <a:off x="6220406" y="5764454"/>
            <a:ext cx="1633240" cy="163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 العدد 2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تناقصيا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الأعداد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المجموعات في حدود 5 عناصر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defTabSz="685834" rtl="1">
              <a:defRPr/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أيقونة "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النمذجة 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 من يذكرنا بما تعنيه هذه الأيقونة وما علينا القيام به عند ظهورها.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34EFA24-E43F-57B2-EB87-FF450DE3DE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A95996C3-07A1-F2B3-64D6-A5A867830C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606218"/>
            <a:ext cx="4706229" cy="3137481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83DC41D-5D11-786C-3C2B-CCB248DE457A}"/>
              </a:ext>
            </a:extLst>
          </p:cNvPr>
          <p:cNvSpPr/>
          <p:nvPr/>
        </p:nvSpPr>
        <p:spPr>
          <a:xfrm>
            <a:off x="5523455" y="674369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0013D3-60A8-5E23-8F51-8110124724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736" y="3133881"/>
            <a:ext cx="2059512" cy="205951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82430CB-5EF3-EC35-4F65-FBED2F39EE67}"/>
              </a:ext>
            </a:extLst>
          </p:cNvPr>
          <p:cNvSpPr txBox="1"/>
          <p:nvPr/>
        </p:nvSpPr>
        <p:spPr>
          <a:xfrm>
            <a:off x="9772129" y="3963582"/>
            <a:ext cx="1534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000" b="1" dirty="0"/>
              <a:t>نمذجة</a:t>
            </a:r>
            <a:endParaRPr lang="fr-FR" sz="1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885B9C5-776E-4CC2-CB98-58FE24922A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16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4251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21421</TotalTime>
  <Words>1372</Words>
  <Application>Microsoft Office PowerPoint</Application>
  <PresentationFormat>Personnalisé</PresentationFormat>
  <Paragraphs>253</Paragraphs>
  <Slides>34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6" baseType="lpstr">
      <vt:lpstr>Montserrat Light</vt:lpstr>
      <vt:lpstr>Microsoft Uighur</vt:lpstr>
      <vt:lpstr>Arial</vt:lpstr>
      <vt:lpstr>Dubai</vt:lpstr>
      <vt:lpstr>Arial Rounded MT Bold</vt:lpstr>
      <vt:lpstr>Carelia</vt:lpstr>
      <vt:lpstr>Calibri</vt:lpstr>
      <vt:lpstr>Arial Black</vt:lpstr>
      <vt:lpstr>Montserrat</vt:lpstr>
      <vt:lpstr>Montserrat Medium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مقارنة المجموعات في حدود 5 عناصر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194</cp:revision>
  <dcterms:created xsi:type="dcterms:W3CDTF">2006-08-16T00:00:00Z</dcterms:created>
  <dcterms:modified xsi:type="dcterms:W3CDTF">2025-09-18T21:37:39Z</dcterms:modified>
  <dc:identifier>DAFtlvZnwz4</dc:identifier>
</cp:coreProperties>
</file>