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6"/>
  </p:notesMasterIdLst>
  <p:sldIdLst>
    <p:sldId id="257" r:id="rId2"/>
    <p:sldId id="2134808553" r:id="rId3"/>
    <p:sldId id="2134808443" r:id="rId4"/>
    <p:sldId id="2147482649" r:id="rId5"/>
    <p:sldId id="2134805392" r:id="rId6"/>
    <p:sldId id="2134805155" r:id="rId7"/>
    <p:sldId id="386" r:id="rId8"/>
    <p:sldId id="2134808444" r:id="rId9"/>
    <p:sldId id="2147482692" r:id="rId10"/>
    <p:sldId id="2134805396" r:id="rId11"/>
    <p:sldId id="2134808551" r:id="rId12"/>
    <p:sldId id="2134808459" r:id="rId13"/>
    <p:sldId id="2147482635" r:id="rId14"/>
    <p:sldId id="2134808460" r:id="rId15"/>
    <p:sldId id="2134808453" r:id="rId16"/>
    <p:sldId id="2147482641" r:id="rId17"/>
    <p:sldId id="2147482642" r:id="rId18"/>
    <p:sldId id="2147482648" r:id="rId19"/>
    <p:sldId id="2147482655" r:id="rId20"/>
    <p:sldId id="2147482656" r:id="rId21"/>
    <p:sldId id="2147482657" r:id="rId22"/>
    <p:sldId id="2147482658" r:id="rId23"/>
    <p:sldId id="2147482659" r:id="rId24"/>
    <p:sldId id="2147482660" r:id="rId25"/>
    <p:sldId id="2147482662" r:id="rId26"/>
    <p:sldId id="2134808461" r:id="rId27"/>
    <p:sldId id="2134808469" r:id="rId28"/>
    <p:sldId id="2134808504" r:id="rId29"/>
    <p:sldId id="2147482538" r:id="rId30"/>
    <p:sldId id="2147482694" r:id="rId31"/>
    <p:sldId id="2147482654" r:id="rId32"/>
    <p:sldId id="915" r:id="rId33"/>
    <p:sldId id="1172" r:id="rId34"/>
    <p:sldId id="1173" r:id="rId35"/>
  </p:sldIdLst>
  <p:sldSz cx="13716000" cy="10287000"/>
  <p:notesSz cx="6858000" cy="9144000"/>
  <p:embeddedFontLst>
    <p:embeddedFont>
      <p:font typeface="Arial Black" panose="020B0A04020102020204" pitchFamily="34" charset="0"/>
      <p:bold r:id="rId37"/>
    </p:embeddedFont>
    <p:embeddedFont>
      <p:font typeface="Arial Rounded MT Bold" panose="020F0704030504030204" pitchFamily="34" charset="0"/>
      <p:regular r:id="rId38"/>
    </p:embeddedFont>
    <p:embeddedFont>
      <p:font typeface="Carelia" panose="020B0604020202020204" charset="0"/>
      <p:regular r:id="rId39"/>
    </p:embeddedFont>
    <p:embeddedFont>
      <p:font typeface="Dosis" pitchFamily="2" charset="0"/>
      <p:regular r:id="rId40"/>
      <p:bold r:id="rId41"/>
    </p:embeddedFont>
    <p:embeddedFont>
      <p:font typeface="Dubai" panose="020B0503030403030204" pitchFamily="34" charset="-78"/>
      <p:regular r:id="rId42"/>
      <p:bold r:id="rId43"/>
    </p:embeddedFont>
    <p:embeddedFont>
      <p:font typeface="Microsoft Uighur" panose="02000000000000000000" pitchFamily="2" charset="-78"/>
      <p:regular r:id="rId44"/>
      <p:bold r:id="rId45"/>
    </p:embeddedFon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italic r:id="rId51"/>
    </p:embeddedFont>
    <p:embeddedFont>
      <p:font typeface="Montserrat Medium" panose="00000600000000000000" pitchFamily="2" charset="0"/>
      <p:regular r:id="rId52"/>
      <p: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956"/>
    <a:srgbClr val="02BDC9"/>
    <a:srgbClr val="F98F51"/>
    <a:srgbClr val="4AC283"/>
    <a:srgbClr val="0097B2"/>
    <a:srgbClr val="3D8FA5"/>
    <a:srgbClr val="106585"/>
    <a:srgbClr val="829D4A"/>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52" autoAdjust="0"/>
    <p:restoredTop sz="95226" autoAdjust="0"/>
  </p:normalViewPr>
  <p:slideViewPr>
    <p:cSldViewPr>
      <p:cViewPr varScale="1">
        <p:scale>
          <a:sx n="55" d="100"/>
          <a:sy n="55" d="100"/>
        </p:scale>
        <p:origin x="725" y="34"/>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14.02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1124,'7'-7,"28"-21,47-39,36-27,30-18,11-3,-10 5,-3 9,-8 1,-13 4,-22 13,-15 14,-16 11,-14 10,-17 13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50.15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2.41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1655 0,'-8'2,"-29"27,-180 173,-280 286,21 45,249-212,199-276,3 0,2 2,2 1,-28 94,33-68,4 0,2 1,4 1,3-1,4 1,18 133,2-77,6-1,6-1,53 133,-25-105,126 229,-123-277,4-3,135 160,-156-213,2-3,3-1,2-3,78 52,-92-73,1-2,2-1,0-3,1-1,1-3,1-1,57 10,-35-15,0-2,0-4,0-2,92-11,-39-6,177-45,-196 34,-1-5,-2-4,-1-4,182-102,-233 111,0-2,-2-1,-1-3,-2-1,-2-3,-1 0,-3-3,-1-1,-2-2,-2-1,25-53,-27 38,-4 0,-2-2,-3-1,-3-1,-2 0,-4-1,-3 0,0-76,-9 59,-3 1,-4 0,-4 0,-4 1,-3 1,-35-97,23 102,-2 1,-4 2,-3 1,-3 2,-3 2,-3 2,-80-83,53 72,-3 5,-3 2,-3 5,-2 3,-114-60,116 77,-3 4,-1 3,-2 5,-1 3,-147-26,173 45,-1 4,0 2,0 3,0 3,0 2,0 4,1 3,-119 33,125-22,1 3,1 2,1 3,2 2,1 3,1 2,2 2,2 3,2 1,1 3,3 1,1 3,3 1,2 2,2 1,-32 68,30-42,3 1,4 2,3 1,5 2,2 0,5 1,3 0,0 96,13-113,2 0,3 0,4-1,2 0,3-1,25 66,-19-74,3 0,3-2,1-2,4 0,1-2,73 87,-75-106,1-2,2-1,1-1,1-2,2-2,68 37,-51-37,2-2,0-3,1-2,98 19,-40-19,1-6,1-4,0-6,0-4,-1-6,156-29,-152 12,0-6,-2-5,-1-4,-2-6,208-115,-272 130,-3-2,0-2,-3-2,-1-3,41-43,-63 56,-1-1,-1-1,-2 0,0-2,-2 0,-2-1,0 0,-2-1,15-61,-19 54,-3 0,-1 0,-2-1,-2 1,-2-1,-1 1,-2-1,-1 1,-3 0,-1 1,-1-1,-3 2,-1 0,-1 1,-2 0,-2 1,-27-37,7 17,-4 2,-1 3,-3 1,-87-70,40 47,-185-107,159 114,-146-58,195 96,-1 3,-1 3,-121-18,164 35,-1 2,0 0,0 2,0 2,0 0,0 3,1 0,-1 2,2 1,-1 1,1 2,0 1,1 1,1 1,0 2,1 0,0 2,2 1,0 1,1 1,1 1,-30 40,28-28,2 1,1 1,3 0,0 2,3 0,1 1,1 0,3 1,1 0,2 1,2 0,1 0,2 0,2 0,2 0,14 76,-12-99,1 1,1-1,1 0,1 0,0 0,2-1,0-1,20 28,-24-38,-1 1,1-1,0 0,0-1,0 0,1 0,0 0,0-1,0 1,0-2,1 1,0-1,0 0,0-1,0 0,0 0,0-1,0 0,0 0,1-1,-1 0,16-2,-18 0,-1 1,0-1,1-1,-1 1,0-1,0 0,0 0,-1 0,1-1,-1 1,1-1,-1 0,-1 0,1-1,0 1,-1-1,4-7,6-12,-1 0,13-38,-13 33,22-66,38-172,-45 137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4.240"/>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3.79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2041 1,'-26'0,"-61"59,-55 59,-43 48,-22 36,4 16,10-4,6 2,1-3,7 8,27-28,32-46,38-41,25-33,23-28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8.70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234 1,'-15'493,"-11"-84,17-329,-5 0,-36 121,13-60,30-112,-62 300,63-279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289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91393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9.svg"/><Relationship Id="rId7"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6.png"/><Relationship Id="rId9"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5.xml"/><Relationship Id="rId3" Type="http://schemas.openxmlformats.org/officeDocument/2006/relationships/image" Target="../media/image9.svg"/><Relationship Id="rId7" Type="http://schemas.openxmlformats.org/officeDocument/2006/relationships/customXml" Target="../ink/ink2.xml"/><Relationship Id="rId12" Type="http://schemas.openxmlformats.org/officeDocument/2006/relationships/customXml" Target="../ink/ink4.xml"/><Relationship Id="rId17" Type="http://schemas.openxmlformats.org/officeDocument/2006/relationships/customXml" Target="../ink/ink6.xml"/><Relationship Id="rId2" Type="http://schemas.openxmlformats.org/officeDocument/2006/relationships/image" Target="../media/image8.pn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59.png"/><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12.png"/><Relationship Id="rId9"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1.png"/><Relationship Id="rId7"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2.svg"/><Relationship Id="rId9"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3" Type="http://schemas.openxmlformats.org/officeDocument/2006/relationships/image" Target="../media/image9.svg"/><Relationship Id="rId7"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4.jpeg"/><Relationship Id="rId5" Type="http://schemas.openxmlformats.org/officeDocument/2006/relationships/image" Target="../media/image30.png"/><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724723" y="7007413"/>
              <a:ext cx="3418547"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3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864941" y="6231275"/>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الفترة 2</a:t>
            </a:r>
            <a:endParaRPr lang="fr-MA" sz="4000" b="1" dirty="0">
              <a:solidFill>
                <a:prstClr val="white"/>
              </a:solidFill>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MA" sz="4000" b="1" dirty="0">
                <a:solidFill>
                  <a:srgbClr val="01070A"/>
                </a:solidFill>
                <a:latin typeface="Microsoft Uighur" panose="02000000000000000000" pitchFamily="2" charset="-78"/>
                <a:cs typeface="Microsoft Uighur" panose="02000000000000000000" pitchFamily="2" charset="-78"/>
              </a:rPr>
              <a:t>1</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371010" y="4266210"/>
            <a:ext cx="722079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قصة عدد : العدد 2</a:t>
            </a:r>
            <a:endParaRPr lang="en-US" sz="5400" dirty="0">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F251-751E-E836-1B95-C4F76A03665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8EFA49-8C16-0CC5-0BB4-018508079318}"/>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B69452C-C47E-2CBB-E603-27DFC080FDD8}"/>
              </a:ext>
            </a:extLst>
          </p:cNvPr>
          <p:cNvSpPr/>
          <p:nvPr/>
        </p:nvSpPr>
        <p:spPr>
          <a:xfrm>
            <a:off x="275854" y="2751281"/>
            <a:ext cx="13164293" cy="72690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3FF60E8-3BCE-2B96-9D7E-50EB31299F44}"/>
              </a:ext>
            </a:extLst>
          </p:cNvPr>
          <p:cNvSpPr/>
          <p:nvPr/>
        </p:nvSpPr>
        <p:spPr>
          <a:xfrm>
            <a:off x="-1" y="740647"/>
            <a:ext cx="13716001" cy="18882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A52DFE-2E79-7796-1803-6A7407720D10}"/>
              </a:ext>
            </a:extLst>
          </p:cNvPr>
          <p:cNvSpPr txBox="1"/>
          <p:nvPr/>
        </p:nvSpPr>
        <p:spPr>
          <a:xfrm>
            <a:off x="1600200" y="863026"/>
            <a:ext cx="10839417" cy="165814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من يريد أن يحكي لنا قصة عن العدد 2 بنفس الطريقة التي رأيناها.</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يحرص الأستاذ(ة) على إعطاء الفرصة لأكبر عدد من المتعلمين ويشجعهم على المشاركة ولو باللغة الأم.</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 يمكن اقتراح قصص من قبيل" لدي قلمان قلم أزرق وآخر أحمر – كان عندي قطعة حلوى أعطاني صديقي قطعة أخرى فأصبح لدي اثنتان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02C540E-E6C0-5F95-FCAA-C22BD3EF085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C6AFE410-D45B-E586-C23F-E1AEAC8B46B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6576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3886200">
                  <a:extLst>
                    <a:ext uri="{9D8B030D-6E8A-4147-A177-3AD203B41FA5}">
                      <a16:colId xmlns:a16="http://schemas.microsoft.com/office/drawing/2014/main" val="3853007050"/>
                    </a:ext>
                  </a:extLst>
                </a:gridCol>
                <a:gridCol w="1828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Dessin animé, dessin humoristique, habits, garçon&#10;&#10;Le contenu généré par l’IA peut être incorrect.">
            <a:extLst>
              <a:ext uri="{FF2B5EF4-FFF2-40B4-BE49-F238E27FC236}">
                <a16:creationId xmlns:a16="http://schemas.microsoft.com/office/drawing/2014/main" id="{799C1D99-D65F-9D96-6472-9F3344244E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3916635"/>
            <a:ext cx="6755198" cy="4503465"/>
          </a:xfrm>
          <a:prstGeom prst="rect">
            <a:avLst/>
          </a:prstGeom>
        </p:spPr>
      </p:pic>
    </p:spTree>
    <p:extLst>
      <p:ext uri="{BB962C8B-B14F-4D97-AF65-F5344CB8AC3E}">
        <p14:creationId xmlns:p14="http://schemas.microsoft.com/office/powerpoint/2010/main" val="400653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4266210"/>
            <a:ext cx="1074420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مقارنة وتقدير الأطوال</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781300"/>
            <a:ext cx="5886448"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نشاط التفكير المنطقي</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DA85-7173-C57E-D058-24CBCABBD3E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6CD8AA-DB86-8388-F229-D263ACBE1C3A}"/>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6CB0FF-275B-39FB-82D5-94748F6B2CDE}"/>
              </a:ext>
            </a:extLst>
          </p:cNvPr>
          <p:cNvSpPr/>
          <p:nvPr/>
        </p:nvSpPr>
        <p:spPr>
          <a:xfrm>
            <a:off x="275853" y="2627650"/>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654898-3410-E811-2BEF-0C84101F8410}"/>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70B3EE-17F2-E55D-A0D6-E6E5975B2D1E}"/>
              </a:ext>
            </a:extLst>
          </p:cNvPr>
          <p:cNvSpPr txBox="1"/>
          <p:nvPr/>
        </p:nvSpPr>
        <p:spPr>
          <a:xfrm>
            <a:off x="990600" y="863026"/>
            <a:ext cx="114490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بالأمس كيف نقدر ونقارن الأطوال وطريقة استعمال عبارات "أطول من" و "أقصر من".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جاء دوركم للقيام بنفس العملية في إطار مجموعات. </a:t>
            </a:r>
            <a:endParaRPr lang="fr-M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تستمر الممارسة الموجهة كما بدأت في الحصة السابقة (أنظر الملحق 2).</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94FB0ED-932C-FE11-0AED-7150952F09B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2409A39-F317-513B-36BE-6EEDD0DFBD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descr="Une image contenant garçon, habits, Visage humain, Dessin d’enfant&#10;&#10;Le contenu généré par l’IA peut être incorrect.">
            <a:extLst>
              <a:ext uri="{FF2B5EF4-FFF2-40B4-BE49-F238E27FC236}">
                <a16:creationId xmlns:a16="http://schemas.microsoft.com/office/drawing/2014/main" id="{09CD1F71-A8D5-2BB7-4574-8E1A3B38F2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8393" y="2821826"/>
            <a:ext cx="7373429" cy="4167590"/>
          </a:xfrm>
          <a:prstGeom prst="rect">
            <a:avLst/>
          </a:prstGeom>
        </p:spPr>
      </p:pic>
      <p:grpSp>
        <p:nvGrpSpPr>
          <p:cNvPr id="2" name="Group 16">
            <a:extLst>
              <a:ext uri="{FF2B5EF4-FFF2-40B4-BE49-F238E27FC236}">
                <a16:creationId xmlns:a16="http://schemas.microsoft.com/office/drawing/2014/main" id="{042CA38A-6949-D50C-CBA5-E40BDDD0566E}"/>
              </a:ext>
            </a:extLst>
          </p:cNvPr>
          <p:cNvGrpSpPr/>
          <p:nvPr/>
        </p:nvGrpSpPr>
        <p:grpSpPr>
          <a:xfrm>
            <a:off x="1404403" y="7262777"/>
            <a:ext cx="1859644" cy="2208537"/>
            <a:chOff x="4139955" y="4149178"/>
            <a:chExt cx="1956045" cy="2600953"/>
          </a:xfrm>
        </p:grpSpPr>
        <p:pic>
          <p:nvPicPr>
            <p:cNvPr id="4" name="Picture 12">
              <a:extLst>
                <a:ext uri="{FF2B5EF4-FFF2-40B4-BE49-F238E27FC236}">
                  <a16:creationId xmlns:a16="http://schemas.microsoft.com/office/drawing/2014/main" id="{3510990B-25A8-97E7-34F7-934B6520AF02}"/>
                </a:ext>
              </a:extLst>
            </p:cNvPr>
            <p:cNvPicPr>
              <a:picLocks noChangeAspect="1"/>
            </p:cNvPicPr>
            <p:nvPr/>
          </p:nvPicPr>
          <p:blipFill rotWithShape="1">
            <a:blip r:embed="rId5"/>
            <a:srcRect r="53213"/>
            <a:stretch/>
          </p:blipFill>
          <p:spPr>
            <a:xfrm>
              <a:off x="4139955" y="4149178"/>
              <a:ext cx="932831" cy="2600953"/>
            </a:xfrm>
            <a:prstGeom prst="rect">
              <a:avLst/>
            </a:prstGeom>
          </p:spPr>
        </p:pic>
        <p:pic>
          <p:nvPicPr>
            <p:cNvPr id="5" name="Picture 13">
              <a:extLst>
                <a:ext uri="{FF2B5EF4-FFF2-40B4-BE49-F238E27FC236}">
                  <a16:creationId xmlns:a16="http://schemas.microsoft.com/office/drawing/2014/main" id="{D725CE0E-6614-E933-4C21-2E6AE3423819}"/>
                </a:ext>
              </a:extLst>
            </p:cNvPr>
            <p:cNvPicPr>
              <a:picLocks noChangeAspect="1"/>
            </p:cNvPicPr>
            <p:nvPr/>
          </p:nvPicPr>
          <p:blipFill rotWithShape="1">
            <a:blip r:embed="rId5"/>
            <a:srcRect l="47350"/>
            <a:stretch/>
          </p:blipFill>
          <p:spPr>
            <a:xfrm>
              <a:off x="5163170" y="4569775"/>
              <a:ext cx="932830" cy="2180355"/>
            </a:xfrm>
            <a:prstGeom prst="rect">
              <a:avLst/>
            </a:prstGeom>
          </p:spPr>
        </p:pic>
      </p:grpSp>
      <p:pic>
        <p:nvPicPr>
          <p:cNvPr id="10" name="Picture 18">
            <a:extLst>
              <a:ext uri="{FF2B5EF4-FFF2-40B4-BE49-F238E27FC236}">
                <a16:creationId xmlns:a16="http://schemas.microsoft.com/office/drawing/2014/main" id="{E5B1D06C-0135-DD92-6E29-859D931E3D3D}"/>
              </a:ext>
            </a:extLst>
          </p:cNvPr>
          <p:cNvPicPr>
            <a:picLocks noChangeAspect="1"/>
          </p:cNvPicPr>
          <p:nvPr/>
        </p:nvPicPr>
        <p:blipFill>
          <a:blip r:embed="rId6"/>
          <a:stretch>
            <a:fillRect/>
          </a:stretch>
        </p:blipFill>
        <p:spPr>
          <a:xfrm rot="16200000">
            <a:off x="5399211" y="7691040"/>
            <a:ext cx="2071321" cy="1489225"/>
          </a:xfrm>
          <a:prstGeom prst="rect">
            <a:avLst/>
          </a:prstGeom>
        </p:spPr>
      </p:pic>
      <p:grpSp>
        <p:nvGrpSpPr>
          <p:cNvPr id="18" name="Group 23">
            <a:extLst>
              <a:ext uri="{FF2B5EF4-FFF2-40B4-BE49-F238E27FC236}">
                <a16:creationId xmlns:a16="http://schemas.microsoft.com/office/drawing/2014/main" id="{5418829C-9A99-1360-536F-14A475A42DE5}"/>
              </a:ext>
            </a:extLst>
          </p:cNvPr>
          <p:cNvGrpSpPr/>
          <p:nvPr/>
        </p:nvGrpSpPr>
        <p:grpSpPr>
          <a:xfrm>
            <a:off x="9390741" y="7406707"/>
            <a:ext cx="3251809" cy="2087707"/>
            <a:chOff x="7695402" y="3897209"/>
            <a:chExt cx="3479265" cy="2894803"/>
          </a:xfrm>
        </p:grpSpPr>
        <p:pic>
          <p:nvPicPr>
            <p:cNvPr id="19" name="Picture 20" descr="A collection of trees with green leaves&#10;&#10;Description automatically generated with low confidence">
              <a:extLst>
                <a:ext uri="{FF2B5EF4-FFF2-40B4-BE49-F238E27FC236}">
                  <a16:creationId xmlns:a16="http://schemas.microsoft.com/office/drawing/2014/main" id="{A6FFDE6F-3A52-BF12-B128-AB213D1D3AB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0" name="Picture 21" descr="A collection of trees with green leaves&#10;&#10;Description automatically generated with low confidence">
              <a:extLst>
                <a:ext uri="{FF2B5EF4-FFF2-40B4-BE49-F238E27FC236}">
                  <a16:creationId xmlns:a16="http://schemas.microsoft.com/office/drawing/2014/main" id="{B4A917F2-DFF1-651B-0727-BFA090127DE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2" name="Picture 22" descr="A collection of trees with green leaves&#10;&#10;Description automatically generated with low confidence">
              <a:extLst>
                <a:ext uri="{FF2B5EF4-FFF2-40B4-BE49-F238E27FC236}">
                  <a16:creationId xmlns:a16="http://schemas.microsoft.com/office/drawing/2014/main" id="{03A656A4-4A34-37C4-F813-FDE6EF5961E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2416359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2201873" y="2889589"/>
            <a:ext cx="884712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667001" y="3941147"/>
            <a:ext cx="83057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تعرف وتمثيل وكتابة العدد 2</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2201873" y="2836615"/>
            <a:ext cx="8847126"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أنشطة التهيئة لمهارات العد والحساب</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تعرفنا في بداية هذه الحصة من خلال نشاط قصة عدد على العدد 2.</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في القسم سبورتان</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سبورتان. </a:t>
            </a:r>
            <a:r>
              <a:rPr lang="ar-MA" sz="24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2400" dirty="0">
                <a:solidFill>
                  <a:prstClr val="white">
                    <a:lumMod val="65000"/>
                  </a:prstClr>
                </a:solidFill>
                <a:latin typeface="Microsoft Uighur" panose="02000000000000000000" pitchFamily="2" charset="-78"/>
                <a:cs typeface="Microsoft Uighur" panose="02000000000000000000" pitchFamily="2" charset="-78"/>
              </a:rPr>
              <a:t> مع رفع أصبوعين للإشارة إلى 2 وبطاقة العدد 2.</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Rectangle 2">
            <a:extLst>
              <a:ext uri="{FF2B5EF4-FFF2-40B4-BE49-F238E27FC236}">
                <a16:creationId xmlns:a16="http://schemas.microsoft.com/office/drawing/2014/main" id="{EC77D87B-48A7-57E6-588B-AB2180CF60C9}"/>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7" name="Image 6">
            <a:extLst>
              <a:ext uri="{FF2B5EF4-FFF2-40B4-BE49-F238E27FC236}">
                <a16:creationId xmlns:a16="http://schemas.microsoft.com/office/drawing/2014/main" id="{6EC5F9A0-8A49-F65E-96A3-9F90FCB22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4610100"/>
            <a:ext cx="1719460" cy="2842609"/>
          </a:xfrm>
          <a:prstGeom prst="rect">
            <a:avLst/>
          </a:prstGeom>
        </p:spPr>
      </p:pic>
      <p:pic>
        <p:nvPicPr>
          <p:cNvPr id="12" name="Image 11">
            <a:extLst>
              <a:ext uri="{FF2B5EF4-FFF2-40B4-BE49-F238E27FC236}">
                <a16:creationId xmlns:a16="http://schemas.microsoft.com/office/drawing/2014/main" id="{0BF2D3C6-942A-61EF-4961-A9F491533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0" y="3742268"/>
            <a:ext cx="3134141" cy="3134141"/>
          </a:xfrm>
          <a:prstGeom prst="rect">
            <a:avLst/>
          </a:prstGeom>
        </p:spPr>
      </p:pic>
      <p:pic>
        <p:nvPicPr>
          <p:cNvPr id="14" name="Image 13">
            <a:extLst>
              <a:ext uri="{FF2B5EF4-FFF2-40B4-BE49-F238E27FC236}">
                <a16:creationId xmlns:a16="http://schemas.microsoft.com/office/drawing/2014/main" id="{381757BD-F14C-D333-2F54-4A16339B80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63103" y="4676359"/>
            <a:ext cx="3134141" cy="3134141"/>
          </a:xfrm>
          <a:prstGeom prst="rect">
            <a:avLst/>
          </a:prstGeom>
        </p:spPr>
      </p:pic>
    </p:spTree>
    <p:extLst>
      <p:ext uri="{BB962C8B-B14F-4D97-AF65-F5344CB8AC3E}">
        <p14:creationId xmlns:p14="http://schemas.microsoft.com/office/powerpoint/2010/main" val="154150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527C1-B6B3-4858-7712-4AADB02897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D311FC-D64D-0D20-3CCA-40178131801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BAB2F1-E535-B39C-2360-95CED905BD98}"/>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22BF0886-39E0-EE71-D34E-45FB7EBC35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BEE41F9-1A83-7749-A4B6-3697734FB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C60DA10-5720-FF40-D164-9D867B96F07F}"/>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وهذان قلمان.</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قلمان. </a:t>
            </a:r>
            <a:r>
              <a:rPr lang="ar-MA" sz="24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2400" dirty="0">
                <a:solidFill>
                  <a:prstClr val="white">
                    <a:lumMod val="65000"/>
                  </a:prstClr>
                </a:solidFill>
                <a:latin typeface="Microsoft Uighur" panose="02000000000000000000" pitchFamily="2" charset="-78"/>
                <a:cs typeface="Microsoft Uighur" panose="02000000000000000000" pitchFamily="2" charset="-78"/>
              </a:rPr>
              <a:t> مع رفع أصبعين للإشارة إلى 2 وبطاقة العدد 2.</a:t>
            </a:r>
          </a:p>
        </p:txBody>
      </p:sp>
      <p:pic>
        <p:nvPicPr>
          <p:cNvPr id="7" name="Image 6">
            <a:extLst>
              <a:ext uri="{FF2B5EF4-FFF2-40B4-BE49-F238E27FC236}">
                <a16:creationId xmlns:a16="http://schemas.microsoft.com/office/drawing/2014/main" id="{98EB8745-6841-CCD6-25A4-D8BA154CC2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1817" y="4457700"/>
            <a:ext cx="3617823" cy="3617823"/>
          </a:xfrm>
          <a:prstGeom prst="rect">
            <a:avLst/>
          </a:prstGeom>
        </p:spPr>
      </p:pic>
      <p:pic>
        <p:nvPicPr>
          <p:cNvPr id="3" name="Image 2">
            <a:extLst>
              <a:ext uri="{FF2B5EF4-FFF2-40B4-BE49-F238E27FC236}">
                <a16:creationId xmlns:a16="http://schemas.microsoft.com/office/drawing/2014/main" id="{0D6198BD-9A09-5413-8DA4-222C66307A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4610100"/>
            <a:ext cx="1719460" cy="2842609"/>
          </a:xfrm>
          <a:prstGeom prst="rect">
            <a:avLst/>
          </a:prstGeom>
        </p:spPr>
      </p:pic>
      <p:sp>
        <p:nvSpPr>
          <p:cNvPr id="6" name="Rectangle 5">
            <a:extLst>
              <a:ext uri="{FF2B5EF4-FFF2-40B4-BE49-F238E27FC236}">
                <a16:creationId xmlns:a16="http://schemas.microsoft.com/office/drawing/2014/main" id="{8EECF004-6F3D-6E71-B612-2A58C06E579D}"/>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9" name="Image 8">
            <a:extLst>
              <a:ext uri="{FF2B5EF4-FFF2-40B4-BE49-F238E27FC236}">
                <a16:creationId xmlns:a16="http://schemas.microsoft.com/office/drawing/2014/main" id="{972958C4-E49C-838D-62B3-B61C9CB38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3865" y="5143500"/>
            <a:ext cx="3617823" cy="3617823"/>
          </a:xfrm>
          <a:prstGeom prst="rect">
            <a:avLst/>
          </a:prstGeom>
        </p:spPr>
      </p:pic>
    </p:spTree>
    <p:extLst>
      <p:ext uri="{BB962C8B-B14F-4D97-AF65-F5344CB8AC3E}">
        <p14:creationId xmlns:p14="http://schemas.microsoft.com/office/powerpoint/2010/main" val="135057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6FE8-EF6A-3CB3-6706-BD5C63B2F8B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AB6E7FB-E98F-8B76-6A6D-B604489709F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7FCB6DA-722C-E038-C8A1-595E3559DF04}"/>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2F5C1BC9-B849-0BC8-38F4-11B40C3FEFC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742A9618-DBD9-DB24-7658-6F620406A5B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517A9E34-8BCC-910D-4F7D-E2C7DF677408}"/>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وهاتان مسطرتان.</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مسطرتان . </a:t>
            </a:r>
            <a:r>
              <a:rPr lang="ar-MA" sz="24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2400" dirty="0">
                <a:solidFill>
                  <a:prstClr val="white">
                    <a:lumMod val="65000"/>
                  </a:prstClr>
                </a:solidFill>
                <a:latin typeface="Microsoft Uighur" panose="02000000000000000000" pitchFamily="2" charset="-78"/>
                <a:cs typeface="Microsoft Uighur" panose="02000000000000000000" pitchFamily="2" charset="-78"/>
              </a:rPr>
              <a:t> مع رفع أصبعين للإشارة إلى 2 وبطاقة العدد 2.</a:t>
            </a:r>
          </a:p>
        </p:txBody>
      </p:sp>
      <p:pic>
        <p:nvPicPr>
          <p:cNvPr id="7" name="Image 6">
            <a:extLst>
              <a:ext uri="{FF2B5EF4-FFF2-40B4-BE49-F238E27FC236}">
                <a16:creationId xmlns:a16="http://schemas.microsoft.com/office/drawing/2014/main" id="{4ACBA41F-38AB-3C66-D44C-1235714802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362495">
            <a:off x="8062711" y="4393662"/>
            <a:ext cx="3950982" cy="3206260"/>
          </a:xfrm>
          <a:prstGeom prst="rect">
            <a:avLst/>
          </a:prstGeom>
        </p:spPr>
      </p:pic>
      <p:sp>
        <p:nvSpPr>
          <p:cNvPr id="3" name="Rectangle 2">
            <a:extLst>
              <a:ext uri="{FF2B5EF4-FFF2-40B4-BE49-F238E27FC236}">
                <a16:creationId xmlns:a16="http://schemas.microsoft.com/office/drawing/2014/main" id="{F0F6A6D0-7A3C-84DB-601B-6388483FC1FB}"/>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6" name="Image 5">
            <a:extLst>
              <a:ext uri="{FF2B5EF4-FFF2-40B4-BE49-F238E27FC236}">
                <a16:creationId xmlns:a16="http://schemas.microsoft.com/office/drawing/2014/main" id="{A505A66D-8C65-1446-5748-033060794B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4610100"/>
            <a:ext cx="1719460" cy="2842609"/>
          </a:xfrm>
          <a:prstGeom prst="rect">
            <a:avLst/>
          </a:prstGeom>
        </p:spPr>
      </p:pic>
      <p:pic>
        <p:nvPicPr>
          <p:cNvPr id="9" name="Image 8">
            <a:extLst>
              <a:ext uri="{FF2B5EF4-FFF2-40B4-BE49-F238E27FC236}">
                <a16:creationId xmlns:a16="http://schemas.microsoft.com/office/drawing/2014/main" id="{81475DD0-628D-CB43-366F-26DCB495B5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362495">
            <a:off x="9430680" y="4390197"/>
            <a:ext cx="3950982" cy="3206260"/>
          </a:xfrm>
          <a:prstGeom prst="rect">
            <a:avLst/>
          </a:prstGeom>
        </p:spPr>
      </p:pic>
    </p:spTree>
    <p:extLst>
      <p:ext uri="{BB962C8B-B14F-4D97-AF65-F5344CB8AC3E}">
        <p14:creationId xmlns:p14="http://schemas.microsoft.com/office/powerpoint/2010/main" val="266079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72579-5CE5-E3F4-8E80-F4CEF565757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C0DFA93-DBAB-F61F-DF27-F2AFA17CE1C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A3EA2-BF2A-9A81-4C4F-F09A5489E9B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59E58D84-DDF6-EDF6-D352-FB3E27DE15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4F3393DE-9724-D2DF-6E2C-BD978FA3647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B865EBBD-8060-169F-1271-DBA961691293}"/>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من يستطيع تمثيل العدد 2 بأشياء من اختياره.</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يشجع الأستاذ(ة) كل المبادرات ويقدم التغذية الراجعة المناسبة في كل مرة.</a:t>
            </a:r>
          </a:p>
        </p:txBody>
      </p:sp>
      <p:sp>
        <p:nvSpPr>
          <p:cNvPr id="3" name="Rectangle 2">
            <a:extLst>
              <a:ext uri="{FF2B5EF4-FFF2-40B4-BE49-F238E27FC236}">
                <a16:creationId xmlns:a16="http://schemas.microsoft.com/office/drawing/2014/main" id="{844D3188-55DB-1ED7-0388-B159C64ED066}"/>
              </a:ext>
            </a:extLst>
          </p:cNvPr>
          <p:cNvSpPr/>
          <p:nvPr/>
        </p:nvSpPr>
        <p:spPr>
          <a:xfrm>
            <a:off x="3376445" y="5275286"/>
            <a:ext cx="2286000" cy="2057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6" name="Image 5">
            <a:extLst>
              <a:ext uri="{FF2B5EF4-FFF2-40B4-BE49-F238E27FC236}">
                <a16:creationId xmlns:a16="http://schemas.microsoft.com/office/drawing/2014/main" id="{5011BA94-F2EF-66CB-43B2-D28AF461C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600" y="4762500"/>
            <a:ext cx="1719460" cy="2842609"/>
          </a:xfrm>
          <a:prstGeom prst="rect">
            <a:avLst/>
          </a:prstGeom>
        </p:spPr>
      </p:pic>
    </p:spTree>
    <p:extLst>
      <p:ext uri="{BB962C8B-B14F-4D97-AF65-F5344CB8AC3E}">
        <p14:creationId xmlns:p14="http://schemas.microsoft.com/office/powerpoint/2010/main" val="297118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6AFD-72C7-D1CE-71D6-0F91A7C816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99A62A-8DFE-5F90-D516-24EDA728B19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5833C5F-1209-33DD-6916-35BC8B39B9C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99E898E1-D0BB-0F7D-BA14-A462C0AC642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5D3189FF-E39A-EEF8-84D0-F16CC9B0465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E0EB939A-FEEF-A9E6-8A31-3D133BFB80DE}"/>
              </a:ext>
            </a:extLst>
          </p:cNvPr>
          <p:cNvSpPr txBox="1"/>
          <p:nvPr/>
        </p:nvSpPr>
        <p:spPr>
          <a:xfrm>
            <a:off x="1371601" y="863026"/>
            <a:ext cx="11125200" cy="16312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لاحظوا معي كيف نكتب العدد 2.</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يتوجه الأستاذ(ة) نحو السبورة ويعطي بظهر للمتعلمين ليتم تقليده في نفس اتجاه الكتابة.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يكتب الأستاذ(ة) العدد 2 في الهواء ويدعو المتعلمين بفعل ما يفعله.</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يكتب الأستاذ(ة) العدد 2 على السبورة مع التصريح بكل مراحل الكتابة.</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a:extLst>
              <a:ext uri="{FF2B5EF4-FFF2-40B4-BE49-F238E27FC236}">
                <a16:creationId xmlns:a16="http://schemas.microsoft.com/office/drawing/2014/main" id="{0CA5022B-6C0F-F261-6289-AE5432F23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483" y="2739848"/>
            <a:ext cx="6934200" cy="6934200"/>
          </a:xfrm>
          <a:prstGeom prst="rect">
            <a:avLst/>
          </a:prstGeom>
        </p:spPr>
      </p:pic>
      <p:pic>
        <p:nvPicPr>
          <p:cNvPr id="6" name="Image 5">
            <a:extLst>
              <a:ext uri="{FF2B5EF4-FFF2-40B4-BE49-F238E27FC236}">
                <a16:creationId xmlns:a16="http://schemas.microsoft.com/office/drawing/2014/main" id="{14C345DF-BF63-50CF-5F8F-02DEED798F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9067" y="5295900"/>
            <a:ext cx="1445601" cy="1619769"/>
          </a:xfrm>
          <a:prstGeom prst="rect">
            <a:avLst/>
          </a:prstGeom>
        </p:spPr>
      </p:pic>
    </p:spTree>
    <p:extLst>
      <p:ext uri="{BB962C8B-B14F-4D97-AF65-F5344CB8AC3E}">
        <p14:creationId xmlns:p14="http://schemas.microsoft.com/office/powerpoint/2010/main" val="615110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6284-B7FA-68BB-4E2A-654DC1BAB6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092FE7-92E3-9D24-FE22-5F3600D5C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418EAC-E637-509F-3EBE-1369C6E8971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F842BEE-2DBB-31B4-49CB-20FD3D14579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F3EA3643-3EF0-6782-277E-6A3B7A9536A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68BDF4D8-345E-AF42-8F0E-FBC967E2E815}"/>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ألواحكم. أكتبوا 2.</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pic>
        <p:nvPicPr>
          <p:cNvPr id="3" name="Picture 9">
            <a:extLst>
              <a:ext uri="{FF2B5EF4-FFF2-40B4-BE49-F238E27FC236}">
                <a16:creationId xmlns:a16="http://schemas.microsoft.com/office/drawing/2014/main" id="{98BC7316-28E7-3556-699B-51BFA0BF54D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4636" y="725869"/>
            <a:ext cx="1108364" cy="754510"/>
          </a:xfrm>
          <a:prstGeom prst="roundRect">
            <a:avLst/>
          </a:prstGeom>
        </p:spPr>
      </p:pic>
      <p:pic>
        <p:nvPicPr>
          <p:cNvPr id="7" name="Picture 9">
            <a:extLst>
              <a:ext uri="{FF2B5EF4-FFF2-40B4-BE49-F238E27FC236}">
                <a16:creationId xmlns:a16="http://schemas.microsoft.com/office/drawing/2014/main" id="{890280BD-FAF8-90B1-0C92-5A4C71E3CE1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p:spTree>
    <p:extLst>
      <p:ext uri="{BB962C8B-B14F-4D97-AF65-F5344CB8AC3E}">
        <p14:creationId xmlns:p14="http://schemas.microsoft.com/office/powerpoint/2010/main" val="1403933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AA881-5302-6264-46BD-B7374036C4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A1D09EB-13D3-B4B4-4A47-D5A75A5E871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EE4930-0219-FA10-1D4A-CAFC0968FDF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CE4A2DB-BB88-523E-6506-2BE061D735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BBCB819-ACC1-AD32-B3A5-F99176D127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651BDA4-BC8C-B558-B42D-8D3420ED0AC5}"/>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في تقديم التغذية الراجعة.</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تكرار العملية لمرتين أو ثلاث حتى نعطي الفرصة للمتعلم للتدرب أكثر.</a:t>
            </a:r>
          </a:p>
        </p:txBody>
      </p:sp>
      <p:pic>
        <p:nvPicPr>
          <p:cNvPr id="7" name="Picture 9">
            <a:extLst>
              <a:ext uri="{FF2B5EF4-FFF2-40B4-BE49-F238E27FC236}">
                <a16:creationId xmlns:a16="http://schemas.microsoft.com/office/drawing/2014/main" id="{5E4D1535-C729-4E1D-9207-60040E31DAA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81F8E37E-22C2-93B7-CB5E-08B011CCEB22}"/>
                  </a:ext>
                </a:extLst>
              </p14:cNvPr>
              <p14:cNvContentPartPr/>
              <p14:nvPr/>
            </p14:nvContentPartPr>
            <p14:xfrm>
              <a:off x="6068444" y="5608145"/>
              <a:ext cx="529200" cy="404640"/>
            </p14:xfrm>
          </p:contentPart>
        </mc:Choice>
        <mc:Fallback xmlns="">
          <p:pic>
            <p:nvPicPr>
              <p:cNvPr id="6" name="Encre 5">
                <a:extLst>
                  <a:ext uri="{FF2B5EF4-FFF2-40B4-BE49-F238E27FC236}">
                    <a16:creationId xmlns:a16="http://schemas.microsoft.com/office/drawing/2014/main" id="{81F8E37E-22C2-93B7-CB5E-08B011CCEB22}"/>
                  </a:ext>
                </a:extLst>
              </p:cNvPr>
              <p:cNvPicPr/>
              <p:nvPr/>
            </p:nvPicPr>
            <p:blipFill>
              <a:blip r:embed="rId6"/>
              <a:stretch>
                <a:fillRect/>
              </a:stretch>
            </p:blipFill>
            <p:spPr>
              <a:xfrm>
                <a:off x="6050444" y="5572505"/>
                <a:ext cx="5648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AB907F20-8F2F-5963-AB80-A57E8CC8E09D}"/>
                  </a:ext>
                </a:extLst>
              </p14:cNvPr>
              <p14:cNvContentPartPr/>
              <p14:nvPr/>
            </p14:nvContentPartPr>
            <p14:xfrm>
              <a:off x="-568156" y="3837665"/>
              <a:ext cx="360" cy="360"/>
            </p14:xfrm>
          </p:contentPart>
        </mc:Choice>
        <mc:Fallback xmlns="">
          <p:pic>
            <p:nvPicPr>
              <p:cNvPr id="14" name="Encre 13">
                <a:extLst>
                  <a:ext uri="{FF2B5EF4-FFF2-40B4-BE49-F238E27FC236}">
                    <a16:creationId xmlns:a16="http://schemas.microsoft.com/office/drawing/2014/main" id="{AB907F20-8F2F-5963-AB80-A57E8CC8E09D}"/>
                  </a:ext>
                </a:extLst>
              </p:cNvPr>
              <p:cNvPicPr/>
              <p:nvPr/>
            </p:nvPicPr>
            <p:blipFill>
              <a:blip r:embed="rId8"/>
              <a:stretch>
                <a:fillRect/>
              </a:stretch>
            </p:blipFill>
            <p:spPr>
              <a:xfrm>
                <a:off x="-585796" y="3801665"/>
                <a:ext cx="36000" cy="72000"/>
              </a:xfrm>
              <a:prstGeom prst="rect">
                <a:avLst/>
              </a:prstGeom>
            </p:spPr>
          </p:pic>
        </mc:Fallback>
      </mc:AlternateContent>
      <p:pic>
        <p:nvPicPr>
          <p:cNvPr id="16" name="Image 15">
            <a:extLst>
              <a:ext uri="{FF2B5EF4-FFF2-40B4-BE49-F238E27FC236}">
                <a16:creationId xmlns:a16="http://schemas.microsoft.com/office/drawing/2014/main" id="{A182F147-C2A0-0481-4379-2A151EA02A7C}"/>
              </a:ext>
            </a:extLst>
          </p:cNvPr>
          <p:cNvPicPr>
            <a:picLocks noChangeAspect="1"/>
          </p:cNvPicPr>
          <p:nvPr/>
        </p:nvPicPr>
        <p:blipFill>
          <a:blip r:embed="rId9"/>
          <a:stretch>
            <a:fillRect/>
          </a:stretch>
        </p:blipFill>
        <p:spPr>
          <a:xfrm>
            <a:off x="20856" y="813447"/>
            <a:ext cx="1212198" cy="868660"/>
          </a:xfrm>
          <a:prstGeom prst="rect">
            <a:avLst/>
          </a:prstGeom>
        </p:spPr>
      </p:pic>
      <mc:AlternateContent xmlns:mc="http://schemas.openxmlformats.org/markup-compatibility/2006" xmlns:p14="http://schemas.microsoft.com/office/powerpoint/2010/main">
        <mc:Choice Requires="p14">
          <p:contentPart p14:bwMode="auto" r:id="rId10">
            <p14:nvContentPartPr>
              <p14:cNvPr id="19" name="Encre 18">
                <a:extLst>
                  <a:ext uri="{FF2B5EF4-FFF2-40B4-BE49-F238E27FC236}">
                    <a16:creationId xmlns:a16="http://schemas.microsoft.com/office/drawing/2014/main" id="{D363ADC0-EA10-315D-FA4B-FEE80572CF93}"/>
                  </a:ext>
                </a:extLst>
              </p14:cNvPr>
              <p14:cNvContentPartPr/>
              <p14:nvPr/>
            </p14:nvContentPartPr>
            <p14:xfrm>
              <a:off x="4959644" y="5486465"/>
              <a:ext cx="1329120" cy="1706400"/>
            </p14:xfrm>
          </p:contentPart>
        </mc:Choice>
        <mc:Fallback xmlns="">
          <p:pic>
            <p:nvPicPr>
              <p:cNvPr id="19" name="Encre 18">
                <a:extLst>
                  <a:ext uri="{FF2B5EF4-FFF2-40B4-BE49-F238E27FC236}">
                    <a16:creationId xmlns:a16="http://schemas.microsoft.com/office/drawing/2014/main" id="{D363ADC0-EA10-315D-FA4B-FEE80572CF93}"/>
                  </a:ext>
                </a:extLst>
              </p:cNvPr>
              <p:cNvPicPr/>
              <p:nvPr/>
            </p:nvPicPr>
            <p:blipFill>
              <a:blip r:embed="rId11"/>
              <a:stretch>
                <a:fillRect/>
              </a:stretch>
            </p:blipFill>
            <p:spPr>
              <a:xfrm>
                <a:off x="4941644" y="5450465"/>
                <a:ext cx="1364760" cy="1778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Encre 20">
                <a:extLst>
                  <a:ext uri="{FF2B5EF4-FFF2-40B4-BE49-F238E27FC236}">
                    <a16:creationId xmlns:a16="http://schemas.microsoft.com/office/drawing/2014/main" id="{B8AC9D17-C70D-53DE-AB6D-31661E38F5C4}"/>
                  </a:ext>
                </a:extLst>
              </p14:cNvPr>
              <p14:cNvContentPartPr/>
              <p14:nvPr/>
            </p14:nvContentPartPr>
            <p14:xfrm>
              <a:off x="6289844" y="2895545"/>
              <a:ext cx="360" cy="360"/>
            </p14:xfrm>
          </p:contentPart>
        </mc:Choice>
        <mc:Fallback xmlns="">
          <p:pic>
            <p:nvPicPr>
              <p:cNvPr id="21" name="Encre 20">
                <a:extLst>
                  <a:ext uri="{FF2B5EF4-FFF2-40B4-BE49-F238E27FC236}">
                    <a16:creationId xmlns:a16="http://schemas.microsoft.com/office/drawing/2014/main" id="{B8AC9D17-C70D-53DE-AB6D-31661E38F5C4}"/>
                  </a:ext>
                </a:extLst>
              </p:cNvPr>
              <p:cNvPicPr/>
              <p:nvPr/>
            </p:nvPicPr>
            <p:blipFill>
              <a:blip r:embed="rId8"/>
              <a:stretch>
                <a:fillRect/>
              </a:stretch>
            </p:blipFill>
            <p:spPr>
              <a:xfrm>
                <a:off x="6271844" y="285990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D3D7D831-52F5-0175-1FCB-714B69549C4B}"/>
                  </a:ext>
                </a:extLst>
              </p14:cNvPr>
              <p14:cNvContentPartPr/>
              <p14:nvPr/>
            </p14:nvContentPartPr>
            <p14:xfrm>
              <a:off x="96764" y="1440425"/>
              <a:ext cx="734760" cy="789120"/>
            </p14:xfrm>
          </p:contentPart>
        </mc:Choice>
        <mc:Fallback xmlns="">
          <p:pic>
            <p:nvPicPr>
              <p:cNvPr id="23" name="Encre 22">
                <a:extLst>
                  <a:ext uri="{FF2B5EF4-FFF2-40B4-BE49-F238E27FC236}">
                    <a16:creationId xmlns:a16="http://schemas.microsoft.com/office/drawing/2014/main" id="{D3D7D831-52F5-0175-1FCB-714B69549C4B}"/>
                  </a:ext>
                </a:extLst>
              </p:cNvPr>
              <p:cNvPicPr/>
              <p:nvPr/>
            </p:nvPicPr>
            <p:blipFill>
              <a:blip r:embed="rId16"/>
              <a:stretch>
                <a:fillRect/>
              </a:stretch>
            </p:blipFill>
            <p:spPr>
              <a:xfrm>
                <a:off x="79124" y="1404785"/>
                <a:ext cx="770400" cy="8607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Encre 24">
                <a:extLst>
                  <a:ext uri="{FF2B5EF4-FFF2-40B4-BE49-F238E27FC236}">
                    <a16:creationId xmlns:a16="http://schemas.microsoft.com/office/drawing/2014/main" id="{2946F2E2-0795-B890-2073-FED540C32907}"/>
                  </a:ext>
                </a:extLst>
              </p14:cNvPr>
              <p14:cNvContentPartPr/>
              <p14:nvPr/>
            </p14:nvContentPartPr>
            <p14:xfrm>
              <a:off x="109724" y="2881865"/>
              <a:ext cx="84600" cy="652680"/>
            </p14:xfrm>
          </p:contentPart>
        </mc:Choice>
        <mc:Fallback xmlns="">
          <p:pic>
            <p:nvPicPr>
              <p:cNvPr id="25" name="Encre 24">
                <a:extLst>
                  <a:ext uri="{FF2B5EF4-FFF2-40B4-BE49-F238E27FC236}">
                    <a16:creationId xmlns:a16="http://schemas.microsoft.com/office/drawing/2014/main" id="{2946F2E2-0795-B890-2073-FED540C32907}"/>
                  </a:ext>
                </a:extLst>
              </p:cNvPr>
              <p:cNvPicPr/>
              <p:nvPr/>
            </p:nvPicPr>
            <p:blipFill>
              <a:blip r:embed="rId20"/>
              <a:stretch>
                <a:fillRect/>
              </a:stretch>
            </p:blipFill>
            <p:spPr>
              <a:xfrm>
                <a:off x="92084" y="2846225"/>
                <a:ext cx="120240" cy="724320"/>
              </a:xfrm>
              <a:prstGeom prst="rect">
                <a:avLst/>
              </a:prstGeom>
            </p:spPr>
          </p:pic>
        </mc:Fallback>
      </mc:AlternateContent>
      <p:sp>
        <p:nvSpPr>
          <p:cNvPr id="3" name="ZoneTexte 2">
            <a:extLst>
              <a:ext uri="{FF2B5EF4-FFF2-40B4-BE49-F238E27FC236}">
                <a16:creationId xmlns:a16="http://schemas.microsoft.com/office/drawing/2014/main" id="{AAEBBD46-7182-9EC8-FF94-D7C39A8765AC}"/>
              </a:ext>
            </a:extLst>
          </p:cNvPr>
          <p:cNvSpPr txBox="1"/>
          <p:nvPr/>
        </p:nvSpPr>
        <p:spPr>
          <a:xfrm>
            <a:off x="5933084" y="5295659"/>
            <a:ext cx="1329120" cy="1446550"/>
          </a:xfrm>
          <a:prstGeom prst="rect">
            <a:avLst/>
          </a:prstGeom>
          <a:noFill/>
        </p:spPr>
        <p:txBody>
          <a:bodyPr wrap="square" rtlCol="0">
            <a:spAutoFit/>
          </a:bodyPr>
          <a:lstStyle/>
          <a:p>
            <a:pPr algn="ctr"/>
            <a:r>
              <a:rPr lang="ar-MA" sz="8800" dirty="0">
                <a:solidFill>
                  <a:schemeClr val="bg1"/>
                </a:solidFill>
                <a:latin typeface="Arial Rounded MT Bold" panose="020F0704030504030204" pitchFamily="34" charset="0"/>
              </a:rPr>
              <a:t>2</a:t>
            </a:r>
            <a:endParaRPr lang="fr-FR" sz="8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418850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4204060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a:t>
            </a:r>
            <a:r>
              <a:rPr lang="ar-MA" sz="3200" dirty="0">
                <a:solidFill>
                  <a:prstClr val="white">
                    <a:lumMod val="65000"/>
                  </a:prstClr>
                </a:solidFill>
                <a:latin typeface="Microsoft Uighur" panose="02000000000000000000" pitchFamily="2" charset="-78"/>
                <a:cs typeface="Microsoft Uighur" panose="02000000000000000000" pitchFamily="2" charset="-78"/>
              </a:rPr>
              <a:t> التمرين</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1 </a:t>
            </a:r>
            <a:r>
              <a:rPr lang="ar-SA" sz="3200" dirty="0">
                <a:solidFill>
                  <a:prstClr val="white">
                    <a:lumMod val="65000"/>
                  </a:prstClr>
                </a:solidFill>
                <a:latin typeface="Microsoft Uighur" panose="02000000000000000000" pitchFamily="2" charset="-78"/>
                <a:cs typeface="Microsoft Uighur" panose="02000000000000000000" pitchFamily="2" charset="-78"/>
              </a:rPr>
              <a:t>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4 من كراسة الرياضيات. لاحظوا كيف.</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13B30857-E85A-8E3E-D741-C4751A7E87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8B743506-8518-AB45-230C-12AB7973C7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4570" y="3643403"/>
            <a:ext cx="10848343" cy="4197474"/>
          </a:xfrm>
          <a:prstGeom prst="rect">
            <a:avLst/>
          </a:prstGeom>
        </p:spPr>
      </p:pic>
      <p:sp>
        <p:nvSpPr>
          <p:cNvPr id="7" name="Rectangle 6">
            <a:extLst>
              <a:ext uri="{FF2B5EF4-FFF2-40B4-BE49-F238E27FC236}">
                <a16:creationId xmlns:a16="http://schemas.microsoft.com/office/drawing/2014/main" id="{B0601707-4B85-D6F4-2E61-596083C04B54}"/>
              </a:ext>
            </a:extLst>
          </p:cNvPr>
          <p:cNvSpPr/>
          <p:nvPr/>
        </p:nvSpPr>
        <p:spPr>
          <a:xfrm rot="1082412">
            <a:off x="4738108" y="6455313"/>
            <a:ext cx="2600405" cy="1541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 name="Image 1">
            <a:extLst>
              <a:ext uri="{FF2B5EF4-FFF2-40B4-BE49-F238E27FC236}">
                <a16:creationId xmlns:a16="http://schemas.microsoft.com/office/drawing/2014/main" id="{51B6B8F4-7EA6-5D64-3EB7-8FC724BC0FB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cxnSp>
        <p:nvCxnSpPr>
          <p:cNvPr id="5" name="Connecteur droit 4">
            <a:extLst>
              <a:ext uri="{FF2B5EF4-FFF2-40B4-BE49-F238E27FC236}">
                <a16:creationId xmlns:a16="http://schemas.microsoft.com/office/drawing/2014/main" id="{3A788506-1DBA-8B52-F89B-762E1AA68224}"/>
              </a:ext>
            </a:extLst>
          </p:cNvPr>
          <p:cNvCxnSpPr/>
          <p:nvPr/>
        </p:nvCxnSpPr>
        <p:spPr>
          <a:xfrm>
            <a:off x="4784958" y="6123055"/>
            <a:ext cx="2513501" cy="818636"/>
          </a:xfrm>
          <a:prstGeom prst="line">
            <a:avLst/>
          </a:prstGeom>
          <a:ln w="38100">
            <a:solidFill>
              <a:srgbClr val="ED19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72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FFD50-FF6B-FCF3-3705-8A7F90A862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6623F53-A0C2-E612-AEDB-17BA3BCB11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04D1F-397D-69C2-1BB4-0F4DD0CB665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03FF84-1425-D166-BEF0-BEBA1737AE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38F6C35-935F-7423-E41F-41C2B854E095}"/>
              </a:ext>
            </a:extLst>
          </p:cNvPr>
          <p:cNvSpPr txBox="1"/>
          <p:nvPr/>
        </p:nvSpPr>
        <p:spPr>
          <a:xfrm>
            <a:off x="4724400" y="800100"/>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069E7FBB-3FCA-71E7-886C-DF27A64EFE4C}"/>
              </a:ext>
            </a:extLst>
          </p:cNvPr>
          <p:cNvSpPr/>
          <p:nvPr/>
        </p:nvSpPr>
        <p:spPr>
          <a:xfrm rot="10800000">
            <a:off x="12752913" y="876301"/>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CF9CF428-FB50-FC97-51A8-B6E20CAD96F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EE2D88B1-6445-F9E8-5035-CC44BE9ECB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4570" y="3643403"/>
            <a:ext cx="10848343" cy="4197474"/>
          </a:xfrm>
          <a:prstGeom prst="rect">
            <a:avLst/>
          </a:prstGeom>
        </p:spPr>
      </p:pic>
      <p:sp>
        <p:nvSpPr>
          <p:cNvPr id="7" name="Rectangle 6">
            <a:extLst>
              <a:ext uri="{FF2B5EF4-FFF2-40B4-BE49-F238E27FC236}">
                <a16:creationId xmlns:a16="http://schemas.microsoft.com/office/drawing/2014/main" id="{1B38038E-3616-48BF-42C2-3E3A8ABBD016}"/>
              </a:ext>
            </a:extLst>
          </p:cNvPr>
          <p:cNvSpPr/>
          <p:nvPr/>
        </p:nvSpPr>
        <p:spPr>
          <a:xfrm rot="1082412">
            <a:off x="4738108" y="6455313"/>
            <a:ext cx="2600405" cy="1541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 name="Connecteur droit 8">
            <a:extLst>
              <a:ext uri="{FF2B5EF4-FFF2-40B4-BE49-F238E27FC236}">
                <a16:creationId xmlns:a16="http://schemas.microsoft.com/office/drawing/2014/main" id="{8EAE11B1-4639-06C5-C8E3-A45C8E36842C}"/>
              </a:ext>
            </a:extLst>
          </p:cNvPr>
          <p:cNvCxnSpPr/>
          <p:nvPr/>
        </p:nvCxnSpPr>
        <p:spPr>
          <a:xfrm>
            <a:off x="4784958" y="6123055"/>
            <a:ext cx="2513501" cy="818636"/>
          </a:xfrm>
          <a:prstGeom prst="line">
            <a:avLst/>
          </a:prstGeom>
          <a:ln w="38100">
            <a:solidFill>
              <a:srgbClr val="ED1956"/>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6E917F6D-A276-ED97-801D-1CAD875C76D2}"/>
              </a:ext>
            </a:extLst>
          </p:cNvPr>
          <p:cNvCxnSpPr>
            <a:cxnSpLocks/>
            <a:endCxn id="7" idx="3"/>
          </p:cNvCxnSpPr>
          <p:nvPr/>
        </p:nvCxnSpPr>
        <p:spPr>
          <a:xfrm>
            <a:off x="3048000" y="6123055"/>
            <a:ext cx="4226594" cy="811971"/>
          </a:xfrm>
          <a:prstGeom prst="line">
            <a:avLst/>
          </a:prstGeom>
          <a:ln w="38100">
            <a:solidFill>
              <a:srgbClr val="ED1956"/>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487AF19-D3CC-C2CC-362B-B9E40F52B976}"/>
              </a:ext>
            </a:extLst>
          </p:cNvPr>
          <p:cNvCxnSpPr>
            <a:cxnSpLocks/>
          </p:cNvCxnSpPr>
          <p:nvPr/>
        </p:nvCxnSpPr>
        <p:spPr>
          <a:xfrm flipH="1">
            <a:off x="7354118" y="6116390"/>
            <a:ext cx="799282" cy="809368"/>
          </a:xfrm>
          <a:prstGeom prst="line">
            <a:avLst/>
          </a:prstGeom>
          <a:ln w="38100">
            <a:solidFill>
              <a:srgbClr val="ED1956"/>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2467C0D9-5ABB-600D-F8E9-A33B00F4E74F}"/>
              </a:ext>
            </a:extLst>
          </p:cNvPr>
          <p:cNvCxnSpPr>
            <a:cxnSpLocks/>
          </p:cNvCxnSpPr>
          <p:nvPr/>
        </p:nvCxnSpPr>
        <p:spPr>
          <a:xfrm flipH="1">
            <a:off x="7354118" y="6109725"/>
            <a:ext cx="2551882" cy="831966"/>
          </a:xfrm>
          <a:prstGeom prst="line">
            <a:avLst/>
          </a:prstGeom>
          <a:ln w="38100">
            <a:solidFill>
              <a:srgbClr val="ED1956"/>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E42E4B8B-163F-61DE-FCDC-0A3B92F8137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61583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1F5B-38D2-2F8D-41EB-FC18ABCC5B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93AFFB-8688-2EDC-ED86-91CE2960DFE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BD75E3-6C89-7318-82F8-6C62CCE08F9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8B898B7-575F-2B94-F5E3-56A7E22FA4A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88D83DB-B46B-C276-C476-4FB27DAB8F2B}"/>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نمر إلى التمرين الثاني.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يشرح الأستاذ(ة) التعليمة ويعيد نمذجة طريقة الكتابة على السبورة.</a:t>
            </a:r>
            <a:endPar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A35768C-E7A6-374A-CC3E-A949559A8A8D}"/>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2FAA12B7-CF9D-1189-4C30-F0D8256CA0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5A0C3C47-67B8-EE90-B97F-A17B6B515F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799" y="3848100"/>
            <a:ext cx="12567837" cy="3161294"/>
          </a:xfrm>
          <a:prstGeom prst="rect">
            <a:avLst/>
          </a:prstGeom>
        </p:spPr>
      </p:pic>
      <p:pic>
        <p:nvPicPr>
          <p:cNvPr id="2" name="Image 1">
            <a:extLst>
              <a:ext uri="{FF2B5EF4-FFF2-40B4-BE49-F238E27FC236}">
                <a16:creationId xmlns:a16="http://schemas.microsoft.com/office/drawing/2014/main" id="{0F27E9ED-16DE-7574-CD94-6C6FBEEE1AD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4080135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2209800" y="3970418"/>
            <a:ext cx="8686800" cy="677108"/>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العد تصاعديا</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298432"/>
          </a:xfrm>
          <a:prstGeom prst="rect">
            <a:avLst/>
          </a:prstGeom>
        </p:spPr>
        <p:txBody>
          <a:bodyPr wrap="square" lIns="0" tIns="0" rIns="0" bIns="0" rtlCol="0" anchor="t">
            <a:spAutoFit/>
          </a:bodyPr>
          <a:lstStyle/>
          <a:p>
            <a:pPr marL="0" algn="ctr" defTabSz="685834" rtl="1" eaLnBrk="1" latinLnBrk="0" hangingPunct="1">
              <a:lnSpc>
                <a:spcPts val="11099"/>
              </a:lnSpc>
            </a:pPr>
            <a:r>
              <a:rPr lang="ar-SA" sz="6000" dirty="0">
                <a:solidFill>
                  <a:srgbClr val="01070A"/>
                </a:solidFill>
                <a:latin typeface="Microsoft Uighur" panose="02000000000000000000" pitchFamily="2" charset="-78"/>
                <a:cs typeface="Microsoft Uighur" panose="02000000000000000000" pitchFamily="2" charset="-78"/>
              </a:rPr>
              <a:t>لعبة</a:t>
            </a:r>
            <a:r>
              <a:rPr lang="ar-MA" sz="6000" dirty="0">
                <a:solidFill>
                  <a:srgbClr val="01070A"/>
                </a:solidFill>
                <a:latin typeface="Microsoft Uighur" panose="02000000000000000000" pitchFamily="2" charset="-78"/>
                <a:cs typeface="Microsoft Uighur" panose="02000000000000000000" pitchFamily="2" charset="-78"/>
              </a:rPr>
              <a:t>:حجلة الأعداد</a:t>
            </a:r>
            <a:endParaRPr lang="en-US" sz="60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968448"/>
            <a:ext cx="13164293" cy="697565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6"/>
            <a:ext cx="13716001" cy="213002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حجلة الأعداد، المطلوب هو القفز والعد تصاعديا من 1 إلى 9 على الشبكة.</a:t>
            </a:r>
          </a:p>
          <a:p>
            <a:pPr marL="342900" lvl="1" indent="-342900" algn="r" defTabSz="685834" rtl="1">
              <a:lnSpc>
                <a:spcPts val="3017"/>
              </a:lnSpc>
              <a:spcBef>
                <a:spcPct val="0"/>
              </a:spcBef>
              <a:buFont typeface="Arial" panose="020B0604020202020204" pitchFamily="34" charset="0"/>
              <a:buChar char="•"/>
            </a:pPr>
            <a:r>
              <a:rPr lang="ar-MA" sz="2400"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2400" dirty="0">
                <a:solidFill>
                  <a:prstClr val="white">
                    <a:lumMod val="65000"/>
                  </a:prstClr>
                </a:solidFill>
                <a:latin typeface="Microsoft Uighur" panose="02000000000000000000" pitchFamily="2" charset="-78"/>
                <a:cs typeface="Microsoft Uighur" panose="02000000000000000000" pitchFamily="2" charset="-78"/>
              </a:rPr>
              <a:t> الأستاذ(ة) المطلوب.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ينظم الأستاذ(ة) مسابقة بين المتعلمين في إطار ثنائيات.</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يغير الأستاذ(ة) ترتيب البطاقات كلما شعر بأن المتعلمين حفظوا ترتيب الأعداد على الشبكة.</a:t>
            </a: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extLst>
              <p:ext uri="{D42A27DB-BD31-4B8C-83A1-F6EECF244321}">
                <p14:modId xmlns:p14="http://schemas.microsoft.com/office/powerpoint/2010/main" val="1012842296"/>
              </p:ext>
            </p:extLst>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22FFB292-8382-5583-2C93-72480ADCBE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007" y="4244712"/>
            <a:ext cx="3912986" cy="3969369"/>
          </a:xfrm>
          <a:prstGeom prst="rect">
            <a:avLst/>
          </a:prstGeom>
        </p:spPr>
      </p:pic>
      <p:sp>
        <p:nvSpPr>
          <p:cNvPr id="7" name="Rectangle 6">
            <a:extLst>
              <a:ext uri="{FF2B5EF4-FFF2-40B4-BE49-F238E27FC236}">
                <a16:creationId xmlns:a16="http://schemas.microsoft.com/office/drawing/2014/main" id="{AFEB8CAA-95A2-E27B-0893-6ADA39A2306D}"/>
              </a:ext>
            </a:extLst>
          </p:cNvPr>
          <p:cNvSpPr/>
          <p:nvPr/>
        </p:nvSpPr>
        <p:spPr>
          <a:xfrm>
            <a:off x="5014727" y="4550280"/>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1</a:t>
            </a:r>
            <a:endParaRPr lang="fr-FR" sz="4000" b="1" dirty="0">
              <a:solidFill>
                <a:schemeClr val="tx1"/>
              </a:solidFill>
              <a:latin typeface="Arial Rounded MT Bold" panose="020F0704030504030204" pitchFamily="34" charset="0"/>
            </a:endParaRPr>
          </a:p>
        </p:txBody>
      </p:sp>
      <p:sp>
        <p:nvSpPr>
          <p:cNvPr id="4" name="Rectangle 3">
            <a:extLst>
              <a:ext uri="{FF2B5EF4-FFF2-40B4-BE49-F238E27FC236}">
                <a16:creationId xmlns:a16="http://schemas.microsoft.com/office/drawing/2014/main" id="{307DE123-A893-A248-3D0D-F9853819F22D}"/>
              </a:ext>
            </a:extLst>
          </p:cNvPr>
          <p:cNvSpPr/>
          <p:nvPr/>
        </p:nvSpPr>
        <p:spPr>
          <a:xfrm>
            <a:off x="6286500" y="4550280"/>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3</a:t>
            </a:r>
            <a:endParaRPr lang="fr-FR" sz="4000" b="1" dirty="0">
              <a:solidFill>
                <a:schemeClr val="tx1"/>
              </a:solidFill>
              <a:latin typeface="Arial Rounded MT Bold" panose="020F0704030504030204" pitchFamily="34" charset="0"/>
            </a:endParaRPr>
          </a:p>
        </p:txBody>
      </p:sp>
      <p:sp>
        <p:nvSpPr>
          <p:cNvPr id="6" name="Rectangle 5">
            <a:extLst>
              <a:ext uri="{FF2B5EF4-FFF2-40B4-BE49-F238E27FC236}">
                <a16:creationId xmlns:a16="http://schemas.microsoft.com/office/drawing/2014/main" id="{1B546541-AFE0-B771-E65B-730B3F808CC2}"/>
              </a:ext>
            </a:extLst>
          </p:cNvPr>
          <p:cNvSpPr/>
          <p:nvPr/>
        </p:nvSpPr>
        <p:spPr>
          <a:xfrm>
            <a:off x="7558273" y="4550280"/>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5</a:t>
            </a:r>
            <a:endParaRPr lang="fr-FR" sz="4000" b="1" dirty="0">
              <a:solidFill>
                <a:schemeClr val="tx1"/>
              </a:solidFill>
              <a:latin typeface="Arial Rounded MT Bold" panose="020F0704030504030204" pitchFamily="34" charset="0"/>
            </a:endParaRPr>
          </a:p>
        </p:txBody>
      </p:sp>
      <p:sp>
        <p:nvSpPr>
          <p:cNvPr id="18" name="Rectangle 17">
            <a:extLst>
              <a:ext uri="{FF2B5EF4-FFF2-40B4-BE49-F238E27FC236}">
                <a16:creationId xmlns:a16="http://schemas.microsoft.com/office/drawing/2014/main" id="{3E036BB0-CD4A-9326-3712-4016C3874116}"/>
              </a:ext>
            </a:extLst>
          </p:cNvPr>
          <p:cNvSpPr/>
          <p:nvPr/>
        </p:nvSpPr>
        <p:spPr>
          <a:xfrm>
            <a:off x="5014727" y="5849769"/>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2</a:t>
            </a:r>
            <a:endParaRPr lang="fr-FR" sz="4000" b="1" dirty="0">
              <a:solidFill>
                <a:schemeClr val="tx1"/>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4414C5E3-0182-37CA-2266-1860E0DD5309}"/>
              </a:ext>
            </a:extLst>
          </p:cNvPr>
          <p:cNvSpPr/>
          <p:nvPr/>
        </p:nvSpPr>
        <p:spPr>
          <a:xfrm>
            <a:off x="6286500" y="5849769"/>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4</a:t>
            </a:r>
            <a:endParaRPr lang="fr-FR" sz="4000" b="1" dirty="0">
              <a:solidFill>
                <a:schemeClr val="tx1"/>
              </a:solidFill>
              <a:latin typeface="Arial Rounded MT Bold" panose="020F0704030504030204" pitchFamily="34" charset="0"/>
            </a:endParaRPr>
          </a:p>
        </p:txBody>
      </p:sp>
      <p:sp>
        <p:nvSpPr>
          <p:cNvPr id="20" name="Rectangle 19">
            <a:extLst>
              <a:ext uri="{FF2B5EF4-FFF2-40B4-BE49-F238E27FC236}">
                <a16:creationId xmlns:a16="http://schemas.microsoft.com/office/drawing/2014/main" id="{7B4C8D46-878D-815D-1AC3-0E23AB0356B5}"/>
              </a:ext>
            </a:extLst>
          </p:cNvPr>
          <p:cNvSpPr/>
          <p:nvPr/>
        </p:nvSpPr>
        <p:spPr>
          <a:xfrm>
            <a:off x="7558273" y="5869889"/>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9</a:t>
            </a:r>
            <a:endParaRPr lang="fr-FR" sz="4000" b="1" dirty="0">
              <a:solidFill>
                <a:schemeClr val="tx1"/>
              </a:solidFill>
              <a:latin typeface="Arial Rounded MT Bold" panose="020F0704030504030204" pitchFamily="34" charset="0"/>
            </a:endParaRPr>
          </a:p>
        </p:txBody>
      </p:sp>
      <p:sp>
        <p:nvSpPr>
          <p:cNvPr id="21" name="Rectangle 20">
            <a:extLst>
              <a:ext uri="{FF2B5EF4-FFF2-40B4-BE49-F238E27FC236}">
                <a16:creationId xmlns:a16="http://schemas.microsoft.com/office/drawing/2014/main" id="{5FB0C2DA-D04E-1518-DD41-596BD2C41FD4}"/>
              </a:ext>
            </a:extLst>
          </p:cNvPr>
          <p:cNvSpPr/>
          <p:nvPr/>
        </p:nvSpPr>
        <p:spPr>
          <a:xfrm>
            <a:off x="5014727" y="7133653"/>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7</a:t>
            </a:r>
            <a:endParaRPr lang="fr-FR" sz="4000" b="1" dirty="0">
              <a:solidFill>
                <a:schemeClr val="tx1"/>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7BB889F-600E-C4D2-E05A-747F017673AD}"/>
              </a:ext>
            </a:extLst>
          </p:cNvPr>
          <p:cNvSpPr/>
          <p:nvPr/>
        </p:nvSpPr>
        <p:spPr>
          <a:xfrm>
            <a:off x="6286500" y="7141273"/>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6</a:t>
            </a:r>
            <a:endParaRPr lang="fr-FR" sz="4000" b="1" dirty="0">
              <a:solidFill>
                <a:schemeClr val="tx1"/>
              </a:solidFill>
              <a:latin typeface="Arial Rounded MT Bold" panose="020F0704030504030204" pitchFamily="34" charset="0"/>
            </a:endParaRPr>
          </a:p>
        </p:txBody>
      </p:sp>
      <p:sp>
        <p:nvSpPr>
          <p:cNvPr id="24" name="Rectangle 23">
            <a:extLst>
              <a:ext uri="{FF2B5EF4-FFF2-40B4-BE49-F238E27FC236}">
                <a16:creationId xmlns:a16="http://schemas.microsoft.com/office/drawing/2014/main" id="{95771369-B008-0AB3-CCA1-61D8CCBCAA96}"/>
              </a:ext>
            </a:extLst>
          </p:cNvPr>
          <p:cNvSpPr/>
          <p:nvPr/>
        </p:nvSpPr>
        <p:spPr>
          <a:xfrm>
            <a:off x="7558273" y="7116884"/>
            <a:ext cx="762000" cy="6809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chemeClr val="tx1"/>
                </a:solidFill>
                <a:latin typeface="Arial Rounded MT Bold" panose="020F0704030504030204" pitchFamily="34" charset="0"/>
              </a:rPr>
              <a:t>8</a:t>
            </a:r>
            <a:endParaRPr lang="fr-FR" sz="40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149327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41129"/>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720DD74D-782E-F5E5-ABE5-4909AFF5AF65}"/>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20D8-B9E3-F515-E9A9-0EB1818B748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3421245-BEED-B917-11C5-7FE324A5BB21}"/>
              </a:ext>
            </a:extLst>
          </p:cNvPr>
          <p:cNvSpPr/>
          <p:nvPr/>
        </p:nvSpPr>
        <p:spPr>
          <a:xfrm>
            <a:off x="0" y="1285875"/>
            <a:ext cx="13716000" cy="7715250"/>
          </a:xfrm>
          <a:prstGeom prst="rect">
            <a:avLst/>
          </a:prstGeom>
          <a:solidFill>
            <a:srgbClr val="EFF1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a:p>
        </p:txBody>
      </p:sp>
      <p:sp>
        <p:nvSpPr>
          <p:cNvPr id="8" name="ZoneTexte 7">
            <a:extLst>
              <a:ext uri="{FF2B5EF4-FFF2-40B4-BE49-F238E27FC236}">
                <a16:creationId xmlns:a16="http://schemas.microsoft.com/office/drawing/2014/main" id="{01BC8200-A87F-DBD6-FC80-91C88E14B8DB}"/>
              </a:ext>
            </a:extLst>
          </p:cNvPr>
          <p:cNvSpPr txBox="1"/>
          <p:nvPr/>
        </p:nvSpPr>
        <p:spPr>
          <a:xfrm>
            <a:off x="448053" y="1772385"/>
            <a:ext cx="12819896" cy="784830"/>
          </a:xfrm>
          <a:prstGeom prst="rect">
            <a:avLst/>
          </a:prstGeom>
          <a:noFill/>
        </p:spPr>
        <p:txBody>
          <a:bodyPr wrap="square">
            <a:spAutoFit/>
          </a:bodyPr>
          <a:lstStyle/>
          <a:p>
            <a:pPr algn="ctr"/>
            <a:r>
              <a:rPr lang="ar-MA" sz="4500" b="1" dirty="0">
                <a:solidFill>
                  <a:srgbClr val="6D624F"/>
                </a:solidFill>
                <a:latin typeface="Microsoft Uighur" panose="02000000000000000000" pitchFamily="2" charset="-78"/>
                <a:cs typeface="Microsoft Uighur" panose="02000000000000000000" pitchFamily="2" charset="-78"/>
              </a:rPr>
              <a:t>النمذجة</a:t>
            </a:r>
          </a:p>
        </p:txBody>
      </p:sp>
      <p:sp>
        <p:nvSpPr>
          <p:cNvPr id="20" name="Forme libre : forme 19">
            <a:extLst>
              <a:ext uri="{FF2B5EF4-FFF2-40B4-BE49-F238E27FC236}">
                <a16:creationId xmlns:a16="http://schemas.microsoft.com/office/drawing/2014/main" id="{4AA91D7B-07D7-5FE0-FD66-C87BACF82A80}"/>
              </a:ext>
            </a:extLst>
          </p:cNvPr>
          <p:cNvSpPr/>
          <p:nvPr/>
        </p:nvSpPr>
        <p:spPr>
          <a:xfrm rot="21239963" flipH="1">
            <a:off x="827438" y="2694389"/>
            <a:ext cx="11822424" cy="554102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D1FFE6"/>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dirty="0"/>
          </a:p>
        </p:txBody>
      </p:sp>
      <p:sp>
        <p:nvSpPr>
          <p:cNvPr id="18" name="ZoneTexte 17">
            <a:extLst>
              <a:ext uri="{FF2B5EF4-FFF2-40B4-BE49-F238E27FC236}">
                <a16:creationId xmlns:a16="http://schemas.microsoft.com/office/drawing/2014/main" id="{BE67B410-C282-E42C-10C0-8E791DFB9D85}"/>
              </a:ext>
            </a:extLst>
          </p:cNvPr>
          <p:cNvSpPr txBox="1"/>
          <p:nvPr/>
        </p:nvSpPr>
        <p:spPr>
          <a:xfrm>
            <a:off x="1371601" y="3597552"/>
            <a:ext cx="10924354" cy="3970318"/>
          </a:xfrm>
          <a:prstGeom prst="rect">
            <a:avLst/>
          </a:prstGeom>
          <a:noFill/>
        </p:spPr>
        <p:txBody>
          <a:bodyPr wrap="square">
            <a:spAutoFit/>
          </a:bodyPr>
          <a:lstStyle/>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إظهار السلوك المنتظر من التلاميذ خلال النمذجة: يجب الاصغاء جيدا دون مقاطعة الأستاذ(ة). "انظروا واستمعوا إلى كيفية أدائي. ستقومون بنفس الشيء بعد ذلك"؛</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نمذجة موجزة </a:t>
            </a:r>
            <a:r>
              <a:rPr lang="ar-MA" sz="3150" dirty="0">
                <a:solidFill>
                  <a:srgbClr val="002060"/>
                </a:solidFill>
                <a:latin typeface="Microsoft Uighur" panose="02000000000000000000" pitchFamily="2" charset="-78"/>
                <a:cs typeface="Microsoft Uighur" panose="02000000000000000000" pitchFamily="2" charset="-78"/>
              </a:rPr>
              <a:t>تتجه مباشرة نحو الهدف (بضع دقائق)، دون استطراد، باستخدام لغة واضحة؛</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عدم إشراك التلاميذ أثناء النمذجة. </a:t>
            </a:r>
            <a:r>
              <a:rPr lang="ar-MA" sz="3150" dirty="0">
                <a:solidFill>
                  <a:srgbClr val="002060"/>
                </a:solidFill>
                <a:latin typeface="Microsoft Uighur" panose="02000000000000000000" pitchFamily="2" charset="-78"/>
                <a:cs typeface="Microsoft Uighur" panose="02000000000000000000" pitchFamily="2" charset="-78"/>
              </a:rPr>
              <a:t>عليهم الإصغاء للأستاذ(ة) والانتباه لما يفعله ويقوله؛</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التصريح شفهيا بطريقة تفكير الأستاذ(ة)، </a:t>
            </a:r>
            <a:r>
              <a:rPr lang="ar-MA" sz="3150" dirty="0">
                <a:solidFill>
                  <a:srgbClr val="002060"/>
                </a:solidFill>
                <a:latin typeface="Microsoft Uighur" panose="02000000000000000000" pitchFamily="2" charset="-78"/>
                <a:cs typeface="Microsoft Uighur" panose="02000000000000000000" pitchFamily="2" charset="-78"/>
              </a:rPr>
              <a:t>يطرح الأسئلة ويجيب عنها على شكل "مونولوج": ما الذي طُلب مني؟ بماذا سأبدأ؟ كيف سأفعل ذلك؟ هل يجب أن أقوم بهذه الخطوة أم تلك؟</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تعزيز الشرح بأمثلة مضادة </a:t>
            </a:r>
            <a:r>
              <a:rPr lang="ar-MA" sz="3150" dirty="0">
                <a:solidFill>
                  <a:srgbClr val="002060"/>
                </a:solidFill>
                <a:latin typeface="Microsoft Uighur" panose="02000000000000000000" pitchFamily="2" charset="-78"/>
                <a:cs typeface="Microsoft Uighur" panose="02000000000000000000" pitchFamily="2" charset="-78"/>
              </a:rPr>
              <a:t>لاستباق الأخطاء المُحتملة: هل يجب أن أفعل هذا؟ لا، يجب علي أن...</a:t>
            </a:r>
          </a:p>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تتم النمذجة الأولى عادةً على الشرائح، في احترام تام لتوجيهات الشريط الديدكتيكي.</a:t>
            </a:r>
          </a:p>
        </p:txBody>
      </p:sp>
      <p:grpSp>
        <p:nvGrpSpPr>
          <p:cNvPr id="9" name="Groupe 8">
            <a:extLst>
              <a:ext uri="{FF2B5EF4-FFF2-40B4-BE49-F238E27FC236}">
                <a16:creationId xmlns:a16="http://schemas.microsoft.com/office/drawing/2014/main" id="{0058B9C1-F70B-8833-43A3-3E54403ACCF9}"/>
              </a:ext>
            </a:extLst>
          </p:cNvPr>
          <p:cNvGrpSpPr/>
          <p:nvPr/>
        </p:nvGrpSpPr>
        <p:grpSpPr>
          <a:xfrm>
            <a:off x="5315231" y="2738343"/>
            <a:ext cx="2831783" cy="966360"/>
            <a:chOff x="4724650" y="1291082"/>
            <a:chExt cx="2517140" cy="858987"/>
          </a:xfrm>
        </p:grpSpPr>
        <p:sp>
          <p:nvSpPr>
            <p:cNvPr id="2" name="Forme libre : forme 1">
              <a:extLst>
                <a:ext uri="{FF2B5EF4-FFF2-40B4-BE49-F238E27FC236}">
                  <a16:creationId xmlns:a16="http://schemas.microsoft.com/office/drawing/2014/main" id="{3389DC6F-1BD5-03A0-A512-907A4AA09F31}"/>
                </a:ext>
              </a:extLst>
            </p:cNvPr>
            <p:cNvSpPr/>
            <p:nvPr/>
          </p:nvSpPr>
          <p:spPr>
            <a:xfrm rot="21239963" flipH="1">
              <a:off x="4953445" y="1291082"/>
              <a:ext cx="2059551" cy="858987"/>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00B050"/>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250" dirty="0"/>
            </a:p>
          </p:txBody>
        </p:sp>
        <p:sp>
          <p:nvSpPr>
            <p:cNvPr id="7" name="ZoneTexte 6">
              <a:extLst>
                <a:ext uri="{FF2B5EF4-FFF2-40B4-BE49-F238E27FC236}">
                  <a16:creationId xmlns:a16="http://schemas.microsoft.com/office/drawing/2014/main" id="{52ED3D1B-AE49-36CC-E477-0F6A4F663A3A}"/>
                </a:ext>
              </a:extLst>
            </p:cNvPr>
            <p:cNvSpPr txBox="1"/>
            <p:nvPr/>
          </p:nvSpPr>
          <p:spPr>
            <a:xfrm>
              <a:off x="4724650" y="1437148"/>
              <a:ext cx="2517140" cy="574517"/>
            </a:xfrm>
            <a:prstGeom prst="rect">
              <a:avLst/>
            </a:prstGeom>
            <a:noFill/>
          </p:spPr>
          <p:txBody>
            <a:bodyPr wrap="square">
              <a:spAutoFit/>
            </a:bodyPr>
            <a:lstStyle/>
            <a:p>
              <a:pPr algn="ctr" rtl="1">
                <a:spcAft>
                  <a:spcPts val="675"/>
                </a:spcAft>
              </a:pP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ما ينبغي القيام به:</a:t>
              </a:r>
              <a:endPar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pic>
        <p:nvPicPr>
          <p:cNvPr id="17" name="Image 16" descr="Une image contenant Dessin animé, dessin humoristique, habits, garçon&#10;&#10;Le contenu généré par l’IA peut être incorrect.">
            <a:extLst>
              <a:ext uri="{FF2B5EF4-FFF2-40B4-BE49-F238E27FC236}">
                <a16:creationId xmlns:a16="http://schemas.microsoft.com/office/drawing/2014/main" id="{C9CFE9F9-E7EF-3B48-DA0C-8EF94022B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302" y="1226038"/>
            <a:ext cx="2930251" cy="1953500"/>
          </a:xfrm>
          <a:prstGeom prst="rect">
            <a:avLst/>
          </a:prstGeom>
        </p:spPr>
      </p:pic>
    </p:spTree>
    <p:extLst>
      <p:ext uri="{BB962C8B-B14F-4D97-AF65-F5344CB8AC3E}">
        <p14:creationId xmlns:p14="http://schemas.microsoft.com/office/powerpoint/2010/main" val="1968329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A234-2C7F-91D1-B3FB-040A126856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41D576-6D4F-BEA0-4A58-84325AD96F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A7C75058-080C-226E-39E4-87D951B9DF1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BAD478CB-4B30-39DE-47AA-B1CB5315E519}"/>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rtl="1">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الملحق</a:t>
            </a:r>
            <a:r>
              <a:rPr lang="fr-MA" sz="7200" b="1" dirty="0">
                <a:solidFill>
                  <a:srgbClr val="01070A"/>
                </a:solidFill>
                <a:latin typeface="Microsoft Uighur" panose="02000000000000000000" pitchFamily="2" charset="-78"/>
                <a:cs typeface="Microsoft Uighur" panose="02000000000000000000" pitchFamily="2" charset="-78"/>
              </a:rPr>
              <a:t> </a:t>
            </a:r>
            <a:r>
              <a:rPr lang="ar-MA" sz="7200" b="1" dirty="0">
                <a:solidFill>
                  <a:srgbClr val="01070A"/>
                </a:solidFill>
                <a:latin typeface="Microsoft Uighur" panose="02000000000000000000" pitchFamily="2" charset="-78"/>
                <a:cs typeface="Microsoft Uighur" panose="02000000000000000000" pitchFamily="2" charset="-78"/>
              </a:rPr>
              <a:t>2</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5B06870-556C-5CB6-71F1-155DCF4E6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20A65B10-98F9-B3E9-D015-3C702756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858960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4" name="Google Shape;146;p4">
            <a:extLst>
              <a:ext uri="{FF2B5EF4-FFF2-40B4-BE49-F238E27FC236}">
                <a16:creationId xmlns:a16="http://schemas.microsoft.com/office/drawing/2014/main" id="{3573EC9D-15A2-BAE7-9188-79BE5C63D24C}"/>
              </a:ext>
            </a:extLst>
          </p:cNvPr>
          <p:cNvSpPr txBox="1">
            <a:spLocks/>
          </p:cNvSpPr>
          <p:nvPr/>
        </p:nvSpPr>
        <p:spPr>
          <a:xfrm>
            <a:off x="0" y="1285876"/>
            <a:ext cx="13716000" cy="1495389"/>
          </a:xfrm>
          <a:prstGeom prst="rect">
            <a:avLst/>
          </a:prstGeom>
          <a:solidFill>
            <a:srgbClr val="0070C0"/>
          </a:solidFill>
          <a:ln w="19050" cap="flat" cmpd="sng" algn="ctr">
            <a:solidFill>
              <a:schemeClr val="tx1"/>
            </a:solidFill>
            <a:prstDash val="solid"/>
            <a:miter lim="800000"/>
          </a:ln>
        </p:spPr>
        <p:style>
          <a:lnRef idx="1">
            <a:schemeClr val="accent2"/>
          </a:lnRef>
          <a:fillRef idx="2">
            <a:schemeClr val="accent2"/>
          </a:fillRef>
          <a:effectRef idx="1">
            <a:schemeClr val="accent2"/>
          </a:effectRef>
          <a:fontRef idx="minor">
            <a:schemeClr val="dk1"/>
          </a:fontRef>
        </p:style>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dk1"/>
                </a:solidFill>
                <a:latin typeface="Montserrat"/>
                <a:ea typeface="Montserrat"/>
                <a:cs typeface="Montserrat"/>
                <a:sym typeface="Montserrat"/>
              </a:defRPr>
            </a:lvl1pPr>
            <a:lvl2pPr lvl="1">
              <a:spcBef>
                <a:spcPts val="0"/>
              </a:spcBef>
              <a:spcAft>
                <a:spcPts val="0"/>
              </a:spcAft>
              <a:buSzPts val="1400"/>
              <a:buNone/>
              <a:defRPr>
                <a:solidFill>
                  <a:schemeClr val="dk1"/>
                </a:solidFill>
                <a:latin typeface="+mn-lt"/>
                <a:ea typeface="+mn-ea"/>
                <a:cs typeface="+mn-cs"/>
              </a:defRPr>
            </a:lvl2pPr>
            <a:lvl3pPr lvl="2">
              <a:spcBef>
                <a:spcPts val="0"/>
              </a:spcBef>
              <a:spcAft>
                <a:spcPts val="0"/>
              </a:spcAft>
              <a:buSzPts val="1400"/>
              <a:buNone/>
              <a:defRPr>
                <a:solidFill>
                  <a:schemeClr val="dk1"/>
                </a:solidFill>
                <a:latin typeface="+mn-lt"/>
                <a:ea typeface="+mn-ea"/>
                <a:cs typeface="+mn-cs"/>
              </a:defRPr>
            </a:lvl3pPr>
            <a:lvl4pPr lvl="3">
              <a:spcBef>
                <a:spcPts val="0"/>
              </a:spcBef>
              <a:spcAft>
                <a:spcPts val="0"/>
              </a:spcAft>
              <a:buSzPts val="1400"/>
              <a:buNone/>
              <a:defRPr>
                <a:solidFill>
                  <a:schemeClr val="dk1"/>
                </a:solidFill>
                <a:latin typeface="+mn-lt"/>
                <a:ea typeface="+mn-ea"/>
                <a:cs typeface="+mn-cs"/>
              </a:defRPr>
            </a:lvl4pPr>
            <a:lvl5pPr lvl="4">
              <a:spcBef>
                <a:spcPts val="0"/>
              </a:spcBef>
              <a:spcAft>
                <a:spcPts val="0"/>
              </a:spcAft>
              <a:buSzPts val="1400"/>
              <a:buNone/>
              <a:defRPr>
                <a:solidFill>
                  <a:schemeClr val="dk1"/>
                </a:solidFill>
                <a:latin typeface="+mn-lt"/>
                <a:ea typeface="+mn-ea"/>
                <a:cs typeface="+mn-cs"/>
              </a:defRPr>
            </a:lvl5pPr>
            <a:lvl6pPr lvl="5">
              <a:spcBef>
                <a:spcPts val="0"/>
              </a:spcBef>
              <a:spcAft>
                <a:spcPts val="0"/>
              </a:spcAft>
              <a:buSzPts val="1400"/>
              <a:buNone/>
              <a:defRPr>
                <a:solidFill>
                  <a:schemeClr val="dk1"/>
                </a:solidFill>
                <a:latin typeface="+mn-lt"/>
                <a:ea typeface="+mn-ea"/>
                <a:cs typeface="+mn-cs"/>
              </a:defRPr>
            </a:lvl6pPr>
            <a:lvl7pPr lvl="6">
              <a:spcBef>
                <a:spcPts val="0"/>
              </a:spcBef>
              <a:spcAft>
                <a:spcPts val="0"/>
              </a:spcAft>
              <a:buSzPts val="1400"/>
              <a:buNone/>
              <a:defRPr>
                <a:solidFill>
                  <a:schemeClr val="dk1"/>
                </a:solidFill>
                <a:latin typeface="+mn-lt"/>
                <a:ea typeface="+mn-ea"/>
                <a:cs typeface="+mn-cs"/>
              </a:defRPr>
            </a:lvl7pPr>
            <a:lvl8pPr lvl="7">
              <a:spcBef>
                <a:spcPts val="0"/>
              </a:spcBef>
              <a:spcAft>
                <a:spcPts val="0"/>
              </a:spcAft>
              <a:buSzPts val="1400"/>
              <a:buNone/>
              <a:defRPr>
                <a:solidFill>
                  <a:schemeClr val="dk1"/>
                </a:solidFill>
                <a:latin typeface="+mn-lt"/>
                <a:ea typeface="+mn-ea"/>
                <a:cs typeface="+mn-cs"/>
              </a:defRPr>
            </a:lvl8pPr>
            <a:lvl9pPr lvl="8">
              <a:spcBef>
                <a:spcPts val="0"/>
              </a:spcBef>
              <a:spcAft>
                <a:spcPts val="0"/>
              </a:spcAft>
              <a:buSzPts val="1400"/>
              <a:buNone/>
              <a:defRPr>
                <a:solidFill>
                  <a:schemeClr val="dk1"/>
                </a:solidFill>
                <a:latin typeface="+mn-lt"/>
                <a:ea typeface="+mn-ea"/>
                <a:cs typeface="+mn-cs"/>
              </a:defRPr>
            </a:lvl9pPr>
          </a:lstStyle>
          <a:p>
            <a:pPr algn="ctr" rtl="1">
              <a:buSzPts val="4200"/>
            </a:pPr>
            <a:r>
              <a:rPr lang="ar-MA" sz="6750" b="1" dirty="0">
                <a:solidFill>
                  <a:schemeClr val="bg1"/>
                </a:solidFill>
                <a:latin typeface="Arial Black"/>
                <a:ea typeface="Arial Black"/>
                <a:cs typeface="Arial Black"/>
                <a:sym typeface="Arial Black"/>
              </a:rPr>
              <a:t>مقارنة وتقدير الأطوال</a:t>
            </a:r>
          </a:p>
        </p:txBody>
      </p:sp>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6" name="Tableau 4">
            <a:extLst>
              <a:ext uri="{FF2B5EF4-FFF2-40B4-BE49-F238E27FC236}">
                <a16:creationId xmlns:a16="http://schemas.microsoft.com/office/drawing/2014/main" id="{77A44D4D-8EF5-DAA4-6DFE-8DDAE9BF380C}"/>
              </a:ext>
            </a:extLst>
          </p:cNvPr>
          <p:cNvGraphicFramePr>
            <a:graphicFrameLocks noGrp="1"/>
          </p:cNvGraphicFramePr>
          <p:nvPr/>
        </p:nvGraphicFramePr>
        <p:xfrm>
          <a:off x="357189" y="3060390"/>
          <a:ext cx="12944475" cy="2609844"/>
        </p:xfrm>
        <a:graphic>
          <a:graphicData uri="http://schemas.openxmlformats.org/drawingml/2006/table">
            <a:tbl>
              <a:tblPr firstRow="1" bandRow="1">
                <a:tableStyleId>{5940675A-B579-460E-94D1-54222C63F5DA}</a:tableStyleId>
              </a:tblPr>
              <a:tblGrid>
                <a:gridCol w="8991690">
                  <a:extLst>
                    <a:ext uri="{9D8B030D-6E8A-4147-A177-3AD203B41FA5}">
                      <a16:colId xmlns:a16="http://schemas.microsoft.com/office/drawing/2014/main" val="2904711255"/>
                    </a:ext>
                  </a:extLst>
                </a:gridCol>
                <a:gridCol w="3952785">
                  <a:extLst>
                    <a:ext uri="{9D8B030D-6E8A-4147-A177-3AD203B41FA5}">
                      <a16:colId xmlns:a16="http://schemas.microsoft.com/office/drawing/2014/main" val="3971960171"/>
                    </a:ext>
                  </a:extLst>
                </a:gridCol>
              </a:tblGrid>
              <a:tr h="925830">
                <a:tc>
                  <a:txBody>
                    <a:bodyPr/>
                    <a:lstStyle/>
                    <a:p>
                      <a:pPr marL="285750" indent="-285750" algn="r" rtl="1">
                        <a:buFont typeface="Arial" panose="020B0604020202020204" pitchFamily="34" charset="0"/>
                        <a:buChar char="•"/>
                      </a:pPr>
                      <a:r>
                        <a:rPr lang="ar-MA" sz="2700" b="1" dirty="0">
                          <a:latin typeface="Calibri" panose="020F0502020204030204" pitchFamily="34" charset="0"/>
                          <a:cs typeface="+mj-cs"/>
                        </a:rPr>
                        <a:t>يقدر ويقارن الأطوال</a:t>
                      </a:r>
                    </a:p>
                    <a:p>
                      <a:pPr marL="285750" indent="-285750" algn="r" rtl="1">
                        <a:buFont typeface="Arial" panose="020B0604020202020204" pitchFamily="34" charset="0"/>
                        <a:buChar char="•"/>
                      </a:pPr>
                      <a:r>
                        <a:rPr lang="ar-MA" sz="2700" b="1" dirty="0">
                          <a:latin typeface="Calibri" panose="020F0502020204030204" pitchFamily="34" charset="0"/>
                          <a:cs typeface="+mj-cs"/>
                        </a:rPr>
                        <a:t>يوظف أطول من</a:t>
                      </a:r>
                      <a:r>
                        <a:rPr lang="fr-FR" sz="2700" b="1" dirty="0">
                          <a:latin typeface="Calibri" panose="020F0502020204030204" pitchFamily="34" charset="0"/>
                          <a:cs typeface="+mj-cs"/>
                        </a:rPr>
                        <a:t>- </a:t>
                      </a:r>
                      <a:r>
                        <a:rPr lang="ar-MA" sz="2700" b="1" dirty="0">
                          <a:latin typeface="Calibri" panose="020F0502020204030204" pitchFamily="34" charset="0"/>
                          <a:cs typeface="+mj-cs"/>
                        </a:rPr>
                        <a:t> أقصر من</a:t>
                      </a:r>
                    </a:p>
                  </a:txBody>
                  <a:tcPr marL="102870" marR="102870" marT="51435" marB="51435" anchor="ctr"/>
                </a:tc>
                <a:tc>
                  <a:txBody>
                    <a:bodyPr/>
                    <a:lstStyle/>
                    <a:p>
                      <a:pPr algn="ctr" rtl="1"/>
                      <a:r>
                        <a:rPr lang="ar-MA" sz="3600" b="1" dirty="0"/>
                        <a:t>أهداف النشاط</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445012868"/>
                  </a:ext>
                </a:extLst>
              </a:tr>
              <a:tr h="842007">
                <a:tc>
                  <a:txBody>
                    <a:bodyPr/>
                    <a:lstStyle/>
                    <a:p>
                      <a:pPr marL="457200" indent="-457200" algn="r" rtl="1">
                        <a:buFont typeface="Arial" panose="020B0604020202020204" pitchFamily="34" charset="0"/>
                        <a:buChar char="•"/>
                      </a:pPr>
                      <a:r>
                        <a:rPr lang="ar-MA" sz="2700" b="1" dirty="0">
                          <a:latin typeface="Calibri" panose="020F0502020204030204" pitchFamily="34" charset="0"/>
                          <a:cs typeface="+mj-cs"/>
                        </a:rPr>
                        <a:t>أشرطة</a:t>
                      </a:r>
                      <a:r>
                        <a:rPr lang="fr-FR" sz="2700" b="1" dirty="0">
                          <a:latin typeface="Calibri" panose="020F0502020204030204" pitchFamily="34" charset="0"/>
                          <a:cs typeface="+mj-cs"/>
                        </a:rPr>
                        <a:t> - </a:t>
                      </a:r>
                      <a:r>
                        <a:rPr lang="ar-MA" sz="2700" b="1" dirty="0">
                          <a:latin typeface="Calibri" panose="020F0502020204030204" pitchFamily="34" charset="0"/>
                          <a:cs typeface="+mj-cs"/>
                        </a:rPr>
                        <a:t> أقلام </a:t>
                      </a:r>
                      <a:r>
                        <a:rPr lang="fr-FR" sz="2700" b="1" dirty="0">
                          <a:latin typeface="Calibri" panose="020F0502020204030204" pitchFamily="34" charset="0"/>
                          <a:cs typeface="+mj-cs"/>
                        </a:rPr>
                        <a:t>-</a:t>
                      </a:r>
                      <a:r>
                        <a:rPr lang="ar-MA" sz="2700" b="1" dirty="0">
                          <a:latin typeface="Calibri" panose="020F0502020204030204" pitchFamily="34" charset="0"/>
                          <a:cs typeface="+mj-cs"/>
                        </a:rPr>
                        <a:t> مسطرة ...</a:t>
                      </a:r>
                    </a:p>
                  </a:txBody>
                  <a:tcPr marL="102870" marR="102870" marT="51435" marB="51435"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n-lt"/>
                          <a:ea typeface="+mn-ea"/>
                          <a:cs typeface="+mn-cs"/>
                        </a:rPr>
                        <a:t>المعينات الديداكتيكية</a:t>
                      </a:r>
                      <a:endParaRPr lang="fr-MA" sz="3600" b="1" kern="1200" dirty="0">
                        <a:solidFill>
                          <a:schemeClr val="tx1"/>
                        </a:solidFill>
                        <a:latin typeface="+mn-lt"/>
                        <a:ea typeface="+mn-ea"/>
                        <a:cs typeface="+mn-cs"/>
                      </a:endParaRPr>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1502884860"/>
                  </a:ext>
                </a:extLst>
              </a:tr>
              <a:tr h="842007">
                <a:tc>
                  <a:txBody>
                    <a:bodyPr/>
                    <a:lstStyle/>
                    <a:p>
                      <a:pPr algn="ctr" rtl="1"/>
                      <a:r>
                        <a:rPr lang="ar-MA" sz="2700" b="1" dirty="0">
                          <a:cs typeface="+mj-cs"/>
                        </a:rPr>
                        <a:t>20 دقيقة </a:t>
                      </a:r>
                      <a:endParaRPr lang="fr-MA" sz="2700" b="1" dirty="0">
                        <a:cs typeface="+mj-cs"/>
                      </a:endParaRPr>
                    </a:p>
                  </a:txBody>
                  <a:tcPr marL="102870" marR="102870" marT="51435" marB="51435" anchor="ctr"/>
                </a:tc>
                <a:tc>
                  <a:txBody>
                    <a:bodyPr/>
                    <a:lstStyle/>
                    <a:p>
                      <a:pPr algn="ctr" rtl="1"/>
                      <a:r>
                        <a:rPr lang="ar-MA" sz="3600" b="1" dirty="0"/>
                        <a:t>المدة الزمنية</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pic>
        <p:nvPicPr>
          <p:cNvPr id="3" name="Graphic 2" descr="Alarm clock with solid fill">
            <a:extLst>
              <a:ext uri="{FF2B5EF4-FFF2-40B4-BE49-F238E27FC236}">
                <a16:creationId xmlns:a16="http://schemas.microsoft.com/office/drawing/2014/main" id="{2F639AD7-8184-E5C8-3A70-F6D4390AAF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21473" y="4720440"/>
            <a:ext cx="1015180" cy="959586"/>
          </a:xfrm>
          <a:prstGeom prst="rect">
            <a:avLst/>
          </a:prstGeom>
        </p:spPr>
      </p:pic>
      <p:grpSp>
        <p:nvGrpSpPr>
          <p:cNvPr id="17" name="Group 16">
            <a:extLst>
              <a:ext uri="{FF2B5EF4-FFF2-40B4-BE49-F238E27FC236}">
                <a16:creationId xmlns:a16="http://schemas.microsoft.com/office/drawing/2014/main" id="{F6D5ED3F-A486-25D1-AC16-A77A8D05D91C}"/>
              </a:ext>
            </a:extLst>
          </p:cNvPr>
          <p:cNvGrpSpPr/>
          <p:nvPr/>
        </p:nvGrpSpPr>
        <p:grpSpPr>
          <a:xfrm>
            <a:off x="572852" y="5682317"/>
            <a:ext cx="2621473" cy="3113295"/>
            <a:chOff x="4139955" y="4149178"/>
            <a:chExt cx="1956045" cy="2600953"/>
          </a:xfrm>
        </p:grpSpPr>
        <p:pic>
          <p:nvPicPr>
            <p:cNvPr id="13" name="Picture 12">
              <a:extLst>
                <a:ext uri="{FF2B5EF4-FFF2-40B4-BE49-F238E27FC236}">
                  <a16:creationId xmlns:a16="http://schemas.microsoft.com/office/drawing/2014/main" id="{AADC421C-1D4A-9821-2084-BD88A5BD0843}"/>
                </a:ext>
              </a:extLst>
            </p:cNvPr>
            <p:cNvPicPr>
              <a:picLocks noChangeAspect="1"/>
            </p:cNvPicPr>
            <p:nvPr/>
          </p:nvPicPr>
          <p:blipFill rotWithShape="1">
            <a:blip r:embed="rId5"/>
            <a:srcRect r="53213"/>
            <a:stretch/>
          </p:blipFill>
          <p:spPr>
            <a:xfrm>
              <a:off x="4139955" y="4149178"/>
              <a:ext cx="932831" cy="2600953"/>
            </a:xfrm>
            <a:prstGeom prst="rect">
              <a:avLst/>
            </a:prstGeom>
          </p:spPr>
        </p:pic>
        <p:pic>
          <p:nvPicPr>
            <p:cNvPr id="14" name="Picture 13">
              <a:extLst>
                <a:ext uri="{FF2B5EF4-FFF2-40B4-BE49-F238E27FC236}">
                  <a16:creationId xmlns:a16="http://schemas.microsoft.com/office/drawing/2014/main" id="{D2A966A9-4B83-9604-758C-1AEED2EE900D}"/>
                </a:ext>
              </a:extLst>
            </p:cNvPr>
            <p:cNvPicPr>
              <a:picLocks noChangeAspect="1"/>
            </p:cNvPicPr>
            <p:nvPr/>
          </p:nvPicPr>
          <p:blipFill rotWithShape="1">
            <a:blip r:embed="rId5"/>
            <a:srcRect l="47350"/>
            <a:stretch/>
          </p:blipFill>
          <p:spPr>
            <a:xfrm>
              <a:off x="5163170" y="4569775"/>
              <a:ext cx="932830" cy="2180355"/>
            </a:xfrm>
            <a:prstGeom prst="rect">
              <a:avLst/>
            </a:prstGeom>
          </p:spPr>
        </p:pic>
      </p:grpSp>
      <p:pic>
        <p:nvPicPr>
          <p:cNvPr id="19" name="Picture 18">
            <a:extLst>
              <a:ext uri="{FF2B5EF4-FFF2-40B4-BE49-F238E27FC236}">
                <a16:creationId xmlns:a16="http://schemas.microsoft.com/office/drawing/2014/main" id="{D8DB76FA-9DA4-DB14-B9BA-F307CDA217E1}"/>
              </a:ext>
            </a:extLst>
          </p:cNvPr>
          <p:cNvPicPr>
            <a:picLocks noChangeAspect="1"/>
          </p:cNvPicPr>
          <p:nvPr/>
        </p:nvPicPr>
        <p:blipFill>
          <a:blip r:embed="rId6"/>
          <a:stretch>
            <a:fillRect/>
          </a:stretch>
        </p:blipFill>
        <p:spPr>
          <a:xfrm rot="16200000">
            <a:off x="4448429" y="6286028"/>
            <a:ext cx="2919863" cy="2099304"/>
          </a:xfrm>
          <a:prstGeom prst="rect">
            <a:avLst/>
          </a:prstGeom>
        </p:spPr>
      </p:pic>
      <p:grpSp>
        <p:nvGrpSpPr>
          <p:cNvPr id="24" name="Group 23">
            <a:extLst>
              <a:ext uri="{FF2B5EF4-FFF2-40B4-BE49-F238E27FC236}">
                <a16:creationId xmlns:a16="http://schemas.microsoft.com/office/drawing/2014/main" id="{DA6AA694-0B2F-3DD0-A80E-933B813834E0}"/>
              </a:ext>
            </a:extLst>
          </p:cNvPr>
          <p:cNvGrpSpPr/>
          <p:nvPr/>
        </p:nvGrpSpPr>
        <p:grpSpPr>
          <a:xfrm>
            <a:off x="8559191" y="5875747"/>
            <a:ext cx="4583957" cy="2942965"/>
            <a:chOff x="7695402" y="3897209"/>
            <a:chExt cx="3479265" cy="2894803"/>
          </a:xfrm>
        </p:grpSpPr>
        <p:pic>
          <p:nvPicPr>
            <p:cNvPr id="21" name="Picture 20" descr="A collection of trees with green leaves&#10;&#10;Description automatically generated with low confidence">
              <a:extLst>
                <a:ext uri="{FF2B5EF4-FFF2-40B4-BE49-F238E27FC236}">
                  <a16:creationId xmlns:a16="http://schemas.microsoft.com/office/drawing/2014/main" id="{1D19CFDE-C059-8E81-60E2-0C353FF1B0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2" name="Picture 21" descr="A collection of trees with green leaves&#10;&#10;Description automatically generated with low confidence">
              <a:extLst>
                <a:ext uri="{FF2B5EF4-FFF2-40B4-BE49-F238E27FC236}">
                  <a16:creationId xmlns:a16="http://schemas.microsoft.com/office/drawing/2014/main" id="{7E76F54F-EE7C-5075-81D7-FCC161D0B0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3" name="Picture 22" descr="A collection of trees with green leaves&#10;&#10;Description automatically generated with low confidence">
              <a:extLst>
                <a:ext uri="{FF2B5EF4-FFF2-40B4-BE49-F238E27FC236}">
                  <a16:creationId xmlns:a16="http://schemas.microsoft.com/office/drawing/2014/main" id="{647A507F-FBC4-CF87-3D08-6538D829F64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2710972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Google Shape;146;p4">
            <a:extLst>
              <a:ext uri="{FF2B5EF4-FFF2-40B4-BE49-F238E27FC236}">
                <a16:creationId xmlns:a16="http://schemas.microsoft.com/office/drawing/2014/main" id="{4C10FDD7-8610-1F0A-D1A8-1E446DC59C5B}"/>
              </a:ext>
            </a:extLst>
          </p:cNvPr>
          <p:cNvSpPr txBox="1">
            <a:spLocks/>
          </p:cNvSpPr>
          <p:nvPr/>
        </p:nvSpPr>
        <p:spPr>
          <a:xfrm>
            <a:off x="2144209" y="1288560"/>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2" name="TextBox 1">
            <a:extLst>
              <a:ext uri="{FF2B5EF4-FFF2-40B4-BE49-F238E27FC236}">
                <a16:creationId xmlns:a16="http://schemas.microsoft.com/office/drawing/2014/main" id="{59E3095B-E60C-38DF-E04D-1BE02489E71C}"/>
              </a:ext>
            </a:extLst>
          </p:cNvPr>
          <p:cNvSpPr txBox="1"/>
          <p:nvPr/>
        </p:nvSpPr>
        <p:spPr>
          <a:xfrm>
            <a:off x="5568041" y="4381500"/>
            <a:ext cx="7805059" cy="3970318"/>
          </a:xfrm>
          <a:prstGeom prst="rect">
            <a:avLst/>
          </a:prstGeom>
          <a:noFill/>
        </p:spPr>
        <p:txBody>
          <a:bodyPr wrap="square" rtlCol="0">
            <a:spAutoFit/>
          </a:bodyPr>
          <a:lstStyle/>
          <a:p>
            <a:pPr algn="just" rtl="1"/>
            <a:endParaRPr lang="ar-MA" sz="3150" b="1" dirty="0">
              <a:latin typeface="Dubai" panose="020B0503030403030204" pitchFamily="34" charset="-78"/>
            </a:endParaRPr>
          </a:p>
          <a:p>
            <a:pPr marL="321469" indent="-321469" algn="just" defTabSz="1028700" rtl="1">
              <a:buFont typeface="Arial" panose="020B0604020202020204" pitchFamily="34" charset="0"/>
              <a:buChar char="•"/>
              <a:defRPr/>
            </a:pPr>
            <a:r>
              <a:rPr lang="ar-MA" sz="3150" dirty="0">
                <a:latin typeface="Calibri" panose="020F0502020204030204" pitchFamily="34" charset="0"/>
                <a:cs typeface="+mj-cs"/>
              </a:rPr>
              <a:t>يطلب من بعض المتعلمين الاصطفاف أمام السبورة، ويسأل زملاءهم من الأطول ومن الأقصر .</a:t>
            </a:r>
          </a:p>
          <a:p>
            <a:pPr marL="321469" indent="-321469" algn="just" rtl="1">
              <a:buFont typeface="Arial" panose="020B0604020202020204" pitchFamily="34" charset="0"/>
              <a:buChar char="•"/>
            </a:pPr>
            <a:r>
              <a:rPr lang="ar-MA" sz="3150" dirty="0">
                <a:latin typeface="Calibri" panose="020F0502020204030204" pitchFamily="34" charset="0"/>
                <a:cs typeface="+mj-cs"/>
              </a:rPr>
              <a:t>عرض مسطرة وقلم جاف على المتعلمين ومطالبتهم بتقدير الأطول من بينهما،  ثم وضعهما على الطاولة رأسيا، ويقارن طوليهما ويثير انتباه المتعلمين إلى أن المسطرة تتجاوز القلم، ثم يقول "المسطرة أطول من القلم" و" القلم أقصر من المسطرة".</a:t>
            </a:r>
          </a:p>
        </p:txBody>
      </p:sp>
      <p:grpSp>
        <p:nvGrpSpPr>
          <p:cNvPr id="8" name="Group 7">
            <a:extLst>
              <a:ext uri="{FF2B5EF4-FFF2-40B4-BE49-F238E27FC236}">
                <a16:creationId xmlns:a16="http://schemas.microsoft.com/office/drawing/2014/main" id="{A6C362F3-905D-CEBD-BB5C-914B376434AD}"/>
              </a:ext>
            </a:extLst>
          </p:cNvPr>
          <p:cNvGrpSpPr/>
          <p:nvPr/>
        </p:nvGrpSpPr>
        <p:grpSpPr>
          <a:xfrm>
            <a:off x="2796550" y="5433334"/>
            <a:ext cx="2592586" cy="3203271"/>
            <a:chOff x="4139955" y="4149178"/>
            <a:chExt cx="1956045" cy="2600953"/>
          </a:xfrm>
        </p:grpSpPr>
        <p:pic>
          <p:nvPicPr>
            <p:cNvPr id="9" name="Picture 8">
              <a:extLst>
                <a:ext uri="{FF2B5EF4-FFF2-40B4-BE49-F238E27FC236}">
                  <a16:creationId xmlns:a16="http://schemas.microsoft.com/office/drawing/2014/main" id="{0066681C-3588-DF46-55E8-1D94620BD3EC}"/>
                </a:ext>
              </a:extLst>
            </p:cNvPr>
            <p:cNvPicPr>
              <a:picLocks noChangeAspect="1"/>
            </p:cNvPicPr>
            <p:nvPr/>
          </p:nvPicPr>
          <p:blipFill rotWithShape="1">
            <a:blip r:embed="rId3"/>
            <a:srcRect r="53213"/>
            <a:stretch/>
          </p:blipFill>
          <p:spPr>
            <a:xfrm>
              <a:off x="4139955" y="4149178"/>
              <a:ext cx="932831" cy="2600953"/>
            </a:xfrm>
            <a:prstGeom prst="rect">
              <a:avLst/>
            </a:prstGeom>
          </p:spPr>
        </p:pic>
        <p:pic>
          <p:nvPicPr>
            <p:cNvPr id="10" name="Picture 9">
              <a:extLst>
                <a:ext uri="{FF2B5EF4-FFF2-40B4-BE49-F238E27FC236}">
                  <a16:creationId xmlns:a16="http://schemas.microsoft.com/office/drawing/2014/main" id="{AADD5D90-134A-D780-467B-598131B77910}"/>
                </a:ext>
              </a:extLst>
            </p:cNvPr>
            <p:cNvPicPr>
              <a:picLocks noChangeAspect="1"/>
            </p:cNvPicPr>
            <p:nvPr/>
          </p:nvPicPr>
          <p:blipFill rotWithShape="1">
            <a:blip r:embed="rId3"/>
            <a:srcRect l="47350"/>
            <a:stretch/>
          </p:blipFill>
          <p:spPr>
            <a:xfrm>
              <a:off x="5163170" y="4569775"/>
              <a:ext cx="932830" cy="2180355"/>
            </a:xfrm>
            <a:prstGeom prst="rect">
              <a:avLst/>
            </a:prstGeom>
          </p:spPr>
        </p:pic>
      </p:grpSp>
      <p:grpSp>
        <p:nvGrpSpPr>
          <p:cNvPr id="11" name="Group 10">
            <a:extLst>
              <a:ext uri="{FF2B5EF4-FFF2-40B4-BE49-F238E27FC236}">
                <a16:creationId xmlns:a16="http://schemas.microsoft.com/office/drawing/2014/main" id="{9E391231-54DE-AFDC-B882-64BBEFF16429}"/>
              </a:ext>
            </a:extLst>
          </p:cNvPr>
          <p:cNvGrpSpPr/>
          <p:nvPr/>
        </p:nvGrpSpPr>
        <p:grpSpPr>
          <a:xfrm>
            <a:off x="342900" y="5319033"/>
            <a:ext cx="2441121" cy="3317570"/>
            <a:chOff x="4274527" y="3978519"/>
            <a:chExt cx="1821473" cy="2771612"/>
          </a:xfrm>
        </p:grpSpPr>
        <p:pic>
          <p:nvPicPr>
            <p:cNvPr id="12" name="Picture 11">
              <a:extLst>
                <a:ext uri="{FF2B5EF4-FFF2-40B4-BE49-F238E27FC236}">
                  <a16:creationId xmlns:a16="http://schemas.microsoft.com/office/drawing/2014/main" id="{0CCD67EA-5CD8-748B-25DE-54E25DD47B72}"/>
                </a:ext>
              </a:extLst>
            </p:cNvPr>
            <p:cNvPicPr>
              <a:picLocks noChangeAspect="1"/>
            </p:cNvPicPr>
            <p:nvPr/>
          </p:nvPicPr>
          <p:blipFill rotWithShape="1">
            <a:blip r:embed="rId3"/>
            <a:srcRect r="53213"/>
            <a:stretch/>
          </p:blipFill>
          <p:spPr>
            <a:xfrm>
              <a:off x="4274527" y="4569776"/>
              <a:ext cx="798259" cy="2180355"/>
            </a:xfrm>
            <a:prstGeom prst="rect">
              <a:avLst/>
            </a:prstGeom>
          </p:spPr>
        </p:pic>
        <p:pic>
          <p:nvPicPr>
            <p:cNvPr id="13" name="Picture 12">
              <a:extLst>
                <a:ext uri="{FF2B5EF4-FFF2-40B4-BE49-F238E27FC236}">
                  <a16:creationId xmlns:a16="http://schemas.microsoft.com/office/drawing/2014/main" id="{8633A461-1438-3667-0BB1-7C209EC3AB9C}"/>
                </a:ext>
              </a:extLst>
            </p:cNvPr>
            <p:cNvPicPr>
              <a:picLocks noChangeAspect="1"/>
            </p:cNvPicPr>
            <p:nvPr/>
          </p:nvPicPr>
          <p:blipFill rotWithShape="1">
            <a:blip r:embed="rId3"/>
            <a:srcRect l="47350"/>
            <a:stretch/>
          </p:blipFill>
          <p:spPr>
            <a:xfrm>
              <a:off x="5163170" y="3978519"/>
              <a:ext cx="932830" cy="2771612"/>
            </a:xfrm>
            <a:prstGeom prst="rect">
              <a:avLst/>
            </a:prstGeom>
          </p:spPr>
        </p:pic>
      </p:grpSp>
    </p:spTree>
    <p:extLst>
      <p:ext uri="{BB962C8B-B14F-4D97-AF65-F5344CB8AC3E}">
        <p14:creationId xmlns:p14="http://schemas.microsoft.com/office/powerpoint/2010/main" val="1485810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4800600" y="3536916"/>
            <a:ext cx="8333316" cy="4367991"/>
          </a:xfrm>
          <a:prstGeom prst="rect">
            <a:avLst/>
          </a:prstGeom>
          <a:noFill/>
        </p:spPr>
        <p:txBody>
          <a:bodyPr wrap="square" rtlCol="0">
            <a:spAutoFit/>
          </a:bodyPr>
          <a:lstStyle/>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كل متعلِّمين اثنين أن يقفا أمام بعضهما وجها لوجه، ثم يصرحان بنتيجة مقارنة طوليهما باستعمال العبارة "أطول من..." ، "أقصر من...".</a:t>
            </a:r>
          </a:p>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المتعلمين تكرار المقارنة بين الكتاب والدفتر أو أشياء أخرى ثم التعبير عن نتيجة المقارنة باستخدام العبارات السابقة.</a:t>
            </a:r>
          </a:p>
        </p:txBody>
      </p:sp>
      <p:sp>
        <p:nvSpPr>
          <p:cNvPr id="9" name="Google Shape;146;p4">
            <a:extLst>
              <a:ext uri="{FF2B5EF4-FFF2-40B4-BE49-F238E27FC236}">
                <a16:creationId xmlns:a16="http://schemas.microsoft.com/office/drawing/2014/main" id="{60E482A2-522C-F0E3-E162-D3849C86AEA7}"/>
              </a:ext>
            </a:extLst>
          </p:cNvPr>
          <p:cNvSpPr txBox="1">
            <a:spLocks/>
          </p:cNvSpPr>
          <p:nvPr/>
        </p:nvSpPr>
        <p:spPr>
          <a:xfrm>
            <a:off x="2144209" y="1346474"/>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pSp>
        <p:nvGrpSpPr>
          <p:cNvPr id="14" name="Group 13">
            <a:extLst>
              <a:ext uri="{FF2B5EF4-FFF2-40B4-BE49-F238E27FC236}">
                <a16:creationId xmlns:a16="http://schemas.microsoft.com/office/drawing/2014/main" id="{974F80F0-27F1-CF5D-AAF1-AE539B6DD01E}"/>
              </a:ext>
            </a:extLst>
          </p:cNvPr>
          <p:cNvGrpSpPr/>
          <p:nvPr/>
        </p:nvGrpSpPr>
        <p:grpSpPr>
          <a:xfrm>
            <a:off x="692905" y="3483659"/>
            <a:ext cx="1974095" cy="2726641"/>
            <a:chOff x="1982111" y="2000925"/>
            <a:chExt cx="2059228" cy="2904450"/>
          </a:xfrm>
        </p:grpSpPr>
        <p:pic>
          <p:nvPicPr>
            <p:cNvPr id="10" name="Picture 9">
              <a:extLst>
                <a:ext uri="{FF2B5EF4-FFF2-40B4-BE49-F238E27FC236}">
                  <a16:creationId xmlns:a16="http://schemas.microsoft.com/office/drawing/2014/main" id="{48F20A96-53E2-212E-B3AA-DB03118ABDB6}"/>
                </a:ext>
              </a:extLst>
            </p:cNvPr>
            <p:cNvPicPr>
              <a:picLocks noChangeAspect="1"/>
            </p:cNvPicPr>
            <p:nvPr/>
          </p:nvPicPr>
          <p:blipFill rotWithShape="1">
            <a:blip r:embed="rId3"/>
            <a:srcRect l="15083"/>
            <a:stretch/>
          </p:blipFill>
          <p:spPr>
            <a:xfrm>
              <a:off x="3011726" y="2366962"/>
              <a:ext cx="1029613" cy="2538413"/>
            </a:xfrm>
            <a:prstGeom prst="rect">
              <a:avLst/>
            </a:prstGeom>
          </p:spPr>
        </p:pic>
        <p:pic>
          <p:nvPicPr>
            <p:cNvPr id="13" name="Picture 12">
              <a:extLst>
                <a:ext uri="{FF2B5EF4-FFF2-40B4-BE49-F238E27FC236}">
                  <a16:creationId xmlns:a16="http://schemas.microsoft.com/office/drawing/2014/main" id="{E7927E80-EE42-A34B-84FC-77D427B829A0}"/>
                </a:ext>
              </a:extLst>
            </p:cNvPr>
            <p:cNvPicPr>
              <a:picLocks noChangeAspect="1"/>
            </p:cNvPicPr>
            <p:nvPr/>
          </p:nvPicPr>
          <p:blipFill rotWithShape="1">
            <a:blip r:embed="rId4"/>
            <a:srcRect l="20630"/>
            <a:stretch/>
          </p:blipFill>
          <p:spPr>
            <a:xfrm flipH="1">
              <a:off x="1982111" y="2000925"/>
              <a:ext cx="1029614" cy="2904450"/>
            </a:xfrm>
            <a:prstGeom prst="rect">
              <a:avLst/>
            </a:prstGeom>
          </p:spPr>
        </p:pic>
      </p:grpSp>
      <p:grpSp>
        <p:nvGrpSpPr>
          <p:cNvPr id="19" name="Group 18">
            <a:extLst>
              <a:ext uri="{FF2B5EF4-FFF2-40B4-BE49-F238E27FC236}">
                <a16:creationId xmlns:a16="http://schemas.microsoft.com/office/drawing/2014/main" id="{D5EE2771-F440-263E-5DC0-F1E47DBB4929}"/>
              </a:ext>
            </a:extLst>
          </p:cNvPr>
          <p:cNvGrpSpPr/>
          <p:nvPr/>
        </p:nvGrpSpPr>
        <p:grpSpPr>
          <a:xfrm>
            <a:off x="2743200" y="6664144"/>
            <a:ext cx="1857381" cy="1696091"/>
            <a:chOff x="2311394" y="4543425"/>
            <a:chExt cx="2787653" cy="1898544"/>
          </a:xfrm>
        </p:grpSpPr>
        <p:pic>
          <p:nvPicPr>
            <p:cNvPr id="16" name="Picture 15">
              <a:extLst>
                <a:ext uri="{FF2B5EF4-FFF2-40B4-BE49-F238E27FC236}">
                  <a16:creationId xmlns:a16="http://schemas.microsoft.com/office/drawing/2014/main" id="{5FE66A5F-2B7F-B26B-9203-087C1BA7983D}"/>
                </a:ext>
              </a:extLst>
            </p:cNvPr>
            <p:cNvPicPr>
              <a:picLocks noChangeAspect="1"/>
            </p:cNvPicPr>
            <p:nvPr/>
          </p:nvPicPr>
          <p:blipFill>
            <a:blip r:embed="rId5"/>
            <a:stretch>
              <a:fillRect/>
            </a:stretch>
          </p:blipFill>
          <p:spPr>
            <a:xfrm>
              <a:off x="2311394" y="4986337"/>
              <a:ext cx="1171575" cy="1371600"/>
            </a:xfrm>
            <a:prstGeom prst="rect">
              <a:avLst/>
            </a:prstGeom>
          </p:spPr>
        </p:pic>
        <p:pic>
          <p:nvPicPr>
            <p:cNvPr id="18" name="Picture 17">
              <a:extLst>
                <a:ext uri="{FF2B5EF4-FFF2-40B4-BE49-F238E27FC236}">
                  <a16:creationId xmlns:a16="http://schemas.microsoft.com/office/drawing/2014/main" id="{D9C7D7F6-92DB-2ED6-BCD5-E35B155C6CD2}"/>
                </a:ext>
              </a:extLst>
            </p:cNvPr>
            <p:cNvPicPr>
              <a:picLocks noChangeAspect="1"/>
            </p:cNvPicPr>
            <p:nvPr/>
          </p:nvPicPr>
          <p:blipFill>
            <a:blip r:embed="rId6"/>
            <a:stretch>
              <a:fillRect/>
            </a:stretch>
          </p:blipFill>
          <p:spPr>
            <a:xfrm>
              <a:off x="3543296" y="4543425"/>
              <a:ext cx="1555751" cy="1898544"/>
            </a:xfrm>
            <a:prstGeom prst="rect">
              <a:avLst/>
            </a:prstGeom>
          </p:spPr>
        </p:pic>
      </p:grpSp>
    </p:spTree>
    <p:extLst>
      <p:ext uri="{BB962C8B-B14F-4D97-AF65-F5344CB8AC3E}">
        <p14:creationId xmlns:p14="http://schemas.microsoft.com/office/powerpoint/2010/main" val="3444370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05988"/>
            <a:ext cx="9396747" cy="2394912"/>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528484" y="4676599"/>
              <a:ext cx="516540" cy="198123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386037" y="4990423"/>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تعرف وتمثيل وكتابة  العدد </a:t>
            </a:r>
            <a:r>
              <a:rPr lang="fr-MA" sz="4000" dirty="0">
                <a:latin typeface="Microsoft Uighur" panose="02000000000000000000" pitchFamily="2" charset="-78"/>
                <a:cs typeface="Microsoft Uighur" panose="02000000000000000000" pitchFamily="2" charset="-78"/>
              </a:rPr>
              <a:t>2</a:t>
            </a:r>
            <a:endParaRPr lang="fr-FR" sz="4000" dirty="0">
              <a:latin typeface="Microsoft Uighur" panose="02000000000000000000" pitchFamily="2" charset="-78"/>
              <a:cs typeface="Microsoft Uighur" panose="02000000000000000000" pitchFamily="2" charset="-78"/>
            </a:endParaRPr>
          </a:p>
        </p:txBody>
      </p:sp>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74953" y="5905500"/>
            <a:ext cx="455010" cy="466386"/>
          </a:xfrm>
          <a:prstGeom prst="rect">
            <a:avLst/>
          </a:prstGeom>
        </p:spPr>
      </p:pic>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rtl="1"/>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a:t>
            </a:r>
            <a:r>
              <a:rPr lang="fr-MA" sz="3200" b="1" dirty="0">
                <a:solidFill>
                  <a:srgbClr val="106585"/>
                </a:solidFill>
                <a:latin typeface="Microsoft Uighur" panose="02000000000000000000" pitchFamily="2" charset="-78"/>
                <a:ea typeface="Dosis"/>
                <a:cs typeface="Microsoft Uighur" panose="02000000000000000000" pitchFamily="2" charset="-78"/>
                <a:sym typeface="Dosis"/>
              </a:rPr>
              <a:t> 80% </a:t>
            </a: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 من التلاميذ قادرين على:</a:t>
            </a:r>
            <a:endParaRPr lang="fr-FR" sz="3200"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74953" y="5158858"/>
            <a:ext cx="455010" cy="466386"/>
          </a:xfrm>
          <a:prstGeom prst="rect">
            <a:avLst/>
          </a:prstGeom>
        </p:spPr>
      </p:pic>
      <p:sp>
        <p:nvSpPr>
          <p:cNvPr id="15" name="ZoneTexte 14">
            <a:extLst>
              <a:ext uri="{FF2B5EF4-FFF2-40B4-BE49-F238E27FC236}">
                <a16:creationId xmlns:a16="http://schemas.microsoft.com/office/drawing/2014/main" id="{8F233536-9461-7408-0FC3-99FFB3D4B901}"/>
              </a:ext>
            </a:extLst>
          </p:cNvPr>
          <p:cNvSpPr txBox="1"/>
          <p:nvPr/>
        </p:nvSpPr>
        <p:spPr>
          <a:xfrm>
            <a:off x="2386037" y="5753100"/>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مقارنة وتقدير الأطوال</a:t>
            </a:r>
            <a:endParaRPr lang="fr-FR" sz="4000" dirty="0">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7A65B709-BD6B-0AD3-FDB9-52C65E13B8C5}"/>
              </a:ext>
            </a:extLst>
          </p:cNvPr>
          <p:cNvPicPr>
            <a:picLocks noChangeAspect="1"/>
          </p:cNvPicPr>
          <p:nvPr/>
        </p:nvPicPr>
        <p:blipFill>
          <a:blip r:embed="rId7"/>
          <a:stretch>
            <a:fillRect/>
          </a:stretch>
        </p:blipFill>
        <p:spPr>
          <a:xfrm>
            <a:off x="10896600" y="6515100"/>
            <a:ext cx="455010" cy="466386"/>
          </a:xfrm>
          <a:prstGeom prst="rect">
            <a:avLst/>
          </a:prstGeom>
        </p:spPr>
      </p:pic>
      <p:sp>
        <p:nvSpPr>
          <p:cNvPr id="16" name="ZoneTexte 15">
            <a:extLst>
              <a:ext uri="{FF2B5EF4-FFF2-40B4-BE49-F238E27FC236}">
                <a16:creationId xmlns:a16="http://schemas.microsoft.com/office/drawing/2014/main" id="{6361C57F-C30C-009D-98FD-BA023D373D6A}"/>
              </a:ext>
            </a:extLst>
          </p:cNvPr>
          <p:cNvSpPr txBox="1"/>
          <p:nvPr/>
        </p:nvSpPr>
        <p:spPr>
          <a:xfrm>
            <a:off x="2362200" y="6438900"/>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العد تصاعديا</a:t>
            </a:r>
            <a:endParaRPr lang="fr-FR" sz="40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97797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1485544" y="762829"/>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105400" y="3679156"/>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2278" y="4712092"/>
            <a:ext cx="3313287" cy="2453677"/>
          </a:xfrm>
          <a:prstGeom prst="rect">
            <a:avLst/>
          </a:prstGeom>
        </p:spPr>
      </p:pic>
      <p:pic>
        <p:nvPicPr>
          <p:cNvPr id="15" name="Image 14">
            <a:extLst>
              <a:ext uri="{FF2B5EF4-FFF2-40B4-BE49-F238E27FC236}">
                <a16:creationId xmlns:a16="http://schemas.microsoft.com/office/drawing/2014/main" id="{FEF621D7-D14D-F1EB-D931-4C9D9D0D0A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94653" y="4473219"/>
            <a:ext cx="1424853" cy="1445384"/>
          </a:xfrm>
          <a:prstGeom prst="rect">
            <a:avLst/>
          </a:prstGeom>
        </p:spPr>
      </p:pic>
      <p:pic>
        <p:nvPicPr>
          <p:cNvPr id="12" name="Image 11">
            <a:extLst>
              <a:ext uri="{FF2B5EF4-FFF2-40B4-BE49-F238E27FC236}">
                <a16:creationId xmlns:a16="http://schemas.microsoft.com/office/drawing/2014/main" id="{98ED59FC-8F63-32EB-401E-E12671652E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2173" y="4473484"/>
            <a:ext cx="1424853" cy="145878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091152" y="5219700"/>
            <a:ext cx="6086207"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–أنشطة التهيئة لمهارات العد و الحساب</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تعرف وتمثيل وكتابة  العدد 2</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حجلة الأعداد</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نشاط اعتيادي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قصة عدد</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305762" y="3640170"/>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–نشاط التفكير المنطقي</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مقارنة وتقدير الأطوال</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97615" y="6535879"/>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3738292460"/>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219200"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5257800" y="6438900"/>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55394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368" y="3888522"/>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5"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graphicFrame>
        <p:nvGraphicFramePr>
          <p:cNvPr id="11" name="Tableau 10">
            <a:extLst>
              <a:ext uri="{FF2B5EF4-FFF2-40B4-BE49-F238E27FC236}">
                <a16:creationId xmlns:a16="http://schemas.microsoft.com/office/drawing/2014/main" id="{9AE6994D-8ABA-BE2A-F6D0-6F009DE0D044}"/>
              </a:ext>
            </a:extLst>
          </p:cNvPr>
          <p:cNvGraphicFramePr>
            <a:graphicFrameLocks noGrp="1"/>
          </p:cNvGraphicFramePr>
          <p:nvPr>
            <p:extLst>
              <p:ext uri="{D42A27DB-BD31-4B8C-83A1-F6EECF244321}">
                <p14:modId xmlns:p14="http://schemas.microsoft.com/office/powerpoint/2010/main" val="1464119681"/>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grpSp>
        <p:nvGrpSpPr>
          <p:cNvPr id="2" name="Group 7">
            <a:extLst>
              <a:ext uri="{FF2B5EF4-FFF2-40B4-BE49-F238E27FC236}">
                <a16:creationId xmlns:a16="http://schemas.microsoft.com/office/drawing/2014/main" id="{9459AFE8-A7CA-04A8-9D7A-7521D1155653}"/>
              </a:ext>
            </a:extLst>
          </p:cNvPr>
          <p:cNvGrpSpPr/>
          <p:nvPr/>
        </p:nvGrpSpPr>
        <p:grpSpPr>
          <a:xfrm>
            <a:off x="9439968" y="4305300"/>
            <a:ext cx="1967371" cy="1801077"/>
            <a:chOff x="331235" y="1277768"/>
            <a:chExt cx="1795426" cy="2270728"/>
          </a:xfrm>
        </p:grpSpPr>
        <p:pic>
          <p:nvPicPr>
            <p:cNvPr id="4" name="Picture 2">
              <a:extLst>
                <a:ext uri="{FF2B5EF4-FFF2-40B4-BE49-F238E27FC236}">
                  <a16:creationId xmlns:a16="http://schemas.microsoft.com/office/drawing/2014/main" id="{B518C337-2A7F-9169-463F-EE01D0234495}"/>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6" name="Image 19" descr="Une image contenant texte, fournitures de bureau&#10;&#10;Description générée automatiquement">
              <a:extLst>
                <a:ext uri="{FF2B5EF4-FFF2-40B4-BE49-F238E27FC236}">
                  <a16:creationId xmlns:a16="http://schemas.microsoft.com/office/drawing/2014/main" id="{31BE3DC6-3463-5D07-59FF-A14C84664E32}"/>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3" name="Picture 8" descr="Maped Brosse en Bois pour Ardoises Blanches et Noires">
              <a:extLst>
                <a:ext uri="{FF2B5EF4-FFF2-40B4-BE49-F238E27FC236}">
                  <a16:creationId xmlns:a16="http://schemas.microsoft.com/office/drawing/2014/main" id="{2E1DE49E-A085-CBAC-6FBD-5E606AC3393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Image 17">
            <a:extLst>
              <a:ext uri="{FF2B5EF4-FFF2-40B4-BE49-F238E27FC236}">
                <a16:creationId xmlns:a16="http://schemas.microsoft.com/office/drawing/2014/main" id="{BB744B03-D4D0-1D89-7A3A-DF8496EF7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800" y="5532455"/>
            <a:ext cx="1027366" cy="685800"/>
          </a:xfrm>
          <a:prstGeom prst="rect">
            <a:avLst/>
          </a:prstGeom>
        </p:spPr>
      </p:pic>
      <p:pic>
        <p:nvPicPr>
          <p:cNvPr id="5" name="Image 4">
            <a:extLst>
              <a:ext uri="{FF2B5EF4-FFF2-40B4-BE49-F238E27FC236}">
                <a16:creationId xmlns:a16="http://schemas.microsoft.com/office/drawing/2014/main" id="{AEF211DF-AFEE-7176-21E5-50289BA02F14}"/>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72317"/>
            <a:ext cx="864313" cy="719672"/>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954107"/>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اليوم سنرى أيقونة " النمذجة" وسأوضح لكم ما</a:t>
            </a:r>
            <a:r>
              <a:rPr lang="ar-MA" sz="3200" dirty="0">
                <a:solidFill>
                  <a:prstClr val="white">
                    <a:lumMod val="75000"/>
                  </a:prstClr>
                </a:solidFill>
                <a:latin typeface="Microsoft Uighur" panose="02000000000000000000" pitchFamily="2" charset="-78"/>
                <a:cs typeface="Microsoft Uighur" panose="02000000000000000000" pitchFamily="2" charset="-78"/>
              </a:rPr>
              <a:t>ذا تعني وما</a:t>
            </a: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 عليكم القيام به </a:t>
            </a:r>
            <a:r>
              <a:rPr lang="ar-MA" sz="3200" dirty="0">
                <a:solidFill>
                  <a:prstClr val="white">
                    <a:lumMod val="75000"/>
                  </a:prstClr>
                </a:solidFill>
                <a:latin typeface="Microsoft Uighur" panose="02000000000000000000" pitchFamily="2" charset="-78"/>
                <a:cs typeface="Microsoft Uighur" panose="02000000000000000000" pitchFamily="2" charset="-78"/>
              </a:rPr>
              <a:t>عند ظهور هذه الأيقونة. </a:t>
            </a:r>
            <a:endPar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a:p>
            <a:pPr marL="342900" marR="0" lvl="0" indent="-342900" algn="r" defTabSz="685834"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يوضح  الأستاذ(ة) للتلاميذ السلوك المنتظر منهم أثناء النمذجة كما هو مبين في الملحق 1.</a:t>
            </a:r>
          </a:p>
        </p:txBody>
      </p:sp>
      <p:sp>
        <p:nvSpPr>
          <p:cNvPr id="3" name="Freeform 8">
            <a:extLst>
              <a:ext uri="{FF2B5EF4-FFF2-40B4-BE49-F238E27FC236}">
                <a16:creationId xmlns:a16="http://schemas.microsoft.com/office/drawing/2014/main" id="{E34EFA24-E43F-57B2-EB87-FF450DE3DEA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9" name="Étoile à 5 branches 3">
            <a:extLst>
              <a:ext uri="{FF2B5EF4-FFF2-40B4-BE49-F238E27FC236}">
                <a16:creationId xmlns:a16="http://schemas.microsoft.com/office/drawing/2014/main" id="{7D8AF012-905F-C37B-17B3-F86540DFB59F}"/>
              </a:ext>
            </a:extLst>
          </p:cNvPr>
          <p:cNvSpPr/>
          <p:nvPr/>
        </p:nvSpPr>
        <p:spPr>
          <a:xfrm>
            <a:off x="2817412" y="8391777"/>
            <a:ext cx="914400" cy="1219200"/>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 coins arrondis 10">
            <a:extLst>
              <a:ext uri="{FF2B5EF4-FFF2-40B4-BE49-F238E27FC236}">
                <a16:creationId xmlns:a16="http://schemas.microsoft.com/office/drawing/2014/main" id="{E47EDD3E-A784-5E74-6731-A0DCC0CAC5FF}"/>
              </a:ext>
            </a:extLst>
          </p:cNvPr>
          <p:cNvSpPr/>
          <p:nvPr/>
        </p:nvSpPr>
        <p:spPr>
          <a:xfrm>
            <a:off x="4046192" y="8855269"/>
            <a:ext cx="6852396" cy="6858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A95996C3-07A1-F2B3-64D6-A5A867830C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4883" y="3621155"/>
            <a:ext cx="4706229" cy="3137481"/>
          </a:xfrm>
          <a:prstGeom prst="rect">
            <a:avLst/>
          </a:prstGeom>
        </p:spPr>
      </p:pic>
      <p:sp>
        <p:nvSpPr>
          <p:cNvPr id="10" name="Rectangle : coins arrondis 9">
            <a:extLst>
              <a:ext uri="{FF2B5EF4-FFF2-40B4-BE49-F238E27FC236}">
                <a16:creationId xmlns:a16="http://schemas.microsoft.com/office/drawing/2014/main" id="{683DC41D-5D11-786C-3C2B-CCB248DE457A}"/>
              </a:ext>
            </a:extLst>
          </p:cNvPr>
          <p:cNvSpPr/>
          <p:nvPr/>
        </p:nvSpPr>
        <p:spPr>
          <a:xfrm>
            <a:off x="5410200" y="682202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pic>
        <p:nvPicPr>
          <p:cNvPr id="4" name="Image 3">
            <a:extLst>
              <a:ext uri="{FF2B5EF4-FFF2-40B4-BE49-F238E27FC236}">
                <a16:creationId xmlns:a16="http://schemas.microsoft.com/office/drawing/2014/main" id="{2CF2CFDF-6016-2E23-67DA-DE76A3A61F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400" y="2922975"/>
            <a:ext cx="1534725" cy="1534725"/>
          </a:xfrm>
          <a:prstGeom prst="rect">
            <a:avLst/>
          </a:prstGeom>
        </p:spPr>
      </p:pic>
      <p:sp>
        <p:nvSpPr>
          <p:cNvPr id="7" name="ZoneTexte 6">
            <a:extLst>
              <a:ext uri="{FF2B5EF4-FFF2-40B4-BE49-F238E27FC236}">
                <a16:creationId xmlns:a16="http://schemas.microsoft.com/office/drawing/2014/main" id="{427453E2-EC1B-FA70-17B3-3C10A275A3E9}"/>
              </a:ext>
            </a:extLst>
          </p:cNvPr>
          <p:cNvSpPr txBox="1"/>
          <p:nvPr/>
        </p:nvSpPr>
        <p:spPr>
          <a:xfrm>
            <a:off x="10058400" y="3490282"/>
            <a:ext cx="1534725" cy="400110"/>
          </a:xfrm>
          <a:prstGeom prst="rect">
            <a:avLst/>
          </a:prstGeom>
          <a:noFill/>
        </p:spPr>
        <p:txBody>
          <a:bodyPr wrap="square" rtlCol="0">
            <a:spAutoFit/>
          </a:bodyPr>
          <a:lstStyle/>
          <a:p>
            <a:pPr algn="ctr"/>
            <a:r>
              <a:rPr lang="ar-MA" sz="2000" b="1" dirty="0"/>
              <a:t>نمذجة</a:t>
            </a:r>
            <a:endParaRPr lang="fr-FR" sz="1000" dirty="0"/>
          </a:p>
        </p:txBody>
      </p:sp>
      <p:graphicFrame>
        <p:nvGraphicFramePr>
          <p:cNvPr id="6" name="Tableau 5">
            <a:extLst>
              <a:ext uri="{FF2B5EF4-FFF2-40B4-BE49-F238E27FC236}">
                <a16:creationId xmlns:a16="http://schemas.microsoft.com/office/drawing/2014/main" id="{85CD896D-1B12-9D4B-766E-8280564DC570}"/>
              </a:ext>
            </a:extLst>
          </p:cNvPr>
          <p:cNvGraphicFramePr>
            <a:graphicFrameLocks noGrp="1"/>
          </p:cNvGraphicFramePr>
          <p:nvPr>
            <p:extLst>
              <p:ext uri="{D42A27DB-BD31-4B8C-83A1-F6EECF244321}">
                <p14:modId xmlns:p14="http://schemas.microsoft.com/office/powerpoint/2010/main" val="4014501605"/>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462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21365</TotalTime>
  <Words>1227</Words>
  <Application>Microsoft Office PowerPoint</Application>
  <PresentationFormat>Personnalisé</PresentationFormat>
  <Paragraphs>230</Paragraphs>
  <Slides>34</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34</vt:i4>
      </vt:variant>
    </vt:vector>
  </HeadingPairs>
  <TitlesOfParts>
    <vt:vector size="47" baseType="lpstr">
      <vt:lpstr>Carelia</vt:lpstr>
      <vt:lpstr>Montserrat Medium</vt:lpstr>
      <vt:lpstr>Dubai</vt:lpstr>
      <vt:lpstr>Arial Black</vt:lpstr>
      <vt:lpstr>Arial Rounded MT Bold</vt:lpstr>
      <vt:lpstr>Montserrat</vt:lpstr>
      <vt:lpstr>Wingdings</vt:lpstr>
      <vt:lpstr>Montserrat Light</vt:lpstr>
      <vt:lpstr>Calibri</vt:lpstr>
      <vt:lpstr>Arial</vt:lpstr>
      <vt:lpstr>Microsoft Uighur</vt:lpstr>
      <vt:lpstr>Dosis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189</cp:revision>
  <dcterms:created xsi:type="dcterms:W3CDTF">2006-08-16T00:00:00Z</dcterms:created>
  <dcterms:modified xsi:type="dcterms:W3CDTF">2025-09-18T21:37:02Z</dcterms:modified>
  <dc:identifier>DAFtlvZnwz4</dc:identifier>
</cp:coreProperties>
</file>