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9"/>
  </p:notesMasterIdLst>
  <p:sldIdLst>
    <p:sldId id="257" r:id="rId2"/>
    <p:sldId id="2134808553" r:id="rId3"/>
    <p:sldId id="2134808443" r:id="rId4"/>
    <p:sldId id="2134805101" r:id="rId5"/>
    <p:sldId id="2134805392" r:id="rId6"/>
    <p:sldId id="2134805155" r:id="rId7"/>
    <p:sldId id="386" r:id="rId8"/>
    <p:sldId id="2134808444" r:id="rId9"/>
    <p:sldId id="2147482599" r:id="rId10"/>
    <p:sldId id="2134805396" r:id="rId11"/>
    <p:sldId id="2134808551" r:id="rId12"/>
    <p:sldId id="2134808459" r:id="rId13"/>
    <p:sldId id="2147482629" r:id="rId14"/>
    <p:sldId id="2147482635" r:id="rId15"/>
    <p:sldId id="2147482634" r:id="rId16"/>
    <p:sldId id="2147482636" r:id="rId17"/>
    <p:sldId id="2134808460" r:id="rId18"/>
    <p:sldId id="2134808453" r:id="rId19"/>
    <p:sldId id="2147482640" r:id="rId20"/>
    <p:sldId id="2147482641" r:id="rId21"/>
    <p:sldId id="2147482642" r:id="rId22"/>
    <p:sldId id="2147482648" r:id="rId23"/>
    <p:sldId id="2147482649" r:id="rId24"/>
    <p:sldId id="2147482644" r:id="rId25"/>
    <p:sldId id="2147482645" r:id="rId26"/>
    <p:sldId id="2134808467" r:id="rId27"/>
    <p:sldId id="2134808543" r:id="rId28"/>
    <p:sldId id="2147482646" r:id="rId29"/>
    <p:sldId id="2147482647" r:id="rId30"/>
    <p:sldId id="2134808607" r:id="rId31"/>
    <p:sldId id="2134808461" r:id="rId32"/>
    <p:sldId id="2134808469" r:id="rId33"/>
    <p:sldId id="2134808504" r:id="rId34"/>
    <p:sldId id="2147482538" r:id="rId35"/>
    <p:sldId id="513" r:id="rId36"/>
    <p:sldId id="2147482631" r:id="rId37"/>
    <p:sldId id="2147482632" r:id="rId38"/>
  </p:sldIdLst>
  <p:sldSz cx="13716000" cy="10287000"/>
  <p:notesSz cx="6858000" cy="9144000"/>
  <p:embeddedFontLst>
    <p:embeddedFont>
      <p:font typeface="Arial Black" panose="020B0A04020102020204" pitchFamily="34" charset="0"/>
      <p:bold r:id="rId40"/>
    </p:embeddedFont>
    <p:embeddedFont>
      <p:font typeface="Arial Rounded MT Bold" panose="020F0704030504030204" pitchFamily="34" charset="0"/>
      <p:regular r:id="rId41"/>
    </p:embeddedFont>
    <p:embeddedFont>
      <p:font typeface="Carelia" panose="020B0604020202020204" charset="0"/>
      <p:regular r:id="rId42"/>
    </p:embeddedFont>
    <p:embeddedFont>
      <p:font typeface="Dosis" pitchFamily="2" charset="0"/>
      <p:regular r:id="rId43"/>
      <p:bold r:id="rId44"/>
    </p:embeddedFont>
    <p:embeddedFont>
      <p:font typeface="Microsoft Uighur" panose="02000000000000000000" pitchFamily="2" charset="-78"/>
      <p:regular r:id="rId45"/>
      <p:bold r:id="rId46"/>
    </p:embeddedFont>
    <p:embeddedFont>
      <p:font typeface="Montserrat" panose="00000500000000000000" pitchFamily="2" charset="0"/>
      <p:regular r:id="rId47"/>
      <p:bold r:id="rId48"/>
      <p:italic r:id="rId49"/>
      <p:boldItalic r:id="rId50"/>
    </p:embeddedFont>
    <p:embeddedFont>
      <p:font typeface="Montserrat Light" panose="00000400000000000000" pitchFamily="2" charset="0"/>
      <p:regular r:id="rId51"/>
      <p:italic r:id="rId52"/>
    </p:embeddedFont>
    <p:embeddedFont>
      <p:font typeface="Montserrat Medium" panose="00000600000000000000" pitchFamily="2" charset="0"/>
      <p:regular r:id="rId53"/>
      <p: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956"/>
    <a:srgbClr val="02BDC9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55" d="100"/>
          <a:sy n="55" d="100"/>
        </p:scale>
        <p:origin x="725" y="3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F7677F40-BCA6-1060-F108-586FDF20D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8782EE99-F11A-D6FC-4F20-D5F0FF7CE5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E3229190-9D0B-FEB4-6E4C-DC029FF600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5404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9.svg"/><Relationship Id="rId7" Type="http://schemas.openxmlformats.org/officeDocument/2006/relationships/image" Target="../media/image39.png"/><Relationship Id="rId12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4.png"/><Relationship Id="rId4" Type="http://schemas.openxmlformats.org/officeDocument/2006/relationships/image" Target="../media/image25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36.png"/><Relationship Id="rId10" Type="http://schemas.openxmlformats.org/officeDocument/2006/relationships/image" Target="../media/image49.png"/><Relationship Id="rId4" Type="http://schemas.openxmlformats.org/officeDocument/2006/relationships/image" Target="../media/image35.png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16.png"/><Relationship Id="rId4" Type="http://schemas.openxmlformats.org/officeDocument/2006/relationships/image" Target="../media/image25.pn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5.xml"/><Relationship Id="rId18" Type="http://schemas.openxmlformats.org/officeDocument/2006/relationships/image" Target="../media/image62.png"/><Relationship Id="rId3" Type="http://schemas.openxmlformats.org/officeDocument/2006/relationships/image" Target="../media/image9.sv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8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11" Type="http://schemas.openxmlformats.org/officeDocument/2006/relationships/image" Target="../media/image59.png"/><Relationship Id="rId5" Type="http://schemas.openxmlformats.org/officeDocument/2006/relationships/customXml" Target="../ink/ink1.xml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4" Type="http://schemas.openxmlformats.org/officeDocument/2006/relationships/image" Target="../media/image12.png"/><Relationship Id="rId9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3" Type="http://schemas.openxmlformats.org/officeDocument/2006/relationships/image" Target="../media/image9.svg"/><Relationship Id="rId7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4.jpe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2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1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2751281"/>
            <a:ext cx="13164293" cy="72690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18882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1600200" y="863026"/>
            <a:ext cx="10839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يريد أن يحكي لنا قصة عن العدد 1 بنفس الطريقة التي رأيناها.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916635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التصنيف حسب خاصية اللون و الشكل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3" y="2627650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990600" y="863026"/>
            <a:ext cx="11449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سنستمر في التدرب على كيفية التصنيف حسب اللون. لاحظوا معي؛ كيف سأفعل ذلك.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النشاط مستعينا بتوجيهات البطاقة التقنية (الملحق3 ).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2D043D-C511-D654-1F8B-A6A4494A3F2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009900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53F78C-917A-6B09-322C-599A3C9206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34" y="2627650"/>
            <a:ext cx="3983695" cy="398369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3465CF4-0675-AA6D-2F5F-D8F6656ED0DE}"/>
              </a:ext>
            </a:extLst>
          </p:cNvPr>
          <p:cNvSpPr txBox="1"/>
          <p:nvPr/>
        </p:nvSpPr>
        <p:spPr>
          <a:xfrm>
            <a:off x="9285152" y="3907415"/>
            <a:ext cx="39696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/>
              <a:t>نمذجة نشاط التصنيف </a:t>
            </a:r>
          </a:p>
          <a:p>
            <a:pPr algn="ctr"/>
            <a:r>
              <a:rPr lang="ar-MA" sz="3200" b="1" dirty="0"/>
              <a:t>حسب اللون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DCE7A40-6B73-CB53-C6AF-EED31F3BB6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639" y="7429500"/>
            <a:ext cx="2546320" cy="23730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38E454-9030-89E6-6EC8-7F29B24E9B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300" y="8550206"/>
            <a:ext cx="1042488" cy="71126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8652E1-74FC-7B78-9B99-F84C8543D7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545" y="8926794"/>
            <a:ext cx="1050498" cy="71784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F68836B-7EE2-A135-5899-795FC6BD8F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74885" y="7452038"/>
            <a:ext cx="1056850" cy="79065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DC72911-09B6-E894-8812-2B41935D96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8725">
            <a:off x="6200636" y="7952159"/>
            <a:ext cx="948408" cy="94840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064B7F3-EE98-1FFD-0C19-EA3E19A6BE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02480">
            <a:off x="6276446" y="7147597"/>
            <a:ext cx="944632" cy="94463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8D778D0-290C-D509-1454-E9BFCD1622A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66" y="7269103"/>
            <a:ext cx="2515170" cy="251517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A924EE4-2865-32DA-D8EC-6A46CC583FF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434" y="7684239"/>
            <a:ext cx="1418129" cy="141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14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DA85-7173-C57E-D058-24CBCABBD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C6CD8AA-DB86-8388-F229-D263ACBE1C3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6CB0FF-275B-39FB-82D5-94748F6B2CDE}"/>
              </a:ext>
            </a:extLst>
          </p:cNvPr>
          <p:cNvSpPr/>
          <p:nvPr/>
        </p:nvSpPr>
        <p:spPr>
          <a:xfrm>
            <a:off x="275853" y="2627650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654898-3410-E811-2BEF-0C84101F8410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70B3EE-17F2-E55D-A0D6-E6E5975B2D1E}"/>
              </a:ext>
            </a:extLst>
          </p:cNvPr>
          <p:cNvSpPr txBox="1"/>
          <p:nvPr/>
        </p:nvSpPr>
        <p:spPr>
          <a:xfrm>
            <a:off x="990600" y="863026"/>
            <a:ext cx="11449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للقيام بنفس العملية في إطار مجموعات. </a:t>
            </a:r>
            <a:endParaRPr lang="f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94FB0ED-932C-FE11-0AED-7150952F09B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2409A39-F317-513B-36BE-6EEDD0DFBD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C5347625-4343-857F-C4AA-01479E98E9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873" y="7429500"/>
            <a:ext cx="2546320" cy="23730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8BB7240-5EEB-2F08-425B-32D0C2A238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534" y="8550206"/>
            <a:ext cx="1042488" cy="71126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7FB26B3-8E92-F871-8F3B-A5484DE9E8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779" y="8926794"/>
            <a:ext cx="1050498" cy="71784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32837E-2850-636A-68B9-D4CB9B1875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69119" y="7452038"/>
            <a:ext cx="1056850" cy="79065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D667007-A6E1-F21B-7088-B6DF5912AA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8725">
            <a:off x="8094870" y="7952159"/>
            <a:ext cx="948408" cy="94840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3866E49-5A24-E684-50A0-4B2007282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02480">
            <a:off x="8170680" y="7147597"/>
            <a:ext cx="944632" cy="94463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6041CD0-DD97-61ED-8F7D-5B55A3E2299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332" y="8101033"/>
            <a:ext cx="1789510" cy="178951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50F1AA4-C1D3-6F69-0E2B-F9FFAA59D7A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792" y="7173971"/>
            <a:ext cx="1418129" cy="1418129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9CD1F71-A8D5-2BB7-4574-8E1A3B38F2B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393" y="2821826"/>
            <a:ext cx="7373429" cy="416759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42BAFDE-323D-013F-7962-D3B4F9FD82B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924956" y="7452039"/>
            <a:ext cx="1545457" cy="20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59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5C8DE-56EF-B8C2-8628-3B744E6FF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6203F0-2138-47E8-D3DB-0E4EFC0F3DB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AC220B-8795-69EE-B1AB-80B91BA1CE94}"/>
              </a:ext>
            </a:extLst>
          </p:cNvPr>
          <p:cNvSpPr/>
          <p:nvPr/>
        </p:nvSpPr>
        <p:spPr>
          <a:xfrm>
            <a:off x="275853" y="2627650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970B079-CD1D-B823-5123-B621493ED4FC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1F005D4-2E25-AB56-E01B-C5CB2FB06573}"/>
              </a:ext>
            </a:extLst>
          </p:cNvPr>
          <p:cNvSpPr txBox="1"/>
          <p:nvPr/>
        </p:nvSpPr>
        <p:spPr>
          <a:xfrm>
            <a:off x="990600" y="863026"/>
            <a:ext cx="11449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سنستمر في التدرب على كيفية التصنيف حسب الشكل. لاحظوا معي؛ كيف سأفعل ذلك.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النشاط مستعينا بتوجيهات البطاقة التقنية (الملحق3 ).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134D59E-F169-92D5-D91A-7F235B639EA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2BA3455-2FB3-C412-7C3F-84E70F19FB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191BF1F4-DC71-E38B-AC45-7AADBA6025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009900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333EB6-F332-1322-EF1F-55E40CBB78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34" y="2627650"/>
            <a:ext cx="3983695" cy="398369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9E4BD7E-2085-2EC3-3F7E-CFD6837E1238}"/>
              </a:ext>
            </a:extLst>
          </p:cNvPr>
          <p:cNvSpPr txBox="1"/>
          <p:nvPr/>
        </p:nvSpPr>
        <p:spPr>
          <a:xfrm>
            <a:off x="9285152" y="3907415"/>
            <a:ext cx="39696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/>
              <a:t>نمذجة نشاط التصنيف </a:t>
            </a:r>
          </a:p>
          <a:p>
            <a:pPr algn="ctr"/>
            <a:r>
              <a:rPr lang="ar-MA" sz="3200" b="1" dirty="0"/>
              <a:t>حسب الشكل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D15E8C7-B08D-D97B-9FB9-33AF3D509D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639" y="7429500"/>
            <a:ext cx="2546320" cy="237309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D35F9EC-5847-AB4C-0DEC-BEA3D31538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724" y="7536292"/>
            <a:ext cx="1905000" cy="1905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401551E-E791-D175-3658-E535DB9519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28107" y="7489120"/>
            <a:ext cx="1397412" cy="139741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FABB284-A6C9-568E-8488-CC296C89A66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7440963"/>
            <a:ext cx="1905000" cy="1905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5F409E6-788F-1D23-0BE9-2307EEE1D6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943" y="7812552"/>
            <a:ext cx="1397413" cy="137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64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C5FF2-3C4A-7F5B-3F49-043ADBB65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41548B-D7B0-827B-088B-E5F2DC1E490D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4AD2F5-C04C-FF40-9FE3-D99D01680FFC}"/>
              </a:ext>
            </a:extLst>
          </p:cNvPr>
          <p:cNvSpPr/>
          <p:nvPr/>
        </p:nvSpPr>
        <p:spPr>
          <a:xfrm>
            <a:off x="275853" y="2627650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1761D2-1F6C-2BCC-F1FC-E7A872357284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2EAA14-B291-CF9C-AE61-632FF38A67FE}"/>
              </a:ext>
            </a:extLst>
          </p:cNvPr>
          <p:cNvSpPr txBox="1"/>
          <p:nvPr/>
        </p:nvSpPr>
        <p:spPr>
          <a:xfrm>
            <a:off x="990600" y="863026"/>
            <a:ext cx="11449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للقيام بنفس العملية في إطار مجموعات.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يتجول الأستاذ(ة) لتقديم التغذية الراجعة.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1FAD72A-4171-53FE-0A7B-8C49676A66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D71C097-5B21-783D-6F81-81E536A9B10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82B4E65-0F4F-D419-0070-48AA207A1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873" y="7429500"/>
            <a:ext cx="2546320" cy="2373099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265213A0-87D0-5CE4-CA0A-574CAFF2E7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393" y="2821826"/>
            <a:ext cx="7373429" cy="41675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DF1834A-6C11-8EC3-A1DF-04FDCC223C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5" y="7536292"/>
            <a:ext cx="1905000" cy="1905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81D1D85-9BDF-860A-EF59-558845B4D9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04469" y="7814925"/>
            <a:ext cx="1397412" cy="13974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8B8092-5C90-43E7-0B04-04BD7A368A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538" y="7429500"/>
            <a:ext cx="1905000" cy="1905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D96AEF1-A897-CCD8-EF07-7952981E80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881" y="7801089"/>
            <a:ext cx="1397413" cy="137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68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 العدد 1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266564B1-1994-4B6E-DCC0-D41E91519B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في بداية هذه الحصة من خلال نشاط قصة عدد على العدد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فللقسم باب واحد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باب واحد. واحد مع رفع أصبع واحد للإشارة إلى 1.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B522BC-0319-1EC7-503F-5398C43F8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4000500"/>
            <a:ext cx="3810532" cy="381053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F4BF339-6280-495F-4729-9B7ED37AA7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686300"/>
            <a:ext cx="1728955" cy="26209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0EEAAF-36B3-72DD-6E12-209049C0F846}"/>
              </a:ext>
            </a:extLst>
          </p:cNvPr>
          <p:cNvSpPr/>
          <p:nvPr/>
        </p:nvSpPr>
        <p:spPr>
          <a:xfrm>
            <a:off x="1435606" y="4991100"/>
            <a:ext cx="2619747" cy="25494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4BD30-DB18-85F0-F404-5BEC73C81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FD75837-42FF-BB45-9A10-9A579F48A8F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473EB16-E376-1835-B091-C1DA122CD13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AD2C1B0-8742-9C74-C0BA-BAED66AF8DD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C23E741D-68DE-945F-8D4B-F7FA5A8D35A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A02131-297A-A0F6-1277-5289788B0B2D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القسم مكتب واحد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مكتب واحد. واحد مع رفع أصبع واحد للإشارة إلى 1.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F28BA0-D79C-9DA0-3D23-FE672776F4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686300"/>
            <a:ext cx="1728955" cy="26209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264BFFD-BCAA-ADE0-E961-C7D22FACA1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702" y="3688309"/>
            <a:ext cx="4957921" cy="495792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9485AAA-E715-5BDD-DC1F-5953458FA9B9}"/>
              </a:ext>
            </a:extLst>
          </p:cNvPr>
          <p:cNvSpPr/>
          <p:nvPr/>
        </p:nvSpPr>
        <p:spPr>
          <a:xfrm>
            <a:off x="1435606" y="4991100"/>
            <a:ext cx="2619747" cy="25494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97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27C1-B6B3-4858-7712-4AADB0289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D311FC-D64D-0D20-3CCA-40178131801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BAB2F1-E535-B39C-2360-95CED905BD98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BF0886-39E0-EE71-D34E-45FB7EBC35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2BEE41F9-1A83-7749-A4B6-3697734FB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60DA10-5720-FF40-D164-9D867B96F07F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وهذا قلم واحد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باب واحد. واحد مع رفع أصبع واحد للإشارة إلى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5D9F776-D165-649C-774A-F84F0F7A96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245" y="4686300"/>
            <a:ext cx="1728955" cy="26209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8EB8745-6841-CCD6-25A4-D8BA154CC2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817" y="3924300"/>
            <a:ext cx="4151223" cy="415122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582CDE6-1F0E-5983-0960-E253E2B4DE81}"/>
              </a:ext>
            </a:extLst>
          </p:cNvPr>
          <p:cNvSpPr/>
          <p:nvPr/>
        </p:nvSpPr>
        <p:spPr>
          <a:xfrm>
            <a:off x="1435606" y="4991100"/>
            <a:ext cx="2619747" cy="25494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57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06FE8-EF6A-3CB3-6706-BD5C63B2F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B6E7FB-E98F-8B76-6A6D-B604489709F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FCB6DA-722C-E038-C8A1-595E3559DF04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F5C1BC9-B849-0BC8-38F4-11B40C3FEFC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742A9618-DBD9-DB24-7658-6F620406A5B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7A9E34-8BCC-910D-4F7D-E2C7DF677408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مسطرة واحدة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مسطرة واحدة. واحدة مع رفع أصبع واحد للإشارة إلى 1.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EEB2DEE-34B9-8CD5-E58C-B06CAE734D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686300"/>
            <a:ext cx="1728955" cy="26209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ACBA41F-38AB-3C66-D44C-1235714802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62495">
            <a:off x="8062711" y="4393662"/>
            <a:ext cx="3950982" cy="32062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3B67DEE-2583-2D7D-93D2-092FD055BA6A}"/>
              </a:ext>
            </a:extLst>
          </p:cNvPr>
          <p:cNvSpPr/>
          <p:nvPr/>
        </p:nvSpPr>
        <p:spPr>
          <a:xfrm>
            <a:off x="1435606" y="4956286"/>
            <a:ext cx="2619747" cy="25494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79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4F3393DE-9724-D2DF-6E2C-BD978FA3647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واحد بأشياء من اختياره.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136161E-2382-1812-3C7B-B73C1AEE04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4711700"/>
            <a:ext cx="1728955" cy="26209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A81803-7374-16CD-5317-681BD9651E41}"/>
              </a:ext>
            </a:extLst>
          </p:cNvPr>
          <p:cNvSpPr/>
          <p:nvPr/>
        </p:nvSpPr>
        <p:spPr>
          <a:xfrm>
            <a:off x="3133354" y="4991100"/>
            <a:ext cx="2619747" cy="25494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18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5D3189FF-E39A-EEF8-84D0-F16CC9B0465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نكتب العدد 1.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1 في الهواء ويدعو المتعلمين لفعل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1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99AA55-E4ED-C32E-8CCA-163E575379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5167745"/>
            <a:ext cx="1444740" cy="166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110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F3EA3643-3EF0-6782-277E-6A3B7A9536A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1.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477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CBBCB819-ACC1-AD32-B3A5-F99176D1277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1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572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من كراسة الرياضيات. لاحظوا كيف.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31318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930F0DD-2298-5D5A-A880-02F4E73A31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16246"/>
            <a:ext cx="11214873" cy="443441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B0601707-4B85-D6F4-2E61-596083C04B54}"/>
              </a:ext>
            </a:extLst>
          </p:cNvPr>
          <p:cNvSpPr/>
          <p:nvPr/>
        </p:nvSpPr>
        <p:spPr>
          <a:xfrm rot="1082412">
            <a:off x="4217818" y="6693341"/>
            <a:ext cx="2643455" cy="1007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865E225-F107-CB71-BFE3-652FFA95EA4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FD50-FF6B-FCF3-3705-8A7F90A8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623F53-A0C2-E612-AEDB-17BA3BCB110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C04D1F-397D-69C2-1BB4-0F4DD0CB665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3FF84-1425-D166-BEF0-BEBA1737AE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8F6C35-935F-7423-E41F-41C2B854E095}"/>
              </a:ext>
            </a:extLst>
          </p:cNvPr>
          <p:cNvSpPr txBox="1"/>
          <p:nvPr/>
        </p:nvSpPr>
        <p:spPr>
          <a:xfrm>
            <a:off x="4724400" y="800100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منا هو أن نصل العدد 1 بالمجموعة التي بها عنصر واحد.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يرفع الأستاذ(ة) أصبعه للإشارة للعدد 1.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التعليمة ويعيد حل المثال الأول.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9E7FBB-3FCA-71E7-886C-DF27A64EFE4C}"/>
              </a:ext>
            </a:extLst>
          </p:cNvPr>
          <p:cNvSpPr/>
          <p:nvPr/>
        </p:nvSpPr>
        <p:spPr>
          <a:xfrm rot="10800000">
            <a:off x="12752913" y="87630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F9CF428-FB50-FC97-51A8-B6E20CAD96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7D1E250-996E-2E3A-614E-1094FED69F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16246"/>
            <a:ext cx="11214873" cy="443441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E23CD7CF-FA7A-9F1A-D322-6603DA2A6CA2}"/>
              </a:ext>
            </a:extLst>
          </p:cNvPr>
          <p:cNvSpPr/>
          <p:nvPr/>
        </p:nvSpPr>
        <p:spPr>
          <a:xfrm rot="1082412">
            <a:off x="4217818" y="6693341"/>
            <a:ext cx="2643455" cy="1007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24D0068-E187-D8A9-D8E2-9DCF9883B007}"/>
              </a:ext>
            </a:extLst>
          </p:cNvPr>
          <p:cNvCxnSpPr>
            <a:stCxn id="30" idx="1"/>
            <a:endCxn id="30" idx="3"/>
          </p:cNvCxnSpPr>
          <p:nvPr/>
        </p:nvCxnSpPr>
        <p:spPr>
          <a:xfrm>
            <a:off x="4282795" y="6334380"/>
            <a:ext cx="2513501" cy="818636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764C3108-7022-BB34-3DD5-AC140F38CDB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953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2575-3906-1160-439C-3E7F683EC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D6703F-B869-B56E-0BD8-6FF43BB9339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9F5750C-7456-F508-EF48-93F155A6626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98573D-3159-D446-12D9-AE2FD31F7E2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613007-58CE-F538-8C1C-50058CE64D65}"/>
              </a:ext>
            </a:extLst>
          </p:cNvPr>
          <p:cNvSpPr txBox="1"/>
          <p:nvPr/>
        </p:nvSpPr>
        <p:spPr>
          <a:xfrm>
            <a:off x="4724400" y="800100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F43D336-6EC2-838B-0384-605DD0F61DA9}"/>
              </a:ext>
            </a:extLst>
          </p:cNvPr>
          <p:cNvSpPr/>
          <p:nvPr/>
        </p:nvSpPr>
        <p:spPr>
          <a:xfrm rot="10800000">
            <a:off x="12752913" y="87630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E188E78-5DF5-0551-C6E9-9D470900C2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B4B2839-3B0D-C279-3A1A-5BC9EA789B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16246"/>
            <a:ext cx="11214873" cy="443441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71B0F15-E454-EC73-D585-2C922C911B8E}"/>
              </a:ext>
            </a:extLst>
          </p:cNvPr>
          <p:cNvSpPr/>
          <p:nvPr/>
        </p:nvSpPr>
        <p:spPr>
          <a:xfrm rot="1082412">
            <a:off x="4217818" y="6693341"/>
            <a:ext cx="2643455" cy="1007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5AEB8966-9CBB-9D38-F492-C1EE857FC281}"/>
              </a:ext>
            </a:extLst>
          </p:cNvPr>
          <p:cNvCxnSpPr>
            <a:stCxn id="30" idx="1"/>
            <a:endCxn id="30" idx="3"/>
          </p:cNvCxnSpPr>
          <p:nvPr/>
        </p:nvCxnSpPr>
        <p:spPr>
          <a:xfrm>
            <a:off x="4282795" y="6334380"/>
            <a:ext cx="2513501" cy="818636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8C6F13E5-704C-B461-731B-CA3BE176BFF9}"/>
              </a:ext>
            </a:extLst>
          </p:cNvPr>
          <p:cNvCxnSpPr>
            <a:cxnSpLocks/>
          </p:cNvCxnSpPr>
          <p:nvPr/>
        </p:nvCxnSpPr>
        <p:spPr>
          <a:xfrm flipH="1">
            <a:off x="6904111" y="6334380"/>
            <a:ext cx="792089" cy="818636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8D4E69F-A35A-A0E5-4013-5EB5DEDA8233}"/>
              </a:ext>
            </a:extLst>
          </p:cNvPr>
          <p:cNvCxnSpPr>
            <a:cxnSpLocks/>
          </p:cNvCxnSpPr>
          <p:nvPr/>
        </p:nvCxnSpPr>
        <p:spPr>
          <a:xfrm flipH="1">
            <a:off x="6904111" y="6286498"/>
            <a:ext cx="4221089" cy="866518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6B514F51-E76D-4685-76C6-01E6AD62516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4897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الثاني.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نمذجة طريقة الكتابة على السبورة.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A35768C-E7A6-374A-CC3E-A949559A8A8D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5DBEC3D-EB71-0B0C-693E-1D95D356C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229100"/>
            <a:ext cx="12494828" cy="287661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8B623C4-D5C9-796D-B938-C314168232D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774885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09800" y="3970418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تمييز الأشكال والألوان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الأشكال الهندسية</a:t>
            </a:r>
            <a:endParaRPr lang="en-US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968448"/>
            <a:ext cx="13164293" cy="697565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213002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القفز على الأشكال الهندسية، المطلوب هو القفز على الشكل واللون الذي يقرره المنافس.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ستتنافسون في إطار مجموعات. المجموعة الفائزة هي التي سيتمكن أكبر عدد من ممثليها من التوفق في تنفيذ كل أو أكبر عدد من قرارات منافسيهم. من يريد أن يتنافس معي؟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الأستاذ(ة) المطلوب.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ينظم الأستاذ(ة) مسابقة بين المتعلمين في إطار ثنائيات.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8422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2FFB292-8382-5583-2C93-72480ADCB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217249"/>
            <a:ext cx="3912986" cy="39693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FEB8CAA-95A2-E27B-0893-6ADA39A2306D}"/>
              </a:ext>
            </a:extLst>
          </p:cNvPr>
          <p:cNvSpPr/>
          <p:nvPr/>
        </p:nvSpPr>
        <p:spPr>
          <a:xfrm>
            <a:off x="5029200" y="4686300"/>
            <a:ext cx="762000" cy="381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E676A73-B01F-A625-76FA-A7757ED424BC}"/>
              </a:ext>
            </a:extLst>
          </p:cNvPr>
          <p:cNvSpPr/>
          <p:nvPr/>
        </p:nvSpPr>
        <p:spPr>
          <a:xfrm>
            <a:off x="5161429" y="7124699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4F048D3-B852-3F0E-033B-0BF7CEBD3728}"/>
              </a:ext>
            </a:extLst>
          </p:cNvPr>
          <p:cNvSpPr/>
          <p:nvPr/>
        </p:nvSpPr>
        <p:spPr>
          <a:xfrm>
            <a:off x="7620000" y="4676019"/>
            <a:ext cx="533400" cy="533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CE830751-760A-CC36-3C2C-3B805709CB8B}"/>
              </a:ext>
            </a:extLst>
          </p:cNvPr>
          <p:cNvSpPr/>
          <p:nvPr/>
        </p:nvSpPr>
        <p:spPr>
          <a:xfrm>
            <a:off x="6374014" y="4610100"/>
            <a:ext cx="533400" cy="51435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D22B16B3-706A-70B5-91A7-A2C4D427B871}"/>
              </a:ext>
            </a:extLst>
          </p:cNvPr>
          <p:cNvSpPr/>
          <p:nvPr/>
        </p:nvSpPr>
        <p:spPr>
          <a:xfrm>
            <a:off x="7620000" y="5848350"/>
            <a:ext cx="533400" cy="51435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16DB4E2B-07A0-C662-EB8C-186E20ED4DC0}"/>
              </a:ext>
            </a:extLst>
          </p:cNvPr>
          <p:cNvSpPr/>
          <p:nvPr/>
        </p:nvSpPr>
        <p:spPr>
          <a:xfrm>
            <a:off x="6400800" y="7143750"/>
            <a:ext cx="533400" cy="514350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D9A838-C1D8-0B45-8D88-42006CC36D71}"/>
              </a:ext>
            </a:extLst>
          </p:cNvPr>
          <p:cNvSpPr/>
          <p:nvPr/>
        </p:nvSpPr>
        <p:spPr>
          <a:xfrm>
            <a:off x="5143500" y="5905500"/>
            <a:ext cx="533400" cy="48140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BC387E-71F8-BF2C-C688-C318A3F0E670}"/>
              </a:ext>
            </a:extLst>
          </p:cNvPr>
          <p:cNvSpPr/>
          <p:nvPr/>
        </p:nvSpPr>
        <p:spPr>
          <a:xfrm>
            <a:off x="6299893" y="5947850"/>
            <a:ext cx="762000" cy="381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6A18A4-FD75-983A-E48C-FB044BA6263A}"/>
              </a:ext>
            </a:extLst>
          </p:cNvPr>
          <p:cNvSpPr/>
          <p:nvPr/>
        </p:nvSpPr>
        <p:spPr>
          <a:xfrm>
            <a:off x="7658100" y="7150695"/>
            <a:ext cx="533400" cy="48140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2368E-0B83-BB4D-14BA-2DD08EEC1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052EE56-9443-580F-4110-86AC180D7574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F7FE23D-6F7E-1E2B-E090-9107CE2FEAFC}"/>
              </a:ext>
            </a:extLst>
          </p:cNvPr>
          <p:cNvSpPr txBox="1"/>
          <p:nvPr/>
        </p:nvSpPr>
        <p:spPr>
          <a:xfrm>
            <a:off x="448053" y="1772385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باللوازم المدرسية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8CB77D9C-5DCF-D515-EE38-926A01E4338B}"/>
              </a:ext>
            </a:extLst>
          </p:cNvPr>
          <p:cNvSpPr/>
          <p:nvPr/>
        </p:nvSpPr>
        <p:spPr>
          <a:xfrm rot="21239963" flipH="1">
            <a:off x="827438" y="2694389"/>
            <a:ext cx="11822424" cy="554102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4C9CD07-AF58-03CE-BFAB-F7CAE07EF109}"/>
              </a:ext>
            </a:extLst>
          </p:cNvPr>
          <p:cNvSpPr txBox="1"/>
          <p:nvPr/>
        </p:nvSpPr>
        <p:spPr>
          <a:xfrm>
            <a:off x="1255300" y="4157075"/>
            <a:ext cx="10924354" cy="2516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ينبغي على الأستاذ(ة) أن يوضح للتلاميذ السلوك المنتظر أثناء التعامل مع اللوازم المدرسية؛ 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عندما يرى التلاميذ أيقونة اللوازم المدرسية يسارعون إلى إخراجها بطريقة تلقائية وبهدوء؛ </a:t>
            </a:r>
          </a:p>
          <a:p>
            <a:pPr marL="514350" indent="-514350" algn="just" rtl="1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60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ينبغي على التلاميذ أن يبادروا إلى إخبار الأستاذ(ة) باللوازم المدرسية التي تنقصهم.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8612A53-9652-FB7F-0D67-3AE95B36B5D9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423341C4-1E95-094A-7D51-9F49E52715C0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E0786B9-3D03-5035-2570-B9D6B76C73DE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" name="Image 21">
            <a:extLst>
              <a:ext uri="{FF2B5EF4-FFF2-40B4-BE49-F238E27FC236}">
                <a16:creationId xmlns:a16="http://schemas.microsoft.com/office/drawing/2014/main" id="{A6234EBF-075C-7ADD-48CB-F57357D6E4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45" y="1684676"/>
            <a:ext cx="1400310" cy="1217990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40580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7A234-2C7F-91D1-B3FB-040A12685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B41D576-6D4F-BEA0-4A58-84325AD96F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7C75058-080C-226E-39E4-87D951B9DF1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D478CB-4B30-39DE-47AA-B1CB5315E519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</a:t>
            </a:r>
            <a:r>
              <a:rPr lang="f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5B06870-556C-5CB6-71F1-155DCF4E6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0A65B10-98F9-B3E9-D015-3C70275656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361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D5BAB0C9-2783-6837-56DF-78FFD60CC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A899392D-1182-57E6-4602-8C3B593618D3}"/>
              </a:ext>
            </a:extLst>
          </p:cNvPr>
          <p:cNvSpPr txBox="1">
            <a:spLocks/>
          </p:cNvSpPr>
          <p:nvPr/>
        </p:nvSpPr>
        <p:spPr>
          <a:xfrm>
            <a:off x="2743200" y="495300"/>
            <a:ext cx="7758114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التصنيف حسب اللون والشكل</a:t>
            </a:r>
            <a:endParaRPr lang="en-IN" sz="4500" b="1" dirty="0">
              <a:solidFill>
                <a:prstClr val="black"/>
              </a:solidFill>
              <a:latin typeface="Arial Black" panose="020B0A04020102020204" pitchFamily="34" charset="0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AE6112B-5A51-CD44-35BB-AA29D47A2EF8}"/>
              </a:ext>
            </a:extLst>
          </p:cNvPr>
          <p:cNvSpPr txBox="1"/>
          <p:nvPr/>
        </p:nvSpPr>
        <p:spPr>
          <a:xfrm>
            <a:off x="381000" y="1584309"/>
            <a:ext cx="12496799" cy="8740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>
                <a:highlight>
                  <a:srgbClr val="00FFFF"/>
                </a:highlight>
                <a:cs typeface="+mj-cs"/>
              </a:rPr>
              <a:t>النشاط 1: التصنيف حسب اللون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>
                <a:cs typeface="+mj-cs"/>
              </a:rPr>
              <a:t>يحضر الأستاذ(ة) مجموعة من البطاقات الملونة والأشكال الهندسية الملونة والأقلام الملونة وما توفر من الأشياء المختلفة الألوان.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>
                <a:cs typeface="+mj-cs"/>
              </a:rPr>
              <a:t>يعرض الأستاذ(ة) ما حضره أمام المتعلمين واحدا تلو الآخر ويطلب منهم ذكر لونه ويضعها متباعدة فوق الطاولة أو على الأرض حسب لونها.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/>
              <a:t>في إطار مجموعات يقدم الأستاذ(ة) لكل مجموعة مجموعة متنوعة من الأشكال والأشياء الملونة ويطلب منهم تصنيفها حسب اللون.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>
                <a:highlight>
                  <a:srgbClr val="00FFFF"/>
                </a:highlight>
              </a:rPr>
              <a:t>النشاط 2: التصنيف حسب الشكل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>
                <a:cs typeface="+mj-cs"/>
              </a:rPr>
              <a:t>يحضر الأستاذ(ة) مجموعة من الأشكال الهندسية المختلفة الأحجام و الألوان. 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>
                <a:cs typeface="+mj-cs"/>
              </a:rPr>
              <a:t>يعرض الأستاذ(ة) ما حضره أمام المتعلمين واحدا تلو الآخر ويطلب منهم ذكر اسم الشكل ويضعها متباعدة فوق الطاولة أو على الأرض حسب شكلها.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700" b="1" dirty="0">
                <a:cs typeface="+mj-cs"/>
              </a:rPr>
              <a:t>في إطار مجموعات يقدم الأستاذ(ة) لكل مجموعة مجموعة من </a:t>
            </a:r>
            <a:r>
              <a:rPr lang="ar-MA" sz="2700" b="1" dirty="0"/>
              <a:t>الأشكال الهندسية المختلفة الأحجام و الألوان </a:t>
            </a:r>
            <a:r>
              <a:rPr lang="ar-MA" sz="2700" b="1" dirty="0">
                <a:cs typeface="+mj-cs"/>
              </a:rPr>
              <a:t>ويطلب منهم تصنيفها حسب الشكل.</a:t>
            </a:r>
          </a:p>
          <a:p>
            <a:pPr lvl="1" indent="-457200" algn="r" defTabSz="685834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ar-MA" sz="2700" b="1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22807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424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487009" y="5624448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1 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515100"/>
            <a:ext cx="455010" cy="4663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128988" y="493736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التصنيف حسب خاصية الشكل واللون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820114"/>
            <a:ext cx="455010" cy="4663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A29F1D-6D9A-6AC3-742D-B1545A977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5058114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487009" y="6311532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تمييز الأشكال والألوان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62C7180-5130-E41C-5262-8A7BCFB849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541" y="4480104"/>
            <a:ext cx="1568480" cy="14617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EF621D7-D14D-F1EB-D931-4C9D9D0D0A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653" y="4473219"/>
            <a:ext cx="1424853" cy="144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 العدد 1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القفز على الأشكال الهندسية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05762" y="3640170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التصنيف حسب خاصية اللون و الشكل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6EC7D-C543-FA85-C0F0-4D0BEEBF0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14D58E-9D0B-79BE-3F37-5B78A640B294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ED15EC-6943-A649-FFEB-04FDCC18F43D}"/>
              </a:ext>
            </a:extLst>
          </p:cNvPr>
          <p:cNvSpPr/>
          <p:nvPr/>
        </p:nvSpPr>
        <p:spPr>
          <a:xfrm>
            <a:off x="275852" y="225825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F546315-92A0-6BE9-6DA6-7BAA1CEBD8FB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20C2DA-B04A-86AA-7B92-5324CF406246}"/>
              </a:ext>
            </a:extLst>
          </p:cNvPr>
          <p:cNvSpPr txBox="1"/>
          <p:nvPr/>
        </p:nvSpPr>
        <p:spPr>
          <a:xfrm>
            <a:off x="152400" y="863026"/>
            <a:ext cx="12287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سنرى أيقونة "أُحَضِّرُ لوازمي المدرسية قبل بداية الدرس" وسأوضح لكم ما عليكم القيام به 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ظهور هذه الأيقونة. 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يوضح  الأستاذ(ة) للتلاميذ السلوك المنتظر أثناء التعامل مع اللوازم المدرسية كما هو مبين في الملحق 1.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BB3064-68C6-0CB1-DDB2-F2ABFF0203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Étoile à 5 branches 3">
            <a:extLst>
              <a:ext uri="{FF2B5EF4-FFF2-40B4-BE49-F238E27FC236}">
                <a16:creationId xmlns:a16="http://schemas.microsoft.com/office/drawing/2014/main" id="{F3AC5F48-A2D0-F401-BF9C-8757090A1CD5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9647CB-D5F7-F1F0-A0FC-B9D3A4192EAB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1D7F21-4140-0CCE-3AB4-1CA326B3E8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624858"/>
            <a:ext cx="3534784" cy="2943244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3B74F10-0A8B-59FB-B908-0A44714A3D8B}"/>
              </a:ext>
            </a:extLst>
          </p:cNvPr>
          <p:cNvSpPr/>
          <p:nvPr/>
        </p:nvSpPr>
        <p:spPr>
          <a:xfrm>
            <a:off x="5363584" y="6759126"/>
            <a:ext cx="3534784" cy="96491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2F9F12-AC3F-DE47-B6BE-ED96A992C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016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80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21495</TotalTime>
  <Words>1297</Words>
  <Application>Microsoft Office PowerPoint</Application>
  <PresentationFormat>Personnalisé</PresentationFormat>
  <Paragraphs>244</Paragraphs>
  <Slides>37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9" baseType="lpstr">
      <vt:lpstr>Montserrat</vt:lpstr>
      <vt:lpstr>Montserrat Light</vt:lpstr>
      <vt:lpstr>Arial Black</vt:lpstr>
      <vt:lpstr>Arial Rounded MT Bold</vt:lpstr>
      <vt:lpstr>Wingdings</vt:lpstr>
      <vt:lpstr>Calibri</vt:lpstr>
      <vt:lpstr>Dosis</vt:lpstr>
      <vt:lpstr>Montserrat Medium</vt:lpstr>
      <vt:lpstr>Arial</vt:lpstr>
      <vt:lpstr>Microsoft Uighur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192</cp:revision>
  <dcterms:created xsi:type="dcterms:W3CDTF">2006-08-16T00:00:00Z</dcterms:created>
  <dcterms:modified xsi:type="dcterms:W3CDTF">2025-09-18T21:35:52Z</dcterms:modified>
  <dc:identifier>DAFtlvZnwz4</dc:identifier>
</cp:coreProperties>
</file>