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57" r:id="rId2"/>
    <p:sldId id="2134808553" r:id="rId3"/>
    <p:sldId id="2134808443" r:id="rId4"/>
    <p:sldId id="2147482624" r:id="rId5"/>
    <p:sldId id="2134805392" r:id="rId6"/>
    <p:sldId id="2134805155" r:id="rId7"/>
    <p:sldId id="386" r:id="rId8"/>
    <p:sldId id="2134808444" r:id="rId9"/>
    <p:sldId id="2147482650" r:id="rId10"/>
    <p:sldId id="2134805396" r:id="rId11"/>
    <p:sldId id="2134808446" r:id="rId12"/>
    <p:sldId id="2134808459" r:id="rId13"/>
    <p:sldId id="2147482644" r:id="rId14"/>
    <p:sldId id="2147482645" r:id="rId15"/>
    <p:sldId id="2134808556" r:id="rId16"/>
    <p:sldId id="2147482642" r:id="rId17"/>
    <p:sldId id="2147482643" r:id="rId18"/>
    <p:sldId id="2147482629" r:id="rId19"/>
    <p:sldId id="2147482587" r:id="rId20"/>
    <p:sldId id="2147482588" r:id="rId21"/>
    <p:sldId id="2147482589" r:id="rId22"/>
    <p:sldId id="2147482630" r:id="rId23"/>
    <p:sldId id="2147482632" r:id="rId24"/>
    <p:sldId id="2147482634" r:id="rId25"/>
    <p:sldId id="2147482636" r:id="rId26"/>
    <p:sldId id="2147482638" r:id="rId27"/>
    <p:sldId id="2147482640" r:id="rId28"/>
    <p:sldId id="2147482646" r:id="rId29"/>
    <p:sldId id="2147482648" r:id="rId30"/>
    <p:sldId id="2147482649" r:id="rId31"/>
    <p:sldId id="2134808460" r:id="rId32"/>
    <p:sldId id="2134808453" r:id="rId33"/>
    <p:sldId id="2134808467" r:id="rId34"/>
    <p:sldId id="2147482651" r:id="rId35"/>
    <p:sldId id="2134808461" r:id="rId36"/>
    <p:sldId id="2134808469" r:id="rId37"/>
    <p:sldId id="2147482549" r:id="rId38"/>
    <p:sldId id="2134808504" r:id="rId39"/>
    <p:sldId id="2147482538" r:id="rId40"/>
    <p:sldId id="2134808591" r:id="rId41"/>
  </p:sldIdLst>
  <p:sldSz cx="13716000" cy="10287000"/>
  <p:notesSz cx="6858000" cy="9144000"/>
  <p:embeddedFontLst>
    <p:embeddedFont>
      <p:font typeface="Arial Black" panose="020B0A04020102020204" pitchFamily="34" charset="0"/>
      <p:bold r:id="rId43"/>
    </p:embeddedFont>
    <p:embeddedFont>
      <p:font typeface="Carelia" panose="020B0604020202020204" charset="0"/>
      <p:regular r:id="rId44"/>
    </p:embeddedFont>
    <p:embeddedFont>
      <p:font typeface="Dosis" pitchFamily="2" charset="0"/>
      <p:regular r:id="rId45"/>
      <p:bold r:id="rId46"/>
    </p:embeddedFont>
    <p:embeddedFont>
      <p:font typeface="Microsoft Uighur" panose="02000000000000000000" pitchFamily="2" charset="-78"/>
      <p:regular r:id="rId47"/>
      <p:bold r:id="rId48"/>
    </p:embeddedFont>
    <p:embeddedFont>
      <p:font typeface="Montserrat" panose="00000500000000000000" pitchFamily="2" charset="0"/>
      <p:regular r:id="rId49"/>
      <p:bold r:id="rId50"/>
      <p:italic r:id="rId51"/>
      <p:boldItalic r:id="rId52"/>
    </p:embeddedFont>
    <p:embeddedFont>
      <p:font typeface="Montserrat Light" panose="00000400000000000000" pitchFamily="2" charset="0"/>
      <p:regular r:id="rId53"/>
      <p:italic r:id="rId54"/>
    </p:embeddedFont>
    <p:embeddedFont>
      <p:font typeface="Montserrat Medium" panose="00000600000000000000" pitchFamily="2" charset="0"/>
      <p:regular r:id="rId55"/>
      <p: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478" y="3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5T10:30:05.081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5968 2,'15'12,"0"0,0-1,1 0,1-1,29 12,-4-1,175 110,-125-71,101 47,259 66,-220-92,212 94,-13 29,-288-126,-3 6,218 172,61 116,-275-241,144 96,-60-51,-162-121,-21-21,-2 3,-1 1,-3 3,44 55,-72-77,-1 0,-1 1,-1 0,0 1,-2 0,0 0,4 33,2 6,6 35,-4 1,-4 1,-5 0,-8 116,1-169,-2 1,-2 0,-3-1,-1 0,-19 50,18-65,-1 0,-2-1,0-1,-2 0,-2-1,0-1,-1-1,-30 30,-254 197,156-136,-66 45,121-93,48-35,11-9,1 1,-44 44,-277 289,299-310,-1-3,-2-3,-2-1,-2-4,-81 36,35-26,-3-4,-156 36,150-54,-1-4,-1-6,-234-3,-119 7,293-6,80-5,1 5,1 4,0 5,-143 49,183-53,44-15,0 1,1 0,0 1,0 0,0 1,1 0,-1 1,1 0,-10 8,-18 24,2 1,1 2,2 1,-37 65,52-80,-51 91,-98 231,91-179,-4-17,-159 231,205-338,-2-3,-1 0,-2-3,-2-1,-2-2,-1-2,-91 55,13-22,-257 101,293-140,-1-4,-121 17,132-27,6-5,0-2,0-4,-1-3,-133-14,-40-19,-402-104,586 117,0-3,1-2,2-3,0-3,-100-70,-231-220,293 236,20 14,3-3,-66-88,-102-181,72 45,31 51,90 169,4-2,3-2,-44-127,30 22,-39-237,73 281,6 0,6-197,21 100,11 0,85-373,-72 428,10-37,-34 175,2 1,36-77,176-247,-202 331,0 5,1 0,2 2,1 1,53-44,-45 40,50-62,-4 4,-40 50,-2-2,-2-2,-2-1,-2-1,32-61,15-54,91-260,-142 303,-25 91,1 0,1 0,1 1,1 0,25-46,131-217,-161 282,0-1,1 1,0 1,0-1,1 1,14-14,1 4,31-21,-43 33,76-64,-56 45,32-23,-50 40,0 1,0 0,1 1,0 0,1 1,20-5,30 0,1 3,0 3,107 7,-65-1,-7-1,-1 4,198 36,362 150,-482-135,217 62,-355-103,-1 1,0 1,60 40,-31-18,-59-34,1-1,0 0,0 0,0-1,0-1,0 1,1-1,-1-1,1 0,-1 0,1-1,-1 0,1 0,0-1,-1-1,0 0,1 0,-1 0,0-2,0 1,0-1,-1 0,1-1,-1 1,0-2,0 1,-1-1,1-1,-1 1,9-12,33-40,34-34,-71 80,1 1,0 1,1 0,0 1,24-12,-13 7,0 0,44-36,-46 32,1 1,49-27,-52 36,0 1,0 0,35-5,-38 9,0-1,0 0,0-2,0 0,31-16,-39 16,6-5,0 1,1 1,1 0,-1 1,1 1,1 1,34-8,-23 11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5T10:31:00.948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4844 0,'145'4,"-76"0,209 13,106 12,612 84,-7 101,-729-136,-4 12,-3 12,318 177,-309-128,-8 11,-7 12,239 218,-372-286,-4 5,148 194,-199-222,-3 2,-4 3,-4 1,72 189,-97-202,-3 1,-3 1,-4 1,4 94,-14 325,-6-326,-35 551,9-260,14 120,8-224,6-308,-3-1,-1 1,-3-1,-2 0,-3-1,-33 88,-14-4,-104 167,-103 109,-64 39,276-384,-3-2,-3-3,-2-2,-109 74,119-97,-1-2,-2-3,0-2,-2-3,-1-2,-90 21,-51-5,-205 12,-207-14,387-26,-194 5,-439-41,422-8,-307-29,1-40,478 64,0 11,-521 14,627 24,-174 34,-151 54,36-7,360-77,-1-5,0-3,-1-4,1-4,0-4,0-4,-170-41,217 39,1-2,0-2,1-1,-65-41,26 7,-81-70,117 85,2-1,2-3,1-1,2-1,2-2,2-2,2 0,2-2,2-1,2-2,-27-90,-48-267,85 349,-2-20,4 0,3 0,3-107,40-233,28 8,32 9,-76 343,2 1,3 0,35-57,-36 75,2 1,2 2,2 1,63-62,-52 60,2 2,2 3,1 1,1 2,77-37,-100 57,438-215,-365 177,2 4,2 4,1 5,179-37,281-84,-99-26,-378 147,7-4,142-50,209-23,-422 107,-1 0,1-1,-1-1,0-1,-1 0,0-2,25-16,-36 21,-1 0,0 0,0-1,0 1,0-1,-1 0,0-1,0 0,-1 1,0-1,0-1,0 1,-1 0,0-1,-1 0,0 0,0 1,-1-1,1-1,-2 1,1-12,-2 12,-1 0,1 0,-2 0,1 0,-1 1,0-1,0 1,-1-1,0 1,-8-10,-7-9,-32-30,24 26,12 14,-2 0,0 1,-1 0,0 2,-1 0,-1 1,0 1,-25-10,-21-4,-91-22,130 40,-84-18,-205-19,75 33,-45-5,193 5,8 3,0-5,-116-31,-130-72,329 115,-13-5,0-1,1 0,-1-2,2 1,-1-2,2 1,-21-21,0-5,-36-51,46 50,1-1,2-1,1 0,-24-74,17 29,-19-105,39 147,2-1,2 0,3-56,0 37,0 41,1 0,1 0,1 1,1-1,0 1,1 0,15-30,76-122,-52 98,-38 60,1-1,0 1,1 1,1 0,0 0,1 1,0 0,18-13,3 1,2 2,0 1,1 1,1 2,0 2,2 1,-1 2,2 1,-1 2,62-5,44 9,-84 4,101-13,-29-3,-85 12,0-1,-1-2,64-21,-103 26,-1 0,1-1,-1 0,0 0,0-1,0 1,0-2,-1 1,0 0,0-1,0 0,-1 0,0 0,0-1,-1 1,0-1,4-11,4-13,-2 0,9-55,-14 64,17-150,-19 130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5T10:18:08.005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4618 1518,'21'1,"-1"0,1 2,-1 0,1 1,32 12,100 49,-138-58,264 116,535 155,69-48,26 7,-18 41,386 226,-1130-439,-4 7,168 111,-299-174,-1 0,-1 0,0 1,0 1,-1 0,0 0,-1 1,0 0,-1 0,0 1,-1 0,0 0,-1 0,-1 1,5 26,0 12,-4 0,-1 103,-4-125,-30 530,18-488,-2-1,-4-1,-3 0,-3-1,-2-2,-4 0,-3-2,-57 86,59-107,-3-1,-1-1,-43 37,-131 104,134-121,-356 261,-28-25,382-250,-93 60,-214 98,310-173,-1-3,-2-3,-1-4,0-3,-146 17,-495-23,575-16,93-2,1-1,-1-3,-61-18,58 12,0 3,-84-6,85 13,0 4,0 1,0 3,0 3,1 1,0 3,-60 21,-337 103,285-89,63-20,50-15,2 3,-84 34,123-43,-47 23,0-2,-2-3,-65 17,-140 38,244-72,0 0,0 2,1 0,0 2,-28 17,-83 72,111-84,-1-1,-1-1,1 0,-2-2,0-1,0 0,-1-2,-28 7,7-5,0-2,-1-2,-69 0,-54-7,1-7,0-8,-294-66,-384-139,751 192,-171-79,221 86,0-3,3 0,0-3,1-2,-64-61,45 24,2-3,3-2,4-3,3-1,-46-102,9-13,-67-227,105 300,31 85,2 0,1-1,2 0,-11-68,19 64,1 0,2-1,2 1,9-50,46-150,334-884,-317 945,161-402,-230 562,0 0,-1 0,-1-1,-1 0,0 1,-1-1,-1 0,-1 0,-1 0,-3-24,2 31,-1 0,-1 0,1 1,-2-1,1 1,-2 0,1 0,-1 1,-1-1,1 1,-2 1,1-1,-1 1,0 1,-1-1,0 1,-13-7,-51-28,-1 4,-138-50,181 78,0 2,-1 0,0 3,0 0,-1 2,-46 2,14 5,-1 3,-73 17,126-22,0 1,-1 0,1-1,-26 0,34-2,1 0,-1-1,1 0,-1 0,1 0,-1-1,1 1,0-1,0 0,0 0,0 0,0-1,1 0,-1 1,-6-7,-5-10,0 0,0-1,2 0,1-1,0 0,2-1,0-1,2 0,0 0,2 0,-6-34,0-31,-3-153,15 222,0-34,2-1,2 0,3 0,2 1,2 1,3-1,23-57,-10 29,31-143,-7-86,-41 243,14-213,-17 162,-6 104,2-1,0 1,1 0,1 0,0 0,0 1,2-1,-1 1,2 1,0-1,0 1,1 1,1-1,17-15,-4 6,0 1,2 1,1 1,0 2,54-26,-60 33,0 1,0 1,1 1,0 1,1 1,-1 0,1 2,-1 0,1 2,0 0,0 2,-1 0,1 1,-1 1,0 2,0 0,0 1,-1 0,0 2,28 17,-13-2,-1 2,-1 2,52 55,74 110,-91-108,96 152,-142-203,-1 6,-17-31,0 0,1 0,0 0,9 11,13 10,1-1,2-1,45 33,105 59,-10-8,-151-99,2-1,0 0,0-2,1 0,0-2,1 0,0-2,0 0,1-2,-1-1,1 0,0-2,-1 0,1-2,0-1,0-1,-1 0,24-8,-24 5,-7 3,0-1,0 0,-1-1,1-1,-1-1,-1 0,22-13,-16 7,1 1,0 0,1 2,24-8,5-3,-25 11,-1 1,1 0,1 2,-1 1,1 2,43-3,-33 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5T10:20:15.02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3624 1116,'72'-34,"87"-28,-78 32,191-72,78-20,105-21,68-14,474-103,25 83,-689 151,-254 23,-1 3,1 4,0 3,-1 4,118 31,-155-29,0 1,-1 2,-1 2,-1 1,-1 2,0 2,-2 1,0 2,-2 1,-1 1,51 61,-14 2,-4 3,-4 2,81 177,105 334,-8 95,-200-558,-6 2,28 293,-54-263,-8 0,-7-1,-8 1,-7-2,-8-1,-79 250,15-150,-240 475,-237 199,346-637,-14-10,-282 273,490-540,-359 354,262-270,-168 117,-214 84,-20-33,410-222,-4 2,-3-5,-3-7,-2-5,-254 56,-230-17,494-79,-1-6,1-5,-130-21,-401-96,449 79,-191-54,316 70,0-4,-132-69,122 44,2-3,3-5,2-3,-116-119,-309-298,477 454,-109-121,27 27,68 78,3-2,1-1,-60-94,55 66,-90-165,73 98,-64-210,118 318,2-1,1 1,-2-59,9-106,2 95,-2 84,1 1,0 0,2 0,0 0,1 0,12-29,57-101,-59 123,-9 14,0-1,-1 0,-1 0,0-1,0 0,-2 1,3-25,-6-102,-1 82,0-577,3 613,1 1,1-1,1 0,0 1,2-1,10-25,62-121,-53 119,91-161,-88 171,2 1,1 2,62-56,-77 77,23-19,3 2,0 2,2 2,57-28,34-7,200-64,-150 60,-114 42,1 3,0 4,2 2,77-5,113-18,-46 6,-111 17,95-8,-152 25,1 1,93 18,-64-9,1-4,1-3,112-10,-154 1,-1-1,-1-1,1-3,-1-1,-1-2,65-31,86-35,-60 19,121-62,-223 109,0 1,1 2,0 0,54-11,118-6,365 15,-183 11,-279-7,121-26,-61 8,-31 17,-99 9,0-2,-1-1,0-1,1-1,30-11,-21 2,-1-1,0-2,-1-2,-2-1,0-2,41-32,-31 17,-26 22,-1-1,0 0,-1-2,-1 0,-1-1,21-30,-27 30,-2 0,0-1,-1 0,-1 0,-1 0,0-1,-2 0,0 0,0-27,-3 12,-1 1,-2-1,-2 0,-13-60,14 83,0 1,-1 0,0 0,-1 0,0 1,-1 0,0 0,-1 0,0 1,-1-1,-10-10,15 18,-126-122,108 108,0 0,-1 1,-1 2,-40-20,5 9,0 3,-1 3,-1 2,-1 2,0 4,-1 2,-77-1,82 9,-318 6,340-1,-38 10,40-7,-48 4,59-9,0 2,0 0,1 1,-1 1,1 1,-24 12,-16 9,-97 62,54-24,-89 52,-30-8,197-96,-1-2,0 0,-1-2,0 0,-1-3,0 0,0-2,-1 0,1-3,-44 0,60-3,1 0,-1-1,1-1,0 0,0 0,-18-9,-70-38,59 28,-161-80,188 96,1-2,0 0,0 0,1-2,0 1,-11-13,2-1,2 0,-17-27,-94-131,123 171,1-1,-1 1,2-1,0-1,0 1,1-1,0 0,1 0,-3-21,5 27,0-1,0 0,1 0,0 0,1 0,0 0,0 1,0-1,0 0,1 0,1 1,-1-1,1 1,0 0,0 0,1 0,-1 0,9-9,0 4,-4 3,0 0,0 0,-1-1,0 0,-1 0,9-15,0-11,11-37,-19 47,2 1,0 0,2 1,19-31,-12 26,-1 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5T10:21:15.36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10013 698,'-650'-47,"264"11,-30 14,-616 46,-205 111,8 94,252 53,25 67,611-219,-378 156,551-209,3 8,-181 124,255-142,4 4,2 3,-108 123,-183 286,283-346,-146 290,198-337,4 3,4 0,4 3,-26 155,34-83,8 1,11 240,19-163,50 248,-53-415,4 0,3-1,4-1,3-2,3 0,79 135,-16-69,198 228,-241-311,216 229,-212-234,3-3,1-2,73 44,6-12,277 115,170 1,-480-166,206 52,-236-66,0-4,95 3,-18-13,1-7,-1-6,229-48,-248 28,-1-5,-1-7,-3-5,139-73,-233 103,0-1,-1-1,-1-2,-1-1,0-2,-2-1,-2-1,0-1,25-36,-17 12,-3-2,-2-1,-3-2,21-61,60-245,-77 228,-6-1,-5-2,-7 0,-6 0,-11-140,-57-288,-41 6,92 507,1 0,-1-68,9 104,1-1,1 1,1 0,1 0,0-1,1 2,1-1,0 0,1 1,1 0,9-15,-9 21,1 1,0-1,0 1,1 1,0 0,0 0,1 0,11-5,5-3,1 2,32-13,-6 8,1 2,0 3,1 2,68-6,228 4,-252 17,0 3,-1 5,0 4,-1 4,-1 5,-1 3,-1 5,119 59,-127-46,-2 4,-2 3,-2 4,118 109,131 177,-26 20,-151-177,-67-84,-6 3,112 192,-14 23,-147-256,-2 1,28 93,24 59,-29-106,126 198,-159-284,1-1,1 0,1-2,1 0,1-1,1-2,0 0,1-1,1-2,45 20,-27-17,2-2,0-2,0-2,1-2,90 7,-80-13,-1-3,1-2,98-15,-121 9,0-1,0-2,-1-1,0-2,-1-1,-1-1,42-28,-10-2,-2-3,99-100,88-132,-148 150,149-257,-237 366,0-1,17-45,-26 58,-1 1,0-1,0 0,-1 0,0 0,-1-1,0 1,0 0,-1 0,0 0,-4-13,-7-12,-1-1,-2 2,-2 0,0 1,-41-55,-1-4,-612-1082,584 1010,-198-279,262 415,-1 1,-1 1,-1 1,-1 1,-1 2,-43-26,55 37,2-1,0 0,0-1,1-1,0 0,1-1,1 0,0-1,1 0,0-1,2 0,0 0,0-1,2 0,0 0,1 0,0-1,2 0,0 0,1 0,1 0,1-27,2 37,-1-1,1 0,0 1,1-1,0 1,0 0,1 0,0 0,6-7,6-9,28-29,-38 46,35-37,3 1,1 2,2 2,2 3,67-40,-16 21,202-81,-208 103,2 4,0 4,123-16,-76 25,235 3,170 26,-534-12,0 0,0 2,0 0,0 0,0 1,-1 1,0 1,0 0,21 12,-13-6,1-2,30 11,9-4,2-2,-1-3,2-2,-1-4,1-2,0-3,0-3,99-15,-140 13,-1-1,0-1,0 0,0-2,-1-1,0 0,-1-2,0 0,-1-2,0 0,-1 0,0-2,-1 0,-1-2,17-20,-25 25,-1-1,0 1,-1-1,0-1,-1 1,0-1,-1 0,-1 0,2-16,1-22,-1-61,-5 72,-14-434,5 302,4 64,-48-636,-4 440,39 241,-2 1,-46-97,54 136,-2 2,0 0,-2 0,-26-28,-80-69,56 58,52 50,1 0,-1 1,0 1,-1 0,0 1,-1 1,0 0,0 1,0 1,0 1,-19-3,-1 1,1 2,-1 2,0 1,-43 4,71-2,1 0,0 0,-1 1,1 0,0 0,0 1,1 0,-1 0,0 1,-10 7,2 1,1 0,-22 26,25-25,-2 0,1-1,-2 0,-15 10,-120 62,26-17,95-48,-32 27,35-26,-45 29,58-42,2 1,-1 0,-10 12,11-11,0 0,-1-1,-13 9,-28 11,33-20,0 2,1 1,1 0,0 1,0 1,-19 19,0 7,-81 69,89-84,2 2,0 0,-33 45,-39 42,-106 100,192-200,1 1,0 0,-9 18,-22 28,-86 81,113-121,-2-1,-1-1,0-1,-1 0,-1-2,0 0,-1-1,-34 17,26-15,1 1,-47 38,47-33,0-2,-44 24,-22-2,49-23,-47 27,-155 112,191-121,-13 1,54-31,0 1,1 0,0 1,0 0,1 1,0 0,-18 20,28-26,1-1,-1 0,0 0,0 1,0-2,0 1,-1 0,1-1,-1 0,0 1,1-1,-1-1,-6 3,7-4,-1 1,1-1,-1 0,1 0,-1-1,1 1,-1-1,1 0,-1 0,1 0,-1 0,1 0,0-1,0 1,0-1,-5-3,-2-2,1 0,-1-1,2 0,-1 0,1-1,0 0,-9-14,-2-7,-17-38,23 41,9 20,-5-8,1 0,1-1,0 0,1-1,1 1,0-1,1 0,-3-34,-11-97,10 96,-2-61,9 72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2D208673-0666-C7B0-4443-9724D6DAD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>
            <a:extLst>
              <a:ext uri="{FF2B5EF4-FFF2-40B4-BE49-F238E27FC236}">
                <a16:creationId xmlns:a16="http://schemas.microsoft.com/office/drawing/2014/main" id="{C8DBF900-E623-039B-3935-C9F7714A63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>
            <a:extLst>
              <a:ext uri="{FF2B5EF4-FFF2-40B4-BE49-F238E27FC236}">
                <a16:creationId xmlns:a16="http://schemas.microsoft.com/office/drawing/2014/main" id="{D670DB26-5331-5A99-D51A-FF117EB465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677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0.png"/><Relationship Id="rId4" Type="http://schemas.openxmlformats.org/officeDocument/2006/relationships/customXml" Target="../ink/ink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0.png"/><Relationship Id="rId4" Type="http://schemas.openxmlformats.org/officeDocument/2006/relationships/customXml" Target="../ink/ink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customXml" Target="../ink/ink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customXml" Target="../ink/ink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customXml" Target="../ink/ink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5.jpe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مراجعة وتوليف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1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990600" y="863026"/>
            <a:ext cx="11449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طوال هذا الأسبوع قصصا عن الأعداد 1-2-3-4 و5.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يحكي لنا قصة عن أحد هذه الأعداد؟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وخصوصا من لم يسبق له المشاركة ويشجعهم على المشاركة ولو باللغة الأم.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8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8481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DEC73013-EF18-CCDF-12BC-B05C7129C880}"/>
              </a:ext>
            </a:extLst>
          </p:cNvPr>
          <p:cNvSpPr txBox="1"/>
          <p:nvPr/>
        </p:nvSpPr>
        <p:spPr>
          <a:xfrm>
            <a:off x="1523999" y="4142314"/>
            <a:ext cx="9524999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الخطوط: مفتوحة- مغلقة / عمودية- أفقية ومائلة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FA20E04-9E56-2C38-89C2-121CDA7FB787}"/>
              </a:ext>
            </a:extLst>
          </p:cNvPr>
          <p:cNvSpPr txBox="1"/>
          <p:nvPr/>
        </p:nvSpPr>
        <p:spPr>
          <a:xfrm>
            <a:off x="1558636" y="6140856"/>
            <a:ext cx="9524999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خاصية الشكل للتصنيف وإكمال متسلسلة منطقية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1F4AA8-6584-C7A1-22FB-D2445B184E82}"/>
              </a:ext>
            </a:extLst>
          </p:cNvPr>
          <p:cNvSpPr txBox="1"/>
          <p:nvPr/>
        </p:nvSpPr>
        <p:spPr>
          <a:xfrm>
            <a:off x="1524000" y="4750767"/>
            <a:ext cx="9524999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الأشكال الهندسية: قرص، مثلث، مستطيل، مربع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2B0823AD-4D6F-FCBB-52DD-8DA9635FFA59}"/>
              </a:ext>
            </a:extLst>
          </p:cNvPr>
          <p:cNvSpPr txBox="1"/>
          <p:nvPr/>
        </p:nvSpPr>
        <p:spPr>
          <a:xfrm>
            <a:off x="1558636" y="5471384"/>
            <a:ext cx="9524999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خاصية الألوان للتصنيف وإكمال متسلسلة منطقية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B55DF-2429-168C-02BB-FF6C0E0C6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B943D2-9F16-C345-334C-A59930230CF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1B2531-A56D-3F87-3EBA-CE4915966F3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C434A7-00F5-971C-075A-B5B2D5DE27F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AD9023-51DC-78DB-CCE4-E4F89CF5AF0D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خلال هذا الأسبوع الخط المغلق والخط المفتوح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خط مغلق. لا نستطيع الخروج من الخط المغلق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خط مغلق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5B6BFC-B340-B5A2-9444-450BC22B997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25ACFC7-48A5-6305-5012-A40B36EFC4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6EF61279-2274-B589-4A12-7AE6311673C4}"/>
                  </a:ext>
                </a:extLst>
              </p14:cNvPr>
              <p14:cNvContentPartPr/>
              <p14:nvPr/>
            </p14:nvContentPartPr>
            <p14:xfrm>
              <a:off x="4956840" y="4878300"/>
              <a:ext cx="3729960" cy="293220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6EF61279-2274-B589-4A12-7AE6311673C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38840" y="4842300"/>
                <a:ext cx="3765600" cy="300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6886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DFAD3-E5B5-E4C5-C3A6-AF8F37C2C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9013E9-8E1A-F4FD-F415-C0956B8185D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C35DC-91DE-96C1-927E-E428F64B24D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AC0F7E-A549-12D9-5B18-363A6499C4A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DCD23-5101-6701-7B31-2FB040C8DE8C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خط مفتوح. نستطيع الخروج من الخط المفتوح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خط مفتوح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241DB8C-AA92-697C-F4B9-C0A23545689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B06EBD0-42DA-A10D-E6A3-04F9F8C4DAD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59D9370D-4337-B146-C2B2-B6A71731DF55}"/>
                  </a:ext>
                </a:extLst>
              </p14:cNvPr>
              <p14:cNvContentPartPr/>
              <p14:nvPr/>
            </p14:nvContentPartPr>
            <p14:xfrm>
              <a:off x="4729560" y="4682585"/>
              <a:ext cx="4033440" cy="313092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59D9370D-4337-B146-C2B2-B6A71731DF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11920" y="4646585"/>
                <a:ext cx="4069080" cy="320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8351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6F0D-DBD9-A451-43B5-C8FBAED31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6DA6C6-3A51-78E9-6244-6C8BB5133BD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F5133C-85D1-03C4-20DB-AD6D2A7E49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EBB19-384B-80D8-504E-913D5B24793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B76CDE-192E-DE41-B0B2-BFF4313C5F62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مجموعة من الخطوط، إن كان الخط مغلقا تجلسون وإن كان مفتوحا تقفون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 الأول: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021F245-0D24-D827-4A59-AFAFA322B6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1A534B4-B755-EC2C-77D0-D42CCB0BDA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9BD768E0-70B4-0000-C040-70F469A9947C}"/>
                  </a:ext>
                </a:extLst>
              </p14:cNvPr>
              <p14:cNvContentPartPr/>
              <p14:nvPr/>
            </p14:nvContentPartPr>
            <p14:xfrm>
              <a:off x="4983720" y="4571940"/>
              <a:ext cx="3868644" cy="278136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9BD768E0-70B4-0000-C040-70F469A994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66080" y="4536300"/>
                <a:ext cx="3904285" cy="285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371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498B9-33CE-7437-BBBD-444CD87C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F25718-2EEA-EEF5-681D-47C517B265E2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3DFDA3-4874-9025-F455-B271B03B5FC6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7F9B93-0ADC-C011-9AB6-1EB41C47D93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9D4B4C-FC6A-9BEC-F932-399D7C709A2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 الثاني: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6DF89E-2B60-6B0F-8404-B3FCC46A8C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CB11F01-8293-B040-C408-50AD6243F82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Encre 1">
                <a:extLst>
                  <a:ext uri="{FF2B5EF4-FFF2-40B4-BE49-F238E27FC236}">
                    <a16:creationId xmlns:a16="http://schemas.microsoft.com/office/drawing/2014/main" id="{36E6488F-863F-772E-A479-680A2041905D}"/>
                  </a:ext>
                </a:extLst>
              </p14:cNvPr>
              <p14:cNvContentPartPr/>
              <p14:nvPr/>
            </p14:nvContentPartPr>
            <p14:xfrm>
              <a:off x="4502040" y="4406105"/>
              <a:ext cx="3575160" cy="3406680"/>
            </p14:xfrm>
          </p:contentPart>
        </mc:Choice>
        <mc:Fallback xmlns="">
          <p:pic>
            <p:nvPicPr>
              <p:cNvPr id="2" name="Encre 1">
                <a:extLst>
                  <a:ext uri="{FF2B5EF4-FFF2-40B4-BE49-F238E27FC236}">
                    <a16:creationId xmlns:a16="http://schemas.microsoft.com/office/drawing/2014/main" id="{36E6488F-863F-772E-A479-680A2041905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84400" y="4370105"/>
                <a:ext cx="3610800" cy="347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4439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BD508-05AF-46AE-78C1-B01F3B272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9755B1-9AC6-D7E1-D681-2B1CE50A780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D9267A-326E-52AA-53FC-5D2CCD4B8748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D6D7A4-BC29-CD2C-C227-8AB6634691D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D3DE19-8AE1-432E-3D34-C384DC8D24C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 الثالث: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887D73B-719E-76CA-D123-51B1146BEB6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BAF2A7-1E05-A924-DDA6-D6410D7B9A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5806C6C-F477-AFD9-3CED-2F8247B25F65}"/>
                  </a:ext>
                </a:extLst>
              </p14:cNvPr>
              <p14:cNvContentPartPr/>
              <p14:nvPr/>
            </p14:nvContentPartPr>
            <p14:xfrm>
              <a:off x="4305000" y="4533900"/>
              <a:ext cx="4991400" cy="301068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5806C6C-F477-AFD9-3CED-2F8247B25F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87000" y="4498260"/>
                <a:ext cx="5027040" cy="308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628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E95CF-6D2A-B160-F4C4-ACFA0297A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5BD4C6-6302-0A9D-F104-A7C692699EC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23E43-77BA-23C3-EA73-D53D07C6DC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B8C314-A1D3-A5B4-EF79-B94A534A59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534F05-84EF-4F6A-5815-7C0FF04AA2A2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رأينا الخط العمودي والخط الأفقي والخط المائل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خط عمودي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خط عمودي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D822297-1E1C-4DDE-EBEA-04E240EEF8B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9D295D6-DDC0-F54A-8F97-6DA45B74DE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D0D78E3-A388-E5F2-B2B9-31CD6F4392A1}"/>
              </a:ext>
            </a:extLst>
          </p:cNvPr>
          <p:cNvCxnSpPr>
            <a:cxnSpLocks/>
          </p:cNvCxnSpPr>
          <p:nvPr/>
        </p:nvCxnSpPr>
        <p:spPr>
          <a:xfrm>
            <a:off x="8001000" y="4000500"/>
            <a:ext cx="0" cy="4250408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2DA259E2-9AC1-3C33-99B0-734AE1F9BF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78560">
            <a:off x="4392671" y="4427339"/>
            <a:ext cx="3380452" cy="339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9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9F7C1-A71D-2411-DD40-1C81BAC7D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86A7C9-FF66-6DC8-11C8-8C4A2438960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5C83DF-12B4-9E3F-8276-4E209B5A80D6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895A58-68AA-2871-0746-99F496ACE17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5FF85AB-205E-1495-C357-3E65AA25CC6B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 هذا خط أفقي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خط أفقي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8B6B72-3437-CA10-3F80-5918168B983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F3777D-3406-3AAD-F970-37F3C9474D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C5CAFEEF-A3D8-ACE9-B985-332DC9415F55}"/>
              </a:ext>
            </a:extLst>
          </p:cNvPr>
          <p:cNvCxnSpPr>
            <a:cxnSpLocks/>
          </p:cNvCxnSpPr>
          <p:nvPr/>
        </p:nvCxnSpPr>
        <p:spPr>
          <a:xfrm flipH="1">
            <a:off x="4876800" y="4959554"/>
            <a:ext cx="4429105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7C2E2D19-7A08-AA6C-4293-2644552E7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5983">
            <a:off x="5362477" y="4692254"/>
            <a:ext cx="3380452" cy="339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8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3F64B-2A1A-3213-CD70-910B7E00C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16D296-37A6-5CE6-F753-2E99F2B8B70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70B390-1B6D-53BC-03F4-5E1ECBEDD4DC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AD7185-0713-E89F-DEC0-F13C760A982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1BA56F-AEF3-99E3-4EE6-3B1CFF6010E5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 خط مائل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خط مائل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3FE4592-6DC6-448D-397D-9C0DD0667FB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C8A0367-2A74-F3B0-21B5-4F1E3BAD0A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746F5F2D-B28D-3455-FA60-0210824343B4}"/>
              </a:ext>
            </a:extLst>
          </p:cNvPr>
          <p:cNvCxnSpPr>
            <a:cxnSpLocks/>
          </p:cNvCxnSpPr>
          <p:nvPr/>
        </p:nvCxnSpPr>
        <p:spPr>
          <a:xfrm flipH="1" flipV="1">
            <a:off x="5156041" y="3848100"/>
            <a:ext cx="3505200" cy="289560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32C903F3-C771-CBD9-DC66-45C4A9BCE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9160">
            <a:off x="3825119" y="4889058"/>
            <a:ext cx="3380452" cy="339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7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9BA3A-42C4-C651-75D2-75045696C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32351A-3C53-41AE-EA0D-545DD04C6A8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4EA99C-E685-E7C5-14AD-70D142D15196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0A97D7-C0A3-B7A2-9B26-ADFE0923607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54E644-F6AC-5828-8CF1-FB0ECD50B41D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 أيضا خط مائل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خط مائل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071C095-9D79-AABA-D357-E006B8888B1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47FAC6-67F9-E5C1-8164-C11BED0D9C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45FB612F-6C07-B891-F13A-EEA8DFB6D356}"/>
              </a:ext>
            </a:extLst>
          </p:cNvPr>
          <p:cNvCxnSpPr>
            <a:cxnSpLocks/>
          </p:cNvCxnSpPr>
          <p:nvPr/>
        </p:nvCxnSpPr>
        <p:spPr>
          <a:xfrm flipV="1">
            <a:off x="4114800" y="3771900"/>
            <a:ext cx="3429000" cy="335280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74E94BE1-5688-979B-1576-5543EB906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64" y="5033729"/>
            <a:ext cx="3380452" cy="339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1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6F0D-DBD9-A451-43B5-C8FBAED31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6DA6C6-3A51-78E9-6244-6C8BB5133BDF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F5133C-85D1-03C4-20DB-AD6D2A7E49AD}"/>
              </a:ext>
            </a:extLst>
          </p:cNvPr>
          <p:cNvSpPr/>
          <p:nvPr/>
        </p:nvSpPr>
        <p:spPr>
          <a:xfrm>
            <a:off x="275852" y="2644968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35EBB19-384B-80D8-504E-913D5B24793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B76CDE-192E-DE41-B0B2-BFF4313C5F62}"/>
              </a:ext>
            </a:extLst>
          </p:cNvPr>
          <p:cNvSpPr txBox="1"/>
          <p:nvPr/>
        </p:nvSpPr>
        <p:spPr>
          <a:xfrm>
            <a:off x="-3" y="851941"/>
            <a:ext cx="1281627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قلم رصاصكم وستضعونه على الطاولة أفقيا (عند سماع "أفقي") أو عموديا (عند سماع" عمودي") أو مائلا (عند سماع "مائل").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التكرار بعدد المرات الكافي الذي يسمح بأخذ نظرة عن نسبة تحقق الهدف.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021F245-0D24-D827-4A59-AFAFA322B6BB}"/>
              </a:ext>
            </a:extLst>
          </p:cNvPr>
          <p:cNvSpPr/>
          <p:nvPr/>
        </p:nvSpPr>
        <p:spPr>
          <a:xfrm rot="10800000">
            <a:off x="12964324" y="83185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1A534B4-B755-EC2C-77D0-D42CCB0BDA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F282ADB-FA5B-0CC3-F78D-04FF52396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78560">
            <a:off x="4600489" y="4427339"/>
            <a:ext cx="3380452" cy="339673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9F95A8-7935-0692-81C2-F0D1FFABE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9321">
            <a:off x="8639107" y="4579739"/>
            <a:ext cx="3380452" cy="33967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7B0C06-CD6A-44FB-C404-2BBC12315A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69687">
            <a:off x="1314476" y="4638225"/>
            <a:ext cx="3380452" cy="339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00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F64CA-FF50-410B-3844-8B16B7A70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F51A68-6FDD-E865-6B88-EC44B115A2D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587054-AB96-A3CA-A43E-1B305C69C853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E68E33-904B-6F62-8618-A0478F05ADA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FE1C66A-3BE2-1FBC-E9C3-69BA441E1882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كما رأينا أربعة أشكال هندسية.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قرص. للقرص شكل مدور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الترديد: هذا قرص. للقرص شكل مدور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A7E7DEA-8A13-7927-DD6C-CB44976C6E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C1EA4D1-5B37-01AE-CE3F-3E6102E5A6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0DF7A600-8A1B-2E00-2417-33E214EFE14F}"/>
              </a:ext>
            </a:extLst>
          </p:cNvPr>
          <p:cNvSpPr/>
          <p:nvPr/>
        </p:nvSpPr>
        <p:spPr>
          <a:xfrm>
            <a:off x="5257800" y="4700710"/>
            <a:ext cx="3292028" cy="318516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B41F6B0-3820-1459-14E1-DB872191362B}"/>
              </a:ext>
            </a:extLst>
          </p:cNvPr>
          <p:cNvSpPr/>
          <p:nvPr/>
        </p:nvSpPr>
        <p:spPr>
          <a:xfrm>
            <a:off x="5288185" y="4734248"/>
            <a:ext cx="3231257" cy="31180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dirty="0"/>
              <a:t>ٍِ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417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075F8-16A4-258C-822E-741DA73C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957B74-EF05-8707-30DA-B78637D5807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BBCFC2-22B6-3BBB-F23D-E9DD18396998}"/>
              </a:ext>
            </a:extLst>
          </p:cNvPr>
          <p:cNvSpPr/>
          <p:nvPr/>
        </p:nvSpPr>
        <p:spPr>
          <a:xfrm>
            <a:off x="275852" y="2644968"/>
            <a:ext cx="13164293" cy="73753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BF2E9B-4BB7-A044-D0B8-FC592825B4B8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3C9CE-60FB-EDB2-4153-D6BFD8831BC3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 مثلث. للمثلث ثلاثة أضلاع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الأضلاع ثم ترديد "للمثلث ثلاثة أضلاع"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للمثلث ثلاثة رؤوس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الرؤوس  ثم ترديد "للمثلث ثلاثة رؤوس"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3FCE064-5A33-B988-2C1D-09E81006831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5CAB5B5-8673-EF01-E096-A80ED492BC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21931844-BBBD-A2A0-1672-4C814B9089BA}"/>
              </a:ext>
            </a:extLst>
          </p:cNvPr>
          <p:cNvSpPr/>
          <p:nvPr/>
        </p:nvSpPr>
        <p:spPr>
          <a:xfrm>
            <a:off x="4800600" y="4669367"/>
            <a:ext cx="3429000" cy="32385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1EF9E94-F3C7-9EE3-F91E-445F53B327CF}"/>
              </a:ext>
            </a:extLst>
          </p:cNvPr>
          <p:cNvCxnSpPr>
            <a:stCxn id="7" idx="0"/>
          </p:cNvCxnSpPr>
          <p:nvPr/>
        </p:nvCxnSpPr>
        <p:spPr>
          <a:xfrm>
            <a:off x="6515100" y="4669367"/>
            <a:ext cx="1714500" cy="32173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10722F2-6DF0-6E93-06B5-06C425983CAA}"/>
              </a:ext>
            </a:extLst>
          </p:cNvPr>
          <p:cNvCxnSpPr>
            <a:cxnSpLocks/>
            <a:stCxn id="7" idx="0"/>
            <a:endCxn id="7" idx="2"/>
          </p:cNvCxnSpPr>
          <p:nvPr/>
        </p:nvCxnSpPr>
        <p:spPr>
          <a:xfrm flipH="1">
            <a:off x="4800600" y="4669367"/>
            <a:ext cx="1714500" cy="32385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3F48C758-D818-7588-9B49-7851CC0D1D6D}"/>
              </a:ext>
            </a:extLst>
          </p:cNvPr>
          <p:cNvCxnSpPr>
            <a:cxnSpLocks/>
            <a:stCxn id="7" idx="2"/>
          </p:cNvCxnSpPr>
          <p:nvPr/>
        </p:nvCxnSpPr>
        <p:spPr>
          <a:xfrm flipV="1">
            <a:off x="4800600" y="7886700"/>
            <a:ext cx="3429000" cy="2116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>
            <a:extLst>
              <a:ext uri="{FF2B5EF4-FFF2-40B4-BE49-F238E27FC236}">
                <a16:creationId xmlns:a16="http://schemas.microsoft.com/office/drawing/2014/main" id="{6CF74D64-354B-6C25-268C-3C4822A82E2F}"/>
              </a:ext>
            </a:extLst>
          </p:cNvPr>
          <p:cNvSpPr/>
          <p:nvPr/>
        </p:nvSpPr>
        <p:spPr>
          <a:xfrm flipH="1" flipV="1">
            <a:off x="6477000" y="46482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28DB5267-D4E4-D9F4-227E-FA00ECC9D304}"/>
              </a:ext>
            </a:extLst>
          </p:cNvPr>
          <p:cNvSpPr/>
          <p:nvPr/>
        </p:nvSpPr>
        <p:spPr>
          <a:xfrm flipH="1" flipV="1">
            <a:off x="4762500" y="7869767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82794F3F-125D-D72E-A91B-CE6EA520ACFD}"/>
              </a:ext>
            </a:extLst>
          </p:cNvPr>
          <p:cNvSpPr/>
          <p:nvPr/>
        </p:nvSpPr>
        <p:spPr>
          <a:xfrm flipH="1" flipV="1">
            <a:off x="8191500" y="783672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1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7513E-7CA7-3C4B-F798-22477D1B4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30936E7-D231-8A76-3903-2B39F33BA4C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B1FBB4-7C16-1E56-7CA7-B8E59CFDB067}"/>
              </a:ext>
            </a:extLst>
          </p:cNvPr>
          <p:cNvSpPr/>
          <p:nvPr/>
        </p:nvSpPr>
        <p:spPr>
          <a:xfrm>
            <a:off x="275852" y="2661844"/>
            <a:ext cx="13164293" cy="735845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850400-0205-EDBE-066A-2D9591A569AB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6FA2809-4AEA-36FA-E641-14F730DC9517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 مستطيل. للمستطيل أربعة أضلاع (ضلعان طويلان و ضلعان قصيران)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الأضلاع ثم ترديد "أربعة أضلاع (ضلعان طويلان و ضلعان قصيران)"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للمثلث أربعة رؤوس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الرؤوس  ثم ترديد "للمثلث ثلاثة رؤوس"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4AB6-81E6-4530-30DA-966D55D0AB7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7B276E5-47DC-80AF-C0D4-F224B3F75EB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733802A-915B-D7AF-461D-AA69C090FAEE}"/>
              </a:ext>
            </a:extLst>
          </p:cNvPr>
          <p:cNvSpPr/>
          <p:nvPr/>
        </p:nvSpPr>
        <p:spPr>
          <a:xfrm>
            <a:off x="4000500" y="5143500"/>
            <a:ext cx="5524500" cy="275579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5CBB155-864F-1C70-EE55-392399EF9B22}"/>
              </a:ext>
            </a:extLst>
          </p:cNvPr>
          <p:cNvCxnSpPr>
            <a:cxnSpLocks/>
          </p:cNvCxnSpPr>
          <p:nvPr/>
        </p:nvCxnSpPr>
        <p:spPr>
          <a:xfrm flipV="1">
            <a:off x="4000500" y="5132314"/>
            <a:ext cx="5524500" cy="1118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A4856FE-0312-3DD8-FE78-8409064136DB}"/>
              </a:ext>
            </a:extLst>
          </p:cNvPr>
          <p:cNvCxnSpPr>
            <a:cxnSpLocks/>
          </p:cNvCxnSpPr>
          <p:nvPr/>
        </p:nvCxnSpPr>
        <p:spPr>
          <a:xfrm>
            <a:off x="4000500" y="5143500"/>
            <a:ext cx="0" cy="27557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53F196E-EF6C-5A1F-F306-B494D4338DA6}"/>
              </a:ext>
            </a:extLst>
          </p:cNvPr>
          <p:cNvCxnSpPr>
            <a:cxnSpLocks/>
          </p:cNvCxnSpPr>
          <p:nvPr/>
        </p:nvCxnSpPr>
        <p:spPr>
          <a:xfrm flipV="1">
            <a:off x="4000500" y="7884040"/>
            <a:ext cx="5524500" cy="1118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21CB1AB-5EEE-D63A-D578-225CA1BB009A}"/>
              </a:ext>
            </a:extLst>
          </p:cNvPr>
          <p:cNvCxnSpPr>
            <a:cxnSpLocks/>
          </p:cNvCxnSpPr>
          <p:nvPr/>
        </p:nvCxnSpPr>
        <p:spPr>
          <a:xfrm>
            <a:off x="9525000" y="5110579"/>
            <a:ext cx="0" cy="27557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BB3B6BFE-6CF0-FA3A-EC5C-F5D01442F71B}"/>
              </a:ext>
            </a:extLst>
          </p:cNvPr>
          <p:cNvSpPr/>
          <p:nvPr/>
        </p:nvSpPr>
        <p:spPr>
          <a:xfrm flipH="1" flipV="1">
            <a:off x="3962399" y="5094214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6C14F23-34A2-A439-F90D-1513D27B6DD1}"/>
              </a:ext>
            </a:extLst>
          </p:cNvPr>
          <p:cNvSpPr/>
          <p:nvPr/>
        </p:nvSpPr>
        <p:spPr>
          <a:xfrm flipH="1" flipV="1">
            <a:off x="9486900" y="5094214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CF16C30C-660E-BD11-0A98-1213AE2BDD0C}"/>
              </a:ext>
            </a:extLst>
          </p:cNvPr>
          <p:cNvSpPr/>
          <p:nvPr/>
        </p:nvSpPr>
        <p:spPr>
          <a:xfrm flipH="1" flipV="1">
            <a:off x="3979600" y="784594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4770431-BC33-8662-96C3-F49FE965A26F}"/>
              </a:ext>
            </a:extLst>
          </p:cNvPr>
          <p:cNvSpPr/>
          <p:nvPr/>
        </p:nvSpPr>
        <p:spPr>
          <a:xfrm flipH="1" flipV="1">
            <a:off x="9486900" y="7819485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50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00F1-3A62-CBD8-A33A-FC0791648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93AA9D-97B0-470E-486E-52F68A036E0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413213F-76C1-325D-5D02-0578341965DD}"/>
              </a:ext>
            </a:extLst>
          </p:cNvPr>
          <p:cNvSpPr/>
          <p:nvPr/>
        </p:nvSpPr>
        <p:spPr>
          <a:xfrm>
            <a:off x="228600" y="2661844"/>
            <a:ext cx="13164293" cy="735845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CCA2BFC-0FD0-76CC-42DB-86AB711696C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71AD59-8B5D-8B14-3734-B1EB4C2AC162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وهذا مربع. للمربع أربعة أضلاع كلها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الأضلاع ثم ترديد "للمربع أربعة أضلاع كلها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للمربع أربعة رؤوس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إظهار شريحة الرؤوس  ثم ترديد "للمربع أربعة رؤوس"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7A704C-43A8-9B3D-FC90-A268E1F0DFD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7D83AF6-9043-36F3-2144-EE61151D6D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D4AB16D-1F6D-D6EF-361E-8A8E15FAD44D}"/>
              </a:ext>
            </a:extLst>
          </p:cNvPr>
          <p:cNvSpPr/>
          <p:nvPr/>
        </p:nvSpPr>
        <p:spPr>
          <a:xfrm>
            <a:off x="5219704" y="5143500"/>
            <a:ext cx="2819400" cy="27557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5D67564-CB18-B83E-8090-2229EDE62FF2}"/>
              </a:ext>
            </a:extLst>
          </p:cNvPr>
          <p:cNvCxnSpPr>
            <a:cxnSpLocks/>
          </p:cNvCxnSpPr>
          <p:nvPr/>
        </p:nvCxnSpPr>
        <p:spPr>
          <a:xfrm flipV="1">
            <a:off x="5219700" y="5132314"/>
            <a:ext cx="2857500" cy="1118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38702B8-351F-784E-51A0-44E8667E75AC}"/>
              </a:ext>
            </a:extLst>
          </p:cNvPr>
          <p:cNvCxnSpPr>
            <a:cxnSpLocks/>
          </p:cNvCxnSpPr>
          <p:nvPr/>
        </p:nvCxnSpPr>
        <p:spPr>
          <a:xfrm flipH="1">
            <a:off x="5256934" y="5118820"/>
            <a:ext cx="866" cy="27804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451915F-9468-4F8E-438C-B8A762FCA2E6}"/>
              </a:ext>
            </a:extLst>
          </p:cNvPr>
          <p:cNvCxnSpPr>
            <a:cxnSpLocks/>
          </p:cNvCxnSpPr>
          <p:nvPr/>
        </p:nvCxnSpPr>
        <p:spPr>
          <a:xfrm>
            <a:off x="5219703" y="7895226"/>
            <a:ext cx="285749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D5294CE-4A76-41A8-914D-B712B034E606}"/>
              </a:ext>
            </a:extLst>
          </p:cNvPr>
          <p:cNvCxnSpPr>
            <a:cxnSpLocks/>
          </p:cNvCxnSpPr>
          <p:nvPr/>
        </p:nvCxnSpPr>
        <p:spPr>
          <a:xfrm>
            <a:off x="8039100" y="5118820"/>
            <a:ext cx="0" cy="275579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DDD56B33-2A06-1597-041C-8999D4548BAD}"/>
              </a:ext>
            </a:extLst>
          </p:cNvPr>
          <p:cNvSpPr/>
          <p:nvPr/>
        </p:nvSpPr>
        <p:spPr>
          <a:xfrm flipH="1" flipV="1">
            <a:off x="5181600" y="511882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A163E49-467D-D0E1-DDCC-19F3DFA210EB}"/>
              </a:ext>
            </a:extLst>
          </p:cNvPr>
          <p:cNvSpPr/>
          <p:nvPr/>
        </p:nvSpPr>
        <p:spPr>
          <a:xfrm flipH="1" flipV="1">
            <a:off x="8020053" y="509306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5630484-423E-DA0C-4379-ABCE95A9834A}"/>
              </a:ext>
            </a:extLst>
          </p:cNvPr>
          <p:cNvSpPr/>
          <p:nvPr/>
        </p:nvSpPr>
        <p:spPr>
          <a:xfrm flipH="1" flipV="1">
            <a:off x="5165466" y="7863080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AD5456D-7A0A-0B79-E1CC-3E953E7B3AB6}"/>
              </a:ext>
            </a:extLst>
          </p:cNvPr>
          <p:cNvSpPr/>
          <p:nvPr/>
        </p:nvSpPr>
        <p:spPr>
          <a:xfrm flipH="1" flipV="1">
            <a:off x="7991475" y="7856508"/>
            <a:ext cx="76200" cy="76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42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3A4D6-50A1-1559-F5F2-D58187C70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CB44EE-E279-FDFA-99BE-BEAA6EA66C7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5950CF-2225-0942-DE95-E3820CEC57CB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F6A3A-04D2-2A44-9572-60B9FE57B267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5B28C9F-E23D-739B-3C98-CA2224EC5F69}"/>
              </a:ext>
            </a:extLst>
          </p:cNvPr>
          <p:cNvSpPr txBox="1"/>
          <p:nvPr/>
        </p:nvSpPr>
        <p:spPr>
          <a:xfrm>
            <a:off x="275852" y="863026"/>
            <a:ext cx="121637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أشكالكم  الهندسية وضعوها فوق الطاولة. سأسمي شكلا من الأشكال وستقومون بالبحث عنه ورفعه عند إشارتي.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التكرار بعدد المرات الكافي الذي يسمح بأخذ نظرة عن نسبة تحقق الهدف.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3BFE342-4D7D-963B-5EF7-70572CB208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C353B23-83E2-04DC-C903-267585AB15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E56F0B8-9A4B-DD4A-0E9B-5FD392D01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869873"/>
            <a:ext cx="4800600" cy="44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25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E6DE9-AD9D-B606-1E3D-9B2F30D2A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82538CD-1A7A-30AE-6335-83CE0831121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8A7544-3871-AD79-D2AE-F1CCB1854F28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2FF6E1-73CC-8FF9-9FBE-9E08C4D0ABE0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D94048B-714A-EDBA-A5E1-A60519AEAAC9}"/>
              </a:ext>
            </a:extLst>
          </p:cNvPr>
          <p:cNvSpPr txBox="1"/>
          <p:nvPr/>
        </p:nvSpPr>
        <p:spPr>
          <a:xfrm>
            <a:off x="275852" y="863026"/>
            <a:ext cx="1216376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أما الآن خذوا أشكالكم  الهندسية وضعوها أمامكم فوق الطاولة. ستعملون على تصنيفها حسب خاصية اللون. تجمعون الأشكال الحمراء مع بعضها البعض والخضراء والصفراء والزرقاء.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يتجول الأستاذ(ة)  لتقديم التغذية الراجعة وأخذ نظرة عن نسبة تحقق الهدف.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01491C-5C74-A1CE-3A36-CD37746763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B60EA16-ADEC-7B97-5BB0-A0140209D01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552228C-ED33-42BA-07AB-0C206DA121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869873"/>
            <a:ext cx="4800600" cy="44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56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473D0-6844-A0C4-7460-FBE13A701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1B07E9-2008-80B4-F6CC-AB1AA91FE3C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82C949-D76B-F68C-B2EA-6606F9C19113}"/>
              </a:ext>
            </a:extLst>
          </p:cNvPr>
          <p:cNvSpPr/>
          <p:nvPr/>
        </p:nvSpPr>
        <p:spPr>
          <a:xfrm>
            <a:off x="275852" y="2618420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52FE380-8238-E974-20AB-FBB0E3A55AD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70D9AE-9905-7F77-78CD-1280AE4F8365}"/>
              </a:ext>
            </a:extLst>
          </p:cNvPr>
          <p:cNvSpPr txBox="1"/>
          <p:nvPr/>
        </p:nvSpPr>
        <p:spPr>
          <a:xfrm>
            <a:off x="275852" y="863026"/>
            <a:ext cx="121637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سيقوم ببناء المتسلسلة المنطقية التي ستظهر أمامكم هل أنتم مستعدون.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يتجول الأستاذ(ة)  لتقديم التغذية الراجعة وأخذ نظرة عن نسبة تحقق الهدف.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4FA6760-3522-8015-B240-1988FACC8AA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BAB4C1-4269-59CB-48DE-084B22A17D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10C11CA4-0755-5C76-19B8-40C70DF5A088}"/>
              </a:ext>
            </a:extLst>
          </p:cNvPr>
          <p:cNvSpPr/>
          <p:nvPr/>
        </p:nvSpPr>
        <p:spPr>
          <a:xfrm>
            <a:off x="1371600" y="5685558"/>
            <a:ext cx="914400" cy="106333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FD8988D3-46DB-871B-52C1-1214867D4402}"/>
              </a:ext>
            </a:extLst>
          </p:cNvPr>
          <p:cNvSpPr/>
          <p:nvPr/>
        </p:nvSpPr>
        <p:spPr>
          <a:xfrm>
            <a:off x="2584488" y="5676900"/>
            <a:ext cx="914400" cy="1063336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695331B8-0B34-9A5B-3887-38482A951783}"/>
              </a:ext>
            </a:extLst>
          </p:cNvPr>
          <p:cNvSpPr/>
          <p:nvPr/>
        </p:nvSpPr>
        <p:spPr>
          <a:xfrm>
            <a:off x="5010264" y="5676900"/>
            <a:ext cx="914400" cy="106333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6294640D-2A25-3719-5752-03D71948A83F}"/>
              </a:ext>
            </a:extLst>
          </p:cNvPr>
          <p:cNvSpPr/>
          <p:nvPr/>
        </p:nvSpPr>
        <p:spPr>
          <a:xfrm>
            <a:off x="3797376" y="5676900"/>
            <a:ext cx="914400" cy="10633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761AF34B-214D-F94D-F8C7-E78A4B369131}"/>
              </a:ext>
            </a:extLst>
          </p:cNvPr>
          <p:cNvSpPr/>
          <p:nvPr/>
        </p:nvSpPr>
        <p:spPr>
          <a:xfrm>
            <a:off x="6192973" y="5701146"/>
            <a:ext cx="914400" cy="106333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4F929D4F-ABBE-51D3-B1C7-AA0F96C1F2FA}"/>
              </a:ext>
            </a:extLst>
          </p:cNvPr>
          <p:cNvSpPr/>
          <p:nvPr/>
        </p:nvSpPr>
        <p:spPr>
          <a:xfrm>
            <a:off x="7405861" y="5692488"/>
            <a:ext cx="914400" cy="1063336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F2F1A40B-E6CD-7F5D-E139-3F5AA1CD9494}"/>
              </a:ext>
            </a:extLst>
          </p:cNvPr>
          <p:cNvSpPr/>
          <p:nvPr/>
        </p:nvSpPr>
        <p:spPr>
          <a:xfrm>
            <a:off x="9831637" y="5692488"/>
            <a:ext cx="914400" cy="106333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BD3F7ABD-F508-F2D6-1E79-367E1EB7BC7F}"/>
              </a:ext>
            </a:extLst>
          </p:cNvPr>
          <p:cNvSpPr/>
          <p:nvPr/>
        </p:nvSpPr>
        <p:spPr>
          <a:xfrm>
            <a:off x="8618749" y="5692488"/>
            <a:ext cx="914400" cy="10633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99243267-4CAE-3CA7-4E5F-A9BCA7D0EA85}"/>
              </a:ext>
            </a:extLst>
          </p:cNvPr>
          <p:cNvSpPr/>
          <p:nvPr/>
        </p:nvSpPr>
        <p:spPr>
          <a:xfrm>
            <a:off x="11042672" y="5676900"/>
            <a:ext cx="914400" cy="106333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523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574C0-4B2A-77F5-08E6-A7487DC66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77D945-9C0A-40D1-0A0D-59A0A932610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36A498C-7BC7-FD19-CC63-4BE3D8E3B7A5}"/>
              </a:ext>
            </a:extLst>
          </p:cNvPr>
          <p:cNvSpPr/>
          <p:nvPr/>
        </p:nvSpPr>
        <p:spPr>
          <a:xfrm>
            <a:off x="275852" y="2618420"/>
            <a:ext cx="13164293" cy="73256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38253F-F659-6CF3-8CAC-290605BE64C0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B9929A-E289-4AFD-222B-D22C4EE3A58C}"/>
              </a:ext>
            </a:extLst>
          </p:cNvPr>
          <p:cNvSpPr txBox="1"/>
          <p:nvPr/>
        </p:nvSpPr>
        <p:spPr>
          <a:xfrm>
            <a:off x="275852" y="863026"/>
            <a:ext cx="121637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سيقوم ببناء المتسلسلة المنطقية التي ستظهر أمامكم هل أنتم مستعدون.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يتجول الأستاذ(ة)  لتقديم التغذية الراجعة وأخذ نظرة عن نسبة تحقق الهدف.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38801B-D904-4D6D-2E94-73959C35665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B9E16BE-5267-E7BD-BA2A-F9FF0CAEA2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D4191ECF-634D-8B62-C852-1D0FC33E480F}"/>
              </a:ext>
            </a:extLst>
          </p:cNvPr>
          <p:cNvSpPr/>
          <p:nvPr/>
        </p:nvSpPr>
        <p:spPr>
          <a:xfrm>
            <a:off x="990600" y="5448300"/>
            <a:ext cx="1143000" cy="136462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392073-30D4-EBC5-D396-853292BD40E1}"/>
              </a:ext>
            </a:extLst>
          </p:cNvPr>
          <p:cNvSpPr/>
          <p:nvPr/>
        </p:nvSpPr>
        <p:spPr>
          <a:xfrm>
            <a:off x="2590800" y="4755528"/>
            <a:ext cx="838200" cy="2057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F51728B-113E-1396-EA47-52CACB138636}"/>
              </a:ext>
            </a:extLst>
          </p:cNvPr>
          <p:cNvSpPr/>
          <p:nvPr/>
        </p:nvSpPr>
        <p:spPr>
          <a:xfrm>
            <a:off x="3886817" y="5753100"/>
            <a:ext cx="1066800" cy="10598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6CA829-0CFC-2F7F-61B1-23B183B5BC17}"/>
              </a:ext>
            </a:extLst>
          </p:cNvPr>
          <p:cNvSpPr/>
          <p:nvPr/>
        </p:nvSpPr>
        <p:spPr>
          <a:xfrm>
            <a:off x="5310064" y="5751346"/>
            <a:ext cx="1066800" cy="10598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8653F0F2-65E6-31EB-D4AD-41077452BDB6}"/>
              </a:ext>
            </a:extLst>
          </p:cNvPr>
          <p:cNvSpPr/>
          <p:nvPr/>
        </p:nvSpPr>
        <p:spPr>
          <a:xfrm>
            <a:off x="6834681" y="5446546"/>
            <a:ext cx="1143000" cy="136462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9E14E-9F34-CEF6-CE2F-C28F454DC1D4}"/>
              </a:ext>
            </a:extLst>
          </p:cNvPr>
          <p:cNvSpPr/>
          <p:nvPr/>
        </p:nvSpPr>
        <p:spPr>
          <a:xfrm>
            <a:off x="8434881" y="4753774"/>
            <a:ext cx="838200" cy="2057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96344213-016F-0E23-2A22-A8505D257034}"/>
              </a:ext>
            </a:extLst>
          </p:cNvPr>
          <p:cNvSpPr/>
          <p:nvPr/>
        </p:nvSpPr>
        <p:spPr>
          <a:xfrm>
            <a:off x="9730898" y="5751346"/>
            <a:ext cx="1066800" cy="10598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FE972E-9592-DD69-76CB-35080D96D337}"/>
              </a:ext>
            </a:extLst>
          </p:cNvPr>
          <p:cNvSpPr/>
          <p:nvPr/>
        </p:nvSpPr>
        <p:spPr>
          <a:xfrm>
            <a:off x="11154145" y="5749592"/>
            <a:ext cx="1066800" cy="10598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478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752599" y="3941147"/>
            <a:ext cx="9372601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تصاعديا و تنازليا باستعمال الشريط العددي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66564B1-1994-4B6E-DCC0-D41E91519B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حجلة الأعداد من خلال القفز وقراءة الأعداد على الشريط العددي 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النشاط متتبعا خطوات الملحق 1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يتجول الأستاذ(ة)  لتقديم التغذية الراجعة وأخذ نظرة عن نسبة تحقق الهدف.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EE6B74-A082-8505-4C6C-6B5521E47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127" y="7314096"/>
            <a:ext cx="5558751" cy="12827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FF765F0-EAD1-FCD9-5474-FBE84E73B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836" y="3722293"/>
            <a:ext cx="5367649" cy="284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752600" y="3034338"/>
            <a:ext cx="9765897" cy="27621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1530148" y="3494101"/>
            <a:ext cx="102108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التتبع 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وتعبئة شبكة التتبع الفردي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8AF9-96E4-39DD-A18B-C6AEF738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B76C71-57DC-2977-AE9A-0CDB84DF7E0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1FED69-D136-4376-1E66-EDC3D195B530}"/>
              </a:ext>
            </a:extLst>
          </p:cNvPr>
          <p:cNvSpPr/>
          <p:nvPr/>
        </p:nvSpPr>
        <p:spPr>
          <a:xfrm>
            <a:off x="176025" y="2836773"/>
            <a:ext cx="13363947" cy="7315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C2C44C-5A01-4563-CDB5-CFA902606C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9039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8197C4C-6799-2DAB-CD15-31BF2999F100}"/>
              </a:ext>
            </a:extLst>
          </p:cNvPr>
          <p:cNvSpPr txBox="1"/>
          <p:nvPr/>
        </p:nvSpPr>
        <p:spPr>
          <a:xfrm>
            <a:off x="0" y="863026"/>
            <a:ext cx="12496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إذا توفق المتعلم في  قراءة على الأقل 8 أعداد بشكل صحيح سواء باللغة العربية أو الدارجة القريبة من الفصيحة يمنح علامة (+) وإذا أخفق نضع علامة (-).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انتظار دورهم يستمر المتعلمون في نشاط العد الشفوي تصاعديا وتنازليا باستعمال الشريط العددي.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3739963-8546-6003-EDAC-DEF497FC4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78" y="3848100"/>
            <a:ext cx="10443245" cy="459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06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838200" y="4076700"/>
            <a:ext cx="111252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أكبر عدد من:- الخطوط العمودية / أفقية / مائلة في القسم</a:t>
            </a:r>
          </a:p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                  - الأقراص /  مثلثات / مستطيلات / مربعات في القسم</a:t>
            </a:r>
            <a:endParaRPr lang="ar-SA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:المحقق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511118"/>
            <a:ext cx="13716001" cy="7775881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644972"/>
            <a:ext cx="13164293" cy="72991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4989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لنلعب لعبتنا: "لعبة المحقق". ستتوزعون في 4 مجموعات. المطلوب هو أن تبحث كل مجموعتين في القسم عن أكبر عدد من الخطوط العمودية، الأفقية و المائلة والأخريان عن أكبر عدد من الأشكال القرص، المثلث، المستطيل والمربع. المجموعة الفائزة هي التي تجد أكبر عدد من الخطوط والأشكال.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849330-221D-53B7-07B4-6C0225827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49" y="3390900"/>
            <a:ext cx="58293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الفائزتان هما: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E2C4063-60F0-CEE5-369B-AE0209D149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8AD0FA-3746-914C-7146-4846C176C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62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072568"/>
            <a:ext cx="9396747" cy="3814132"/>
            <a:chOff x="3302073" y="4573493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573493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41978" y="4130814"/>
            <a:ext cx="8463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الخطوط: مفتوحة- مغلقة / عمودية- أفقية ومائلة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531723" y="4930588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الأشكال الهندسية: قرص، مثلث، مستطيل، مربع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058114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880885" y="6382148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خاصية الشكل للتصنيف وإكمال متسلسلة منطقية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86CE988-1D96-5F52-B9B9-B5E250408B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4296114"/>
            <a:ext cx="455010" cy="46638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F6EB455A-3232-E33C-C3D9-8034BA7ACB0D}"/>
              </a:ext>
            </a:extLst>
          </p:cNvPr>
          <p:cNvSpPr txBox="1"/>
          <p:nvPr/>
        </p:nvSpPr>
        <p:spPr>
          <a:xfrm>
            <a:off x="2315084" y="5718362"/>
            <a:ext cx="85105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خاصية الألوان للتصنيف وإكمال متسلسلة منطقية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32CC911B-E3DA-9427-C390-EED62CC0B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7191714"/>
            <a:ext cx="455010" cy="46638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EB278F25-FE77-CC80-398A-DC8D307E2B58}"/>
              </a:ext>
            </a:extLst>
          </p:cNvPr>
          <p:cNvSpPr txBox="1"/>
          <p:nvPr/>
        </p:nvSpPr>
        <p:spPr>
          <a:xfrm>
            <a:off x="2929778" y="7070189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تصاعديا و تناقصيا باستعمال الشريط العددي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89148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>
          <a:extLst>
            <a:ext uri="{FF2B5EF4-FFF2-40B4-BE49-F238E27FC236}">
              <a16:creationId xmlns:a16="http://schemas.microsoft.com/office/drawing/2014/main" id="{0C10B646-0BE2-DC0C-E580-BF67991FC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8CEDF08-67D7-936F-21D0-A71CBB29EFF7}"/>
              </a:ext>
            </a:extLst>
          </p:cNvPr>
          <p:cNvSpPr txBox="1">
            <a:spLocks/>
          </p:cNvSpPr>
          <p:nvPr/>
        </p:nvSpPr>
        <p:spPr>
          <a:xfrm>
            <a:off x="2590800" y="1104900"/>
            <a:ext cx="77581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القفز على الشريط العددي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E5D086-93BE-CCFA-B506-DE957A1D2B92}"/>
              </a:ext>
            </a:extLst>
          </p:cNvPr>
          <p:cNvSpPr txBox="1"/>
          <p:nvPr/>
        </p:nvSpPr>
        <p:spPr>
          <a:xfrm>
            <a:off x="762000" y="3390900"/>
            <a:ext cx="11887200" cy="454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dirty="0"/>
              <a:t>العد تناقصيا من 9 إلى 1 أو </a:t>
            </a:r>
            <a:r>
              <a:rPr lang="ar-MA" sz="2800" dirty="0" err="1"/>
              <a:t>تزايديا</a:t>
            </a:r>
            <a:r>
              <a:rPr lang="ar-MA" sz="2800" dirty="0"/>
              <a:t> من 1 إلى 9 على شريط عددي مرسوم على الأرض. يقفز كل متعلم على  خانة الرقم ويعد حسب المطلوب.</a:t>
            </a: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dirty="0"/>
              <a:t>يتم رسم أربعة أشرطة وتوزيع المتعلمين إلى 4 مجموعات (أو أكثر حسب العدد). كل مجموعة يتناوب أفرادها على العد تنازليا من 9 إلى 1 أو تصاعديا من 1 إلى 9 على الشريط العددي؛ مع ذكر الأعداد التي يقف عليها في كل مرة.</a:t>
            </a: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MA" sz="2800" b="1" dirty="0"/>
              <a:t>لإضفاء المرح على اللعبة يمكن تنويع أشكال القفز</a:t>
            </a:r>
            <a:r>
              <a:rPr lang="ar-MA" sz="2800" dirty="0"/>
              <a:t>: على رجل واحدة – برجلين – قفزة الأرنب أو الضفدعة – الرابح هو الذي يقرأ بشكل صحيح جميع الأعداد ويقفز وفق المطلوب.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02128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FBB7AA-E805-146D-0C22-8280C0A4CD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78" y="4407410"/>
            <a:ext cx="1580236" cy="14727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F8037CB-1B0B-8891-BEA0-4AC895D1C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42" y="4550228"/>
            <a:ext cx="1298989" cy="13299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B19ABC1-7FE5-CC70-D704-7D7A4849A3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06092" y="5971905"/>
            <a:ext cx="3373843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982497" y="5657917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الشفوي تصاعديا و تنازليا باستعمال الشريط العددي</a:t>
            </a: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24978" y="7999618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المحقق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196943" y="3458544"/>
            <a:ext cx="5871761" cy="1935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الخطوط: مفتوحة- مغلقة / عمودية- أفقية ومائلة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تمييز الأشكال الهندسية: قرص، مثلث، مستطيل، مربع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خاصية الألوان للتصنيف وإكمال متسلسلة منطقية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خاصية الشكل للتصنيف وإكمال متسلسلة منطقية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600700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886200" y="6800173"/>
            <a:ext cx="7182504" cy="473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–تمرير رائز التتبع وتعبئة شبكة التتبع الفردي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2FA508-8894-A7CF-D71C-149118D22E0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EC7D-C543-FA85-C0F0-4D0BEEBF0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14D58E-9D0B-79BE-3F37-5B78A640B294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D15EC-6943-A649-FFEB-04FDCC18F43D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F546315-92A0-6BE9-6DA6-7BAA1CEBD8FB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20C2DA-B04A-86AA-7B92-5324CF406246}"/>
              </a:ext>
            </a:extLst>
          </p:cNvPr>
          <p:cNvSpPr txBox="1"/>
          <p:nvPr/>
        </p:nvSpPr>
        <p:spPr>
          <a:xfrm>
            <a:off x="609600" y="863026"/>
            <a:ext cx="11830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رأينا بالأمس أيقونة "هذا النشاط مرتبط بتوظيف الألواح" من يذكرنا  بما تعنيه هذه الأيقونة وما علينا القيام به عند ظهورها.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B3064-68C6-0CB1-DDB2-F2ABFF0203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9105467-E373-DE11-C20A-F4F31C506A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/>
        </p:blipFill>
        <p:spPr>
          <a:xfrm>
            <a:off x="4767897" y="4618297"/>
            <a:ext cx="3970622" cy="2413169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5C7A68-1C57-4875-8562-1A19B118D733}"/>
              </a:ext>
            </a:extLst>
          </p:cNvPr>
          <p:cNvSpPr/>
          <p:nvPr/>
        </p:nvSpPr>
        <p:spPr>
          <a:xfrm>
            <a:off x="4867771" y="7423734"/>
            <a:ext cx="3810000" cy="12100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91ED14-0C4D-860A-D8C6-251D58137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742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6867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21519</TotalTime>
  <Words>1450</Words>
  <Application>Microsoft Office PowerPoint</Application>
  <PresentationFormat>Personnalisé</PresentationFormat>
  <Paragraphs>266</Paragraphs>
  <Slides>40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9" baseType="lpstr">
      <vt:lpstr>Arial Black</vt:lpstr>
      <vt:lpstr>Montserrat</vt:lpstr>
      <vt:lpstr>Montserrat Light</vt:lpstr>
      <vt:lpstr>Dosis</vt:lpstr>
      <vt:lpstr>Arial</vt:lpstr>
      <vt:lpstr>Carelia</vt:lpstr>
      <vt:lpstr>Microsoft Uighur</vt:lpstr>
      <vt:lpstr>Montserrat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194</cp:revision>
  <dcterms:created xsi:type="dcterms:W3CDTF">2006-08-16T00:00:00Z</dcterms:created>
  <dcterms:modified xsi:type="dcterms:W3CDTF">2025-09-18T22:03:34Z</dcterms:modified>
  <dc:identifier>DAFtlvZnwz4</dc:identifier>
</cp:coreProperties>
</file>