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0"/>
  </p:notesMasterIdLst>
  <p:sldIdLst>
    <p:sldId id="257" r:id="rId2"/>
    <p:sldId id="2134808443" r:id="rId3"/>
    <p:sldId id="2147482624" r:id="rId4"/>
    <p:sldId id="2134805392" r:id="rId5"/>
    <p:sldId id="2134805155" r:id="rId6"/>
    <p:sldId id="386" r:id="rId7"/>
    <p:sldId id="2134808444" r:id="rId8"/>
    <p:sldId id="2147482628" r:id="rId9"/>
    <p:sldId id="2134805396" r:id="rId10"/>
    <p:sldId id="2134808446" r:id="rId11"/>
    <p:sldId id="2134808459" r:id="rId12"/>
    <p:sldId id="2147482600" r:id="rId13"/>
    <p:sldId id="2147482586" r:id="rId14"/>
    <p:sldId id="2147482601" r:id="rId15"/>
    <p:sldId id="2147482602" r:id="rId16"/>
    <p:sldId id="2147482603" r:id="rId17"/>
    <p:sldId id="2147482616" r:id="rId18"/>
    <p:sldId id="2134808598" r:id="rId19"/>
    <p:sldId id="2147482617" r:id="rId20"/>
    <p:sldId id="2147482618" r:id="rId21"/>
    <p:sldId id="2147482619" r:id="rId22"/>
    <p:sldId id="2147482621" r:id="rId23"/>
    <p:sldId id="2147482620" r:id="rId24"/>
    <p:sldId id="2147482622" r:id="rId25"/>
    <p:sldId id="2147482623" r:id="rId26"/>
    <p:sldId id="2134808639" r:id="rId27"/>
    <p:sldId id="2134808630" r:id="rId28"/>
    <p:sldId id="2147482604" r:id="rId29"/>
    <p:sldId id="2134808629" r:id="rId30"/>
    <p:sldId id="2134808634" r:id="rId31"/>
    <p:sldId id="2147482608" r:id="rId32"/>
    <p:sldId id="2147482609" r:id="rId33"/>
    <p:sldId id="2147482610" r:id="rId34"/>
    <p:sldId id="2147482625" r:id="rId35"/>
    <p:sldId id="2147482626" r:id="rId36"/>
    <p:sldId id="2134808460" r:id="rId37"/>
    <p:sldId id="2134808453" r:id="rId38"/>
    <p:sldId id="2134808467" r:id="rId39"/>
    <p:sldId id="2134808543" r:id="rId40"/>
    <p:sldId id="2134808461" r:id="rId41"/>
    <p:sldId id="2134808469" r:id="rId42"/>
    <p:sldId id="2147482549" r:id="rId43"/>
    <p:sldId id="2147482627" r:id="rId44"/>
    <p:sldId id="2134808504" r:id="rId45"/>
    <p:sldId id="2147482538" r:id="rId46"/>
    <p:sldId id="518" r:id="rId47"/>
    <p:sldId id="2134808592" r:id="rId48"/>
    <p:sldId id="2134808591" r:id="rId49"/>
  </p:sldIdLst>
  <p:sldSz cx="13716000" cy="10287000"/>
  <p:notesSz cx="6858000" cy="9144000"/>
  <p:embeddedFontLst>
    <p:embeddedFont>
      <p:font typeface="Arial Black" panose="020B0A04020102020204" pitchFamily="34" charset="0"/>
      <p:bold r:id="rId51"/>
    </p:embeddedFont>
    <p:embeddedFont>
      <p:font typeface="Carelia" panose="020B0604020202020204" charset="0"/>
      <p:regular r:id="rId52"/>
    </p:embeddedFont>
    <p:embeddedFont>
      <p:font typeface="Dosis" pitchFamily="2" charset="0"/>
      <p:regular r:id="rId53"/>
      <p:bold r:id="rId54"/>
    </p:embeddedFont>
    <p:embeddedFont>
      <p:font typeface="Microsoft Uighur" panose="02000000000000000000" pitchFamily="2" charset="-78"/>
      <p:regular r:id="rId55"/>
      <p:bold r:id="rId56"/>
    </p:embeddedFont>
    <p:embeddedFont>
      <p:font typeface="Montserrat" panose="00000500000000000000" pitchFamily="2" charset="0"/>
      <p:regular r:id="rId57"/>
      <p:bold r:id="rId58"/>
      <p:italic r:id="rId59"/>
      <p:boldItalic r:id="rId60"/>
    </p:embeddedFont>
    <p:embeddedFont>
      <p:font typeface="Montserrat Light" panose="00000400000000000000" pitchFamily="2" charset="0"/>
      <p:regular r:id="rId61"/>
      <p:italic r:id="rId62"/>
    </p:embeddedFont>
    <p:embeddedFont>
      <p:font typeface="Montserrat Medium" panose="00000600000000000000" pitchFamily="2" charset="0"/>
      <p:regular r:id="rId63"/>
      <p: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478" y="3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2D208673-0666-C7B0-4443-9724D6DAD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C8DBF900-E623-039B-3935-C9F7714A63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D670DB26-5331-5A99-D51A-FF117EB465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677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6.sv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hyperlink" Target="https://openclipart.org/detail/131431/black-marker-marcador-negro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29.sv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5.jpe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1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990600" y="863026"/>
            <a:ext cx="114490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قصصا عن العدد 4. اليوم وبنفس الطريقة ستحكون لي قصصا عن العدد 5.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يحكي لنا قصة عن العدد 5؟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8481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ورسم الأشكال: القرص/ المثلث/ المستطيل/ المربع ‏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5F3449-26FE-D7E9-168B-5684943B9849}"/>
              </a:ext>
            </a:extLst>
          </p:cNvPr>
          <p:cNvSpPr txBox="1"/>
          <p:nvPr/>
        </p:nvSpPr>
        <p:spPr>
          <a:xfrm>
            <a:off x="1524000" y="51044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متسلسلة منطقية حسب الشكل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9BD8-EC02-3724-29DD-534213BD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9A50CC-AF86-85F5-11E2-BB6AFBDC6E43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E9143D-D664-B476-A032-1B8790FD772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CED678-19A1-1D5D-B110-3B4B74C545B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9433AB-A26C-A28A-C8D7-E33223A0C16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3641C88-2595-523F-E52D-96A5520A7A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E5FFC4D-9D05-D1DD-879F-C24CB251648D}"/>
              </a:ext>
            </a:extLst>
          </p:cNvPr>
          <p:cNvSpPr txBox="1"/>
          <p:nvPr/>
        </p:nvSpPr>
        <p:spPr>
          <a:xfrm>
            <a:off x="1371601" y="863026"/>
            <a:ext cx="111252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بالأمس على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الأشكال: القرص/ المثلث/ المربع/ المستطيل.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7B9C45-83EA-221F-DA1A-7B85C2D2C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63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E95CF-6D2A-B160-F4C4-ACFA0297A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5BD4C6-6302-0A9D-F104-A7C692699EC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23E43-77BA-23C3-EA73-D53D07C6DCA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B8C314-A1D3-A5B4-EF79-B94A534A59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534F05-84EF-4F6A-5815-7C0FF04AA2A2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قرص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D822297-1E1C-4DDE-EBEA-04E240EEF8B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9D295D6-DDC0-F54A-8F97-6DA45B74DE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E503EB28-9181-5B7C-05A2-A949876D5F40}"/>
              </a:ext>
            </a:extLst>
          </p:cNvPr>
          <p:cNvSpPr/>
          <p:nvPr/>
        </p:nvSpPr>
        <p:spPr>
          <a:xfrm>
            <a:off x="5029198" y="4593308"/>
            <a:ext cx="3657600" cy="34290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607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0A3AE-B25E-C9D1-8B1B-746FF3BAA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743BA4-F68C-C719-CABD-1F958EF10C2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DF98803-C39B-44A2-AD8D-82472480E1BE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F3EA24-EBCD-1FFD-0EFE-D50AE1727C0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61A40D-2C82-0286-0332-9449BEE76CAA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مثلث.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68F707-E35F-8DD6-4562-7C1A9CA6697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407883-C05A-953D-8B77-8F58C1ABFED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A5334E03-5615-A989-BE96-CF8C9D72E1C3}"/>
              </a:ext>
            </a:extLst>
          </p:cNvPr>
          <p:cNvSpPr/>
          <p:nvPr/>
        </p:nvSpPr>
        <p:spPr>
          <a:xfrm>
            <a:off x="5105398" y="4540882"/>
            <a:ext cx="3505200" cy="27432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569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DEDC-D72A-80F9-00CD-A62A0E940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86FA4F8-E28F-BD7A-5314-65B40A8D0D8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7BE76A-17B2-B7FE-4054-2663EDA00ED2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C2F920-AE6E-FF1E-7EEF-8421D3653B4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AEEFB63-9B0A-FFF9-040B-8D58AAA8B1D2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مستطيل.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8B6EF4C-535A-D73A-98FF-204199A107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3E9E848-B7AA-254F-7CB4-FB7B2CD68F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C35F132-9E0E-2C4B-14A6-F1961672606B}"/>
              </a:ext>
            </a:extLst>
          </p:cNvPr>
          <p:cNvSpPr/>
          <p:nvPr/>
        </p:nvSpPr>
        <p:spPr>
          <a:xfrm>
            <a:off x="4610098" y="4921882"/>
            <a:ext cx="4495800" cy="1981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717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F5A7F-3C72-D7EB-A9C4-C4F8D661F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BB0A27-682D-EFFE-40F1-2610C511279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C77878-4966-6F43-908A-6CD779374D80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59750F-F6B1-20B8-1F5E-7AD60277374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476D75-9E78-A59C-56F8-C600C92040FD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مربع.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4F77AFA-DC92-C3A0-5DB8-039FA6CA366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9468F51-3F01-D4BB-4618-7C0E111B837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B45B6CDE-C23E-E31B-BEDE-D51D24809664}"/>
              </a:ext>
            </a:extLst>
          </p:cNvPr>
          <p:cNvSpPr/>
          <p:nvPr/>
        </p:nvSpPr>
        <p:spPr>
          <a:xfrm>
            <a:off x="5943600" y="5143500"/>
            <a:ext cx="2247902" cy="1981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085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0BA49-36D3-C4ED-3312-A9488B151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01EEDE-F81C-BEC3-4322-3666ED5F74A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465224-CDB6-B841-109E-7B489B68204C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EDB961A-BD88-12A4-935A-8BB16BB3621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F60A2-DD3C-9037-F064-BCCCC68F40FA}"/>
              </a:ext>
            </a:extLst>
          </p:cNvPr>
          <p:cNvSpPr txBox="1"/>
          <p:nvPr/>
        </p:nvSpPr>
        <p:spPr>
          <a:xfrm>
            <a:off x="275852" y="863026"/>
            <a:ext cx="121637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من جديد أشكالكم الهندسية وضعوها فوق الطاولة. ستعملون في ثنائيات. سأسمي شكلا من الأشكال وستقومون بالبحث عنه ورفعه عند إشارتي. لاحظوا كيف.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العملية.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 الأستاذ(ة) 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7BEECA2-E3E9-0E87-082E-4656039D228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ABC67BA-48AC-DFED-3824-D18B470E43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6405DE0-7977-3CE1-F42D-B49672E3A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733800" y="3035605"/>
            <a:ext cx="5865212" cy="389200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A98299-DF40-B622-9AD7-455A208C53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7005047"/>
            <a:ext cx="2609356" cy="243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08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قوالب إنشاءاتكم. على دفاتر البحث ستقومون بإنشاء "أقراص" بهذه الطريقة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العملية.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 الأستاذ(ة) 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2D043D-C511-D654-1F8B-A6A4494A3F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FEF8B96-B68E-E47A-DC68-9BC48C9CF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733800" y="3035605"/>
            <a:ext cx="5865212" cy="38920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B28EE74-079F-3A77-11A7-45DEB3880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829800" y="6466597"/>
            <a:ext cx="2498650" cy="349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F64CA-FF50-410B-3844-8B16B7A70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F51A68-6FDD-E865-6B88-EC44B115A2D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587054-AB96-A3CA-A43E-1B305C69C853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E68E33-904B-6F62-8618-A0478F05ADA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FE1C66A-3BE2-1FBC-E9C3-69BA441E188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للقرص شكل مدور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A7E7DEA-8A13-7927-DD6C-CB44976C6E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C1EA4D1-5B37-01AE-CE3F-3E6102E5A6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0DF7A600-8A1B-2E00-2417-33E214EFE14F}"/>
              </a:ext>
            </a:extLst>
          </p:cNvPr>
          <p:cNvSpPr/>
          <p:nvPr/>
        </p:nvSpPr>
        <p:spPr>
          <a:xfrm>
            <a:off x="5257800" y="4700710"/>
            <a:ext cx="3292028" cy="318516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B41F6B0-3820-1459-14E1-DB872191362B}"/>
              </a:ext>
            </a:extLst>
          </p:cNvPr>
          <p:cNvSpPr/>
          <p:nvPr/>
        </p:nvSpPr>
        <p:spPr>
          <a:xfrm>
            <a:off x="5288185" y="4734248"/>
            <a:ext cx="3231257" cy="31180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ٍِ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296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A92DC-B0E8-12CE-1CB2-8DDAEF161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86F1EA-385B-5A7A-1C71-22431634277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972ECFA-75DC-2C17-5399-88DDA95826DC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DC11D6-A093-2052-6755-45A8B6C38708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7BDAF5-3B6F-8AD6-010A-FD88EA4BD7AB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بإنشاء "مثلثات" بهذه الطريقة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العملية.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 الأستاذ(ة) 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E101E0-4B8C-1B92-66A6-A433190E2DE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71BF210-6BC9-45CB-C85D-ED7E759410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B5FE0FB-15E4-A9A2-8F74-D7E9F069B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733800" y="3035605"/>
            <a:ext cx="5865212" cy="38920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BE85C9A5-FA19-03F5-EBC4-3CDFDD7830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829800" y="6466597"/>
            <a:ext cx="2498650" cy="349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23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075F8-16A4-258C-822E-741DA73C3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957B74-EF05-8707-30DA-B78637D5807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BBCFC2-22B6-3BBB-F23D-E9DD18396998}"/>
              </a:ext>
            </a:extLst>
          </p:cNvPr>
          <p:cNvSpPr/>
          <p:nvPr/>
        </p:nvSpPr>
        <p:spPr>
          <a:xfrm>
            <a:off x="275852" y="2644968"/>
            <a:ext cx="13164293" cy="73753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BF2E9B-4BB7-A044-D0B8-FC592825B4B8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3C9CE-60FB-EDB2-4153-D6BFD8831BC3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للمثلث ثلاثة أضلاع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الأضلاع ثم ترديد "للمثلث ثلاثة أضلاع"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للمثلث ثلاثة رؤوس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الرؤوس  ثم ترديد "للمثلث ثلاثة رؤوس"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3FCE064-5A33-B988-2C1D-09E81006831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5CAB5B5-8673-EF01-E096-A80ED492BC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21931844-BBBD-A2A0-1672-4C814B9089BA}"/>
              </a:ext>
            </a:extLst>
          </p:cNvPr>
          <p:cNvSpPr/>
          <p:nvPr/>
        </p:nvSpPr>
        <p:spPr>
          <a:xfrm>
            <a:off x="4800600" y="4669367"/>
            <a:ext cx="3429000" cy="32385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1EF9E94-F3C7-9EE3-F91E-445F53B327CF}"/>
              </a:ext>
            </a:extLst>
          </p:cNvPr>
          <p:cNvCxnSpPr>
            <a:stCxn id="7" idx="0"/>
          </p:cNvCxnSpPr>
          <p:nvPr/>
        </p:nvCxnSpPr>
        <p:spPr>
          <a:xfrm>
            <a:off x="6515100" y="4669367"/>
            <a:ext cx="1714500" cy="321733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F10722F2-6DF0-6E93-06B5-06C425983CAA}"/>
              </a:ext>
            </a:extLst>
          </p:cNvPr>
          <p:cNvCxnSpPr>
            <a:cxnSpLocks/>
            <a:stCxn id="7" idx="0"/>
            <a:endCxn id="7" idx="2"/>
          </p:cNvCxnSpPr>
          <p:nvPr/>
        </p:nvCxnSpPr>
        <p:spPr>
          <a:xfrm flipH="1">
            <a:off x="4800600" y="4669367"/>
            <a:ext cx="1714500" cy="32385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3F48C758-D818-7588-9B49-7851CC0D1D6D}"/>
              </a:ext>
            </a:extLst>
          </p:cNvPr>
          <p:cNvCxnSpPr>
            <a:cxnSpLocks/>
            <a:stCxn id="7" idx="2"/>
          </p:cNvCxnSpPr>
          <p:nvPr/>
        </p:nvCxnSpPr>
        <p:spPr>
          <a:xfrm flipV="1">
            <a:off x="4800600" y="7886700"/>
            <a:ext cx="3429000" cy="2116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lipse 38">
            <a:extLst>
              <a:ext uri="{FF2B5EF4-FFF2-40B4-BE49-F238E27FC236}">
                <a16:creationId xmlns:a16="http://schemas.microsoft.com/office/drawing/2014/main" id="{6CF74D64-354B-6C25-268C-3C4822A82E2F}"/>
              </a:ext>
            </a:extLst>
          </p:cNvPr>
          <p:cNvSpPr/>
          <p:nvPr/>
        </p:nvSpPr>
        <p:spPr>
          <a:xfrm flipH="1" flipV="1">
            <a:off x="6477000" y="46482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28DB5267-D4E4-D9F4-227E-FA00ECC9D304}"/>
              </a:ext>
            </a:extLst>
          </p:cNvPr>
          <p:cNvSpPr/>
          <p:nvPr/>
        </p:nvSpPr>
        <p:spPr>
          <a:xfrm flipH="1" flipV="1">
            <a:off x="4762500" y="7869767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82794F3F-125D-D72E-A91B-CE6EA520ACFD}"/>
              </a:ext>
            </a:extLst>
          </p:cNvPr>
          <p:cNvSpPr/>
          <p:nvPr/>
        </p:nvSpPr>
        <p:spPr>
          <a:xfrm flipH="1" flipV="1">
            <a:off x="8191500" y="783672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36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A29AD-033A-52E5-C461-99564F549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19E7D9-D86B-279E-BEEF-B518B70CD4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254C2F-C9B9-71B5-7076-76C2AC27C64B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D5E5C6-CAC2-43BC-0F33-53EC17EC1B9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B9B5FA5-5265-5816-29F0-584B0A8EE202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بإنشاء "مستطيلات" بهذه الطريقة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العملية.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 الأستاذ(ة) 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FCD82-C2FA-3F76-73C4-CC02362D2AE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1A7D4FD-5DF8-ED85-C999-49733FDF8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42EC69E-658A-ADBF-C36B-7B72870F1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733800" y="3035605"/>
            <a:ext cx="5865212" cy="38920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BFF6E27B-7A09-E718-EB25-0AF31FA7D6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829800" y="6466597"/>
            <a:ext cx="2498650" cy="349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31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7513E-7CA7-3C4B-F798-22477D1B4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30936E7-D231-8A76-3903-2B39F33BA4C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B1FBB4-7C16-1E56-7CA7-B8E59CFDB067}"/>
              </a:ext>
            </a:extLst>
          </p:cNvPr>
          <p:cNvSpPr/>
          <p:nvPr/>
        </p:nvSpPr>
        <p:spPr>
          <a:xfrm>
            <a:off x="275852" y="2661844"/>
            <a:ext cx="13164293" cy="735845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850400-0205-EDBE-066A-2D9591A569AB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6FA2809-4AEA-36FA-E641-14F730DC9517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للمستطيل أربعة أضلاع (ضلعين طويلان و ضلعين قصيرين)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الأضلاع ثم ترديد "أربعة أضلاع (ضلعين طويلان و ضلعين قصيرين"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للمثلث أربعة رؤوس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الرؤوس  ثم ترديد "للمثلث ثلاثة رؤوس"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4AB6-81E6-4530-30DA-966D55D0AB7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7B276E5-47DC-80AF-C0D4-F224B3F75EB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3733802A-915B-D7AF-461D-AA69C090FAEE}"/>
              </a:ext>
            </a:extLst>
          </p:cNvPr>
          <p:cNvSpPr/>
          <p:nvPr/>
        </p:nvSpPr>
        <p:spPr>
          <a:xfrm>
            <a:off x="4000500" y="5143500"/>
            <a:ext cx="5524500" cy="27557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5CBB155-864F-1C70-EE55-392399EF9B22}"/>
              </a:ext>
            </a:extLst>
          </p:cNvPr>
          <p:cNvCxnSpPr>
            <a:cxnSpLocks/>
          </p:cNvCxnSpPr>
          <p:nvPr/>
        </p:nvCxnSpPr>
        <p:spPr>
          <a:xfrm flipV="1">
            <a:off x="4000500" y="5132314"/>
            <a:ext cx="5524500" cy="1118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A4856FE-0312-3DD8-FE78-8409064136DB}"/>
              </a:ext>
            </a:extLst>
          </p:cNvPr>
          <p:cNvCxnSpPr>
            <a:cxnSpLocks/>
          </p:cNvCxnSpPr>
          <p:nvPr/>
        </p:nvCxnSpPr>
        <p:spPr>
          <a:xfrm>
            <a:off x="4000500" y="5143500"/>
            <a:ext cx="0" cy="27557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53F196E-EF6C-5A1F-F306-B494D4338DA6}"/>
              </a:ext>
            </a:extLst>
          </p:cNvPr>
          <p:cNvCxnSpPr>
            <a:cxnSpLocks/>
          </p:cNvCxnSpPr>
          <p:nvPr/>
        </p:nvCxnSpPr>
        <p:spPr>
          <a:xfrm flipV="1">
            <a:off x="4000500" y="7884040"/>
            <a:ext cx="5524500" cy="1118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21CB1AB-5EEE-D63A-D578-225CA1BB009A}"/>
              </a:ext>
            </a:extLst>
          </p:cNvPr>
          <p:cNvCxnSpPr>
            <a:cxnSpLocks/>
          </p:cNvCxnSpPr>
          <p:nvPr/>
        </p:nvCxnSpPr>
        <p:spPr>
          <a:xfrm>
            <a:off x="9525000" y="5110579"/>
            <a:ext cx="0" cy="27557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BB3B6BFE-6CF0-FA3A-EC5C-F5D01442F71B}"/>
              </a:ext>
            </a:extLst>
          </p:cNvPr>
          <p:cNvSpPr/>
          <p:nvPr/>
        </p:nvSpPr>
        <p:spPr>
          <a:xfrm flipH="1" flipV="1">
            <a:off x="3962399" y="5094214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6C14F23-34A2-A439-F90D-1513D27B6DD1}"/>
              </a:ext>
            </a:extLst>
          </p:cNvPr>
          <p:cNvSpPr/>
          <p:nvPr/>
        </p:nvSpPr>
        <p:spPr>
          <a:xfrm flipH="1" flipV="1">
            <a:off x="9486900" y="5094214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F16C30C-660E-BD11-0A98-1213AE2BDD0C}"/>
              </a:ext>
            </a:extLst>
          </p:cNvPr>
          <p:cNvSpPr/>
          <p:nvPr/>
        </p:nvSpPr>
        <p:spPr>
          <a:xfrm flipH="1" flipV="1">
            <a:off x="3979600" y="784594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4770431-BC33-8662-96C3-F49FE965A26F}"/>
              </a:ext>
            </a:extLst>
          </p:cNvPr>
          <p:cNvSpPr/>
          <p:nvPr/>
        </p:nvSpPr>
        <p:spPr>
          <a:xfrm flipH="1" flipV="1">
            <a:off x="9486900" y="7819485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647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CC55E-5BFA-7A43-C419-B457D1294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5ED811-8C0A-5787-C2C0-ABF2753EFEE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A124A6-4247-3AF7-3447-F4463CD21D13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55FC1C-11EF-9D44-E62A-4960C661D82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FF46B-080C-070E-95EB-E59D4A2CEB39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بإنشاء "مربعات" بهذه الطريقة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(ة)العملية.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 الأستاذ(ة)  التغذية الراجعة.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498A22-63E4-6EBB-6575-B5836892149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23CDCE7-5441-352D-38DC-6D0A471131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3D201FB-1FE9-AC06-D5CA-4DCA5043C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733800" y="3035605"/>
            <a:ext cx="5865212" cy="38920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D524F39B-6DC8-07B8-479E-9F9BD358D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829800" y="6466597"/>
            <a:ext cx="2498650" cy="349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30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00F1-3A62-CBD8-A33A-FC0791648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93AA9D-97B0-470E-486E-52F68A036E0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413213F-76C1-325D-5D02-0578341965DD}"/>
              </a:ext>
            </a:extLst>
          </p:cNvPr>
          <p:cNvSpPr/>
          <p:nvPr/>
        </p:nvSpPr>
        <p:spPr>
          <a:xfrm>
            <a:off x="228600" y="2661844"/>
            <a:ext cx="13164293" cy="735845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CCA2BFC-0FD0-76CC-42DB-86AB711696C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71AD59-8B5D-8B14-3734-B1EB4C2AC162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للمربع أربعة أضلاع كلها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الأضلاع ثم ترديد "للمربع أربعة أضلاع كلها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للمربع أربعة رؤوس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الرؤوس  ثم ترديد "للمربع أربعة رؤوس"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7A704C-43A8-9B3D-FC90-A268E1F0DFD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7D83AF6-9043-36F3-2144-EE61151D6D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D4AB16D-1F6D-D6EF-361E-8A8E15FAD44D}"/>
              </a:ext>
            </a:extLst>
          </p:cNvPr>
          <p:cNvSpPr/>
          <p:nvPr/>
        </p:nvSpPr>
        <p:spPr>
          <a:xfrm>
            <a:off x="5219704" y="5143500"/>
            <a:ext cx="2819400" cy="27557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5D67564-CB18-B83E-8090-2229EDE62FF2}"/>
              </a:ext>
            </a:extLst>
          </p:cNvPr>
          <p:cNvCxnSpPr>
            <a:cxnSpLocks/>
          </p:cNvCxnSpPr>
          <p:nvPr/>
        </p:nvCxnSpPr>
        <p:spPr>
          <a:xfrm flipV="1">
            <a:off x="5219700" y="5132314"/>
            <a:ext cx="2857500" cy="1118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38702B8-351F-784E-51A0-44E8667E75AC}"/>
              </a:ext>
            </a:extLst>
          </p:cNvPr>
          <p:cNvCxnSpPr>
            <a:cxnSpLocks/>
          </p:cNvCxnSpPr>
          <p:nvPr/>
        </p:nvCxnSpPr>
        <p:spPr>
          <a:xfrm flipH="1">
            <a:off x="5256934" y="5118820"/>
            <a:ext cx="866" cy="27804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451915F-9468-4F8E-438C-B8A762FCA2E6}"/>
              </a:ext>
            </a:extLst>
          </p:cNvPr>
          <p:cNvCxnSpPr>
            <a:cxnSpLocks/>
          </p:cNvCxnSpPr>
          <p:nvPr/>
        </p:nvCxnSpPr>
        <p:spPr>
          <a:xfrm>
            <a:off x="5219703" y="7895226"/>
            <a:ext cx="28574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D5294CE-4A76-41A8-914D-B712B034E606}"/>
              </a:ext>
            </a:extLst>
          </p:cNvPr>
          <p:cNvCxnSpPr>
            <a:cxnSpLocks/>
          </p:cNvCxnSpPr>
          <p:nvPr/>
        </p:nvCxnSpPr>
        <p:spPr>
          <a:xfrm>
            <a:off x="8039100" y="5118820"/>
            <a:ext cx="0" cy="27557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DDD56B33-2A06-1597-041C-8999D4548BAD}"/>
              </a:ext>
            </a:extLst>
          </p:cNvPr>
          <p:cNvSpPr/>
          <p:nvPr/>
        </p:nvSpPr>
        <p:spPr>
          <a:xfrm flipH="1" flipV="1">
            <a:off x="5181600" y="511882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A163E49-467D-D0E1-DDCC-19F3DFA210EB}"/>
              </a:ext>
            </a:extLst>
          </p:cNvPr>
          <p:cNvSpPr/>
          <p:nvPr/>
        </p:nvSpPr>
        <p:spPr>
          <a:xfrm flipH="1" flipV="1">
            <a:off x="8020053" y="509306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5630484-423E-DA0C-4379-ABCE95A9834A}"/>
              </a:ext>
            </a:extLst>
          </p:cNvPr>
          <p:cNvSpPr/>
          <p:nvPr/>
        </p:nvSpPr>
        <p:spPr>
          <a:xfrm flipH="1" flipV="1">
            <a:off x="5165466" y="786308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AD5456D-7A0A-0B79-E1CC-3E953E7B3AB6}"/>
              </a:ext>
            </a:extLst>
          </p:cNvPr>
          <p:cNvSpPr/>
          <p:nvPr/>
        </p:nvSpPr>
        <p:spPr>
          <a:xfrm flipH="1" flipV="1">
            <a:off x="7991475" y="7856508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96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F317D-A3E6-C0DC-1531-79217BF6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4990C0-068C-3662-979C-0AAD5FB7089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1A088D-3EAC-3FA8-7A0C-44EB9B5BE04B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A5734B-F6D1-77D6-2B3F-80321DA60AD6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497F763-F540-94AF-0E18-30E193103C1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سأعرض عليكم مجموعة من المتسلسلات المنطقية ستقومون ببنائها باستعمال أشكالكم.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D843B3-3AE2-436F-E4B8-C3E163A5C9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0F0BD64-5E46-72D9-11CB-7B028DB55A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CBECCD1-6DC2-86D9-63EF-BEB73A678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581399" y="3870461"/>
            <a:ext cx="6396929" cy="424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8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FEC57-D86E-18A5-611B-DBB8306F5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55A247-4B34-0B81-F6A3-592C34CF7B54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38375A-DF7F-4082-1E07-5C808AB9D921}"/>
              </a:ext>
            </a:extLst>
          </p:cNvPr>
          <p:cNvSpPr/>
          <p:nvPr/>
        </p:nvSpPr>
        <p:spPr>
          <a:xfrm>
            <a:off x="275851" y="3105148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F9C2E83-C9A6-C31A-B628-29AFB5E2E5EC}"/>
              </a:ext>
            </a:extLst>
          </p:cNvPr>
          <p:cNvSpPr/>
          <p:nvPr/>
        </p:nvSpPr>
        <p:spPr>
          <a:xfrm>
            <a:off x="-2" y="7205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E860DDA-DAFB-638C-3566-EC0736281F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4DD5AA-0902-E643-D3D5-1BDF518C99F0}"/>
              </a:ext>
            </a:extLst>
          </p:cNvPr>
          <p:cNvSpPr txBox="1"/>
          <p:nvPr/>
        </p:nvSpPr>
        <p:spPr>
          <a:xfrm>
            <a:off x="1974435" y="817259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مربع – مثلث – قرص.....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FDC1A74A-495F-58AD-2FDC-FCF6E5D3708D}"/>
              </a:ext>
            </a:extLst>
          </p:cNvPr>
          <p:cNvSpPr/>
          <p:nvPr/>
        </p:nvSpPr>
        <p:spPr>
          <a:xfrm rot="10800000">
            <a:off x="12794223" y="78081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97997077-FD60-5D81-50EE-CF513B995F36}"/>
              </a:ext>
            </a:extLst>
          </p:cNvPr>
          <p:cNvSpPr/>
          <p:nvPr/>
        </p:nvSpPr>
        <p:spPr>
          <a:xfrm>
            <a:off x="5597616" y="5758294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ECC7100B-5DC2-3FF5-6352-7A43FE05D28C}"/>
              </a:ext>
            </a:extLst>
          </p:cNvPr>
          <p:cNvSpPr/>
          <p:nvPr/>
        </p:nvSpPr>
        <p:spPr>
          <a:xfrm>
            <a:off x="3724889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8B7DC37-0CA2-64B3-5B55-5EF29D611742}"/>
              </a:ext>
            </a:extLst>
          </p:cNvPr>
          <p:cNvSpPr/>
          <p:nvPr/>
        </p:nvSpPr>
        <p:spPr>
          <a:xfrm>
            <a:off x="10615702" y="5734049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9D34DC72-932B-5BEF-F30B-7FA6B0A5DF3A}"/>
              </a:ext>
            </a:extLst>
          </p:cNvPr>
          <p:cNvSpPr/>
          <p:nvPr/>
        </p:nvSpPr>
        <p:spPr>
          <a:xfrm>
            <a:off x="8892050" y="5536592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978604-6469-5D34-D6FA-5554BB3E0783}"/>
              </a:ext>
            </a:extLst>
          </p:cNvPr>
          <p:cNvSpPr/>
          <p:nvPr/>
        </p:nvSpPr>
        <p:spPr>
          <a:xfrm>
            <a:off x="2080762" y="5909598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3A4334-FD2D-48F9-96AD-977734A6E0BE}"/>
              </a:ext>
            </a:extLst>
          </p:cNvPr>
          <p:cNvSpPr/>
          <p:nvPr/>
        </p:nvSpPr>
        <p:spPr>
          <a:xfrm>
            <a:off x="7244833" y="5827596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884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5CD0B-A4E0-C776-A988-50341CAD6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7DC9DA-B67D-3DA1-0668-6F982D965B9E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49E623-7A76-5DE7-433E-FAD1AC53B0FD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15E77C-1B38-975F-1D2B-71AF6D8538BA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4A4FE5A-1790-234C-E6F9-CECD8B2C6C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5F9D42A-9F33-101C-40B8-A9C14F6F3171}"/>
              </a:ext>
            </a:extLst>
          </p:cNvPr>
          <p:cNvSpPr txBox="1"/>
          <p:nvPr/>
        </p:nvSpPr>
        <p:spPr>
          <a:xfrm>
            <a:off x="2057400" y="765364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الثالثة: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مثلث – مربع – مستطيل.....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A23BD92F-4943-4D55-23D4-311EFFE47F4E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B466A8-DE1E-A230-1EEC-745F4599F1BE}"/>
              </a:ext>
            </a:extLst>
          </p:cNvPr>
          <p:cNvSpPr/>
          <p:nvPr/>
        </p:nvSpPr>
        <p:spPr>
          <a:xfrm rot="5400000">
            <a:off x="4158346" y="6920344"/>
            <a:ext cx="813955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C62A15-C6DC-518B-1A2C-C6356227295A}"/>
              </a:ext>
            </a:extLst>
          </p:cNvPr>
          <p:cNvSpPr/>
          <p:nvPr/>
        </p:nvSpPr>
        <p:spPr>
          <a:xfrm rot="5400000">
            <a:off x="5024089" y="6377708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68603280-4C93-D85E-F6BE-E55EB6B82172}"/>
              </a:ext>
            </a:extLst>
          </p:cNvPr>
          <p:cNvSpPr/>
          <p:nvPr/>
        </p:nvSpPr>
        <p:spPr>
          <a:xfrm>
            <a:off x="2473698" y="6597074"/>
            <a:ext cx="1304311" cy="1123949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0C58A7-0409-544B-3529-70FC27187EAC}"/>
              </a:ext>
            </a:extLst>
          </p:cNvPr>
          <p:cNvSpPr/>
          <p:nvPr/>
        </p:nvSpPr>
        <p:spPr>
          <a:xfrm rot="5400000">
            <a:off x="8445665" y="6920344"/>
            <a:ext cx="813955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A62F27-EE77-3C9B-9121-A997F33EA8AD}"/>
              </a:ext>
            </a:extLst>
          </p:cNvPr>
          <p:cNvSpPr/>
          <p:nvPr/>
        </p:nvSpPr>
        <p:spPr>
          <a:xfrm rot="5400000">
            <a:off x="9311408" y="6377708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3392CE7C-A0A0-FA00-8BA9-577EC06563D0}"/>
              </a:ext>
            </a:extLst>
          </p:cNvPr>
          <p:cNvSpPr/>
          <p:nvPr/>
        </p:nvSpPr>
        <p:spPr>
          <a:xfrm>
            <a:off x="6761017" y="6597074"/>
            <a:ext cx="1304311" cy="1123949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4429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226-81CA-1F01-7FF8-62F5DBECF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5C0CBE-43A2-F6E8-4BD3-F13278729A9F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5816BA-58A3-F9C0-C11D-6F49597106F1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6C63AF-8E2B-DBE6-4804-54EDD2D93F7D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0FE85C-90B5-5877-8715-1BF75CE980B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D87774DB-151B-5711-5172-F24344DC3A87}"/>
              </a:ext>
            </a:extLst>
          </p:cNvPr>
          <p:cNvSpPr txBox="1"/>
          <p:nvPr/>
        </p:nvSpPr>
        <p:spPr>
          <a:xfrm>
            <a:off x="2057400" y="776931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الأستاذ(ة) المتسلسلة بالترتيب معتمدا معيار اللون: مستطيل – مثلث – مربع - قرص.....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يأمر ببنائها باستعمال الأشكال الهندسية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لتقديم التغذية الراجعة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B454614B-BADD-1CAD-86F5-6BC4A198FC7D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65E41A1B-2B44-3E25-0430-7E12ACF473F4}"/>
              </a:ext>
            </a:extLst>
          </p:cNvPr>
          <p:cNvSpPr/>
          <p:nvPr/>
        </p:nvSpPr>
        <p:spPr>
          <a:xfrm rot="10800000">
            <a:off x="2031577" y="5469320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67934C5-1EE8-D472-1684-E65117481407}"/>
              </a:ext>
            </a:extLst>
          </p:cNvPr>
          <p:cNvSpPr/>
          <p:nvPr/>
        </p:nvSpPr>
        <p:spPr>
          <a:xfrm>
            <a:off x="5364628" y="5565118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35C109-2C3D-23A2-7FA9-91B561758979}"/>
              </a:ext>
            </a:extLst>
          </p:cNvPr>
          <p:cNvSpPr/>
          <p:nvPr/>
        </p:nvSpPr>
        <p:spPr>
          <a:xfrm>
            <a:off x="3780632" y="5773024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D6B21EDE-43C1-9CCA-9AF1-1517C8C5C1B9}"/>
              </a:ext>
            </a:extLst>
          </p:cNvPr>
          <p:cNvSpPr/>
          <p:nvPr/>
        </p:nvSpPr>
        <p:spPr>
          <a:xfrm rot="10800000">
            <a:off x="8175264" y="5469320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260128B-BD54-6882-4274-4E115E576220}"/>
              </a:ext>
            </a:extLst>
          </p:cNvPr>
          <p:cNvSpPr/>
          <p:nvPr/>
        </p:nvSpPr>
        <p:spPr>
          <a:xfrm>
            <a:off x="11734800" y="5634420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DB9160-219D-8564-A9D3-AAEC0B9612B3}"/>
              </a:ext>
            </a:extLst>
          </p:cNvPr>
          <p:cNvSpPr/>
          <p:nvPr/>
        </p:nvSpPr>
        <p:spPr>
          <a:xfrm>
            <a:off x="10069332" y="5773024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D70560-6785-FA0A-127B-7A5F005A5980}"/>
              </a:ext>
            </a:extLst>
          </p:cNvPr>
          <p:cNvSpPr/>
          <p:nvPr/>
        </p:nvSpPr>
        <p:spPr>
          <a:xfrm rot="5400000">
            <a:off x="6391831" y="5497029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5B6055-F64F-F1C2-44D3-A2D19AE1AA71}"/>
              </a:ext>
            </a:extLst>
          </p:cNvPr>
          <p:cNvSpPr/>
          <p:nvPr/>
        </p:nvSpPr>
        <p:spPr>
          <a:xfrm rot="5400000">
            <a:off x="219363" y="5440427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477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010655" y="4969014"/>
            <a:ext cx="8463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ورسم الأشكال: </a:t>
            </a:r>
            <a:r>
              <a:rPr lang="ar-MA" sz="3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القرص/ المثلث/ المستطيل/ المربع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‏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5731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متتالية منطقية حسب خاصية الشكل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058114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590800" y="64389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الشفوي تناقصيا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8914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1CF88-F82E-3B7E-7748-838D2626E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715D20-79E0-A765-3B2A-1B2E0DAC2E7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E901E2-E45F-BCB8-EF02-D68F62E07AE8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3DC5AB-9B23-A11C-238D-44E42B0B7496}"/>
              </a:ext>
            </a:extLst>
          </p:cNvPr>
          <p:cNvSpPr/>
          <p:nvPr/>
        </p:nvSpPr>
        <p:spPr>
          <a:xfrm>
            <a:off x="-1" y="712299"/>
            <a:ext cx="13716001" cy="17819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7F4683-ED9C-4D52-856A-50B2E7EB2C8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خذوا بطاقات أشكالكم. سأعرض عليكم متسلسلات منطقية وفي كل مرة ترفعون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B81F852-7ED2-347E-C955-85A2366E10F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959797F-9F82-F62D-64D9-BAEDD064B4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3183FE20-0360-0E72-B152-1A228EBEB6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757" y="5600428"/>
            <a:ext cx="1522398" cy="1522398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1C912BBD-AF21-B7BC-000C-F73C4C7C06C5}"/>
              </a:ext>
            </a:extLst>
          </p:cNvPr>
          <p:cNvSpPr/>
          <p:nvPr/>
        </p:nvSpPr>
        <p:spPr>
          <a:xfrm>
            <a:off x="5597616" y="5758294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7EF2AE0F-FD98-2F75-3068-45BF2F833EE5}"/>
              </a:ext>
            </a:extLst>
          </p:cNvPr>
          <p:cNvSpPr/>
          <p:nvPr/>
        </p:nvSpPr>
        <p:spPr>
          <a:xfrm>
            <a:off x="3724889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E521D842-7054-5BD6-8F6D-384C869DCBD4}"/>
              </a:ext>
            </a:extLst>
          </p:cNvPr>
          <p:cNvSpPr/>
          <p:nvPr/>
        </p:nvSpPr>
        <p:spPr>
          <a:xfrm>
            <a:off x="10615702" y="5734049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14788899-6721-9AF5-0F76-BAE7C1F46293}"/>
              </a:ext>
            </a:extLst>
          </p:cNvPr>
          <p:cNvSpPr/>
          <p:nvPr/>
        </p:nvSpPr>
        <p:spPr>
          <a:xfrm>
            <a:off x="8892050" y="5536592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4009AE-15CF-02DB-EAA5-48E8CA2DBBD9}"/>
              </a:ext>
            </a:extLst>
          </p:cNvPr>
          <p:cNvSpPr/>
          <p:nvPr/>
        </p:nvSpPr>
        <p:spPr>
          <a:xfrm>
            <a:off x="2080762" y="5909598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45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91E6-607A-63A4-D762-E7F64ACDF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F51D214-5BF5-B8CF-AB35-C93526D0D154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3B2316-518A-70DC-01F5-C3A08E036E2D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E4C690-4F08-2D0D-966D-53753A36D552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B5EC660-0F69-C610-BBDF-4AC7D53E41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Freeform 8">
            <a:extLst>
              <a:ext uri="{FF2B5EF4-FFF2-40B4-BE49-F238E27FC236}">
                <a16:creationId xmlns:a16="http://schemas.microsoft.com/office/drawing/2014/main" id="{AA0F2695-9D14-9010-A5AB-BA96B53378C2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1DE4F8-EC58-6C10-D426-7491EE5D3BA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2EE2FF4-E2E8-04E9-C9B6-FB731F8FABD9}"/>
              </a:ext>
            </a:extLst>
          </p:cNvPr>
          <p:cNvSpPr/>
          <p:nvPr/>
        </p:nvSpPr>
        <p:spPr>
          <a:xfrm>
            <a:off x="5597616" y="5758294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16ED30B-B9E3-28F8-16CE-9ABB59178053}"/>
              </a:ext>
            </a:extLst>
          </p:cNvPr>
          <p:cNvSpPr/>
          <p:nvPr/>
        </p:nvSpPr>
        <p:spPr>
          <a:xfrm>
            <a:off x="3724889" y="5581649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DC150F9-49BF-C220-5034-EA6685A1A82B}"/>
              </a:ext>
            </a:extLst>
          </p:cNvPr>
          <p:cNvSpPr/>
          <p:nvPr/>
        </p:nvSpPr>
        <p:spPr>
          <a:xfrm>
            <a:off x="10615702" y="5734049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1A90762A-D981-10ED-859E-C247A7F6A1FA}"/>
              </a:ext>
            </a:extLst>
          </p:cNvPr>
          <p:cNvSpPr/>
          <p:nvPr/>
        </p:nvSpPr>
        <p:spPr>
          <a:xfrm>
            <a:off x="8892050" y="5536592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1ABB9F-461C-209A-7AD4-1C692B7ABA50}"/>
              </a:ext>
            </a:extLst>
          </p:cNvPr>
          <p:cNvSpPr/>
          <p:nvPr/>
        </p:nvSpPr>
        <p:spPr>
          <a:xfrm>
            <a:off x="2080762" y="5909598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61B7A88-2C9A-F6E5-0F88-D2C8663DF0C2}"/>
              </a:ext>
            </a:extLst>
          </p:cNvPr>
          <p:cNvSpPr/>
          <p:nvPr/>
        </p:nvSpPr>
        <p:spPr>
          <a:xfrm>
            <a:off x="7241743" y="5827596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1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DE689-3C0E-00AA-CBD8-67F22F190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B4E987-6059-1B70-427E-C09A44BEC308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9DCCBD-B069-6762-F6F7-33621AA6CBBE}"/>
              </a:ext>
            </a:extLst>
          </p:cNvPr>
          <p:cNvSpPr/>
          <p:nvPr/>
        </p:nvSpPr>
        <p:spPr>
          <a:xfrm>
            <a:off x="200166" y="3067048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4A7739-2F0C-7C2B-63FD-31647375B8F8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7CC7D96-8F32-AEFA-44B2-33C4E5D4775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E22B66A-26F9-136E-9ACD-DE7BCA321C0F}"/>
              </a:ext>
            </a:extLst>
          </p:cNvPr>
          <p:cNvSpPr txBox="1"/>
          <p:nvPr/>
        </p:nvSpPr>
        <p:spPr>
          <a:xfrm>
            <a:off x="2057400" y="765364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FF857E5F-772F-E3F4-4C12-78808807AE89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A99B35-3398-75E5-3E1E-75FE38912CE6}"/>
              </a:ext>
            </a:extLst>
          </p:cNvPr>
          <p:cNvSpPr/>
          <p:nvPr/>
        </p:nvSpPr>
        <p:spPr>
          <a:xfrm rot="5400000">
            <a:off x="4158346" y="6920344"/>
            <a:ext cx="813955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28BBA8-5B68-8189-FD08-104047327F31}"/>
              </a:ext>
            </a:extLst>
          </p:cNvPr>
          <p:cNvSpPr/>
          <p:nvPr/>
        </p:nvSpPr>
        <p:spPr>
          <a:xfrm rot="5400000">
            <a:off x="5024089" y="6377708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4F1237F1-FEA5-A35D-ED0B-B889A3AE3BFD}"/>
              </a:ext>
            </a:extLst>
          </p:cNvPr>
          <p:cNvSpPr/>
          <p:nvPr/>
        </p:nvSpPr>
        <p:spPr>
          <a:xfrm>
            <a:off x="2473698" y="6597074"/>
            <a:ext cx="1304311" cy="1123949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28BEC0-2960-E891-E035-4BB21CDEDBAD}"/>
              </a:ext>
            </a:extLst>
          </p:cNvPr>
          <p:cNvSpPr/>
          <p:nvPr/>
        </p:nvSpPr>
        <p:spPr>
          <a:xfrm rot="5400000">
            <a:off x="8445665" y="6920344"/>
            <a:ext cx="813955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B1D140B7-8CC5-BCE6-6FF4-B6378F590C45}"/>
              </a:ext>
            </a:extLst>
          </p:cNvPr>
          <p:cNvSpPr/>
          <p:nvPr/>
        </p:nvSpPr>
        <p:spPr>
          <a:xfrm>
            <a:off x="6761017" y="6597074"/>
            <a:ext cx="1304311" cy="1123949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4D3C3BB-BBA7-0351-40F5-20A9326C69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787" y="6286500"/>
            <a:ext cx="1522398" cy="152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63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63724-3D73-18BF-D105-038BC770D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4F64E-B624-973F-CB42-2CA335691756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04BC91-9AA9-AA7B-C162-7DD6B4719BB2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BD8DC6-B67C-6811-78AF-C0D312EB59BE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7DB9554-2D43-FE86-7640-5FEFB02AAD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25A89D-2A70-E3FA-59BA-1FB64D9D133F}"/>
              </a:ext>
            </a:extLst>
          </p:cNvPr>
          <p:cNvSpPr txBox="1"/>
          <p:nvPr/>
        </p:nvSpPr>
        <p:spPr>
          <a:xfrm>
            <a:off x="2057400" y="765364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69BAE7D5-15C0-C7F3-DD15-EA7325931D2D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7D06B4-BA0B-4A9E-A82E-A55C69191B40}"/>
              </a:ext>
            </a:extLst>
          </p:cNvPr>
          <p:cNvSpPr/>
          <p:nvPr/>
        </p:nvSpPr>
        <p:spPr>
          <a:xfrm rot="5400000">
            <a:off x="4158346" y="6920344"/>
            <a:ext cx="813955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547B37-EC23-AD0A-CA43-612AF76A2306}"/>
              </a:ext>
            </a:extLst>
          </p:cNvPr>
          <p:cNvSpPr/>
          <p:nvPr/>
        </p:nvSpPr>
        <p:spPr>
          <a:xfrm rot="5400000">
            <a:off x="5024089" y="6377708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E2EEEFC8-FBBF-B339-118F-16E2FB90CB34}"/>
              </a:ext>
            </a:extLst>
          </p:cNvPr>
          <p:cNvSpPr/>
          <p:nvPr/>
        </p:nvSpPr>
        <p:spPr>
          <a:xfrm>
            <a:off x="2473698" y="6597074"/>
            <a:ext cx="1304311" cy="1123949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5B6E0A-67A4-A3E4-C72D-BB4018F87B7C}"/>
              </a:ext>
            </a:extLst>
          </p:cNvPr>
          <p:cNvSpPr/>
          <p:nvPr/>
        </p:nvSpPr>
        <p:spPr>
          <a:xfrm rot="5400000">
            <a:off x="8445665" y="6920344"/>
            <a:ext cx="813955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AF0D7A-103F-DA33-8D0C-58BA56083E28}"/>
              </a:ext>
            </a:extLst>
          </p:cNvPr>
          <p:cNvSpPr/>
          <p:nvPr/>
        </p:nvSpPr>
        <p:spPr>
          <a:xfrm rot="5400000">
            <a:off x="9311408" y="6377708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888EDEBD-C833-F43C-D0A1-69D4D810ADFA}"/>
              </a:ext>
            </a:extLst>
          </p:cNvPr>
          <p:cNvSpPr/>
          <p:nvPr/>
        </p:nvSpPr>
        <p:spPr>
          <a:xfrm>
            <a:off x="6761017" y="6597074"/>
            <a:ext cx="1304311" cy="1123949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73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6F764-8B75-49F6-78C3-70A3227C9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48989A-87A6-E800-1AC5-A0D9690FF7EC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371810-6ED1-455E-BC11-1A53D3DEF2E5}"/>
              </a:ext>
            </a:extLst>
          </p:cNvPr>
          <p:cNvSpPr/>
          <p:nvPr/>
        </p:nvSpPr>
        <p:spPr>
          <a:xfrm>
            <a:off x="200166" y="3067048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9C95FE-796B-5C39-08FC-1328FE6C9934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7A24761-240A-743C-31EF-1B8F3FE435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6EED576-0006-46CB-2503-51928D840B43}"/>
              </a:ext>
            </a:extLst>
          </p:cNvPr>
          <p:cNvSpPr txBox="1"/>
          <p:nvPr/>
        </p:nvSpPr>
        <p:spPr>
          <a:xfrm>
            <a:off x="2057400" y="765364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الثالثة: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605DF26C-C6CD-52A4-066E-4326A1A6CE54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B890789-CB3B-4AAC-9FDF-773F1B15A4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538" y="5369322"/>
            <a:ext cx="1522398" cy="1522398"/>
          </a:xfrm>
          <a:prstGeom prst="rect">
            <a:avLst/>
          </a:prstGeom>
        </p:spPr>
      </p:pic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70744515-50DC-0D98-243E-2874522CF42F}"/>
              </a:ext>
            </a:extLst>
          </p:cNvPr>
          <p:cNvSpPr/>
          <p:nvPr/>
        </p:nvSpPr>
        <p:spPr>
          <a:xfrm rot="10800000">
            <a:off x="2031577" y="5469320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E89BD85-163E-0094-216A-8A4133C9C895}"/>
              </a:ext>
            </a:extLst>
          </p:cNvPr>
          <p:cNvSpPr/>
          <p:nvPr/>
        </p:nvSpPr>
        <p:spPr>
          <a:xfrm>
            <a:off x="5364628" y="5565118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BBDDC0-F46B-5018-03EC-2564F3D469E0}"/>
              </a:ext>
            </a:extLst>
          </p:cNvPr>
          <p:cNvSpPr/>
          <p:nvPr/>
        </p:nvSpPr>
        <p:spPr>
          <a:xfrm>
            <a:off x="3780632" y="5773024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E108A7A-38B9-345F-AAE2-0490EB7B5FE1}"/>
              </a:ext>
            </a:extLst>
          </p:cNvPr>
          <p:cNvSpPr/>
          <p:nvPr/>
        </p:nvSpPr>
        <p:spPr>
          <a:xfrm>
            <a:off x="11734800" y="5634420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62869F-246B-9F36-53B7-8683C4F84247}"/>
              </a:ext>
            </a:extLst>
          </p:cNvPr>
          <p:cNvSpPr/>
          <p:nvPr/>
        </p:nvSpPr>
        <p:spPr>
          <a:xfrm>
            <a:off x="10069332" y="5773024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9D9CF7-1C91-8633-0656-E2010327F46A}"/>
              </a:ext>
            </a:extLst>
          </p:cNvPr>
          <p:cNvSpPr/>
          <p:nvPr/>
        </p:nvSpPr>
        <p:spPr>
          <a:xfrm rot="5400000">
            <a:off x="6391831" y="5497029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E29BCA-18D3-D6AE-3D4D-EBF9E41D6BA6}"/>
              </a:ext>
            </a:extLst>
          </p:cNvPr>
          <p:cNvSpPr/>
          <p:nvPr/>
        </p:nvSpPr>
        <p:spPr>
          <a:xfrm rot="5400000">
            <a:off x="219363" y="5440427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1247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B373E-F2BB-9194-C4D9-35F61AF51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E0CCEE-86FE-B66D-F002-ED2CE7265A6E}"/>
              </a:ext>
            </a:extLst>
          </p:cNvPr>
          <p:cNvSpPr/>
          <p:nvPr/>
        </p:nvSpPr>
        <p:spPr>
          <a:xfrm>
            <a:off x="-1" y="2857499"/>
            <a:ext cx="13716001" cy="74294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AF648F-66D5-6D80-F395-FC82F4648126}"/>
              </a:ext>
            </a:extLst>
          </p:cNvPr>
          <p:cNvSpPr/>
          <p:nvPr/>
        </p:nvSpPr>
        <p:spPr>
          <a:xfrm>
            <a:off x="275854" y="30099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C7AD8A-37D4-B2F9-6C6D-12BE7FD4E020}"/>
              </a:ext>
            </a:extLst>
          </p:cNvPr>
          <p:cNvSpPr/>
          <p:nvPr/>
        </p:nvSpPr>
        <p:spPr>
          <a:xfrm>
            <a:off x="-1" y="644346"/>
            <a:ext cx="13716001" cy="2213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223FE07-5663-4C4C-1198-538015DABB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04C29AF0-7560-E8DF-DB76-FC3F7686DE17}"/>
              </a:ext>
            </a:extLst>
          </p:cNvPr>
          <p:cNvSpPr txBox="1"/>
          <p:nvPr/>
        </p:nvSpPr>
        <p:spPr>
          <a:xfrm>
            <a:off x="2057400" y="765364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866DB083-1A62-0B62-FB7C-23481AD8FCB3}"/>
              </a:ext>
            </a:extLst>
          </p:cNvPr>
          <p:cNvSpPr/>
          <p:nvPr/>
        </p:nvSpPr>
        <p:spPr>
          <a:xfrm rot="10800000">
            <a:off x="12806923" y="74056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F0DA73F7-3256-9147-85C0-BA50D9333A23}"/>
              </a:ext>
            </a:extLst>
          </p:cNvPr>
          <p:cNvSpPr/>
          <p:nvPr/>
        </p:nvSpPr>
        <p:spPr>
          <a:xfrm rot="10800000">
            <a:off x="2031577" y="5469320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09ADA2F-C2AA-505B-C163-2580324F660D}"/>
              </a:ext>
            </a:extLst>
          </p:cNvPr>
          <p:cNvSpPr/>
          <p:nvPr/>
        </p:nvSpPr>
        <p:spPr>
          <a:xfrm>
            <a:off x="5364628" y="5565118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22FB8A-4C90-A673-F52F-EFEAF4089E2A}"/>
              </a:ext>
            </a:extLst>
          </p:cNvPr>
          <p:cNvSpPr/>
          <p:nvPr/>
        </p:nvSpPr>
        <p:spPr>
          <a:xfrm>
            <a:off x="3780632" y="5773024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5BFB9C32-4353-7BC4-A9C5-F6DAB807C7E0}"/>
              </a:ext>
            </a:extLst>
          </p:cNvPr>
          <p:cNvSpPr/>
          <p:nvPr/>
        </p:nvSpPr>
        <p:spPr>
          <a:xfrm rot="10800000">
            <a:off x="8175264" y="5469320"/>
            <a:ext cx="1447800" cy="1371600"/>
          </a:xfrm>
          <a:prstGeom prst="triangl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9521FE9-7DE1-ACF9-70E0-AEE18D233CFC}"/>
              </a:ext>
            </a:extLst>
          </p:cNvPr>
          <p:cNvSpPr/>
          <p:nvPr/>
        </p:nvSpPr>
        <p:spPr>
          <a:xfrm>
            <a:off x="11734800" y="5634420"/>
            <a:ext cx="1219200" cy="1219200"/>
          </a:xfrm>
          <a:prstGeom prst="ellipse">
            <a:avLst/>
          </a:prstGeom>
          <a:solidFill>
            <a:srgbClr val="00B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8D5613-076B-BC7F-3171-5237F5369E7E}"/>
              </a:ext>
            </a:extLst>
          </p:cNvPr>
          <p:cNvSpPr/>
          <p:nvPr/>
        </p:nvSpPr>
        <p:spPr>
          <a:xfrm>
            <a:off x="10069332" y="5773024"/>
            <a:ext cx="1219200" cy="10805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826510-F220-2518-0113-34E1A11AD20B}"/>
              </a:ext>
            </a:extLst>
          </p:cNvPr>
          <p:cNvSpPr/>
          <p:nvPr/>
        </p:nvSpPr>
        <p:spPr>
          <a:xfrm rot="5400000">
            <a:off x="6391831" y="5497029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32E13D-3BEE-B32C-7647-6A3B45D797AA}"/>
              </a:ext>
            </a:extLst>
          </p:cNvPr>
          <p:cNvSpPr/>
          <p:nvPr/>
        </p:nvSpPr>
        <p:spPr>
          <a:xfrm rot="5400000">
            <a:off x="219363" y="5440427"/>
            <a:ext cx="1899228" cy="813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08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286001" y="3941147"/>
            <a:ext cx="86868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تناقصيا من 9 إلى 1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66564B1-1994-4B6E-DCC0-D41E91519B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حجلة الأعداد من خلال القفز وقراءة الأعداد على الشريط العددي 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النشاط متتبعا خطوات الملحق 2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1777B57-078C-9647-AF15-DDE682132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24301"/>
            <a:ext cx="6096000" cy="4064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0EE6B74-A082-8505-4C6C-6B5521E471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08" y="5666414"/>
            <a:ext cx="5558751" cy="128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76200" y="2357825"/>
            <a:ext cx="13716001" cy="79291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163273" y="2465096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7134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06425" y="891075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من كراسة الرياضيات.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الأستاذ(ة) التعليمة ويشرحها.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الاقتصار على تلوين عنصرين من كل شكل على أن يتم إتمام التلوين في المنزل.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31318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51934AE-C766-44F5-BA2B-6CA84F9C9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69" y="3436330"/>
            <a:ext cx="12383844" cy="493879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323D8B7-BBB7-49D5-A5BA-8E546176013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83" y="6502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FBB7AA-E805-146D-0C22-8280C0A4CD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78" y="4407410"/>
            <a:ext cx="1580236" cy="147273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F8037CB-1B0B-8891-BEA0-4AC895D1C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042" y="4550228"/>
            <a:ext cx="1298989" cy="132991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B19ABC1-7FE5-CC70-D704-7D7A4849A3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06092" y="5971905"/>
            <a:ext cx="3373843" cy="64633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F49B5FAD-A911-DECA-E6C7-F3BD790087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705647">
            <a:off x="6064231" y="6368877"/>
            <a:ext cx="1657564" cy="231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371600" y="3970418"/>
            <a:ext cx="101346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أكبر عدد من الأقراص /  مثلثات / مستطيلات / مربعات في القسم</a:t>
            </a:r>
            <a:endParaRPr lang="ar-SA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:المحقق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511118"/>
            <a:ext cx="13716001" cy="7775881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644972"/>
            <a:ext cx="13164293" cy="72991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184989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لعبة جديدة وهي لعبة المحقق. ستتوزعون في مجموعات. المطلوب هو أن تبحثوا في القسم عن الأشكال التي رأيناها: القرص، المثلث، المستطيل والمربع.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المحموعة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الفائزة هي التي تجد أكبر عدد من الأشكال.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العملية مع شكل من الأشكال لتتوضح الفكرة.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تنوع الأشكال (قرص/مثلث/مستطيل/مربع) حاسم في تحديد المجموعة الفائزة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849330-221D-53B7-07B4-6C0225827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49" y="3390900"/>
            <a:ext cx="58293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2C4063-60F0-CEE5-369B-AE0209D1494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8AD0FA-3746-914C-7146-4846C176C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62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2C4063-60F0-CEE5-369B-AE0209D1494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8EC5E-6784-5282-6362-5FD7E0D1019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655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E9FBA-29F9-0590-8C4E-825DC6B4C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D427ECD-18FD-5BF4-F39C-EAAD3259C471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77477EC-B13C-0323-D9E2-CC684C531FF7}"/>
              </a:ext>
            </a:extLst>
          </p:cNvPr>
          <p:cNvSpPr txBox="1"/>
          <p:nvPr/>
        </p:nvSpPr>
        <p:spPr>
          <a:xfrm>
            <a:off x="448053" y="1772385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باستخدام الألواح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500B5002-E4BF-3EDD-8131-7881B6CFA118}"/>
              </a:ext>
            </a:extLst>
          </p:cNvPr>
          <p:cNvSpPr/>
          <p:nvPr/>
        </p:nvSpPr>
        <p:spPr>
          <a:xfrm rot="21239963" flipH="1">
            <a:off x="827438" y="2694389"/>
            <a:ext cx="11822424" cy="554102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BCF93D-11CE-BA1F-8D25-A69EC72D2CF1}"/>
              </a:ext>
            </a:extLst>
          </p:cNvPr>
          <p:cNvSpPr txBox="1"/>
          <p:nvPr/>
        </p:nvSpPr>
        <p:spPr>
          <a:xfrm>
            <a:off x="1371601" y="3689726"/>
            <a:ext cx="10924354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يوضح ويُنمذج للتلاميذ السلوك المنتظر عند استخدام اللوحة؛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اللوحة" معناه بداية الإجراء الاعتيادي الخاص بالألواح؛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استخدام اللوحة هو كالآتي</a:t>
            </a: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أخرجوا الألواح؛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ارفعوا الأقلام/الطباشير؛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الإجابة؛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اقلبوا الألواح بهدوء؛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الألواح؛</a:t>
            </a:r>
          </a:p>
          <a:p>
            <a:pPr marL="903684" algn="just" rtl="1">
              <a:buClr>
                <a:srgbClr val="00B050"/>
              </a:buClr>
            </a:pPr>
            <a:endParaRPr lang="ar-MA" sz="3150" dirty="0">
              <a:solidFill>
                <a:srgbClr val="00206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BDF6BB4-9FD9-FB40-4651-671EAB55F8E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D894726A-9650-08B4-2D98-5F59EAFF1840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7DFE561-0BF0-6B9D-10DA-D279677801B1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8A8464E4-4FC2-C24A-6598-274552304794}"/>
              </a:ext>
            </a:extLst>
          </p:cNvPr>
          <p:cNvSpPr txBox="1"/>
          <p:nvPr/>
        </p:nvSpPr>
        <p:spPr>
          <a:xfrm>
            <a:off x="1409527" y="5341466"/>
            <a:ext cx="752725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عندما أشير إليكم، اخفضوا الألواح فإن إجابتكم صحيحة؛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بالنسبة للذين ما زالت ألواحهم مرفوعة، فإن إجابتهم خاطئة؛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جيداً للحصول على إجابة صحيحة في المرة القادمة؛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امسحوا الألواح جيدا.</a:t>
            </a:r>
          </a:p>
        </p:txBody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E95F3C0E-BF70-F0AE-2993-7B253E169F7D}"/>
              </a:ext>
            </a:extLst>
          </p:cNvPr>
          <p:cNvGrpSpPr/>
          <p:nvPr/>
        </p:nvGrpSpPr>
        <p:grpSpPr>
          <a:xfrm>
            <a:off x="298750" y="1588535"/>
            <a:ext cx="1735178" cy="1565588"/>
            <a:chOff x="454329" y="1277768"/>
            <a:chExt cx="2221825" cy="1988397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ECFC91B9-748D-F3B7-A896-F212317AFC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23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5E54398-D23E-AEC8-3561-C3B448ECE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1820910" y="2240663"/>
              <a:ext cx="855244" cy="1025502"/>
            </a:xfrm>
            <a:prstGeom prst="rect">
              <a:avLst/>
            </a:prstGeom>
          </p:spPr>
        </p:pic>
        <p:pic>
          <p:nvPicPr>
            <p:cNvPr id="24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F694FACE-F039-BF4D-0739-68195C42D1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807584" y="2628628"/>
              <a:ext cx="855244" cy="637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07797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9A4D-2167-17F9-E3ED-F1E1AA3F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3F6777-0C0F-34F9-A3FD-8AFC145072E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F73C2C5-C981-6B78-A32C-90747526229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5F1F064-3485-8003-D7E8-B43F02AAF5E7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6C4AFBE-F962-94D2-02B8-91658483F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E8B44A0-09C8-632F-6799-DEF963DE4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919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0C10B646-0BE2-DC0C-E580-BF67991FC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8CEDF08-67D7-936F-21D0-A71CBB29EFF7}"/>
              </a:ext>
            </a:extLst>
          </p:cNvPr>
          <p:cNvSpPr txBox="1">
            <a:spLocks/>
          </p:cNvSpPr>
          <p:nvPr/>
        </p:nvSpPr>
        <p:spPr>
          <a:xfrm>
            <a:off x="2590800" y="1104900"/>
            <a:ext cx="77581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القفز على الشريط العددي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E5D086-93BE-CCFA-B506-DE957A1D2B92}"/>
              </a:ext>
            </a:extLst>
          </p:cNvPr>
          <p:cNvSpPr txBox="1"/>
          <p:nvPr/>
        </p:nvSpPr>
        <p:spPr>
          <a:xfrm>
            <a:off x="762000" y="3390900"/>
            <a:ext cx="11887200" cy="454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dirty="0"/>
              <a:t>العد تناقصيا من 9 إلى 1 على شريط عددي مرسوم على الأرض. يقفز كل متعلم على خانة الرقم ويعد ابتداء من 9 إلى 1.</a:t>
            </a:r>
          </a:p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dirty="0"/>
              <a:t>لضمان مشاركة الجميع يمكن رسم 3 أشرطة وتوزيع المتعلمين إلى 3 مجموعات (أو أكثر حسب العدد). كل مجموعة يتناوب أفرادها على العد تنازليا من 9 إلى 1 الشريط العددي؛ مع ذكر الأعداد التي يقف عليها في كل مرة.</a:t>
            </a:r>
          </a:p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b="1" dirty="0"/>
              <a:t>لإضفاء المرح على اللعبة يمكن تنويع أشكال القفز</a:t>
            </a:r>
            <a:r>
              <a:rPr lang="ar-MA" sz="2800" dirty="0"/>
              <a:t>: على رجل واحدة – برجلين – قفزة الأرنب أو الضفدعة – الرابح هو الذي يقرأ بشكل صحيح جميع الأعداد ويقفز وفق المطلوب.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02128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505517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تناقصيا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الدخيل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عدد: العدد 5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وتسمية ورسم الأشكال: القرص/ المثلث/ المستطيل/ المربع ‏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إكمال متسلسلة منطقية حسب خاصية الشكل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5F0A36-264F-65EB-A76F-B72B544392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EC7D-C543-FA85-C0F0-4D0BEEB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14D58E-9D0B-79BE-3F37-5B78A640B294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D15EC-6943-A649-FFEB-04FDCC18F43D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46315-92A0-6BE9-6DA6-7BAA1CEBD8FB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20C2DA-B04A-86AA-7B92-5324CF406246}"/>
              </a:ext>
            </a:extLst>
          </p:cNvPr>
          <p:cNvSpPr txBox="1"/>
          <p:nvPr/>
        </p:nvSpPr>
        <p:spPr>
          <a:xfrm>
            <a:off x="1066800" y="863026"/>
            <a:ext cx="11372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سنرى أيقونة جديدة وهي "أيقونة اللوحة"، ظهور هذه الأيقونة  معناه بداية الإجراء الاعتيادي الخاص بالألواح؛</a:t>
            </a:r>
          </a:p>
          <a:p>
            <a:pPr marL="342900" indent="-342900" algn="r" defTabSz="685834" rtl="1"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الإجراءات الاعتيادية الخاصة باستخدام الألواح كما هو موضح في الملحق 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B3064-68C6-0CB1-DDB2-F2ABFF0203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9105467-E373-DE11-C20A-F4F31C506A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/>
        </p:blipFill>
        <p:spPr>
          <a:xfrm>
            <a:off x="4872687" y="3478701"/>
            <a:ext cx="3970622" cy="2413169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5C7A68-1C57-4875-8562-1A19B118D733}"/>
              </a:ext>
            </a:extLst>
          </p:cNvPr>
          <p:cNvSpPr/>
          <p:nvPr/>
        </p:nvSpPr>
        <p:spPr>
          <a:xfrm>
            <a:off x="5073604" y="6163552"/>
            <a:ext cx="3810000" cy="12100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F3AC5F48-A2D0-F401-BF9C-8757090A1CD5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9647CB-D5F7-F1F0-A0FC-B9D3A4192EAB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4F8AD-01D0-FEE2-D7E6-1A896ED325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3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5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21355</TotalTime>
  <Words>1592</Words>
  <Application>Microsoft Office PowerPoint</Application>
  <PresentationFormat>Personnalisé</PresentationFormat>
  <Paragraphs>331</Paragraphs>
  <Slides>48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8" baseType="lpstr">
      <vt:lpstr>Arial</vt:lpstr>
      <vt:lpstr>Microsoft Uighur</vt:lpstr>
      <vt:lpstr>Carelia</vt:lpstr>
      <vt:lpstr>Arial Black</vt:lpstr>
      <vt:lpstr>Dosis</vt:lpstr>
      <vt:lpstr>Wingdings</vt:lpstr>
      <vt:lpstr>Montserrat Light</vt:lpstr>
      <vt:lpstr>Montserrat Medium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187</cp:revision>
  <dcterms:created xsi:type="dcterms:W3CDTF">2006-08-16T00:00:00Z</dcterms:created>
  <dcterms:modified xsi:type="dcterms:W3CDTF">2025-09-05T16:36:03Z</dcterms:modified>
  <dc:identifier>DAFtlvZnwz4</dc:identifier>
</cp:coreProperties>
</file>