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5"/>
  </p:notesMasterIdLst>
  <p:sldIdLst>
    <p:sldId id="257" r:id="rId2"/>
    <p:sldId id="2134808443" r:id="rId3"/>
    <p:sldId id="2147482624" r:id="rId4"/>
    <p:sldId id="2134805392" r:id="rId5"/>
    <p:sldId id="2134805155" r:id="rId6"/>
    <p:sldId id="386" r:id="rId7"/>
    <p:sldId id="2134808444" r:id="rId8"/>
    <p:sldId id="2147482585" r:id="rId9"/>
    <p:sldId id="2134805396" r:id="rId10"/>
    <p:sldId id="2134808446" r:id="rId11"/>
    <p:sldId id="2134808459" r:id="rId12"/>
    <p:sldId id="2147482600" r:id="rId13"/>
    <p:sldId id="2147482586" r:id="rId14"/>
    <p:sldId id="2147482601" r:id="rId15"/>
    <p:sldId id="2147482602" r:id="rId16"/>
    <p:sldId id="2147482603" r:id="rId17"/>
    <p:sldId id="2134808598" r:id="rId18"/>
    <p:sldId id="2134808639" r:id="rId19"/>
    <p:sldId id="2134808630" r:id="rId20"/>
    <p:sldId id="2134808629" r:id="rId21"/>
    <p:sldId id="2147482604" r:id="rId22"/>
    <p:sldId id="2147482605" r:id="rId23"/>
    <p:sldId id="2134808634" r:id="rId24"/>
    <p:sldId id="2147482606" r:id="rId25"/>
    <p:sldId id="2147482607" r:id="rId26"/>
    <p:sldId id="2147482608" r:id="rId27"/>
    <p:sldId id="2147482609" r:id="rId28"/>
    <p:sldId id="2147482610" r:id="rId29"/>
    <p:sldId id="2134808460" r:id="rId30"/>
    <p:sldId id="2134808453" r:id="rId31"/>
    <p:sldId id="2134808467" r:id="rId32"/>
    <p:sldId id="2134808543" r:id="rId33"/>
    <p:sldId id="2147482611" r:id="rId34"/>
    <p:sldId id="2134808461" r:id="rId35"/>
    <p:sldId id="2134808469" r:id="rId36"/>
    <p:sldId id="2147482591" r:id="rId37"/>
    <p:sldId id="2134808578" r:id="rId38"/>
    <p:sldId id="2147482612" r:id="rId39"/>
    <p:sldId id="2147482613" r:id="rId40"/>
    <p:sldId id="2147482614" r:id="rId41"/>
    <p:sldId id="2134808504" r:id="rId42"/>
    <p:sldId id="2134808592" r:id="rId43"/>
    <p:sldId id="2134808591" r:id="rId44"/>
  </p:sldIdLst>
  <p:sldSz cx="13716000" cy="10287000"/>
  <p:notesSz cx="6858000" cy="9144000"/>
  <p:embeddedFontLst>
    <p:embeddedFont>
      <p:font typeface="Arial Black" panose="020B0A04020102020204" pitchFamily="34" charset="0"/>
      <p:bold r:id="rId46"/>
    </p:embeddedFont>
    <p:embeddedFont>
      <p:font typeface="Carelia" panose="020B0604020202020204" charset="0"/>
      <p:regular r:id="rId47"/>
    </p:embeddedFont>
    <p:embeddedFont>
      <p:font typeface="Dosis" pitchFamily="2" charset="0"/>
      <p:regular r:id="rId48"/>
      <p:bold r:id="rId49"/>
    </p:embeddedFont>
    <p:embeddedFont>
      <p:font typeface="Microsoft Uighur" panose="02000000000000000000" pitchFamily="2" charset="-78"/>
      <p:regular r:id="rId50"/>
      <p:bold r:id="rId51"/>
    </p:embeddedFont>
    <p:embeddedFont>
      <p:font typeface="Montserrat" panose="00000500000000000000" pitchFamily="2" charset="0"/>
      <p:regular r:id="rId52"/>
      <p:bold r:id="rId53"/>
      <p:italic r:id="rId54"/>
      <p:boldItalic r:id="rId55"/>
    </p:embeddedFont>
    <p:embeddedFont>
      <p:font typeface="Montserrat Light" panose="00000400000000000000" pitchFamily="2" charset="0"/>
      <p:regular r:id="rId56"/>
      <p:italic r:id="rId57"/>
    </p:embeddedFont>
    <p:embeddedFont>
      <p:font typeface="Montserrat Medium" panose="00000600000000000000" pitchFamily="2" charset="0"/>
      <p:regular r:id="rId58"/>
      <p: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2D208673-0666-C7B0-4443-9724D6DAD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C8DBF900-E623-039B-3935-C9F7714A6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D670DB26-5331-5A99-D51A-FF117EB465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677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29.sv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5.jpe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1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990600" y="863026"/>
            <a:ext cx="11449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قصصا عن العدد 3. اليوم وبنفس الطريقة ستحكون لي قصصا عن العدد 4.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يحكي لنا قصة عن العدد 4؟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8481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الأشكال: القرص/ المثلث/ المربع/ المستطيل ‏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F3449-26FE-D7E9-168B-5684943B9849}"/>
              </a:ext>
            </a:extLst>
          </p:cNvPr>
          <p:cNvSpPr txBox="1"/>
          <p:nvPr/>
        </p:nvSpPr>
        <p:spPr>
          <a:xfrm>
            <a:off x="1524000" y="51044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متسلسلة منطقية حسب الشكل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9BD8-EC02-3724-29DD-534213BD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9A50CC-AF86-85F5-11E2-BB6AFBDC6E4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E9143D-D664-B476-A032-1B8790FD772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CED678-19A1-1D5D-B110-3B4B74C545B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9433AB-A26C-A28A-C8D7-E33223A0C16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3641C88-2595-523F-E52D-96A5520A7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E5FFC4D-9D05-D1DD-879F-C24CB251648D}"/>
              </a:ext>
            </a:extLst>
          </p:cNvPr>
          <p:cNvSpPr txBox="1"/>
          <p:nvPr/>
        </p:nvSpPr>
        <p:spPr>
          <a:xfrm>
            <a:off x="1371601" y="863026"/>
            <a:ext cx="111252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الأشكال: القرص/ المثلث/ المربع/ المستطيل . انتبهوا جيدا.</a:t>
            </a:r>
          </a:p>
        </p:txBody>
      </p:sp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9F57B6C-676E-C2D3-4157-C29482B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398" y="3869407"/>
            <a:ext cx="7035201" cy="469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63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E95CF-6D2A-B160-F4C4-ACFA0297A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5BD4C6-6302-0A9D-F104-A7C692699EC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23E43-77BA-23C3-EA73-D53D07C6DC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B8C314-A1D3-A5B4-EF79-B94A534A59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534F05-84EF-4F6A-5815-7C0FF04AA2A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قرص. للقرص شكل مدور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الأستاذ(ة) بأصبعه لرسم شكل القرص في الهواء. ويطلب من المتعلمين تقليده.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D822297-1E1C-4DDE-EBEA-04E240EEF8B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D295D6-DDC0-F54A-8F97-6DA45B74DE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E503EB28-9181-5B7C-05A2-A949876D5F40}"/>
              </a:ext>
            </a:extLst>
          </p:cNvPr>
          <p:cNvSpPr/>
          <p:nvPr/>
        </p:nvSpPr>
        <p:spPr>
          <a:xfrm>
            <a:off x="5029198" y="4593308"/>
            <a:ext cx="3657600" cy="3429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607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0A3AE-B25E-C9D1-8B1B-746FF3BAA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743BA4-F68C-C719-CABD-1F958EF10C2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F98803-C39B-44A2-AD8D-82472480E1BE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F3EA24-EBCD-1FFD-0EFE-D50AE1727C0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61A40D-2C82-0286-0332-9449BEE76CA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مثلث. للقرص ثلاثة أضلاع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الأستاذ(ة) بأصبعه لرسم شكل المثلث في الهواء. ويطلب من المتعلمين تقليده.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68F707-E35F-8DD6-4562-7C1A9CA6697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407883-C05A-953D-8B77-8F58C1ABFED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A5334E03-5615-A989-BE96-CF8C9D72E1C3}"/>
              </a:ext>
            </a:extLst>
          </p:cNvPr>
          <p:cNvSpPr/>
          <p:nvPr/>
        </p:nvSpPr>
        <p:spPr>
          <a:xfrm>
            <a:off x="5105398" y="4540882"/>
            <a:ext cx="3505200" cy="2743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569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DEDC-D72A-80F9-00CD-A62A0E940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6FA4F8-E28F-BD7A-5314-65B40A8D0D8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7BE76A-17B2-B7FE-4054-2663EDA00ED2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C2F920-AE6E-FF1E-7EEF-8421D3653B4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AEEFB63-9B0A-FFF9-040B-8D58AAA8B1D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مستطيل. للمستطيل أربعة أضلاع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الأستاذ(ة) بأصبعه لرسم شكل المستطيل في الهواء. ويطلب من المتعلمين تقليده.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8B6EF4C-535A-D73A-98FF-204199A107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3E9E848-B7AA-254F-7CB4-FB7B2CD68F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C35F132-9E0E-2C4B-14A6-F1961672606B}"/>
              </a:ext>
            </a:extLst>
          </p:cNvPr>
          <p:cNvSpPr/>
          <p:nvPr/>
        </p:nvSpPr>
        <p:spPr>
          <a:xfrm>
            <a:off x="4610098" y="4921882"/>
            <a:ext cx="4495800" cy="1981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717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F5A7F-3C72-D7EB-A9C4-C4F8D661F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BB0A27-682D-EFFE-40F1-2610C511279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C77878-4966-6F43-908A-6CD779374D8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59750F-F6B1-20B8-1F5E-7AD60277374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476D75-9E78-A59C-56F8-C600C92040FD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مربع. للمربع أربعة أضلاع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(متساوية)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الأستاذ(ة) بأصبعه لرسم شكل المربع  في الهواء. ويطلب من المتعلمين تقليده.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4F77AFA-DC92-C3A0-5DB8-039FA6CA366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9468F51-3F01-D4BB-4618-7C0E111B837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B45B6CDE-C23E-E31B-BEDE-D51D24809664}"/>
              </a:ext>
            </a:extLst>
          </p:cNvPr>
          <p:cNvSpPr/>
          <p:nvPr/>
        </p:nvSpPr>
        <p:spPr>
          <a:xfrm>
            <a:off x="5943600" y="5143500"/>
            <a:ext cx="2247902" cy="1981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085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من جديد أشكالكم الهندسية. ستعملون في ثنائيات وتقومون بتصنيفها حسب خاصية الشكل. تجمعون الأقراص مع بعضها البعض والمثلثات و المستطيلات ثم المربعات.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FEF8B96-B68E-E47A-DC68-9BC48C9CF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593222-5103-6F0D-5AD1-12E328C171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7005047"/>
            <a:ext cx="2609356" cy="243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F317D-A3E6-C0DC-1531-79217BF6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4990C0-068C-3662-979C-0AAD5FB7089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1A088D-3EAC-3FA8-7A0C-44EB9B5BE04B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A5734B-F6D1-77D6-2B3F-80321DA60AD6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97F763-F540-94AF-0E18-30E193103C1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سأعرض عليكم مجموعة من المتسلسلات المنطقية ستقومون ببنائها باستعمال أشكالكم.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D843B3-3AE2-436F-E4B8-C3E163A5C9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0F0BD64-5E46-72D9-11CB-7B028DB55A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CBECCD1-6DC2-86D9-63EF-BEB73A678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581399" y="3870461"/>
            <a:ext cx="6396929" cy="424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FEC57-D86E-18A5-611B-DBB8306F5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55A247-4B34-0B81-F6A3-592C34CF7B54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38375A-DF7F-4082-1E07-5C808AB9D921}"/>
              </a:ext>
            </a:extLst>
          </p:cNvPr>
          <p:cNvSpPr/>
          <p:nvPr/>
        </p:nvSpPr>
        <p:spPr>
          <a:xfrm>
            <a:off x="275851" y="3105148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F9C2E83-C9A6-C31A-B628-29AFB5E2E5EC}"/>
              </a:ext>
            </a:extLst>
          </p:cNvPr>
          <p:cNvSpPr/>
          <p:nvPr/>
        </p:nvSpPr>
        <p:spPr>
          <a:xfrm>
            <a:off x="-2" y="7205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E860DDA-DAFB-638C-3566-EC0736281F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Ellipse 9">
            <a:extLst>
              <a:ext uri="{FF2B5EF4-FFF2-40B4-BE49-F238E27FC236}">
                <a16:creationId xmlns:a16="http://schemas.microsoft.com/office/drawing/2014/main" id="{3019678F-4B52-F9DD-3268-AC8C4B1219D2}"/>
              </a:ext>
            </a:extLst>
          </p:cNvPr>
          <p:cNvSpPr/>
          <p:nvPr/>
        </p:nvSpPr>
        <p:spPr>
          <a:xfrm>
            <a:off x="2128526" y="5739246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74DD5AA-0902-E643-D3D5-1BDF518C99F0}"/>
              </a:ext>
            </a:extLst>
          </p:cNvPr>
          <p:cNvSpPr txBox="1"/>
          <p:nvPr/>
        </p:nvSpPr>
        <p:spPr>
          <a:xfrm>
            <a:off x="1974435" y="817259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قرص – مثلث – قرص.....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FDC1A74A-495F-58AD-2FDC-FCF6E5D3708D}"/>
              </a:ext>
            </a:extLst>
          </p:cNvPr>
          <p:cNvSpPr/>
          <p:nvPr/>
        </p:nvSpPr>
        <p:spPr>
          <a:xfrm rot="10800000">
            <a:off x="12794223" y="78081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97997077-FD60-5D81-50EE-CF513B995F36}"/>
              </a:ext>
            </a:extLst>
          </p:cNvPr>
          <p:cNvSpPr/>
          <p:nvPr/>
        </p:nvSpPr>
        <p:spPr>
          <a:xfrm>
            <a:off x="5597616" y="5758294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ECC7100B-5DC2-3FF5-6352-7A43FE05D28C}"/>
              </a:ext>
            </a:extLst>
          </p:cNvPr>
          <p:cNvSpPr/>
          <p:nvPr/>
        </p:nvSpPr>
        <p:spPr>
          <a:xfrm>
            <a:off x="3724889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8B7DC37-0CA2-64B3-5B55-5EF29D611742}"/>
              </a:ext>
            </a:extLst>
          </p:cNvPr>
          <p:cNvSpPr/>
          <p:nvPr/>
        </p:nvSpPr>
        <p:spPr>
          <a:xfrm>
            <a:off x="9073633" y="5739246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545A1820-3D23-5AA1-47EC-25F3770F65BA}"/>
              </a:ext>
            </a:extLst>
          </p:cNvPr>
          <p:cNvSpPr/>
          <p:nvPr/>
        </p:nvSpPr>
        <p:spPr>
          <a:xfrm>
            <a:off x="7241743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9D34DC72-932B-5BEF-F30B-7FA6B0A5DF3A}"/>
              </a:ext>
            </a:extLst>
          </p:cNvPr>
          <p:cNvSpPr/>
          <p:nvPr/>
        </p:nvSpPr>
        <p:spPr>
          <a:xfrm>
            <a:off x="10663069" y="5605894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884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226-81CA-1F01-7FF8-62F5DBEC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5C0CBE-43A2-F6E8-4BD3-F13278729A9F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5816BA-58A3-F9C0-C11D-6F49597106F1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6C63AF-8E2B-DBE6-4804-54EDD2D93F7D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0FE85C-90B5-5877-8715-1BF75CE980B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D87774DB-151B-5711-5172-F24344DC3A87}"/>
              </a:ext>
            </a:extLst>
          </p:cNvPr>
          <p:cNvSpPr txBox="1"/>
          <p:nvPr/>
        </p:nvSpPr>
        <p:spPr>
          <a:xfrm>
            <a:off x="2057400" y="776931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قرص – مثلث – قرص.....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B454614B-BADD-1CAD-86F5-6BC4A198FC7D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933C83A-6964-8B2D-1861-B061FAE2E508}"/>
              </a:ext>
            </a:extLst>
          </p:cNvPr>
          <p:cNvSpPr/>
          <p:nvPr/>
        </p:nvSpPr>
        <p:spPr>
          <a:xfrm>
            <a:off x="10615053" y="5586846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65E41A1B-2B44-3E25-0430-7E12ACF473F4}"/>
              </a:ext>
            </a:extLst>
          </p:cNvPr>
          <p:cNvSpPr/>
          <p:nvPr/>
        </p:nvSpPr>
        <p:spPr>
          <a:xfrm rot="10800000">
            <a:off x="2057400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67934C5-1EE8-D472-1684-E65117481407}"/>
              </a:ext>
            </a:extLst>
          </p:cNvPr>
          <p:cNvSpPr/>
          <p:nvPr/>
        </p:nvSpPr>
        <p:spPr>
          <a:xfrm>
            <a:off x="3868507" y="5734050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926D6F94-2C21-3A5C-8487-CC23EF8CFD95}"/>
              </a:ext>
            </a:extLst>
          </p:cNvPr>
          <p:cNvSpPr/>
          <p:nvPr/>
        </p:nvSpPr>
        <p:spPr>
          <a:xfrm rot="10800000">
            <a:off x="5464870" y="5576453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0B212EA-BEB2-03C0-FD22-279995672BF6}"/>
              </a:ext>
            </a:extLst>
          </p:cNvPr>
          <p:cNvSpPr/>
          <p:nvPr/>
        </p:nvSpPr>
        <p:spPr>
          <a:xfrm>
            <a:off x="7209307" y="5744443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DE08F121-7082-AE5B-FD88-1C543F7C3BFC}"/>
              </a:ext>
            </a:extLst>
          </p:cNvPr>
          <p:cNvSpPr/>
          <p:nvPr/>
        </p:nvSpPr>
        <p:spPr>
          <a:xfrm rot="10800000">
            <a:off x="8805670" y="5586846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477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5CD0B-A4E0-C776-A988-50341CAD6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7DC9DA-B67D-3DA1-0668-6F982D965B9E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49E623-7A76-5DE7-433E-FAD1AC53B0FD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15E77C-1B38-975F-1D2B-71AF6D8538BA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4A4FE5A-1790-234C-E6F9-CECD8B2C6C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5F9D42A-9F33-101C-40B8-A9C14F6F3171}"/>
              </a:ext>
            </a:extLst>
          </p:cNvPr>
          <p:cNvSpPr txBox="1"/>
          <p:nvPr/>
        </p:nvSpPr>
        <p:spPr>
          <a:xfrm>
            <a:off x="2057400" y="765364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الثالثة: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مستطيل – مربع – مستطيل.....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A23BD92F-4943-4D55-23D4-311EFFE47F4E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446EB8-B3D5-31E3-609D-EA70E8D7BF2F}"/>
              </a:ext>
            </a:extLst>
          </p:cNvPr>
          <p:cNvSpPr/>
          <p:nvPr/>
        </p:nvSpPr>
        <p:spPr>
          <a:xfrm rot="5400000">
            <a:off x="1143000" y="6134100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B466A8-DE1E-A230-1EEC-745F4599F1BE}"/>
              </a:ext>
            </a:extLst>
          </p:cNvPr>
          <p:cNvSpPr/>
          <p:nvPr/>
        </p:nvSpPr>
        <p:spPr>
          <a:xfrm rot="5400000">
            <a:off x="3534146" y="6896100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C62A15-C6DC-518B-1A2C-C6356227295A}"/>
              </a:ext>
            </a:extLst>
          </p:cNvPr>
          <p:cNvSpPr/>
          <p:nvPr/>
        </p:nvSpPr>
        <p:spPr>
          <a:xfrm rot="5400000">
            <a:off x="4394365" y="6134100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2D14AC-B44E-84BF-5DAA-3063EE74A6EF}"/>
              </a:ext>
            </a:extLst>
          </p:cNvPr>
          <p:cNvSpPr/>
          <p:nvPr/>
        </p:nvSpPr>
        <p:spPr>
          <a:xfrm rot="5400000">
            <a:off x="6785511" y="6896100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695A08-FD90-B5CA-6014-A18B41CEFC03}"/>
              </a:ext>
            </a:extLst>
          </p:cNvPr>
          <p:cNvSpPr/>
          <p:nvPr/>
        </p:nvSpPr>
        <p:spPr>
          <a:xfrm rot="5400000">
            <a:off x="7673439" y="6109855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1BF04D-BE36-BB28-124B-5BD907E3BFE0}"/>
              </a:ext>
            </a:extLst>
          </p:cNvPr>
          <p:cNvSpPr/>
          <p:nvPr/>
        </p:nvSpPr>
        <p:spPr>
          <a:xfrm rot="5400000">
            <a:off x="10064585" y="6871855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442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954CB-C07E-364E-03DD-1DA424068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5BFE8F-3B47-E40D-1A17-B03E267F9906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8153E8-98C7-567C-AE92-3F0CAC1504C6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F203D3-E5CB-5E6E-8451-018A507B2DC6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6EE96F8-FDAF-3F82-26E6-11D6AE61C0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F12EA48F-6BEC-E21B-0769-04764B269586}"/>
              </a:ext>
            </a:extLst>
          </p:cNvPr>
          <p:cNvSpPr txBox="1"/>
          <p:nvPr/>
        </p:nvSpPr>
        <p:spPr>
          <a:xfrm>
            <a:off x="2057400" y="765364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الرابعة: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مستطيل – مربع – مستطيل.....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19A0E278-2120-628C-7C86-DF54316795E9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36A2D2-E825-076C-102A-0D956C74BD4C}"/>
              </a:ext>
            </a:extLst>
          </p:cNvPr>
          <p:cNvSpPr/>
          <p:nvPr/>
        </p:nvSpPr>
        <p:spPr>
          <a:xfrm rot="10800000">
            <a:off x="1110489" y="6342209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882B37-3A06-4ACC-FFCF-C2087C8AAAD7}"/>
              </a:ext>
            </a:extLst>
          </p:cNvPr>
          <p:cNvSpPr/>
          <p:nvPr/>
        </p:nvSpPr>
        <p:spPr>
          <a:xfrm rot="5400000">
            <a:off x="3254346" y="5872863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15CBD9-CA24-09A3-57CC-6FC466812AA7}"/>
              </a:ext>
            </a:extLst>
          </p:cNvPr>
          <p:cNvSpPr/>
          <p:nvPr/>
        </p:nvSpPr>
        <p:spPr>
          <a:xfrm rot="10800000">
            <a:off x="5091957" y="6390577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CD249D-5481-9080-7663-19247C17E60F}"/>
              </a:ext>
            </a:extLst>
          </p:cNvPr>
          <p:cNvSpPr/>
          <p:nvPr/>
        </p:nvSpPr>
        <p:spPr>
          <a:xfrm rot="5400000">
            <a:off x="7233939" y="5874204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615DD1-853A-080B-E6A9-773317AA8F6A}"/>
              </a:ext>
            </a:extLst>
          </p:cNvPr>
          <p:cNvSpPr/>
          <p:nvPr/>
        </p:nvSpPr>
        <p:spPr>
          <a:xfrm rot="10800000">
            <a:off x="9067800" y="6342209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09C821-0BAB-AD4A-C69B-2F84FD42B50F}"/>
              </a:ext>
            </a:extLst>
          </p:cNvPr>
          <p:cNvSpPr/>
          <p:nvPr/>
        </p:nvSpPr>
        <p:spPr>
          <a:xfrm rot="5400000">
            <a:off x="11209782" y="5846619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674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1CF88-F82E-3B7E-7748-838D2626E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715D20-79E0-A765-3B2A-1B2E0DAC2E7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E901E2-E45F-BCB8-EF02-D68F62E07AE8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3DC5AB-9B23-A11C-238D-44E42B0B7496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7F4683-ED9C-4D52-856A-50B2E7EB2C8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خذوا بطاقات أشكالكم. سأعرض عليكم متسلسلات منطقية وفي كل مرة ترفعون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B81F852-7ED2-347E-C955-85A2366E10F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959797F-9F82-F62D-64D9-BAEDD064B4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Ellipse 3">
            <a:extLst>
              <a:ext uri="{FF2B5EF4-FFF2-40B4-BE49-F238E27FC236}">
                <a16:creationId xmlns:a16="http://schemas.microsoft.com/office/drawing/2014/main" id="{9D144202-4955-D587-2016-E6349379DBE1}"/>
              </a:ext>
            </a:extLst>
          </p:cNvPr>
          <p:cNvSpPr/>
          <p:nvPr/>
        </p:nvSpPr>
        <p:spPr>
          <a:xfrm>
            <a:off x="10806764" y="5752027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6021F68-7384-6715-EEBC-8F8FA2C138A6}"/>
              </a:ext>
            </a:extLst>
          </p:cNvPr>
          <p:cNvSpPr/>
          <p:nvPr/>
        </p:nvSpPr>
        <p:spPr>
          <a:xfrm>
            <a:off x="3930127" y="5758294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DD81F580-355B-44C8-2688-8DB99BBD9305}"/>
              </a:ext>
            </a:extLst>
          </p:cNvPr>
          <p:cNvSpPr/>
          <p:nvPr/>
        </p:nvSpPr>
        <p:spPr>
          <a:xfrm>
            <a:off x="2057400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2ED6903E-7953-1F89-3D73-DEB6D1CD95C5}"/>
              </a:ext>
            </a:extLst>
          </p:cNvPr>
          <p:cNvSpPr/>
          <p:nvPr/>
        </p:nvSpPr>
        <p:spPr>
          <a:xfrm>
            <a:off x="5574254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53D7CA4F-8CEB-8A0E-3CA1-AF4CDD42A815}"/>
              </a:ext>
            </a:extLst>
          </p:cNvPr>
          <p:cNvSpPr/>
          <p:nvPr/>
        </p:nvSpPr>
        <p:spPr>
          <a:xfrm>
            <a:off x="8995580" y="5605894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D11A3B6-46FF-1F2A-95CC-3AC9DD7A8A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327" y="5506250"/>
            <a:ext cx="1522398" cy="152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5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552D0-0982-B7B5-9D01-CC4C31016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7C313B-6E77-5905-B36C-71CF52A5404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1209F1-678D-0EC8-2D81-D9A8A4D40A4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C9036E-C20D-A223-6858-01BFDEE12442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B69DE0A-CA0E-30CE-1BAC-27BEC58FE5C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EB6E58C-6171-3A2F-2808-80705790A29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401D04C-CB53-4A80-87F9-ECDEDF9D27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Ellipse 3">
            <a:extLst>
              <a:ext uri="{FF2B5EF4-FFF2-40B4-BE49-F238E27FC236}">
                <a16:creationId xmlns:a16="http://schemas.microsoft.com/office/drawing/2014/main" id="{08FB9B6D-9067-B3B4-9802-319FD908D64F}"/>
              </a:ext>
            </a:extLst>
          </p:cNvPr>
          <p:cNvSpPr/>
          <p:nvPr/>
        </p:nvSpPr>
        <p:spPr>
          <a:xfrm>
            <a:off x="10806764" y="5752027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3277FDC-4314-A37D-EC3C-F32BBCED95F0}"/>
              </a:ext>
            </a:extLst>
          </p:cNvPr>
          <p:cNvSpPr/>
          <p:nvPr/>
        </p:nvSpPr>
        <p:spPr>
          <a:xfrm>
            <a:off x="3930127" y="5758294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110464A8-EB7E-CD19-8995-4AAA391C1DC3}"/>
              </a:ext>
            </a:extLst>
          </p:cNvPr>
          <p:cNvSpPr/>
          <p:nvPr/>
        </p:nvSpPr>
        <p:spPr>
          <a:xfrm>
            <a:off x="2057400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11845B6-F2E5-8E5C-7469-027F00224EE0}"/>
              </a:ext>
            </a:extLst>
          </p:cNvPr>
          <p:cNvSpPr/>
          <p:nvPr/>
        </p:nvSpPr>
        <p:spPr>
          <a:xfrm>
            <a:off x="7406144" y="5739246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966C6F1F-84EE-FE4D-E4C9-7062CAB4ECF7}"/>
              </a:ext>
            </a:extLst>
          </p:cNvPr>
          <p:cNvSpPr/>
          <p:nvPr/>
        </p:nvSpPr>
        <p:spPr>
          <a:xfrm>
            <a:off x="5574254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D359415E-A858-599D-257C-401162FC4FB5}"/>
              </a:ext>
            </a:extLst>
          </p:cNvPr>
          <p:cNvSpPr/>
          <p:nvPr/>
        </p:nvSpPr>
        <p:spPr>
          <a:xfrm>
            <a:off x="8995580" y="5605894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742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BF522-C7C4-8A39-DC5D-2235636F4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C4EF6D-92B1-CADA-2E10-BA375FA0459D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8383C2-36CF-D00C-E3B5-91258A4BCC92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B2F593-23D3-5CAC-CB14-AC5B8DC4E568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C8FBC7E-45E8-92DC-0321-6C6C6B504F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Freeform 8">
            <a:extLst>
              <a:ext uri="{FF2B5EF4-FFF2-40B4-BE49-F238E27FC236}">
                <a16:creationId xmlns:a16="http://schemas.microsoft.com/office/drawing/2014/main" id="{8FDB78CA-B0F7-1912-4AC3-FF88ED2FDB5B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1459CE-52CD-3B9B-90DF-0046A727AA50}"/>
              </a:ext>
            </a:extLst>
          </p:cNvPr>
          <p:cNvSpPr/>
          <p:nvPr/>
        </p:nvSpPr>
        <p:spPr>
          <a:xfrm rot="5400000">
            <a:off x="2362942" y="7048499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58BD65-5D65-7A2A-2085-C7AC9FD9859B}"/>
              </a:ext>
            </a:extLst>
          </p:cNvPr>
          <p:cNvSpPr/>
          <p:nvPr/>
        </p:nvSpPr>
        <p:spPr>
          <a:xfrm rot="5400000">
            <a:off x="3223161" y="6286499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FACF4C-4A2E-70A1-480B-5E802D64E48A}"/>
              </a:ext>
            </a:extLst>
          </p:cNvPr>
          <p:cNvSpPr/>
          <p:nvPr/>
        </p:nvSpPr>
        <p:spPr>
          <a:xfrm rot="5400000">
            <a:off x="5614307" y="7048499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15A11C-36D8-5B19-675A-BD3EE3FB5C30}"/>
              </a:ext>
            </a:extLst>
          </p:cNvPr>
          <p:cNvSpPr/>
          <p:nvPr/>
        </p:nvSpPr>
        <p:spPr>
          <a:xfrm rot="5400000">
            <a:off x="6502235" y="6262254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78123A-3802-FA63-3DBD-4662C17D1AF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66E91F-95EB-C5E2-9944-53AC4BBCDF20}"/>
              </a:ext>
            </a:extLst>
          </p:cNvPr>
          <p:cNvSpPr/>
          <p:nvPr/>
        </p:nvSpPr>
        <p:spPr>
          <a:xfrm rot="5400000">
            <a:off x="9753600" y="6262254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2AF7BB4-4B7D-807A-3591-483DD10202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567" y="6669101"/>
            <a:ext cx="1522398" cy="152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05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91E6-607A-63A4-D762-E7F64ACD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F51D214-5BF5-B8CF-AB35-C93526D0D154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3B2316-518A-70DC-01F5-C3A08E036E2D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E4C690-4F08-2D0D-966D-53753A36D552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B5EC660-0F69-C610-BBDF-4AC7D53E41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Freeform 8">
            <a:extLst>
              <a:ext uri="{FF2B5EF4-FFF2-40B4-BE49-F238E27FC236}">
                <a16:creationId xmlns:a16="http://schemas.microsoft.com/office/drawing/2014/main" id="{AA0F2695-9D14-9010-A5AB-BA96B53378C2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8A13D9-5DE4-861C-7BE8-2490E18F0CAF}"/>
              </a:ext>
            </a:extLst>
          </p:cNvPr>
          <p:cNvSpPr/>
          <p:nvPr/>
        </p:nvSpPr>
        <p:spPr>
          <a:xfrm rot="5400000">
            <a:off x="2362942" y="7048499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8F5F39-082C-11E8-5594-ED915A7AB3A0}"/>
              </a:ext>
            </a:extLst>
          </p:cNvPr>
          <p:cNvSpPr/>
          <p:nvPr/>
        </p:nvSpPr>
        <p:spPr>
          <a:xfrm rot="5400000">
            <a:off x="3223161" y="6286499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CC7231-1124-6D6D-B2A4-08F493C3379A}"/>
              </a:ext>
            </a:extLst>
          </p:cNvPr>
          <p:cNvSpPr/>
          <p:nvPr/>
        </p:nvSpPr>
        <p:spPr>
          <a:xfrm rot="5400000">
            <a:off x="5614307" y="7048499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F10FBD-0B91-B7BC-50BF-158B192AE7B0}"/>
              </a:ext>
            </a:extLst>
          </p:cNvPr>
          <p:cNvSpPr/>
          <p:nvPr/>
        </p:nvSpPr>
        <p:spPr>
          <a:xfrm rot="5400000">
            <a:off x="6502235" y="6262254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1DE4F8-EC58-6C10-D426-7491EE5D3BA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ECA882-ED36-397C-831A-DC4A052E62E8}"/>
              </a:ext>
            </a:extLst>
          </p:cNvPr>
          <p:cNvSpPr/>
          <p:nvPr/>
        </p:nvSpPr>
        <p:spPr>
          <a:xfrm rot="5400000">
            <a:off x="9753600" y="6262254"/>
            <a:ext cx="2667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57719F-EB6F-5AB2-6696-F61495D34E9E}"/>
              </a:ext>
            </a:extLst>
          </p:cNvPr>
          <p:cNvSpPr/>
          <p:nvPr/>
        </p:nvSpPr>
        <p:spPr>
          <a:xfrm rot="5400000">
            <a:off x="8896844" y="7010398"/>
            <a:ext cx="1143000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10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DE689-3C0E-00AA-CBD8-67F22F19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B4E987-6059-1B70-427E-C09A44BEC308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9DCCBD-B069-6762-F6F7-33621AA6CBBE}"/>
              </a:ext>
            </a:extLst>
          </p:cNvPr>
          <p:cNvSpPr/>
          <p:nvPr/>
        </p:nvSpPr>
        <p:spPr>
          <a:xfrm>
            <a:off x="200166" y="3067048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4A7739-2F0C-7C2B-63FD-31647375B8F8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7CC7D96-8F32-AEFA-44B2-33C4E5D477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E22B66A-26F9-136E-9ACD-DE7BCA321C0F}"/>
              </a:ext>
            </a:extLst>
          </p:cNvPr>
          <p:cNvSpPr txBox="1"/>
          <p:nvPr/>
        </p:nvSpPr>
        <p:spPr>
          <a:xfrm>
            <a:off x="2057400" y="765364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الثالثة: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FF857E5F-772F-E3F4-4C12-78808807AE89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B06C5F-5A84-CE4E-474A-19FA66DC0D9E}"/>
              </a:ext>
            </a:extLst>
          </p:cNvPr>
          <p:cNvSpPr/>
          <p:nvPr/>
        </p:nvSpPr>
        <p:spPr>
          <a:xfrm rot="10800000">
            <a:off x="1110489" y="6342209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2DF976-8CF6-9D95-528E-0CF734FAEC23}"/>
              </a:ext>
            </a:extLst>
          </p:cNvPr>
          <p:cNvSpPr/>
          <p:nvPr/>
        </p:nvSpPr>
        <p:spPr>
          <a:xfrm rot="5400000">
            <a:off x="3254346" y="5872863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8D95C0-F90E-CE3E-5BDA-EEDF601FA611}"/>
              </a:ext>
            </a:extLst>
          </p:cNvPr>
          <p:cNvSpPr/>
          <p:nvPr/>
        </p:nvSpPr>
        <p:spPr>
          <a:xfrm rot="10800000">
            <a:off x="5091957" y="6390577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3510EE-EA63-4BEE-5F86-CF53B11505F1}"/>
              </a:ext>
            </a:extLst>
          </p:cNvPr>
          <p:cNvSpPr/>
          <p:nvPr/>
        </p:nvSpPr>
        <p:spPr>
          <a:xfrm rot="5400000">
            <a:off x="7233939" y="5874204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8860A4-4510-892F-7614-DA7AC2196AE2}"/>
              </a:ext>
            </a:extLst>
          </p:cNvPr>
          <p:cNvSpPr/>
          <p:nvPr/>
        </p:nvSpPr>
        <p:spPr>
          <a:xfrm rot="10800000">
            <a:off x="9067800" y="6342209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91C6D3-D0A1-E36B-8C12-5BCE54CDF8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59" y="5701527"/>
            <a:ext cx="1522398" cy="152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63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63724-3D73-18BF-D105-038BC770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4F64E-B624-973F-CB42-2CA335691756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4BC91-9AA9-AA7B-C162-7DD6B4719BB2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BD8DC6-B67C-6811-78AF-C0D312EB59BE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7DB9554-2D43-FE86-7640-5FEFB02AAD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25A89D-2A70-E3FA-59BA-1FB64D9D133F}"/>
              </a:ext>
            </a:extLst>
          </p:cNvPr>
          <p:cNvSpPr txBox="1"/>
          <p:nvPr/>
        </p:nvSpPr>
        <p:spPr>
          <a:xfrm>
            <a:off x="2057400" y="765364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69BAE7D5-15C0-C7F3-DD15-EA7325931D2D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719F14-740D-40D9-9BE8-8E6B42E2DF25}"/>
              </a:ext>
            </a:extLst>
          </p:cNvPr>
          <p:cNvSpPr/>
          <p:nvPr/>
        </p:nvSpPr>
        <p:spPr>
          <a:xfrm rot="10800000">
            <a:off x="1110489" y="6342209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3871EC-E825-A033-D632-49AD09F38A2B}"/>
              </a:ext>
            </a:extLst>
          </p:cNvPr>
          <p:cNvSpPr/>
          <p:nvPr/>
        </p:nvSpPr>
        <p:spPr>
          <a:xfrm rot="5400000">
            <a:off x="3254346" y="5872863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F73397-B425-3FBA-A8B7-1F2462E7D00A}"/>
              </a:ext>
            </a:extLst>
          </p:cNvPr>
          <p:cNvSpPr/>
          <p:nvPr/>
        </p:nvSpPr>
        <p:spPr>
          <a:xfrm rot="10800000">
            <a:off x="5091957" y="6390577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CDA684-0913-FE34-8548-D6BDCE2D9F5E}"/>
              </a:ext>
            </a:extLst>
          </p:cNvPr>
          <p:cNvSpPr/>
          <p:nvPr/>
        </p:nvSpPr>
        <p:spPr>
          <a:xfrm rot="5400000">
            <a:off x="7233939" y="5874204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5C2788-8B65-E46E-C496-FBE76E6B8742}"/>
              </a:ext>
            </a:extLst>
          </p:cNvPr>
          <p:cNvSpPr/>
          <p:nvPr/>
        </p:nvSpPr>
        <p:spPr>
          <a:xfrm rot="10800000">
            <a:off x="9067800" y="6342209"/>
            <a:ext cx="1690356" cy="8693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1C9F23-563F-5F7E-5E28-FD42661FD032}"/>
              </a:ext>
            </a:extLst>
          </p:cNvPr>
          <p:cNvSpPr/>
          <p:nvPr/>
        </p:nvSpPr>
        <p:spPr>
          <a:xfrm rot="5400000">
            <a:off x="11209782" y="5846619"/>
            <a:ext cx="1382235" cy="13822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733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286001" y="3941147"/>
            <a:ext cx="86868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 من 9 إلى 1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54368" y="496901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الأشكال: القرص/ المثلث/ المستطيل/ المربع ‏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5731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متتالية منطقية حسب خاصية الشكل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058114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908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تناقصيا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8914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66564B1-1994-4B6E-DCC0-D41E91519B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حجلة الأعداد من خلال القفز وقراءة الأعداد على الشريط العددي 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النشاط متتبعا خطوات الملحق 1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1777B57-078C-9647-AF15-DDE682132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24301"/>
            <a:ext cx="6096000" cy="4064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0EE6B74-A082-8505-4C6C-6B5521E471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08" y="5666414"/>
            <a:ext cx="5558751" cy="128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76200" y="2357825"/>
            <a:ext cx="13716001" cy="79291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163273" y="2465096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7134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06425" y="891075"/>
            <a:ext cx="779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من كراسة الرياضيات.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الأستاذ(ة) التعليمة ويشرحها.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الاقتصار على تلوين مثلث واحد وقرصين على أن يتم إتمام التلوين في المنزل.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31318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A04B857-289A-39A5-41AB-3CE08652F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90" y="3854512"/>
            <a:ext cx="11674852" cy="42675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6859C13-72B2-9BD7-E025-FA4E9108E7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6502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E50D7-2E7A-F47F-26CA-A331AEF5E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9DE20A-F1DF-CE49-8D0B-B93240934E5D}"/>
              </a:ext>
            </a:extLst>
          </p:cNvPr>
          <p:cNvSpPr/>
          <p:nvPr/>
        </p:nvSpPr>
        <p:spPr>
          <a:xfrm>
            <a:off x="-76200" y="2357825"/>
            <a:ext cx="13716001" cy="79291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71EF07-9D5A-651D-60BF-A534CBB289EF}"/>
              </a:ext>
            </a:extLst>
          </p:cNvPr>
          <p:cNvSpPr/>
          <p:nvPr/>
        </p:nvSpPr>
        <p:spPr>
          <a:xfrm>
            <a:off x="163273" y="2465096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8B7A07-929B-4D21-C0A7-6E4D03294312}"/>
              </a:ext>
            </a:extLst>
          </p:cNvPr>
          <p:cNvSpPr/>
          <p:nvPr/>
        </p:nvSpPr>
        <p:spPr>
          <a:xfrm>
            <a:off x="-1" y="644347"/>
            <a:ext cx="13716001" cy="17134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4F8A4C-0D87-2841-11D4-31FE225EAEDF}"/>
              </a:ext>
            </a:extLst>
          </p:cNvPr>
          <p:cNvSpPr txBox="1"/>
          <p:nvPr/>
        </p:nvSpPr>
        <p:spPr>
          <a:xfrm>
            <a:off x="4706425" y="891075"/>
            <a:ext cx="779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من كراسة الرياضيات.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الأستاذ(ة) التعليمة ويشرحها.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الاقتصار على تلوين مربع واحد ومستطيلين على أن يتم إتمام التلوين في المنزل.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72C70DD-E67D-031D-BE4A-2CFDCABCA06A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AF90AD-7F48-948D-F324-A060A3376CB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8D4B6F9-A2E0-C8B4-8D6C-A958AB321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93402"/>
            <a:ext cx="11865368" cy="445808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1AB86B-1576-DCC2-E332-7A96379038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6502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670234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العنصر الدخيل وتمييزه باعتماد خاصية اللون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:البحث عن الدخيل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91704"/>
            <a:ext cx="13164293" cy="745239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679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للعبة البحث عن الدخيل، من يريد أن يلعب.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ينظم الأستاذ(ة) مسابقة بين ثنائيات. الفائز هو الأسرع في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 أكبر عدد من العناصر الدخيلة.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ما أمكن على اختيار عناصر لم تشارك بالأمس.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849330-221D-53B7-07B4-6C0225827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20727"/>
            <a:ext cx="58293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4C6BB-D57C-FB48-A57C-0B988DA8B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1C1358-AC24-01EA-696B-649D9E26C50A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A661F8-D578-6379-060C-8902D6D5EB87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F1AAA-D743-DEB0-B7D0-FFE66A24C153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A65362-9D83-D02F-7917-FBB207FBA67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588805-4FA0-52DC-4B53-EF87F250E9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C80B0A0-336F-3B95-85B8-C07EE2128A9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3DC2807D-2202-4CD4-2E32-E4221A795800}"/>
              </a:ext>
            </a:extLst>
          </p:cNvPr>
          <p:cNvSpPr/>
          <p:nvPr/>
        </p:nvSpPr>
        <p:spPr>
          <a:xfrm>
            <a:off x="2564514" y="4112354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965F33-CDA8-AD18-DAD9-BB0AF09F4374}"/>
              </a:ext>
            </a:extLst>
          </p:cNvPr>
          <p:cNvSpPr/>
          <p:nvPr/>
        </p:nvSpPr>
        <p:spPr>
          <a:xfrm>
            <a:off x="4298993" y="5759024"/>
            <a:ext cx="1066800" cy="1066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8B6DC747-13AD-C9B2-E283-57F2249EF23D}"/>
              </a:ext>
            </a:extLst>
          </p:cNvPr>
          <p:cNvSpPr/>
          <p:nvPr/>
        </p:nvSpPr>
        <p:spPr>
          <a:xfrm>
            <a:off x="3402714" y="751876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0E2CCC64-424B-23F7-17BB-242EACC5CC93}"/>
              </a:ext>
            </a:extLst>
          </p:cNvPr>
          <p:cNvSpPr/>
          <p:nvPr/>
        </p:nvSpPr>
        <p:spPr>
          <a:xfrm>
            <a:off x="8205972" y="7529400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C409F7BA-3686-1732-D2BC-83E3F139883A}"/>
              </a:ext>
            </a:extLst>
          </p:cNvPr>
          <p:cNvSpPr/>
          <p:nvPr/>
        </p:nvSpPr>
        <p:spPr>
          <a:xfrm>
            <a:off x="6019800" y="7494764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>
            <a:extLst>
              <a:ext uri="{FF2B5EF4-FFF2-40B4-BE49-F238E27FC236}">
                <a16:creationId xmlns:a16="http://schemas.microsoft.com/office/drawing/2014/main" id="{619F2685-03EB-7D5A-C46B-C3B071DD6546}"/>
              </a:ext>
            </a:extLst>
          </p:cNvPr>
          <p:cNvSpPr/>
          <p:nvPr/>
        </p:nvSpPr>
        <p:spPr>
          <a:xfrm>
            <a:off x="2362200" y="598047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5E94652D-2EC1-C34D-BFD9-4D53DC6DCB47}"/>
              </a:ext>
            </a:extLst>
          </p:cNvPr>
          <p:cNvSpPr/>
          <p:nvPr/>
        </p:nvSpPr>
        <p:spPr>
          <a:xfrm>
            <a:off x="4853177" y="349226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D099365E-1DD4-B471-8CE1-89A90AF7D373}"/>
              </a:ext>
            </a:extLst>
          </p:cNvPr>
          <p:cNvSpPr/>
          <p:nvPr/>
        </p:nvSpPr>
        <p:spPr>
          <a:xfrm>
            <a:off x="9419482" y="5902388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4F09A12-D34D-1687-737E-8C41F14A0CA2}"/>
              </a:ext>
            </a:extLst>
          </p:cNvPr>
          <p:cNvSpPr/>
          <p:nvPr/>
        </p:nvSpPr>
        <p:spPr>
          <a:xfrm>
            <a:off x="6019800" y="571969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D3471BEB-E5C9-FF90-4D11-BA6C7F76A636}"/>
              </a:ext>
            </a:extLst>
          </p:cNvPr>
          <p:cNvSpPr/>
          <p:nvPr/>
        </p:nvSpPr>
        <p:spPr>
          <a:xfrm>
            <a:off x="7800015" y="4960965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94D19A31-D9C8-BF0B-94A9-7C6A381AE916}"/>
              </a:ext>
            </a:extLst>
          </p:cNvPr>
          <p:cNvSpPr/>
          <p:nvPr/>
        </p:nvSpPr>
        <p:spPr>
          <a:xfrm>
            <a:off x="9594085" y="3695801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8BAABC65-7D35-A6B9-CF4B-32DCEA0DBEB3}"/>
              </a:ext>
            </a:extLst>
          </p:cNvPr>
          <p:cNvSpPr/>
          <p:nvPr/>
        </p:nvSpPr>
        <p:spPr>
          <a:xfrm>
            <a:off x="7404452" y="3221914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8293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7AD0-5C13-B4D5-7BD4-C612E14E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A98A54-ABD5-DB5B-91D5-155DEAC7C427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AD7D78-3162-55C4-D662-E968596A456D}"/>
              </a:ext>
            </a:extLst>
          </p:cNvPr>
          <p:cNvSpPr/>
          <p:nvPr/>
        </p:nvSpPr>
        <p:spPr>
          <a:xfrm>
            <a:off x="275852" y="2350241"/>
            <a:ext cx="13164293" cy="7671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FABFE-C907-ED65-B6E7-B28881BFC2F2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1A120B-4C76-E0C7-25E0-D01B9F0CAF53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FF594C6-06F9-09BB-669E-31FDB5843F2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573E0A-AAD3-3319-3C83-E06F06280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40A8B82C-621D-C4E7-6030-2B81FA9FB076}"/>
              </a:ext>
            </a:extLst>
          </p:cNvPr>
          <p:cNvSpPr/>
          <p:nvPr/>
        </p:nvSpPr>
        <p:spPr>
          <a:xfrm>
            <a:off x="8501681" y="5772586"/>
            <a:ext cx="22098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36E413-7E81-FACC-4824-9C4D59212327}"/>
              </a:ext>
            </a:extLst>
          </p:cNvPr>
          <p:cNvSpPr/>
          <p:nvPr/>
        </p:nvSpPr>
        <p:spPr>
          <a:xfrm>
            <a:off x="5393192" y="4292939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7DA1BDB-D73F-48FB-0A96-053E7D81F616}"/>
              </a:ext>
            </a:extLst>
          </p:cNvPr>
          <p:cNvSpPr/>
          <p:nvPr/>
        </p:nvSpPr>
        <p:spPr>
          <a:xfrm>
            <a:off x="6681663" y="5585496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29FD6DB-9FD5-52D3-1747-D09B0DD7B196}"/>
              </a:ext>
            </a:extLst>
          </p:cNvPr>
          <p:cNvSpPr/>
          <p:nvPr/>
        </p:nvSpPr>
        <p:spPr>
          <a:xfrm>
            <a:off x="3461102" y="4007189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04F9F4B3-AF28-B350-9009-F5C9A97A376A}"/>
              </a:ext>
            </a:extLst>
          </p:cNvPr>
          <p:cNvSpPr/>
          <p:nvPr/>
        </p:nvSpPr>
        <p:spPr>
          <a:xfrm>
            <a:off x="7159028" y="3919267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FCBEB21-2A78-2BF7-536A-88B9DD102B6D}"/>
              </a:ext>
            </a:extLst>
          </p:cNvPr>
          <p:cNvSpPr/>
          <p:nvPr/>
        </p:nvSpPr>
        <p:spPr>
          <a:xfrm>
            <a:off x="4654509" y="5585496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DCB8FEB-51B4-7CA6-F138-B416F2674A2A}"/>
              </a:ext>
            </a:extLst>
          </p:cNvPr>
          <p:cNvSpPr/>
          <p:nvPr/>
        </p:nvSpPr>
        <p:spPr>
          <a:xfrm>
            <a:off x="6826519" y="6896100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F5D6EA18-D749-1FDF-21DE-51ADCBF0E68F}"/>
              </a:ext>
            </a:extLst>
          </p:cNvPr>
          <p:cNvSpPr/>
          <p:nvPr/>
        </p:nvSpPr>
        <p:spPr>
          <a:xfrm>
            <a:off x="8996981" y="6878053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1CA9D46-30BC-6686-E1B7-563BB48E7E6B}"/>
              </a:ext>
            </a:extLst>
          </p:cNvPr>
          <p:cNvSpPr/>
          <p:nvPr/>
        </p:nvSpPr>
        <p:spPr>
          <a:xfrm>
            <a:off x="2895600" y="5300073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B2AD70C6-4BED-35F4-1C3B-B43B2A214734}"/>
              </a:ext>
            </a:extLst>
          </p:cNvPr>
          <p:cNvSpPr/>
          <p:nvPr/>
        </p:nvSpPr>
        <p:spPr>
          <a:xfrm>
            <a:off x="8849900" y="4338368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B473D33-A4CF-B0EF-586B-F8287A737BB6}"/>
              </a:ext>
            </a:extLst>
          </p:cNvPr>
          <p:cNvSpPr/>
          <p:nvPr/>
        </p:nvSpPr>
        <p:spPr>
          <a:xfrm>
            <a:off x="4859793" y="6878053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6D8E055-5862-AB24-E132-DE0C6126F347}"/>
              </a:ext>
            </a:extLst>
          </p:cNvPr>
          <p:cNvSpPr/>
          <p:nvPr/>
        </p:nvSpPr>
        <p:spPr>
          <a:xfrm>
            <a:off x="3012128" y="6728496"/>
            <a:ext cx="1219200" cy="1143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3503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16598-ADA6-B17B-4170-0F6039A1C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59678C6-6BCB-A394-963D-72C67BD78E5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8103A1-3E41-4377-B2F0-C0CD5A6386F0}"/>
              </a:ext>
            </a:extLst>
          </p:cNvPr>
          <p:cNvSpPr/>
          <p:nvPr/>
        </p:nvSpPr>
        <p:spPr>
          <a:xfrm>
            <a:off x="275852" y="2302192"/>
            <a:ext cx="13164293" cy="7671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F523BF-7E84-C7CC-0ECB-D10F25F272AF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9633CD-4098-F4BE-A99B-25D5939939E7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D5B3FCE-2541-C075-F2CB-4055F171989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3B187E8-1551-7183-6646-DD030BB0CC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EB88C91-0D3E-BED1-2021-DD772CE7A460}"/>
              </a:ext>
            </a:extLst>
          </p:cNvPr>
          <p:cNvSpPr/>
          <p:nvPr/>
        </p:nvSpPr>
        <p:spPr>
          <a:xfrm>
            <a:off x="6830956" y="5560893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C05FFA-0F7D-3F3B-E98E-82DEB3AA199B}"/>
              </a:ext>
            </a:extLst>
          </p:cNvPr>
          <p:cNvSpPr/>
          <p:nvPr/>
        </p:nvSpPr>
        <p:spPr>
          <a:xfrm>
            <a:off x="10236404" y="4065671"/>
            <a:ext cx="9906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522B47-648B-2E30-C35F-5AA85F068CC5}"/>
              </a:ext>
            </a:extLst>
          </p:cNvPr>
          <p:cNvSpPr/>
          <p:nvPr/>
        </p:nvSpPr>
        <p:spPr>
          <a:xfrm rot="20466107">
            <a:off x="9574015" y="5981700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A47DCD-D311-718D-5954-F518270F8D46}"/>
              </a:ext>
            </a:extLst>
          </p:cNvPr>
          <p:cNvSpPr/>
          <p:nvPr/>
        </p:nvSpPr>
        <p:spPr>
          <a:xfrm>
            <a:off x="9295533" y="7476610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E1F43D-6D42-0981-739D-E3149917161C}"/>
              </a:ext>
            </a:extLst>
          </p:cNvPr>
          <p:cNvSpPr/>
          <p:nvPr/>
        </p:nvSpPr>
        <p:spPr>
          <a:xfrm rot="8434018">
            <a:off x="2096292" y="5115076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86A92E-85C1-40DD-EA23-29465700BE01}"/>
              </a:ext>
            </a:extLst>
          </p:cNvPr>
          <p:cNvSpPr/>
          <p:nvPr/>
        </p:nvSpPr>
        <p:spPr>
          <a:xfrm rot="11991062">
            <a:off x="4140251" y="3857353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3C6A44-96A7-8316-F209-8164DFCA6C24}"/>
              </a:ext>
            </a:extLst>
          </p:cNvPr>
          <p:cNvSpPr/>
          <p:nvPr/>
        </p:nvSpPr>
        <p:spPr>
          <a:xfrm>
            <a:off x="2945751" y="7911352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C82D72-F3BA-CEA5-FAC4-0D89D5A0017B}"/>
              </a:ext>
            </a:extLst>
          </p:cNvPr>
          <p:cNvSpPr/>
          <p:nvPr/>
        </p:nvSpPr>
        <p:spPr>
          <a:xfrm>
            <a:off x="7085733" y="3908212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A6BA89-909F-7690-0C0B-554B489062CB}"/>
              </a:ext>
            </a:extLst>
          </p:cNvPr>
          <p:cNvSpPr/>
          <p:nvPr/>
        </p:nvSpPr>
        <p:spPr>
          <a:xfrm rot="20466107">
            <a:off x="3659827" y="6146021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AEF5CA-C515-DBC9-8F25-5D27A80B9599}"/>
              </a:ext>
            </a:extLst>
          </p:cNvPr>
          <p:cNvSpPr/>
          <p:nvPr/>
        </p:nvSpPr>
        <p:spPr>
          <a:xfrm rot="11991062">
            <a:off x="6120641" y="7238949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372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E7909-9EF6-8CEF-1788-8ABE590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40560F-1291-D27A-500D-C4690D330DD1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10BEFC-E90C-B42B-012B-2A222E4EEB5B}"/>
              </a:ext>
            </a:extLst>
          </p:cNvPr>
          <p:cNvSpPr/>
          <p:nvPr/>
        </p:nvSpPr>
        <p:spPr>
          <a:xfrm>
            <a:off x="275852" y="2302192"/>
            <a:ext cx="13164293" cy="7671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3118287-45BB-85A2-A0B3-63FE91FF6F59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20282E-0A2F-2724-296E-E5CE35F6C2E7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B7B0B7-5ADD-DA01-2869-D19A2E8E037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6EE372E-8961-43B2-874C-0FF8E59582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D3D4AA0-11C1-EA8C-CF53-2222239683B2}"/>
              </a:ext>
            </a:extLst>
          </p:cNvPr>
          <p:cNvSpPr/>
          <p:nvPr/>
        </p:nvSpPr>
        <p:spPr>
          <a:xfrm>
            <a:off x="9842877" y="3543300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65A73D-1C88-BC28-543F-FBB2E16FA3AD}"/>
              </a:ext>
            </a:extLst>
          </p:cNvPr>
          <p:cNvSpPr/>
          <p:nvPr/>
        </p:nvSpPr>
        <p:spPr>
          <a:xfrm>
            <a:off x="3526895" y="6513643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B8E0C9-5EBA-38DD-30BE-B0A005B729D0}"/>
              </a:ext>
            </a:extLst>
          </p:cNvPr>
          <p:cNvSpPr/>
          <p:nvPr/>
        </p:nvSpPr>
        <p:spPr>
          <a:xfrm rot="3691781">
            <a:off x="8868844" y="7220303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AE9FD9-FD54-AF23-E1FA-184F6E8C0FD0}"/>
              </a:ext>
            </a:extLst>
          </p:cNvPr>
          <p:cNvSpPr/>
          <p:nvPr/>
        </p:nvSpPr>
        <p:spPr>
          <a:xfrm rot="19784757">
            <a:off x="7983027" y="5032550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3DFBDE-42F8-BC8B-9A5F-5A4F8710B8DC}"/>
              </a:ext>
            </a:extLst>
          </p:cNvPr>
          <p:cNvSpPr/>
          <p:nvPr/>
        </p:nvSpPr>
        <p:spPr>
          <a:xfrm rot="2999910">
            <a:off x="5664543" y="5486399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C2CBE1-0348-8CBB-D817-DC7836E55A9C}"/>
              </a:ext>
            </a:extLst>
          </p:cNvPr>
          <p:cNvSpPr/>
          <p:nvPr/>
        </p:nvSpPr>
        <p:spPr>
          <a:xfrm>
            <a:off x="10820400" y="6134098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DB8EC5-D627-845D-50B1-07BD35DD540C}"/>
              </a:ext>
            </a:extLst>
          </p:cNvPr>
          <p:cNvSpPr/>
          <p:nvPr/>
        </p:nvSpPr>
        <p:spPr>
          <a:xfrm rot="19714846">
            <a:off x="1354027" y="6446734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086ABE-31A7-DA1B-AF09-3C6FF25858CC}"/>
              </a:ext>
            </a:extLst>
          </p:cNvPr>
          <p:cNvSpPr/>
          <p:nvPr/>
        </p:nvSpPr>
        <p:spPr>
          <a:xfrm>
            <a:off x="6208369" y="3543300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2C6974-5F62-8C14-02B6-A06806EA489B}"/>
              </a:ext>
            </a:extLst>
          </p:cNvPr>
          <p:cNvSpPr/>
          <p:nvPr/>
        </p:nvSpPr>
        <p:spPr>
          <a:xfrm rot="19784757">
            <a:off x="1765722" y="3688080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23915F-A67F-DE2A-C933-AACA8FA03EE7}"/>
              </a:ext>
            </a:extLst>
          </p:cNvPr>
          <p:cNvSpPr/>
          <p:nvPr/>
        </p:nvSpPr>
        <p:spPr>
          <a:xfrm rot="19714846">
            <a:off x="6158252" y="7423696"/>
            <a:ext cx="1295400" cy="12953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>
            <a:extLst>
              <a:ext uri="{FF2B5EF4-FFF2-40B4-BE49-F238E27FC236}">
                <a16:creationId xmlns:a16="http://schemas.microsoft.com/office/drawing/2014/main" id="{EBF96374-DBB2-A978-33EA-8FAE0AAEC2E5}"/>
              </a:ext>
            </a:extLst>
          </p:cNvPr>
          <p:cNvSpPr/>
          <p:nvPr/>
        </p:nvSpPr>
        <p:spPr>
          <a:xfrm>
            <a:off x="3662287" y="4229099"/>
            <a:ext cx="1524000" cy="12192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415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FBB7AA-E805-146D-0C22-8280C0A4CD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78" y="4407410"/>
            <a:ext cx="1580236" cy="14727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F8037CB-1B0B-8891-BEA0-4AC895D1C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42" y="4550228"/>
            <a:ext cx="1298989" cy="13299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B19ABC1-7FE5-CC70-D704-7D7A4849A3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06092" y="5971905"/>
            <a:ext cx="3373843" cy="64633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F49B5FAD-A911-DECA-E6C7-F3BD790087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705647">
            <a:off x="6064231" y="6368877"/>
            <a:ext cx="1657564" cy="231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D9A57-F059-D211-EEED-5BDBEB249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04B9EA-1CC7-EE65-1F91-981712D5978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FD6D30-37ED-C7D4-07CB-747AB3C6931B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4D6C2CC-B5EF-71EA-08D1-1328663A2E68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2E3BFE-833F-0EB5-F55A-DF3692D5F77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1A758B-6144-2EF1-5276-576347567A0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7F6025F-BB07-4F4F-6526-CB82864A5D4C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CC8EB9D9-0876-6A83-7506-C39E736CB45E}"/>
              </a:ext>
            </a:extLst>
          </p:cNvPr>
          <p:cNvSpPr/>
          <p:nvPr/>
        </p:nvSpPr>
        <p:spPr>
          <a:xfrm>
            <a:off x="2564514" y="4112354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3417F8B5-205C-FE75-0B27-DD2B603C95C7}"/>
              </a:ext>
            </a:extLst>
          </p:cNvPr>
          <p:cNvSpPr/>
          <p:nvPr/>
        </p:nvSpPr>
        <p:spPr>
          <a:xfrm>
            <a:off x="3402714" y="751876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5849C1AF-DEFE-27E0-B8A5-B015CE361A4B}"/>
              </a:ext>
            </a:extLst>
          </p:cNvPr>
          <p:cNvSpPr/>
          <p:nvPr/>
        </p:nvSpPr>
        <p:spPr>
          <a:xfrm>
            <a:off x="8205972" y="7529400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5A42E8F4-3E4A-6447-B244-833C304F98B7}"/>
              </a:ext>
            </a:extLst>
          </p:cNvPr>
          <p:cNvSpPr/>
          <p:nvPr/>
        </p:nvSpPr>
        <p:spPr>
          <a:xfrm>
            <a:off x="6019800" y="7494764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>
            <a:extLst>
              <a:ext uri="{FF2B5EF4-FFF2-40B4-BE49-F238E27FC236}">
                <a16:creationId xmlns:a16="http://schemas.microsoft.com/office/drawing/2014/main" id="{D3BBA156-0C4A-7A18-AE40-C46617724EDD}"/>
              </a:ext>
            </a:extLst>
          </p:cNvPr>
          <p:cNvSpPr/>
          <p:nvPr/>
        </p:nvSpPr>
        <p:spPr>
          <a:xfrm>
            <a:off x="2362200" y="598047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94B48097-A3F7-47DD-FF19-EDB499F3D8F7}"/>
              </a:ext>
            </a:extLst>
          </p:cNvPr>
          <p:cNvSpPr/>
          <p:nvPr/>
        </p:nvSpPr>
        <p:spPr>
          <a:xfrm>
            <a:off x="4853177" y="349226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F22B053E-529D-1C69-D7E7-3DE2CE51E1DC}"/>
              </a:ext>
            </a:extLst>
          </p:cNvPr>
          <p:cNvSpPr/>
          <p:nvPr/>
        </p:nvSpPr>
        <p:spPr>
          <a:xfrm>
            <a:off x="9419482" y="5902388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0DA05983-3625-EEE1-562D-B151A4D41E38}"/>
              </a:ext>
            </a:extLst>
          </p:cNvPr>
          <p:cNvSpPr/>
          <p:nvPr/>
        </p:nvSpPr>
        <p:spPr>
          <a:xfrm>
            <a:off x="6019800" y="5719699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5DFA04E6-D632-CD2D-2D0B-B93E1ED4A555}"/>
              </a:ext>
            </a:extLst>
          </p:cNvPr>
          <p:cNvSpPr/>
          <p:nvPr/>
        </p:nvSpPr>
        <p:spPr>
          <a:xfrm>
            <a:off x="7800015" y="4960965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DC386BFF-463D-DAB0-24E9-ED8E3BB796FB}"/>
              </a:ext>
            </a:extLst>
          </p:cNvPr>
          <p:cNvSpPr/>
          <p:nvPr/>
        </p:nvSpPr>
        <p:spPr>
          <a:xfrm>
            <a:off x="9594085" y="3695801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0506339E-D455-C00D-6564-F0CE60781566}"/>
              </a:ext>
            </a:extLst>
          </p:cNvPr>
          <p:cNvSpPr/>
          <p:nvPr/>
        </p:nvSpPr>
        <p:spPr>
          <a:xfrm>
            <a:off x="7404452" y="3221914"/>
            <a:ext cx="1524000" cy="121920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8B1E51-7FFE-5A5E-020C-A93607288DD0}"/>
              </a:ext>
            </a:extLst>
          </p:cNvPr>
          <p:cNvSpPr/>
          <p:nvPr/>
        </p:nvSpPr>
        <p:spPr>
          <a:xfrm>
            <a:off x="4296519" y="5624798"/>
            <a:ext cx="1295400" cy="12954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28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9A4D-2167-17F9-E3ED-F1E1AA3F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3F6777-0C0F-34F9-A3FD-8AFC145072E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73C2C5-C981-6B78-A32C-90747526229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5F1F064-3485-8003-D7E8-B43F02AAF5E7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6C4AFBE-F962-94D2-02B8-91658483F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E8B44A0-09C8-632F-6799-DEF963DE4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919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0C10B646-0BE2-DC0C-E580-BF67991FC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8CEDF08-67D7-936F-21D0-A71CBB29EFF7}"/>
              </a:ext>
            </a:extLst>
          </p:cNvPr>
          <p:cNvSpPr txBox="1">
            <a:spLocks/>
          </p:cNvSpPr>
          <p:nvPr/>
        </p:nvSpPr>
        <p:spPr>
          <a:xfrm>
            <a:off x="2590800" y="11049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القفز على الشريط العددي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E5D086-93BE-CCFA-B506-DE957A1D2B92}"/>
              </a:ext>
            </a:extLst>
          </p:cNvPr>
          <p:cNvSpPr txBox="1"/>
          <p:nvPr/>
        </p:nvSpPr>
        <p:spPr>
          <a:xfrm>
            <a:off x="762000" y="3390900"/>
            <a:ext cx="11887200" cy="454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dirty="0"/>
              <a:t>العد تناقصيا من 9 إلى 1 على شريط عددي مرسوم على الأرض. يقفز كل متعلم على خانة الرقم ويعد ابتداء من 9 إلى 1.</a:t>
            </a: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dirty="0"/>
              <a:t>لضمان مشاركة الجميع يمكن رسم 3 أشرطة وتوزيع المتعلمين إلى 3 مجموعات (أو أكثر حسب العدد). كل مجموعة يتناوب أفرادها على العد تنازليا من 9 إلى 1 الشريط العددي؛ مع ذكر الأعداد التي يقف عليها في كل مرة.</a:t>
            </a: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b="1" dirty="0"/>
              <a:t>لإضفاء المرح على اللعبة يمكن تنويع أشكال القفز</a:t>
            </a:r>
            <a:r>
              <a:rPr lang="ar-MA" sz="2800" dirty="0"/>
              <a:t>: على رجل واحدة – برجلين – قفزة الأرنب أو الضفدعة – الرابح هو الذي يقرأ بشكل صحيح جميع الأعداد ويقفز وفق المطلوب.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02128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505517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الدخيل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عدد: العدد 4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الأشكال: القرص/ المثلث/ المربع/ المستطيل ‏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إكمال متسلسلة منطقية حسب خاصية الشكل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A7B79C-3B7C-44FB-5DEA-551F1DE430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820C6-137D-5368-7972-3D430D853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81671-CB74-F943-751D-9450E065822C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0DDF24-1A80-24AA-D4F9-CE89D6F8AE53}"/>
              </a:ext>
            </a:extLst>
          </p:cNvPr>
          <p:cNvSpPr/>
          <p:nvPr/>
        </p:nvSpPr>
        <p:spPr>
          <a:xfrm>
            <a:off x="275852" y="2400299"/>
            <a:ext cx="13164293" cy="755918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B1D57F-9220-48CB-5666-7AEFCEE8143E}"/>
              </a:ext>
            </a:extLst>
          </p:cNvPr>
          <p:cNvSpPr/>
          <p:nvPr/>
        </p:nvSpPr>
        <p:spPr>
          <a:xfrm>
            <a:off x="-1" y="712299"/>
            <a:ext cx="13716001" cy="152039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B05035-9F27-BAAF-AD38-B8F4033DF7D1}"/>
              </a:ext>
            </a:extLst>
          </p:cNvPr>
          <p:cNvSpPr txBox="1"/>
          <p:nvPr/>
        </p:nvSpPr>
        <p:spPr>
          <a:xfrm>
            <a:off x="0" y="863026"/>
            <a:ext cx="1243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بالأمس أيقونة " أطلب الإذن قبل التحدث" من يذكرنا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01E718-8F87-F3EE-8F9C-30A192063BB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36B949-129A-99EB-5016-CB26B315D74D}"/>
              </a:ext>
            </a:extLst>
          </p:cNvPr>
          <p:cNvSpPr/>
          <p:nvPr/>
        </p:nvSpPr>
        <p:spPr>
          <a:xfrm>
            <a:off x="5333999" y="7567638"/>
            <a:ext cx="3305587" cy="10048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8BD0D04F-1567-3673-981D-32E9CDFC3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5334000" y="3516714"/>
            <a:ext cx="3305586" cy="397628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975590-3636-5029-9F00-5CE371960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24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4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20981</TotalTime>
  <Words>1376</Words>
  <Application>Microsoft Office PowerPoint</Application>
  <PresentationFormat>Personnalisé</PresentationFormat>
  <Paragraphs>290</Paragraphs>
  <Slides>43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2" baseType="lpstr">
      <vt:lpstr>Arial</vt:lpstr>
      <vt:lpstr>Microsoft Uighur</vt:lpstr>
      <vt:lpstr>Carelia</vt:lpstr>
      <vt:lpstr>Arial Black</vt:lpstr>
      <vt:lpstr>Dosis</vt:lpstr>
      <vt:lpstr>Montserrat Light</vt:lpstr>
      <vt:lpstr>Montserrat Medium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182</cp:revision>
  <dcterms:created xsi:type="dcterms:W3CDTF">2006-08-16T00:00:00Z</dcterms:created>
  <dcterms:modified xsi:type="dcterms:W3CDTF">2025-09-05T16:34:16Z</dcterms:modified>
  <dc:identifier>DAFtlvZnwz4</dc:identifier>
</cp:coreProperties>
</file>