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472" r:id="rId10"/>
    <p:sldId id="2134808563" r:id="rId11"/>
    <p:sldId id="2134808461" r:id="rId12"/>
    <p:sldId id="2134808677" r:id="rId13"/>
    <p:sldId id="2134808670" r:id="rId14"/>
    <p:sldId id="2134808678" r:id="rId15"/>
    <p:sldId id="2134808679" r:id="rId16"/>
    <p:sldId id="2134808675" r:id="rId17"/>
  </p:sldIdLst>
  <p:sldSz cx="13716000" cy="10287000"/>
  <p:notesSz cx="6858000" cy="9144000"/>
  <p:embeddedFontLst>
    <p:embeddedFont>
      <p:font typeface="Dosis" pitchFamily="2" charset="77"/>
      <p:regular r:id="rId19"/>
      <p:bold r:id="rId20"/>
    </p:embeddedFont>
    <p:embeddedFont>
      <p:font typeface="Microsoft Uighur" panose="02000000000000000000" pitchFamily="2" charset="-78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FB0"/>
    <a:srgbClr val="0097B2"/>
    <a:srgbClr val="02BDC9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مراجعة وتوليف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59E2358F-390C-3E64-1D29-D99C5DD0E0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8" t="73905" r="69" b="-2127"/>
          <a:stretch>
            <a:fillRect/>
          </a:stretch>
        </p:blipFill>
        <p:spPr>
          <a:xfrm>
            <a:off x="2362200" y="3258812"/>
            <a:ext cx="9601200" cy="550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38546" y="417859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5674: ............................................................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881191" y="6983109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7654………………………..………………7684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>
            <a:cxnSpLocks/>
          </p:cNvCxnSpPr>
          <p:nvPr/>
        </p:nvCxnSpPr>
        <p:spPr>
          <a:xfrm>
            <a:off x="6629400" y="3328767"/>
            <a:ext cx="0" cy="501513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4178595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9876          -           9856          -           9846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16008" y="6983109"/>
            <a:ext cx="5867401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4325          -           3425          -          2345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3D7ED4-6012-8C5E-19E4-20F515A39AE2}"/>
              </a:ext>
            </a:extLst>
          </p:cNvPr>
          <p:cNvSpPr/>
          <p:nvPr/>
        </p:nvSpPr>
        <p:spPr>
          <a:xfrm flipH="1">
            <a:off x="7019712" y="273124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 –</a:t>
            </a:r>
            <a:r>
              <a: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العدد بالحروف</a:t>
            </a:r>
            <a:endParaRPr lang="ar-M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ADE083D-BA79-D890-6DE1-681249733F82}"/>
              </a:ext>
            </a:extLst>
          </p:cNvPr>
          <p:cNvSpPr/>
          <p:nvPr/>
        </p:nvSpPr>
        <p:spPr>
          <a:xfrm flipH="1">
            <a:off x="384319" y="2761416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 – أرتب الأعداد ترتيبا تزايديا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B71285-1356-4585-2261-BBDB457DB5A8}"/>
              </a:ext>
            </a:extLst>
          </p:cNvPr>
          <p:cNvSpPr/>
          <p:nvPr/>
        </p:nvSpPr>
        <p:spPr>
          <a:xfrm flipH="1">
            <a:off x="414900" y="5912317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 –أرتب الأعداد ترتيبا تناقصيا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391D1C0-8DAA-EC07-2A34-D1C3E26835D2}"/>
              </a:ext>
            </a:extLst>
          </p:cNvPr>
          <p:cNvSpPr/>
          <p:nvPr/>
        </p:nvSpPr>
        <p:spPr>
          <a:xfrm flipH="1">
            <a:off x="7019712" y="585766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2 -أقارن ال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عددين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بوضع الرمز المناسب</a:t>
            </a:r>
          </a:p>
        </p:txBody>
      </p:sp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العمليتين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8AAC087-DCFC-817F-0C75-9ED9666FA921}"/>
              </a:ext>
            </a:extLst>
          </p:cNvPr>
          <p:cNvSpPr/>
          <p:nvPr/>
        </p:nvSpPr>
        <p:spPr>
          <a:xfrm flipH="1">
            <a:off x="1136866" y="4167850"/>
            <a:ext cx="4196271" cy="3982814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 : coins arrondis 18 - 2">
            <a:extLst>
              <a:ext uri="{FF2B5EF4-FFF2-40B4-BE49-F238E27FC236}">
                <a16:creationId xmlns:a16="http://schemas.microsoft.com/office/drawing/2014/main" id="{08CDBA3B-F109-7581-803B-87552A17F012}"/>
              </a:ext>
            </a:extLst>
          </p:cNvPr>
          <p:cNvSpPr/>
          <p:nvPr/>
        </p:nvSpPr>
        <p:spPr>
          <a:xfrm flipH="1">
            <a:off x="7351011" y="4129750"/>
            <a:ext cx="4196271" cy="3982814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A9A9624-AFAD-E534-AF04-882AC538334D}"/>
              </a:ext>
            </a:extLst>
          </p:cNvPr>
          <p:cNvSpPr txBox="1"/>
          <p:nvPr/>
        </p:nvSpPr>
        <p:spPr>
          <a:xfrm>
            <a:off x="2550844" y="4522685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8</a:t>
            </a:r>
            <a:endParaRPr lang="fr-FR" sz="54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0F88369-5C4C-A6E7-D17C-4CE709DC6104}"/>
              </a:ext>
            </a:extLst>
          </p:cNvPr>
          <p:cNvSpPr txBox="1"/>
          <p:nvPr/>
        </p:nvSpPr>
        <p:spPr>
          <a:xfrm>
            <a:off x="3664897" y="4522685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6</a:t>
            </a:r>
            <a:endParaRPr lang="fr-FR" sz="54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44EF46C-3635-8DA0-3528-EE52F863BAC4}"/>
              </a:ext>
            </a:extLst>
          </p:cNvPr>
          <p:cNvSpPr txBox="1"/>
          <p:nvPr/>
        </p:nvSpPr>
        <p:spPr>
          <a:xfrm>
            <a:off x="3676226" y="5802306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5</a:t>
            </a:r>
            <a:endParaRPr lang="fr-FR" sz="54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AF6F17E-D344-17BC-7DA5-C6F071FB4C2D}"/>
              </a:ext>
            </a:extLst>
          </p:cNvPr>
          <p:cNvSpPr txBox="1"/>
          <p:nvPr/>
        </p:nvSpPr>
        <p:spPr>
          <a:xfrm>
            <a:off x="1363060" y="5446015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X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3F8B998-5CE2-DE25-9DF9-2A5636287C0B}"/>
              </a:ext>
            </a:extLst>
          </p:cNvPr>
          <p:cNvSpPr txBox="1"/>
          <p:nvPr/>
        </p:nvSpPr>
        <p:spPr>
          <a:xfrm>
            <a:off x="3837765" y="7080471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FB52DC-5B96-C712-48FB-2E07C6B51962}"/>
              </a:ext>
            </a:extLst>
          </p:cNvPr>
          <p:cNvSpPr txBox="1"/>
          <p:nvPr/>
        </p:nvSpPr>
        <p:spPr>
          <a:xfrm>
            <a:off x="1558602" y="699855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02AF1A5-C67C-6DDB-0BB1-311A2DA6102E}"/>
              </a:ext>
            </a:extLst>
          </p:cNvPr>
          <p:cNvSpPr txBox="1"/>
          <p:nvPr/>
        </p:nvSpPr>
        <p:spPr>
          <a:xfrm>
            <a:off x="2683375" y="7072014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676C098-5921-F015-D606-52EB713CBB2A}"/>
              </a:ext>
            </a:extLst>
          </p:cNvPr>
          <p:cNvGrpSpPr/>
          <p:nvPr/>
        </p:nvGrpSpPr>
        <p:grpSpPr>
          <a:xfrm>
            <a:off x="7577155" y="4422729"/>
            <a:ext cx="3749175" cy="3492213"/>
            <a:chOff x="728336" y="4470415"/>
            <a:chExt cx="3749175" cy="3492213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B53C536-553B-B80F-E3A2-6AE7F8987B96}"/>
                </a:ext>
              </a:extLst>
            </p:cNvPr>
            <p:cNvSpPr txBox="1"/>
            <p:nvPr/>
          </p:nvSpPr>
          <p:spPr>
            <a:xfrm>
              <a:off x="1842389" y="4493350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5400" b="1" dirty="0"/>
                <a:t>5</a:t>
              </a:r>
              <a:endParaRPr lang="fr-FR" sz="5400" b="1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E801810-B0FD-47AF-8507-ECAFECA47F42}"/>
                </a:ext>
              </a:extLst>
            </p:cNvPr>
            <p:cNvSpPr txBox="1"/>
            <p:nvPr/>
          </p:nvSpPr>
          <p:spPr>
            <a:xfrm>
              <a:off x="3066423" y="4470415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5400" b="1" dirty="0"/>
                <a:t>3</a:t>
              </a:r>
              <a:endParaRPr lang="fr-FR" sz="5400" b="1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6391D87-AD21-0D32-0207-E6E731E09020}"/>
                </a:ext>
              </a:extLst>
            </p:cNvPr>
            <p:cNvSpPr txBox="1"/>
            <p:nvPr/>
          </p:nvSpPr>
          <p:spPr>
            <a:xfrm>
              <a:off x="3041502" y="5757656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5400" b="1" dirty="0"/>
                <a:t>4</a:t>
              </a:r>
              <a:endParaRPr lang="fr-FR" sz="5400" b="1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8BF5EA7-6914-B44A-B976-199B27C92CA0}"/>
                </a:ext>
              </a:extLst>
            </p:cNvPr>
            <p:cNvCxnSpPr>
              <a:cxnSpLocks/>
            </p:cNvCxnSpPr>
            <p:nvPr/>
          </p:nvCxnSpPr>
          <p:spPr>
            <a:xfrm>
              <a:off x="1177284" y="7027364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1E28938-8C13-AFB3-6FC0-2DA3B0DFE766}"/>
                </a:ext>
              </a:extLst>
            </p:cNvPr>
            <p:cNvSpPr txBox="1"/>
            <p:nvPr/>
          </p:nvSpPr>
          <p:spPr>
            <a:xfrm>
              <a:off x="728336" y="5401365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/>
                <a:t>X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FF7889A-4FF4-B6DD-070D-2A78D76663BE}"/>
                </a:ext>
              </a:extLst>
            </p:cNvPr>
            <p:cNvSpPr txBox="1"/>
            <p:nvPr/>
          </p:nvSpPr>
          <p:spPr>
            <a:xfrm>
              <a:off x="3342017" y="7039298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b="1" dirty="0"/>
                <a:t>.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8FBEEAC-E3B4-A80D-938D-FEA5FFD6D2B2}"/>
                </a:ext>
              </a:extLst>
            </p:cNvPr>
            <p:cNvSpPr txBox="1"/>
            <p:nvPr/>
          </p:nvSpPr>
          <p:spPr>
            <a:xfrm>
              <a:off x="1113911" y="6989264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B1ABF63-E047-BECA-7127-D4010F264830}"/>
                </a:ext>
              </a:extLst>
            </p:cNvPr>
            <p:cNvSpPr txBox="1"/>
            <p:nvPr/>
          </p:nvSpPr>
          <p:spPr>
            <a:xfrm>
              <a:off x="2227964" y="7015431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b="1" dirty="0"/>
                <a:t>.</a:t>
              </a:r>
            </a:p>
          </p:txBody>
        </p:sp>
      </p:grp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AC482B75-B911-DDBE-6545-2F613E2833B1}"/>
              </a:ext>
            </a:extLst>
          </p:cNvPr>
          <p:cNvCxnSpPr>
            <a:cxnSpLocks/>
          </p:cNvCxnSpPr>
          <p:nvPr/>
        </p:nvCxnSpPr>
        <p:spPr>
          <a:xfrm>
            <a:off x="1738930" y="6919614"/>
            <a:ext cx="330022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7E7A7-37A8-7811-BF2D-51F2F34F4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554808-FADA-195A-9F87-EAA0CC483C4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34534D-7725-399F-539E-9388991F3BFE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B49D0-1EF6-57BB-1B05-1CC1F18E63B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B9F3FC-E42F-4646-AB32-7E3729412DF2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AAED9E-D423-83B3-0DBA-9EA80F0D7E1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333CE27-7228-E702-C474-CDFE335CE7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D32FA045-955E-2B09-EAC7-C145191368E3}"/>
              </a:ext>
            </a:extLst>
          </p:cNvPr>
          <p:cNvSpPr/>
          <p:nvPr/>
        </p:nvSpPr>
        <p:spPr>
          <a:xfrm>
            <a:off x="770495" y="3238500"/>
            <a:ext cx="12299030" cy="5546827"/>
          </a:xfrm>
          <a:prstGeom prst="roundRect">
            <a:avLst/>
          </a:prstGeom>
          <a:solidFill>
            <a:srgbClr val="7ACFB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يتّسع موقف سيارات لـــ 584 سيارة. إذا علمت أن في </a:t>
            </a:r>
            <a:r>
              <a:rPr lang="ar-SA" sz="80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الموقف 376 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سيارة فكم عدد الأماكن الشاغرة؟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7494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1712155" y="495300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رائز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607255" y="1257300"/>
            <a:ext cx="12496800" cy="5029201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يسجل نتائج رائز  التصدق على اللبنة على شبكة التتبع ويستثمر نتائجه في الحصص المقبلة؛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07C963-991E-050B-9142-E22E8A2B4460}"/>
              </a:ext>
            </a:extLst>
          </p:cNvPr>
          <p:cNvSpPr/>
          <p:nvPr/>
        </p:nvSpPr>
        <p:spPr>
          <a:xfrm flipH="1">
            <a:off x="94464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الأعداد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527BE3-515F-C726-39BE-C5BA2968993F}"/>
              </a:ext>
            </a:extLst>
          </p:cNvPr>
          <p:cNvSpPr/>
          <p:nvPr/>
        </p:nvSpPr>
        <p:spPr>
          <a:xfrm flipH="1">
            <a:off x="53316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العمليات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1487FD-777C-5B30-AA4C-A1C044BC17B7}"/>
              </a:ext>
            </a:extLst>
          </p:cNvPr>
          <p:cNvSpPr/>
          <p:nvPr/>
        </p:nvSpPr>
        <p:spPr>
          <a:xfrm flipH="1">
            <a:off x="875714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المسألة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53470-DFA7-D55D-1A04-8B98F90524E2}"/>
              </a:ext>
            </a:extLst>
          </p:cNvPr>
          <p:cNvSpPr/>
          <p:nvPr/>
        </p:nvSpPr>
        <p:spPr>
          <a:xfrm>
            <a:off x="9677401" y="8548520"/>
            <a:ext cx="3121854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3 أجوبة صحيحة على الأقل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أقل قطعا من ثلاثة أجوبة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8D04B3-3359-E618-3C41-68632ECDE3A7}"/>
              </a:ext>
            </a:extLst>
          </p:cNvPr>
          <p:cNvSpPr/>
          <p:nvPr/>
        </p:nvSpPr>
        <p:spPr>
          <a:xfrm>
            <a:off x="5331655" y="8600688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العمليتان صحيحتان معا 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عملية واحدة خاطئة أو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D59BB-5DA1-5CD7-D2A2-709A29851308}"/>
              </a:ext>
            </a:extLst>
          </p:cNvPr>
          <p:cNvSpPr/>
          <p:nvPr/>
        </p:nvSpPr>
        <p:spPr>
          <a:xfrm>
            <a:off x="875714" y="8609037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العملية والنتيجة صحيحة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العملية أو النتيجة خاطئة أم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5EA0CBC-9C5C-90AD-6269-C7FA345C1142}"/>
              </a:ext>
            </a:extLst>
          </p:cNvPr>
          <p:cNvSpPr/>
          <p:nvPr/>
        </p:nvSpPr>
        <p:spPr>
          <a:xfrm flipH="1">
            <a:off x="1712155" y="6844895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معايير التصحيح</a:t>
            </a:r>
          </a:p>
        </p:txBody>
      </p:sp>
    </p:spTree>
    <p:extLst>
      <p:ext uri="{BB962C8B-B14F-4D97-AF65-F5344CB8AC3E}">
        <p14:creationId xmlns:p14="http://schemas.microsoft.com/office/powerpoint/2010/main" val="21042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اتممام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</a:t>
            </a:r>
            <a:r>
              <a:rPr lang="ar-MA" sz="32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التحدي والألغاز 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الضرب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ضع وإنجاز عملية الطرح بدون مبادلة /بمبادلة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 باستخدام لعبة رمي الكرة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46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8DC49AE1-665A-52D2-8A94-B7274D265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" b="75891"/>
          <a:stretch>
            <a:fillRect/>
          </a:stretch>
        </p:blipFill>
        <p:spPr>
          <a:xfrm>
            <a:off x="770496" y="4229100"/>
            <a:ext cx="11982417" cy="330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F12EF228-5D19-0882-809C-5C9080D6E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t="23407" r="-1102" b="50263"/>
          <a:stretch>
            <a:fillRect/>
          </a:stretch>
        </p:blipFill>
        <p:spPr>
          <a:xfrm>
            <a:off x="609600" y="4168373"/>
            <a:ext cx="12496800" cy="371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69824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3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13FF2B6F-7FFE-6FD2-2023-5351D9EA5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" t="48865" r="715" b="25915"/>
          <a:stretch>
            <a:fillRect/>
          </a:stretch>
        </p:blipFill>
        <p:spPr>
          <a:xfrm>
            <a:off x="770496" y="3996614"/>
            <a:ext cx="12259704" cy="354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28828</TotalTime>
  <Words>563</Words>
  <Application>Microsoft Macintosh PowerPoint</Application>
  <PresentationFormat>Personnalisé</PresentationFormat>
  <Paragraphs>138</Paragraphs>
  <Slides>16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Dosis</vt:lpstr>
      <vt:lpstr>Microsoft Uighur</vt:lpstr>
      <vt:lpstr>A Massir Ballpoint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319</cp:revision>
  <dcterms:created xsi:type="dcterms:W3CDTF">2006-08-16T00:00:00Z</dcterms:created>
  <dcterms:modified xsi:type="dcterms:W3CDTF">2025-10-01T11:14:07Z</dcterms:modified>
  <dc:identifier>DAFtlvZnwz4</dc:identifier>
</cp:coreProperties>
</file>