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2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667" r:id="rId13"/>
    <p:sldId id="2134808742" r:id="rId14"/>
    <p:sldId id="2134808743" r:id="rId15"/>
    <p:sldId id="2134808683" r:id="rId16"/>
    <p:sldId id="2134808684" r:id="rId17"/>
    <p:sldId id="2134808744" r:id="rId18"/>
    <p:sldId id="2134808745" r:id="rId19"/>
    <p:sldId id="2134808746" r:id="rId20"/>
    <p:sldId id="2134808747" r:id="rId21"/>
    <p:sldId id="2134808459" r:id="rId22"/>
    <p:sldId id="2134808701" r:id="rId23"/>
    <p:sldId id="2134808702" r:id="rId24"/>
    <p:sldId id="2134808707" r:id="rId25"/>
    <p:sldId id="2134808751" r:id="rId26"/>
    <p:sldId id="2134808750" r:id="rId27"/>
    <p:sldId id="2134808752" r:id="rId28"/>
    <p:sldId id="2134808734" r:id="rId29"/>
    <p:sldId id="2134808753" r:id="rId30"/>
    <p:sldId id="2134808594" r:id="rId31"/>
    <p:sldId id="2134808709" r:id="rId32"/>
    <p:sldId id="2134808710" r:id="rId33"/>
    <p:sldId id="2134808738" r:id="rId34"/>
    <p:sldId id="2134808739" r:id="rId35"/>
    <p:sldId id="2134808740" r:id="rId36"/>
    <p:sldId id="2134808595" r:id="rId37"/>
    <p:sldId id="2134808714" r:id="rId38"/>
    <p:sldId id="2134808715" r:id="rId39"/>
    <p:sldId id="2134808716" r:id="rId40"/>
    <p:sldId id="2134808717" r:id="rId41"/>
    <p:sldId id="2134808718" r:id="rId42"/>
    <p:sldId id="2134808719" r:id="rId43"/>
    <p:sldId id="2134808720" r:id="rId44"/>
    <p:sldId id="2134808721" r:id="rId45"/>
    <p:sldId id="2134808722" r:id="rId46"/>
    <p:sldId id="2134808741" r:id="rId47"/>
    <p:sldId id="2134808724" r:id="rId48"/>
    <p:sldId id="2134808596" r:id="rId49"/>
    <p:sldId id="2134808725" r:id="rId50"/>
    <p:sldId id="2134808726" r:id="rId51"/>
    <p:sldId id="2134808727" r:id="rId52"/>
    <p:sldId id="2134808728" r:id="rId53"/>
    <p:sldId id="2134808729" r:id="rId54"/>
    <p:sldId id="2134808730" r:id="rId55"/>
    <p:sldId id="2134808731" r:id="rId56"/>
    <p:sldId id="2134808461" r:id="rId57"/>
    <p:sldId id="2134808469" r:id="rId58"/>
    <p:sldId id="2134808754" r:id="rId59"/>
    <p:sldId id="2134808503" r:id="rId60"/>
    <p:sldId id="2134808504" r:id="rId61"/>
  </p:sldIdLst>
  <p:sldSz cx="13716000" cy="10287000"/>
  <p:notesSz cx="6858000" cy="9144000"/>
  <p:embeddedFontLst>
    <p:embeddedFont>
      <p:font typeface="Arial Black" panose="020B0604020202020204" pitchFamily="34" charset="0"/>
      <p:bold r:id="rId63"/>
    </p:embeddedFont>
    <p:embeddedFont>
      <p:font typeface="Cambria" panose="02040503050406030204" pitchFamily="18" charset="0"/>
      <p:regular r:id="rId64"/>
      <p:bold r:id="rId65"/>
      <p:italic r:id="rId66"/>
      <p:boldItalic r:id="rId67"/>
    </p:embeddedFont>
    <p:embeddedFont>
      <p:font typeface="Dosis" pitchFamily="2" charset="77"/>
      <p:regular r:id="rId68"/>
      <p:bold r:id="rId69"/>
    </p:embeddedFont>
    <p:embeddedFont>
      <p:font typeface="IBM Plex Sans Arabic" panose="020B0503050203000203" pitchFamily="34" charset="-78"/>
      <p:regular r:id="rId70"/>
    </p:embeddedFont>
    <p:embeddedFont>
      <p:font typeface="Microsoft Uighur" panose="02000000000000000000" pitchFamily="2" charset="-78"/>
      <p:regular r:id="rId71"/>
      <p:bold r:id="rId7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7B2"/>
    <a:srgbClr val="02BDC9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200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4.fntdata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0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70" Type="http://schemas.openxmlformats.org/officeDocument/2006/relationships/font" Target="fonts/font8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3.fntdata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01/10/2025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10/1/25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8.svg"/><Relationship Id="rId7" Type="http://schemas.openxmlformats.org/officeDocument/2006/relationships/image" Target="../media/image21.png"/><Relationship Id="rId12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11" Type="http://schemas.openxmlformats.org/officeDocument/2006/relationships/image" Target="../media/image24.png"/><Relationship Id="rId5" Type="http://schemas.openxmlformats.org/officeDocument/2006/relationships/image" Target="../media/image9.png"/><Relationship Id="rId10" Type="http://schemas.openxmlformats.org/officeDocument/2006/relationships/image" Target="../media/image23.png"/><Relationship Id="rId4" Type="http://schemas.openxmlformats.org/officeDocument/2006/relationships/image" Target="../media/image44.png"/><Relationship Id="rId9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12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39.png"/><Relationship Id="rId4" Type="http://schemas.openxmlformats.org/officeDocument/2006/relationships/image" Target="../media/image5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4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7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8.jpeg"/><Relationship Id="rId4" Type="http://schemas.openxmlformats.org/officeDocument/2006/relationships/image" Target="../media/image8.sv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7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جدول ضرب العدد </a:t>
            </a:r>
            <a:r>
              <a:rPr lang="fr-FR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 و 9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FB7A9-F9B1-3D86-E37E-2C8DAFBC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16F14F-20CF-13D9-AEAC-016C7DD1C6D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9E0708-53A0-ADA0-B277-DCCCCCF729A3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C9B2920-6D2E-C1C7-7838-834AD8DD6EA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D2FCE6-8AAB-3B80-E35C-1B1D2F53A995}"/>
              </a:ext>
            </a:extLst>
          </p:cNvPr>
          <p:cNvSpPr txBox="1"/>
          <p:nvPr/>
        </p:nvSpPr>
        <p:spPr>
          <a:xfrm>
            <a:off x="1905000" y="863026"/>
            <a:ext cx="10534617" cy="1319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مسابقة أقول/ تشير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الأستاذ عملية ضرب ( مثلا </a:t>
            </a:r>
            <a:r>
              <a:rPr lang="fr-FR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5X7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)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يشير المتع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 على جدول الضرب إلى الجداء الصحيح ( </a:t>
            </a: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35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)</a:t>
            </a:r>
            <a:endParaRPr kumimoji="0" lang="ar-MA" sz="2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05D851-1DE3-43C9-DEF0-C5A5CCBEA7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261901F-CB60-0377-CE39-5FC100AAD5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14E874E0-6F13-ECE8-2DAF-9A289F8021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81" y="4914900"/>
            <a:ext cx="4154291" cy="4104731"/>
          </a:xfrm>
          <a:prstGeom prst="rect">
            <a:avLst/>
          </a:prstGeom>
        </p:spPr>
      </p:pic>
      <p:pic>
        <p:nvPicPr>
          <p:cNvPr id="1028" name="Picture 4" descr="Plus de 50 Tableaux de multiplication - Toutes les tailles | Memozor">
            <a:extLst>
              <a:ext uri="{FF2B5EF4-FFF2-40B4-BE49-F238E27FC236}">
                <a16:creationId xmlns:a16="http://schemas.microsoft.com/office/drawing/2014/main" id="{AB60EE1D-807D-8A44-2959-9E56767E7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790570"/>
            <a:ext cx="6435836" cy="663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398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BE65A-3D4A-298C-F920-9D145FC755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1DECFCF-0BFF-AC25-1A5C-E67EBFC025D3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0D2021-91F7-87D6-E0A8-9CFB11369556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0106ED1-51F9-5E61-AD13-878C6E49DC71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A50B04D-7F01-DDDB-84C1-7A297200117C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بتفاعل مع المتعلمين يبني الأستاذ جدول ضرب العدد 8 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الجدول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بعض المتعلمين للقراءة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EADBCD-2769-1A4F-A40F-CDE9794936D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147830D-CE49-1BD9-88B7-2427CEE0FB4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3074" name="Picture 2" descr="Jolie Table de 8 à imprimer PDF (plusieurs coloris) | Memozor">
            <a:extLst>
              <a:ext uri="{FF2B5EF4-FFF2-40B4-BE49-F238E27FC236}">
                <a16:creationId xmlns:a16="http://schemas.microsoft.com/office/drawing/2014/main" id="{992C73D4-B496-3F87-7FAF-B365C153F2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30" t="2592" r="16477" b="4074"/>
          <a:stretch>
            <a:fillRect/>
          </a:stretch>
        </p:blipFill>
        <p:spPr bwMode="auto">
          <a:xfrm>
            <a:off x="7187806" y="2660733"/>
            <a:ext cx="3667446" cy="710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B9693561-BA27-C238-D610-AED51D486A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81" y="3347775"/>
            <a:ext cx="6273418" cy="6198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59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46727-06C0-BDA9-BB3E-EEE62C4DE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5703B87-0205-0A3E-A524-054D1C80687A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E87D911-32A4-2D00-66AA-378E060323AF}"/>
              </a:ext>
            </a:extLst>
          </p:cNvPr>
          <p:cNvSpPr/>
          <p:nvPr/>
        </p:nvSpPr>
        <p:spPr>
          <a:xfrm>
            <a:off x="275854" y="2643551"/>
            <a:ext cx="13164293" cy="737674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416E41-C1E9-C50B-4E95-ECC33C408E79}"/>
              </a:ext>
            </a:extLst>
          </p:cNvPr>
          <p:cNvSpPr/>
          <p:nvPr/>
        </p:nvSpPr>
        <p:spPr>
          <a:xfrm>
            <a:off x="-1" y="740646"/>
            <a:ext cx="13716002" cy="179770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B784C32-4F70-5DB0-4439-129D6FAB4A93}"/>
              </a:ext>
            </a:extLst>
          </p:cNvPr>
          <p:cNvSpPr txBox="1"/>
          <p:nvPr/>
        </p:nvSpPr>
        <p:spPr>
          <a:xfrm>
            <a:off x="1905000" y="863026"/>
            <a:ext cx="10534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6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 يقوم المتعلمون ببناء جدول ضرب العدد 9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تقاسم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مناقشة</a:t>
            </a:r>
          </a:p>
          <a:p>
            <a:pPr marL="571500" marR="0" lvl="1" indent="-5715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B44D227-1601-CC24-F05A-0FD6043EDA9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9092C5-D4E7-231F-0270-F8B18FA8E4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BA6132D2-52F5-3C32-251D-10C6BCA78A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457200" y="4305300"/>
            <a:ext cx="5819560" cy="3649968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ECE10FFA-60EC-18FB-827A-2A8EAA7A9B81}"/>
              </a:ext>
            </a:extLst>
          </p:cNvPr>
          <p:cNvGrpSpPr/>
          <p:nvPr/>
        </p:nvGrpSpPr>
        <p:grpSpPr>
          <a:xfrm>
            <a:off x="7439242" y="2941025"/>
            <a:ext cx="3390901" cy="6781800"/>
            <a:chOff x="7439242" y="2941025"/>
            <a:chExt cx="3390901" cy="6781800"/>
          </a:xfrm>
        </p:grpSpPr>
        <p:pic>
          <p:nvPicPr>
            <p:cNvPr id="5122" name="Picture 2" descr="Jolie Table de 9 à imprimer PDF (plusieurs coloris) | Memozor">
              <a:extLst>
                <a:ext uri="{FF2B5EF4-FFF2-40B4-BE49-F238E27FC236}">
                  <a16:creationId xmlns:a16="http://schemas.microsoft.com/office/drawing/2014/main" id="{8070EBE6-2566-F4E6-9895-94060B97984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478" t="2592" r="17525" b="4074"/>
            <a:stretch>
              <a:fillRect/>
            </a:stretch>
          </p:blipFill>
          <p:spPr bwMode="auto">
            <a:xfrm>
              <a:off x="7439242" y="2941025"/>
              <a:ext cx="3390901" cy="6781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A9C2A16-6BC6-7122-1126-7D36AA413765}"/>
                </a:ext>
              </a:extLst>
            </p:cNvPr>
            <p:cNvSpPr/>
            <p:nvPr/>
          </p:nvSpPr>
          <p:spPr>
            <a:xfrm>
              <a:off x="9601200" y="4076700"/>
              <a:ext cx="685800" cy="534727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4013039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9D371-E509-FC59-7465-BE49EA4D1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C0992B1-AB3A-BEBD-A44C-331DA06D567B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FC02C2-57F0-E428-4CA3-A802F1D2E50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524DEE-A5F2-CEA0-2A03-4CC853E9EB09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94F680-6061-63BA-2B43-2E396F600D93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الجداء.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A461DF-5192-01CD-5393-9EA543A618C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0B5036D-F786-5BCF-26BA-516225E7F8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AFC16682-555A-669C-90FA-AAEDBE445C1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8E9EBC4-FF63-4389-98FF-6E3BF0C6073A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25EBB43F-6C52-4EA8-D1B2-16F14F56747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80242" y="990885"/>
            <a:ext cx="1135459" cy="77295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2360743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0AD03-9588-7DA6-25AE-F8F0863D2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EFB208-E087-21AE-F621-7DBDD626BA5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E7A9D0-62EE-80D8-002C-3B26279A2CD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6F1F1E-5C45-A7CB-E393-5E709E648AA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9402A2-EFA6-FE7F-90AB-2829897BF691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65704F0-3FF6-489E-7EEB-1AEF45F9281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74112EC-0272-290A-6D6E-98CC6E7E00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55FC113-245F-43B4-E943-B5089F8660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7612080-373C-E5F7-C0FA-2FDABA3783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60210DD-879B-9A4E-D11E-D3284551AC06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9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27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269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B0580-335E-5894-BA39-CC13E78D31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5041764-EFA4-F3F1-CB42-341A6AA0A6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D95CD1-25F0-5D15-D53D-FCB23E4061E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79B4D30-975D-8AD7-3C6F-82DCAC92F7B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2BA5A0B-52B2-C1DE-03AB-6F2F99206836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الجداء.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D57E326-763E-9DAC-3E9A-4FEAC4EE63B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4F6214B-82B5-EE47-0994-ABD54849054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F4D7BC83-3625-7286-B860-500C9A898BF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9BE8475-DB1B-DA25-F6BA-1D3CC03BFC51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..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C13104B8-31D0-3DF5-7F11-400CA0C116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80242" y="990885"/>
            <a:ext cx="1135459" cy="77295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022711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DAB13-310B-8857-A963-8C15FA154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7B6332-6E17-9D66-8024-A568BBF2904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2EA683-DD0D-25BA-2742-526684BA9C3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3BBBC3-B9A4-2C15-AA04-221101434FE9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12D8308-EC80-F623-1AFE-CCD462BE2A1C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503A35D-1583-FFD0-70EA-B33C30E4E2E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A61A098-76DB-9B56-FFD7-880B722A8D9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0A527494-3BD8-7F45-961F-A245ABCEA8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6C958C66-89FE-B8A5-5F6F-C52669D960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09F38F6-E626-5818-151E-ABE944A7C1C5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6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48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1055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F902E-23C5-6EC7-C381-53E8956C3E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5E6EDCB-D009-0A54-23C7-41B18DD2D97D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A5A654-485D-91FC-BDCC-18AA630549F2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8C7BFE7-6109-22A8-F3ED-55DB5BDAEEF8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F101019-B58D-3E97-D72C-7BCDA40595A6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الجداء.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484BE34-7CAE-E5E0-8C2F-A80E77FF89F3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6C8BD60-5F47-71CE-1C4C-979DE032F9E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7C6B4DA4-CDD7-9010-DC88-3781F2E0FA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11B536A-2FDB-EE4A-CF6B-C3108A47DB85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..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8B6B5C24-2EDC-0272-2A33-A2FACA397E6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80242" y="990885"/>
            <a:ext cx="1135459" cy="77295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319080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BF85D608-40A2-DDED-DCED-1B489F5AF2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44" y="627261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093CF8-158B-953D-A8F9-C70709920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A98185F-57F3-6469-ADA8-3BD58A1C3CE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33CC57-1C88-649F-01FB-40BC5937DEBD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DE9C02B-5AF0-2FE3-FEF4-E460849667C5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6862956-23E5-3C72-A3D8-0DD6024A509D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62BBA87-52FB-71F6-4581-189EA4D2D6FE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EDCB52-4ADD-A783-BF99-5070D4A8F8C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83EA88E8-1A2F-6FE4-9E0E-0C70BE1CBB5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6856114" cy="4458466"/>
          </a:xfrm>
          <a:prstGeom prst="roundRect">
            <a:avLst/>
          </a:prstGeom>
        </p:spPr>
      </p:pic>
      <p:pic>
        <p:nvPicPr>
          <p:cNvPr id="7" name="Image 6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72F10F8-3874-F74A-78E2-8BEDA75262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661FA55-51E6-6EC9-146D-662142BD1DB8}"/>
              </a:ext>
            </a:extLst>
          </p:cNvPr>
          <p:cNvSpPr txBox="1"/>
          <p:nvPr/>
        </p:nvSpPr>
        <p:spPr>
          <a:xfrm>
            <a:off x="4495800" y="4838700"/>
            <a:ext cx="5029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×</a:t>
            </a:r>
            <a:r>
              <a:rPr lang="ar-SA" sz="11500" dirty="0">
                <a:solidFill>
                  <a:schemeClr val="bg1"/>
                </a:solidFill>
              </a:rPr>
              <a:t>5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40</a:t>
            </a:r>
            <a:endParaRPr lang="fr-FR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546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مقارنة وترتيب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ترتيب الأعداد من 0 إلى 9999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5478" y="5555274"/>
            <a:ext cx="33968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مقارنة وترتيب الأعداد من 0 إلى 9999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859997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0036" y="3904709"/>
            <a:ext cx="1469720" cy="97814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B1C99D0-A057-39B0-29EB-1EA94BEC37D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645" y="4909536"/>
            <a:ext cx="4991208" cy="4991208"/>
          </a:xfrm>
          <a:prstGeom prst="rect">
            <a:avLst/>
          </a:prstGeom>
        </p:spPr>
      </p:pic>
      <p:pic>
        <p:nvPicPr>
          <p:cNvPr id="10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76646D1-39C2-02FE-0A2F-46D6394769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86" y="5277668"/>
            <a:ext cx="1190242" cy="529022"/>
          </a:xfrm>
          <a:prstGeom prst="rect">
            <a:avLst/>
          </a:prstGeom>
        </p:spPr>
      </p:pic>
      <p:pic>
        <p:nvPicPr>
          <p:cNvPr id="11" name="Image 47">
            <a:extLst>
              <a:ext uri="{FF2B5EF4-FFF2-40B4-BE49-F238E27FC236}">
                <a16:creationId xmlns:a16="http://schemas.microsoft.com/office/drawing/2014/main" id="{09A2922F-05B0-58EF-908F-533827C35AC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1479" y="5006739"/>
            <a:ext cx="1207858" cy="541859"/>
          </a:xfrm>
          <a:prstGeom prst="rect">
            <a:avLst/>
          </a:prstGeom>
        </p:spPr>
      </p:pic>
      <p:pic>
        <p:nvPicPr>
          <p:cNvPr id="12" name="Image 52">
            <a:extLst>
              <a:ext uri="{FF2B5EF4-FFF2-40B4-BE49-F238E27FC236}">
                <a16:creationId xmlns:a16="http://schemas.microsoft.com/office/drawing/2014/main" id="{CA0622A6-44F4-0801-CAD9-D69A340323A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4229" y="4685072"/>
            <a:ext cx="1181598" cy="52717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D327212-ED87-C397-60D1-35B119CFF6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23810" y="4270475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313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الأعداد. استمعوا جيدا ولا ترددوا.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بعدها ينتدب الأستاذ مجموعة من المتعلمين للقراءة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2699114"/>
          <a:ext cx="104811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027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94065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E4ACF9-575C-C449-F4C3-9CB29B332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299A0-CAC0-D270-4D4E-4B295C2327C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1197D7-A97D-D6E8-5CBA-E3B0B982961D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AE237D-C0FF-BD41-D7A3-814A2F675A5D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5C197-DA2C-DCB8-9102-A399A7ABDC71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جيدا سنتعلم كيف نقوم بترتيب الأعداد من 0 إلى  9999 باستعمال تقنية جدول الرتب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سنقوم بترتيب الأعداد 7564  و 6542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5643  ترتيبا تزايديا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أولا سأقرأ الأعداد وأكتبها في جدول الرتب</a:t>
            </a:r>
            <a:endParaRPr lang="ar-SA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885490A-7590-1204-38CA-A4F631DD54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E5577E8-41E2-5E1C-131A-27B36003D16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363A371-F411-6CC8-74B3-60014D56D2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4634"/>
              </p:ext>
            </p:extLst>
          </p:nvPr>
        </p:nvGraphicFramePr>
        <p:xfrm>
          <a:off x="1215598" y="4769065"/>
          <a:ext cx="11665804" cy="27300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16451">
                  <a:extLst>
                    <a:ext uri="{9D8B030D-6E8A-4147-A177-3AD203B41FA5}">
                      <a16:colId xmlns:a16="http://schemas.microsoft.com/office/drawing/2014/main" val="1766903166"/>
                    </a:ext>
                  </a:extLst>
                </a:gridCol>
                <a:gridCol w="2916451">
                  <a:extLst>
                    <a:ext uri="{9D8B030D-6E8A-4147-A177-3AD203B41FA5}">
                      <a16:colId xmlns:a16="http://schemas.microsoft.com/office/drawing/2014/main" val="642997789"/>
                    </a:ext>
                  </a:extLst>
                </a:gridCol>
                <a:gridCol w="2916451">
                  <a:extLst>
                    <a:ext uri="{9D8B030D-6E8A-4147-A177-3AD203B41FA5}">
                      <a16:colId xmlns:a16="http://schemas.microsoft.com/office/drawing/2014/main" val="1902951338"/>
                    </a:ext>
                  </a:extLst>
                </a:gridCol>
                <a:gridCol w="2916451">
                  <a:extLst>
                    <a:ext uri="{9D8B030D-6E8A-4147-A177-3AD203B41FA5}">
                      <a16:colId xmlns:a16="http://schemas.microsoft.com/office/drawing/2014/main" val="1226739563"/>
                    </a:ext>
                  </a:extLst>
                </a:gridCol>
              </a:tblGrid>
              <a:tr h="68251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آلاف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77721"/>
                  </a:ext>
                </a:extLst>
              </a:tr>
              <a:tr h="68251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7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5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6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4</a:t>
                      </a:r>
                      <a:endParaRPr lang="fr-FR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811474"/>
                  </a:ext>
                </a:extLst>
              </a:tr>
              <a:tr h="68251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5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6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4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3</a:t>
                      </a:r>
                      <a:endParaRPr lang="fr-FR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3794425"/>
                  </a:ext>
                </a:extLst>
              </a:tr>
              <a:tr h="68251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6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5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4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2</a:t>
                      </a:r>
                      <a:endParaRPr lang="fr-FR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9642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86082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208D0-8749-7D03-41FE-6031A0E1A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6E91771-19F6-6423-F2F9-1AEB79F8427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4A392C-3DC8-C15F-FB9E-416DC353E781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B6C5DCB-AEFF-D2AF-AA9C-21D864E3DA8A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B2CBDC-1BC5-23A5-E0ED-1BE7DBDDF092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جيدا سنتعلم كيف نقوم بترتيب الأعداد من 0 إلى  9999 باستعمال تقنية جدول الرتب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سنقوم بترتيب الأعداد 7564  و 6542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5643 ترتيبا تزايديا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ثانيا نقارن رتب الأعداد بدءا من أعلى رتبة</a:t>
            </a:r>
            <a:endParaRPr lang="ar-SA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60D22CC-D781-CEC9-64F9-D0D73DEAEF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0C74D4F-344F-9D88-D12F-24498195F71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04F0085-9C6E-79DB-29C7-F56A51F748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512774"/>
              </p:ext>
            </p:extLst>
          </p:nvPr>
        </p:nvGraphicFramePr>
        <p:xfrm>
          <a:off x="990600" y="3861228"/>
          <a:ext cx="11665804" cy="27300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16451">
                  <a:extLst>
                    <a:ext uri="{9D8B030D-6E8A-4147-A177-3AD203B41FA5}">
                      <a16:colId xmlns:a16="http://schemas.microsoft.com/office/drawing/2014/main" val="1766903166"/>
                    </a:ext>
                  </a:extLst>
                </a:gridCol>
                <a:gridCol w="2916451">
                  <a:extLst>
                    <a:ext uri="{9D8B030D-6E8A-4147-A177-3AD203B41FA5}">
                      <a16:colId xmlns:a16="http://schemas.microsoft.com/office/drawing/2014/main" val="642997789"/>
                    </a:ext>
                  </a:extLst>
                </a:gridCol>
                <a:gridCol w="2916451">
                  <a:extLst>
                    <a:ext uri="{9D8B030D-6E8A-4147-A177-3AD203B41FA5}">
                      <a16:colId xmlns:a16="http://schemas.microsoft.com/office/drawing/2014/main" val="1902951338"/>
                    </a:ext>
                  </a:extLst>
                </a:gridCol>
                <a:gridCol w="2916451">
                  <a:extLst>
                    <a:ext uri="{9D8B030D-6E8A-4147-A177-3AD203B41FA5}">
                      <a16:colId xmlns:a16="http://schemas.microsoft.com/office/drawing/2014/main" val="1226739563"/>
                    </a:ext>
                  </a:extLst>
                </a:gridCol>
              </a:tblGrid>
              <a:tr h="68251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آلاف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مئات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36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77721"/>
                  </a:ext>
                </a:extLst>
              </a:tr>
              <a:tr h="68251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7</a:t>
                      </a:r>
                      <a:endParaRPr lang="fr-FR" sz="36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5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6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4</a:t>
                      </a:r>
                      <a:endParaRPr lang="fr-FR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811474"/>
                  </a:ext>
                </a:extLst>
              </a:tr>
              <a:tr h="68251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5</a:t>
                      </a:r>
                      <a:endParaRPr lang="fr-FR" sz="36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6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4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3</a:t>
                      </a:r>
                      <a:endParaRPr lang="fr-FR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3794425"/>
                  </a:ext>
                </a:extLst>
              </a:tr>
              <a:tr h="682518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6</a:t>
                      </a:r>
                      <a:endParaRPr lang="fr-FR" sz="3600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5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4</a:t>
                      </a:r>
                      <a:endParaRPr lang="fr-FR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3600" dirty="0"/>
                        <a:t>2</a:t>
                      </a:r>
                      <a:endParaRPr lang="fr-FR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96426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19119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843ED-6B61-A0AD-1FF9-696CB91A2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A655B7A-181C-2DE5-AEAB-B214ED0A44C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2F65A0-AC96-46B7-85C0-5FB25466498F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2295151-5DF8-5474-C1C0-765A1FBDDCCE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A87C8FD-2439-4321-7D65-D8D6D58C4293}"/>
              </a:ext>
            </a:extLst>
          </p:cNvPr>
          <p:cNvSpPr txBox="1"/>
          <p:nvPr/>
        </p:nvSpPr>
        <p:spPr>
          <a:xfrm>
            <a:off x="838200" y="863026"/>
            <a:ext cx="116014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سنقارن عدد الرتب بدءا بالألف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 آلاف أصغر من 6  آلاف أصغر من 7 آلاف</a:t>
            </a:r>
            <a:endParaRPr lang="ar-SA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4DB8E81-B4F4-B0D3-016B-4DFD6C2CB55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BBE332D-7785-6EF1-0039-233D8553AEA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E3B66D4F-43CE-8ABD-C3B3-05ACD0870D7B}"/>
              </a:ext>
            </a:extLst>
          </p:cNvPr>
          <p:cNvSpPr/>
          <p:nvPr/>
        </p:nvSpPr>
        <p:spPr>
          <a:xfrm>
            <a:off x="1276383" y="5163206"/>
            <a:ext cx="2632309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BFE5819-7420-8152-C869-166926516A7D}"/>
              </a:ext>
            </a:extLst>
          </p:cNvPr>
          <p:cNvSpPr/>
          <p:nvPr/>
        </p:nvSpPr>
        <p:spPr>
          <a:xfrm>
            <a:off x="10450489" y="5159977"/>
            <a:ext cx="263230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A8D823B-04C5-BC09-0F65-DFA0058BD0DA}"/>
              </a:ext>
            </a:extLst>
          </p:cNvPr>
          <p:cNvSpPr/>
          <p:nvPr/>
        </p:nvSpPr>
        <p:spPr>
          <a:xfrm>
            <a:off x="5943600" y="5159977"/>
            <a:ext cx="263230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FEE6AFC-EB10-6276-84F3-7799EB68ED99}"/>
              </a:ext>
            </a:extLst>
          </p:cNvPr>
          <p:cNvSpPr txBox="1"/>
          <p:nvPr/>
        </p:nvSpPr>
        <p:spPr>
          <a:xfrm>
            <a:off x="4434810" y="5458171"/>
            <a:ext cx="1143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1" dirty="0"/>
              <a:t>&lt;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69DE81E-84F4-0BF7-583D-644B9D044D76}"/>
              </a:ext>
            </a:extLst>
          </p:cNvPr>
          <p:cNvSpPr txBox="1"/>
          <p:nvPr/>
        </p:nvSpPr>
        <p:spPr>
          <a:xfrm>
            <a:off x="9041966" y="5288395"/>
            <a:ext cx="1143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1" dirty="0"/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7236591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BC269-C6CE-F290-E492-4EDE9D3D9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557C86-43DD-32FA-EA02-8261C7D4ADB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CFE4110-4F14-3624-B5D7-ADC1E9105FA7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EBAEEBC-98CB-6D19-DA58-818512E340AD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E589DC3-68AA-977A-F300-18E4719612B6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نستنتج أن</a:t>
            </a:r>
            <a:endParaRPr lang="ar-SA" sz="24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B59DA21-A48A-EC4B-1A33-E8E29D9895C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7BCBC22-3EEF-F17B-6B15-F00F4A49100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89AB7CA-0A7A-208F-B696-2020FADC7DDA}"/>
              </a:ext>
            </a:extLst>
          </p:cNvPr>
          <p:cNvSpPr/>
          <p:nvPr/>
        </p:nvSpPr>
        <p:spPr>
          <a:xfrm>
            <a:off x="533401" y="5163206"/>
            <a:ext cx="3375292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643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A5A2FF9-3B09-98C6-D8E0-BBBDFF84F97F}"/>
              </a:ext>
            </a:extLst>
          </p:cNvPr>
          <p:cNvSpPr/>
          <p:nvPr/>
        </p:nvSpPr>
        <p:spPr>
          <a:xfrm>
            <a:off x="9867831" y="5080548"/>
            <a:ext cx="3220488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</a:t>
            </a:r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564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2C305D8-B72D-46FC-5E89-AD50107BC300}"/>
              </a:ext>
            </a:extLst>
          </p:cNvPr>
          <p:cNvSpPr/>
          <p:nvPr/>
        </p:nvSpPr>
        <p:spPr>
          <a:xfrm>
            <a:off x="5200616" y="5159977"/>
            <a:ext cx="3375292" cy="1704384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542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EF26831-1AED-6E00-BAAE-859A4AA0CF9F}"/>
              </a:ext>
            </a:extLst>
          </p:cNvPr>
          <p:cNvSpPr txBox="1"/>
          <p:nvPr/>
        </p:nvSpPr>
        <p:spPr>
          <a:xfrm>
            <a:off x="4184546" y="5473687"/>
            <a:ext cx="1143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1" dirty="0"/>
              <a:t>&lt;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B82CD37-B4A9-BA37-63EA-86A03B009376}"/>
              </a:ext>
            </a:extLst>
          </p:cNvPr>
          <p:cNvSpPr txBox="1"/>
          <p:nvPr/>
        </p:nvSpPr>
        <p:spPr>
          <a:xfrm>
            <a:off x="8950556" y="5354724"/>
            <a:ext cx="1143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1" dirty="0"/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10404007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9C440-C315-0C85-A5AB-C8C166A06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8FE719-6130-3015-0F18-95F00E70368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40F610C-DF0D-3BB1-DE4A-6039E82D6940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2838261-4D7A-DEF0-2C83-13DCE5DFB803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B61E076-1CEC-71EE-D053-4A2749118D19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اتبعوا نفس الخطوات السابقة وقوموا بترتيب الأعداد ترتيبا تزايديا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D9CACF6-ADD6-CC9E-2D0B-B54791602F9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D9E9C6C-4A68-2942-A6E2-EC86754D91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7E352327-C73D-E6EA-F300-723A52092A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07129EB-DC81-621D-2477-714E03B92E56}"/>
              </a:ext>
            </a:extLst>
          </p:cNvPr>
          <p:cNvSpPr/>
          <p:nvPr/>
        </p:nvSpPr>
        <p:spPr>
          <a:xfrm>
            <a:off x="9627414" y="4715808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9821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40984B7-7B1E-EB01-ABFF-0155DB54958C}"/>
              </a:ext>
            </a:extLst>
          </p:cNvPr>
          <p:cNvSpPr/>
          <p:nvPr/>
        </p:nvSpPr>
        <p:spPr>
          <a:xfrm>
            <a:off x="5194667" y="473451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5421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DA32253-4A01-2C55-A07E-53B86E4B1CAC}"/>
              </a:ext>
            </a:extLst>
          </p:cNvPr>
          <p:cNvSpPr/>
          <p:nvPr/>
        </p:nvSpPr>
        <p:spPr>
          <a:xfrm>
            <a:off x="761920" y="473451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2721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19EE070-8F93-1CFC-26A4-FF9A3FBC9840}"/>
              </a:ext>
            </a:extLst>
          </p:cNvPr>
          <p:cNvSpPr txBox="1"/>
          <p:nvPr/>
        </p:nvSpPr>
        <p:spPr>
          <a:xfrm>
            <a:off x="761920" y="6160577"/>
            <a:ext cx="12340214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ar-SA" sz="6600" b="1" dirty="0"/>
              <a:t>…</a:t>
            </a:r>
            <a:r>
              <a:rPr lang="fr-FR" sz="6600" b="1" dirty="0"/>
              <a:t>…………</a:t>
            </a:r>
            <a:r>
              <a:rPr lang="ar-SA" sz="6600" b="1" dirty="0"/>
              <a:t>......</a:t>
            </a:r>
            <a:r>
              <a:rPr lang="fr-FR" sz="6600" b="1" dirty="0"/>
              <a:t>&lt;……………..&lt;………….</a:t>
            </a:r>
          </a:p>
        </p:txBody>
      </p:sp>
    </p:spTree>
    <p:extLst>
      <p:ext uri="{BB962C8B-B14F-4D97-AF65-F5344CB8AC3E}">
        <p14:creationId xmlns:p14="http://schemas.microsoft.com/office/powerpoint/2010/main" val="38084462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8FD99-E0A6-7204-C09C-18621A326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6D2AE78-73D7-7CE3-CF88-89A264FEC9A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9C3712-644E-8B86-ECE8-98975B93D582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576CA59-C835-ABAE-3832-6617B1700785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BB8E34-E2D3-282C-81A9-6A813BA4EE69}"/>
              </a:ext>
            </a:extLst>
          </p:cNvPr>
          <p:cNvSpPr txBox="1"/>
          <p:nvPr/>
        </p:nvSpPr>
        <p:spPr>
          <a:xfrm>
            <a:off x="838200" y="863026"/>
            <a:ext cx="11601417" cy="2027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منه التصريح بخطوات الإنجاز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التغذية الراجعة المناسبة</a:t>
            </a:r>
            <a:endParaRPr lang="ar-SA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8CF9CD2-DA1F-8D63-AD2C-214327C4814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DEF27A3-1C20-F352-1307-427578F3B93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3783D7A-5FBA-6314-2258-47794A646AA6}"/>
              </a:ext>
            </a:extLst>
          </p:cNvPr>
          <p:cNvSpPr/>
          <p:nvPr/>
        </p:nvSpPr>
        <p:spPr>
          <a:xfrm>
            <a:off x="9627414" y="4715808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9821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80DA6077-629B-71A3-AFCD-B47DCFEB15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F18C581-7870-DCDD-4A11-76235CBE7BAF}"/>
              </a:ext>
            </a:extLst>
          </p:cNvPr>
          <p:cNvSpPr/>
          <p:nvPr/>
        </p:nvSpPr>
        <p:spPr>
          <a:xfrm>
            <a:off x="5194667" y="473451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5421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B8ACC79-E0A3-5711-410A-CB1DC6F8680F}"/>
              </a:ext>
            </a:extLst>
          </p:cNvPr>
          <p:cNvSpPr/>
          <p:nvPr/>
        </p:nvSpPr>
        <p:spPr>
          <a:xfrm>
            <a:off x="761920" y="4734510"/>
            <a:ext cx="3474720" cy="1135884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2721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434966E-0731-0C25-0FCE-5073E7DB469A}"/>
              </a:ext>
            </a:extLst>
          </p:cNvPr>
          <p:cNvSpPr txBox="1"/>
          <p:nvPr/>
        </p:nvSpPr>
        <p:spPr>
          <a:xfrm>
            <a:off x="761920" y="6160577"/>
            <a:ext cx="12340214" cy="11079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6600" b="1" dirty="0">
                <a:solidFill>
                  <a:srgbClr val="C00000"/>
                </a:solidFill>
              </a:rPr>
              <a:t>2</a:t>
            </a:r>
            <a:r>
              <a:rPr lang="fr-FR" sz="6600" b="1" dirty="0"/>
              <a:t>721         &lt;     </a:t>
            </a:r>
            <a:r>
              <a:rPr lang="fr-FR" sz="6600" b="1" dirty="0">
                <a:solidFill>
                  <a:srgbClr val="C00000"/>
                </a:solidFill>
              </a:rPr>
              <a:t>5</a:t>
            </a:r>
            <a:r>
              <a:rPr lang="fr-FR" sz="6600" b="1" dirty="0"/>
              <a:t>421       &lt;         </a:t>
            </a:r>
            <a:r>
              <a:rPr lang="fr-FR" sz="6600" b="1" dirty="0">
                <a:solidFill>
                  <a:srgbClr val="C00000"/>
                </a:solidFill>
              </a:rPr>
              <a:t>9</a:t>
            </a:r>
            <a:r>
              <a:rPr lang="fr-FR" sz="6600" b="1" dirty="0"/>
              <a:t>821</a:t>
            </a:r>
          </a:p>
        </p:txBody>
      </p:sp>
    </p:spTree>
    <p:extLst>
      <p:ext uri="{BB962C8B-B14F-4D97-AF65-F5344CB8AC3E}">
        <p14:creationId xmlns:p14="http://schemas.microsoft.com/office/powerpoint/2010/main" val="1342021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</a:t>
            </a:r>
            <a:r>
              <a:rPr lang="ar-S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الأستاذ على كل مجموعة بطاقة تتضمن عملية ضرب ويطلب منها وضع وإنجاز العملية.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3527235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8939388" y="4786968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وضع وإنجاز عمليات ضرب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236750BA-4E6C-414A-3F32-D468C14CBD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062" y="5295900"/>
            <a:ext cx="4960938" cy="280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0260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سباق عمليات ضرب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العملية في أقل من دقيقة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55FC82A-887E-DDA6-B87D-401FD23C3BE7}"/>
              </a:ext>
            </a:extLst>
          </p:cNvPr>
          <p:cNvSpPr/>
          <p:nvPr/>
        </p:nvSpPr>
        <p:spPr>
          <a:xfrm flipH="1">
            <a:off x="3886200" y="3567456"/>
            <a:ext cx="6248400" cy="580217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5095F52-82DD-F56A-EED6-4F8A664BFD10}"/>
              </a:ext>
            </a:extLst>
          </p:cNvPr>
          <p:cNvGrpSpPr/>
          <p:nvPr/>
        </p:nvGrpSpPr>
        <p:grpSpPr>
          <a:xfrm>
            <a:off x="4457700" y="4009936"/>
            <a:ext cx="5419708" cy="5133287"/>
            <a:chOff x="4457700" y="4009936"/>
            <a:chExt cx="5419708" cy="5133287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5E1BEFF6-4C4E-775E-97F1-89209CE69FE1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9</a:t>
              </a:r>
              <a:endParaRPr lang="fr-FR" sz="72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9056A0E2-742D-FA78-B346-F59AB7731DED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2</a:t>
              </a:r>
              <a:endParaRPr lang="fr-FR" sz="7200" b="1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C3FCA6E1-1334-44FD-E3FA-B92D491E3AB1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4</a:t>
              </a:r>
              <a:endParaRPr lang="fr-FR" sz="7200" b="1" dirty="0"/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92B87F8C-0C43-D6A6-1262-16C2F49FAD1B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90C70D7A-623E-18AC-FD5F-24649DFC729D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C5EE3AD-8A92-8B8C-75E5-C3068EAB1EA4}"/>
                </a:ext>
              </a:extLst>
            </p:cNvPr>
            <p:cNvSpPr txBox="1"/>
            <p:nvPr/>
          </p:nvSpPr>
          <p:spPr>
            <a:xfrm>
              <a:off x="7822769" y="794289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F03AD34-5698-B695-EC31-9426C8DAF766}"/>
                </a:ext>
              </a:extLst>
            </p:cNvPr>
            <p:cNvSpPr txBox="1"/>
            <p:nvPr/>
          </p:nvSpPr>
          <p:spPr>
            <a:xfrm>
              <a:off x="6324600" y="7896727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D3CBAC0-B702-3329-C92E-5153CBFC8105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0862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4C161-580F-FA1F-F755-9CDD5BC25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2115AAE-5754-303D-A955-7AD9D3DD7D9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7C5C598-A780-CA48-7F2E-88FEDF7B7DB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52E8E94-1747-2004-3CC9-5E3F1F5290A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FF4B56-C857-9DC8-0CD2-42B216136F1C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أحد المتعلمين بالتصحيح على السبورة ويصرح بخطوات الإنجاز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75D5FE-09DF-8405-95CF-6AF6D26A2A4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12E75A9-FE32-3C7E-16CB-D2E0EF56E4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AEEB62C7-5BA7-76AE-0E63-364AC4409A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6BBC865F-A1F1-DE1C-56C0-C1D5E0BF86BD}"/>
              </a:ext>
            </a:extLst>
          </p:cNvPr>
          <p:cNvGrpSpPr/>
          <p:nvPr/>
        </p:nvGrpSpPr>
        <p:grpSpPr>
          <a:xfrm>
            <a:off x="4457700" y="4009936"/>
            <a:ext cx="5419708" cy="5133287"/>
            <a:chOff x="4457700" y="4009936"/>
            <a:chExt cx="5419708" cy="5133287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74949DA0-6FE0-6F4F-2EEF-7ED783C7B8E3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9</a:t>
              </a:r>
              <a:endParaRPr lang="fr-FR" sz="72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799D24DD-19FD-63E5-7F27-D370AB28F33A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2</a:t>
              </a:r>
              <a:endParaRPr lang="fr-FR" sz="7200" b="1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F6DA31DB-FF1C-AF91-1F76-2CF4E4A4A49B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4</a:t>
              </a:r>
              <a:endParaRPr lang="fr-FR" sz="7200" b="1" dirty="0"/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7FCA47D7-2783-2037-67F4-B61A6A8CAFE6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9A646B7-F8BA-B891-79AC-A00FF19B3A20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C0E3A9E4-CE68-208E-6D74-2388ED32CA80}"/>
                </a:ext>
              </a:extLst>
            </p:cNvPr>
            <p:cNvSpPr txBox="1"/>
            <p:nvPr/>
          </p:nvSpPr>
          <p:spPr>
            <a:xfrm>
              <a:off x="7822769" y="794289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8</a:t>
              </a:r>
              <a:endParaRPr lang="fr-FR" sz="7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3D4DE7F-5369-8FFF-A364-CE67F86DD4CE}"/>
                </a:ext>
              </a:extLst>
            </p:cNvPr>
            <p:cNvSpPr txBox="1"/>
            <p:nvPr/>
          </p:nvSpPr>
          <p:spPr>
            <a:xfrm>
              <a:off x="6324600" y="7896727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6</a:t>
              </a:r>
              <a:endParaRPr lang="fr-FR" sz="7200" b="1" dirty="0"/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1B83EF54-913B-E587-C2A3-8F21FB94B888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3</a:t>
              </a:r>
              <a:endParaRPr lang="fr-FR" sz="7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4084347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3BD8E-F439-3928-59C7-D49F4629A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BC3736-C2A1-033F-648A-C732E137774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DD6653C-E7A6-9C1B-FC01-4E66649130E3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D07EF0B-AFB2-3102-41F8-DD1E7777EE5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C0B6D1-D164-2B49-F1F2-0B5E275D761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سباق عمليات ضرب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العملية في أقل من دقيقة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DFDC6F-62A8-E062-3A6D-B8B77FE5B74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529E38C-1F10-EE30-505F-ED5F587260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15EDDE7-2EBF-5484-F196-195ABBD22B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C5FAE39E-0BCE-A75A-9D55-9F96F1926EF4}"/>
              </a:ext>
            </a:extLst>
          </p:cNvPr>
          <p:cNvSpPr/>
          <p:nvPr/>
        </p:nvSpPr>
        <p:spPr>
          <a:xfrm flipH="1">
            <a:off x="4205474" y="3580372"/>
            <a:ext cx="6248400" cy="580217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902C5ED7-C04F-75F4-255C-AD14980BA32A}"/>
              </a:ext>
            </a:extLst>
          </p:cNvPr>
          <p:cNvGrpSpPr/>
          <p:nvPr/>
        </p:nvGrpSpPr>
        <p:grpSpPr>
          <a:xfrm>
            <a:off x="4457700" y="4009936"/>
            <a:ext cx="5419708" cy="5133287"/>
            <a:chOff x="4457700" y="4009936"/>
            <a:chExt cx="5419708" cy="5133287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D3372758-2623-862F-3A9C-F7177CECC379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8</a:t>
              </a:r>
              <a:endParaRPr lang="fr-FR" sz="72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2E55564D-EE32-764B-21E3-3434029F5454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5</a:t>
              </a:r>
              <a:endParaRPr lang="fr-FR" sz="7200" b="1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F5AD46D-CE56-ACB3-A4F1-CAEA096DEBE8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3</a:t>
              </a:r>
              <a:endParaRPr lang="fr-FR" sz="7200" b="1" dirty="0"/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F7C7D10E-124C-59CF-5164-40C1F835FA9E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CA01C0F-B146-2B7E-AE4B-178561FB82EC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C81C487-9FD9-F744-4F94-AD26008DB90B}"/>
                </a:ext>
              </a:extLst>
            </p:cNvPr>
            <p:cNvSpPr txBox="1"/>
            <p:nvPr/>
          </p:nvSpPr>
          <p:spPr>
            <a:xfrm>
              <a:off x="7822769" y="794289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4C8D2CD-7690-8BEF-3F60-0F4D87EFE421}"/>
                </a:ext>
              </a:extLst>
            </p:cNvPr>
            <p:cNvSpPr txBox="1"/>
            <p:nvPr/>
          </p:nvSpPr>
          <p:spPr>
            <a:xfrm>
              <a:off x="6324600" y="7896727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D4460F1-079C-9BB2-4419-ACF24653BC6F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29239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36CBF-F0A6-6CDB-831B-011485BA2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7B32B6-2360-9B0D-B907-DE55287F371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FDFC05-EED0-23C6-0962-53963C5766A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70A4A22-441A-C32F-1BA1-3335FDEA4C6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924236B-66B0-CAFC-7F3E-D7BA90102A67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أحد المتعلمين بالتصحيح على السبورة ويصرح بخطوات الإنجاز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648FEFC-015B-3A20-B2CD-10E1B5F67FE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44A5F6A-23EE-DFD6-C23A-FAA064FE65F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E6323FE6-4130-F34A-0384-0D0DA473EC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7002C3F7-4297-94A5-2CBB-8F409CC28B1E}"/>
              </a:ext>
            </a:extLst>
          </p:cNvPr>
          <p:cNvGrpSpPr/>
          <p:nvPr/>
        </p:nvGrpSpPr>
        <p:grpSpPr>
          <a:xfrm>
            <a:off x="4457700" y="4009936"/>
            <a:ext cx="5419708" cy="5133287"/>
            <a:chOff x="4457700" y="4009936"/>
            <a:chExt cx="5419708" cy="5133287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CCBD065E-8BDD-FD33-7B7F-68DA89FBC18D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8</a:t>
              </a:r>
              <a:endParaRPr lang="fr-FR" sz="72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014FAF3D-EE92-5155-98C3-70D10F301FB9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5</a:t>
              </a:r>
              <a:endParaRPr lang="fr-FR" sz="7200" b="1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BEB7D5CD-8751-EDF7-5B03-7C914716F672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3</a:t>
              </a:r>
              <a:endParaRPr lang="fr-FR" sz="7200" b="1" dirty="0"/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F506C595-D4FA-B089-4977-B89933B58EC3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32612607-7784-1D0D-4235-495937722F83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76D31C75-8058-965D-D83F-3AB6BA2220FA}"/>
                </a:ext>
              </a:extLst>
            </p:cNvPr>
            <p:cNvSpPr txBox="1"/>
            <p:nvPr/>
          </p:nvSpPr>
          <p:spPr>
            <a:xfrm>
              <a:off x="7822769" y="794289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5</a:t>
              </a:r>
              <a:endParaRPr lang="fr-FR" sz="7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5EBE931E-740A-1819-125C-71D0B70489CA}"/>
                </a:ext>
              </a:extLst>
            </p:cNvPr>
            <p:cNvSpPr txBox="1"/>
            <p:nvPr/>
          </p:nvSpPr>
          <p:spPr>
            <a:xfrm>
              <a:off x="6324600" y="7896727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5</a:t>
              </a:r>
              <a:endParaRPr lang="fr-FR" sz="7200" b="1" dirty="0"/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4EC0EC03-6C55-0D69-F351-440905DC8984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2</a:t>
              </a:r>
              <a:endParaRPr lang="fr-FR" sz="7200" b="1" dirty="0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D7CB4A7F-AC02-3E61-4D90-77E61F52763E}"/>
              </a:ext>
            </a:extLst>
          </p:cNvPr>
          <p:cNvSpPr txBox="1"/>
          <p:nvPr/>
        </p:nvSpPr>
        <p:spPr>
          <a:xfrm>
            <a:off x="6248400" y="34671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6716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مدرسةٍ 8 قاعات. في كل قاعة 17 طاولةً. كم عددُ الطاولات في المدرسةِ؟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743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053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مدرسةٍ 8 قاعات. في كل قاعة 17 طاولةً. كم عددُ الطاولات في المدرسةِ؟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6329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وترتيب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2" y="3978355"/>
            <a:ext cx="6591906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370723" y="4108668"/>
            <a:ext cx="65919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توجد في المدرسة 8 قاعات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توجد في  كل قاعة 17 طاولة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036A777-5533-7B32-6AE4-D72C8C4B583C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مدرسةٍ 8 قاعات. في كل قاعة 17 طاولةً. كم عددُ الطاولات في المدرسةِ؟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2311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199C7DA-010F-C0CB-74F2-B30C637F838F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مدرسةٍ 8 قاعات. في كل قاعة 17 طاولةً. كم عددُ الطاولات في المدرسةِ؟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2404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عدد الطاولات في المدرسة.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5FB9620-4813-95EF-6A9B-4343BD785C5D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مدرسةٍ 8 قاعات. في كل قاعة 17 طاولةً. كم عددُ الطاولات في المدرسةِ؟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721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FB1C08-3A3F-CFB7-62FB-6EDD08F9BB07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مدرسةٍ 8 قاعات. في كل قاعة 17 طاولةً. كم عددُ الطاولات في المدرسةِ؟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01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60393" y="4960607"/>
            <a:ext cx="618614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القاعات في المدرسة.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الطاولات في كل قاعة.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107735" y="6570177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الضرب.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E40A83D-9F3C-F78F-5C64-07B2A18E9E72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مدرسةٍ 8 قاعات. في كل قاعة 17 طاولةً. كم عددُ الطاولات في المدرسةِ؟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69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الضرب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الطاولات في المدرسة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D120A4AB-4056-3661-636F-B230C24916CD}"/>
              </a:ext>
            </a:extLst>
          </p:cNvPr>
          <p:cNvSpPr/>
          <p:nvPr/>
        </p:nvSpPr>
        <p:spPr>
          <a:xfrm rot="16200000">
            <a:off x="6461280" y="1053612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951FACE4-5570-D054-742C-C0CD35D75E70}"/>
              </a:ext>
            </a:extLst>
          </p:cNvPr>
          <p:cNvSpPr/>
          <p:nvPr/>
        </p:nvSpPr>
        <p:spPr>
          <a:xfrm>
            <a:off x="533400" y="4899615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الطاولات في القاعة الواحدة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D53A71F-A105-F897-0949-25A5D9B9B917}"/>
              </a:ext>
            </a:extLst>
          </p:cNvPr>
          <p:cNvSpPr/>
          <p:nvPr/>
        </p:nvSpPr>
        <p:spPr>
          <a:xfrm>
            <a:off x="5029200" y="807213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القاعات في المدرسة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04BEB6E-A084-B00A-3534-755B866B3B21}"/>
              </a:ext>
            </a:extLst>
          </p:cNvPr>
          <p:cNvSpPr txBox="1"/>
          <p:nvPr/>
        </p:nvSpPr>
        <p:spPr>
          <a:xfrm>
            <a:off x="3628655" y="5859231"/>
            <a:ext cx="688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................................................................................................</a:t>
            </a:r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192D930-F8E0-AABA-978D-60451DC09466}"/>
              </a:ext>
            </a:extLst>
          </p:cNvPr>
          <p:cNvSpPr/>
          <p:nvPr/>
        </p:nvSpPr>
        <p:spPr>
          <a:xfrm>
            <a:off x="10551168" y="4936423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الطاولات في القاعة الواحدة</a:t>
            </a:r>
          </a:p>
        </p:txBody>
      </p:sp>
    </p:spTree>
    <p:extLst>
      <p:ext uri="{BB962C8B-B14F-4D97-AF65-F5344CB8AC3E}">
        <p14:creationId xmlns:p14="http://schemas.microsoft.com/office/powerpoint/2010/main" val="25554483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616EA-9973-6F35-E1C6-48F3F8347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F4D768-1955-577F-CDC9-62135412018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20F76D-9E60-78CC-3BFD-6FEFD06A63A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F4BD4A-B4FE-CA34-F5E8-AA81A7AB051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E21C6E2-466D-1D5E-5A83-53E95F6B566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 طاولة 8 مرات بعدد القاعات 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3C79696-5646-5CD1-A665-B14D8056D31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C155C26-A59E-E25A-2DBF-C2504EF29FF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432E9A33-0650-B9D0-3478-340485F7A81A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87201BF6-8BA3-288E-B2D3-C0680A566118}"/>
              </a:ext>
            </a:extLst>
          </p:cNvPr>
          <p:cNvSpPr/>
          <p:nvPr/>
        </p:nvSpPr>
        <p:spPr>
          <a:xfrm rot="16200000">
            <a:off x="6461280" y="1053612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E03201BB-76EC-7689-8267-3BC04738763A}"/>
              </a:ext>
            </a:extLst>
          </p:cNvPr>
          <p:cNvSpPr/>
          <p:nvPr/>
        </p:nvSpPr>
        <p:spPr>
          <a:xfrm>
            <a:off x="533400" y="4899615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 طاولة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BB7C6913-D173-DE40-8184-A95A276089E7}"/>
              </a:ext>
            </a:extLst>
          </p:cNvPr>
          <p:cNvSpPr/>
          <p:nvPr/>
        </p:nvSpPr>
        <p:spPr>
          <a:xfrm>
            <a:off x="5029200" y="807213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 قاعات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4E7F6A6-0823-FA22-E0C7-377B58FC8D69}"/>
              </a:ext>
            </a:extLst>
          </p:cNvPr>
          <p:cNvSpPr txBox="1"/>
          <p:nvPr/>
        </p:nvSpPr>
        <p:spPr>
          <a:xfrm>
            <a:off x="3628655" y="5859231"/>
            <a:ext cx="688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................................................................................................</a:t>
            </a:r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B2D46E6-9DE2-ADA5-F641-A76742CB63E8}"/>
              </a:ext>
            </a:extLst>
          </p:cNvPr>
          <p:cNvSpPr/>
          <p:nvPr/>
        </p:nvSpPr>
        <p:spPr>
          <a:xfrm>
            <a:off x="10551168" y="4936423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 طاولة</a:t>
            </a:r>
          </a:p>
        </p:txBody>
      </p:sp>
    </p:spTree>
    <p:extLst>
      <p:ext uri="{BB962C8B-B14F-4D97-AF65-F5344CB8AC3E}">
        <p14:creationId xmlns:p14="http://schemas.microsoft.com/office/powerpoint/2010/main" val="12815632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لبعض المتعلمين اقتراح عملية الجمع</a:t>
            </a:r>
            <a:endParaRPr lang="fr-FR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عددُ الطاولات في المدرسةِ؟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الطاولات في القاعة: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17 X 8 = 136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طاولة.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0B9EA5B-5311-DBD1-C4E7-8D26507603B3}"/>
              </a:ext>
            </a:extLst>
          </p:cNvPr>
          <p:cNvSpPr/>
          <p:nvPr/>
        </p:nvSpPr>
        <p:spPr>
          <a:xfrm>
            <a:off x="7238482" y="3576360"/>
            <a:ext cx="6051147" cy="55626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مدرسةٍ 8 قاعات. في كل قاعة 17 طاولةً. كم عددُ الطاولات في المدرسةِ؟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314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38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985D6EAF-A075-3A32-548C-4F42081E4E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341"/>
          <a:stretch>
            <a:fillRect/>
          </a:stretch>
        </p:blipFill>
        <p:spPr>
          <a:xfrm>
            <a:off x="518660" y="3674007"/>
            <a:ext cx="12700337" cy="421269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504453" y="4225103"/>
            <a:ext cx="5342227" cy="421269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2450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8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F1E7B0D4-D32C-B9B5-1D6A-47AD07A81B4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782" y="4315148"/>
            <a:ext cx="1190242" cy="529022"/>
          </a:xfrm>
          <a:prstGeom prst="rect">
            <a:avLst/>
          </a:prstGeom>
        </p:spPr>
      </p:pic>
      <p:pic>
        <p:nvPicPr>
          <p:cNvPr id="9" name="Image 47">
            <a:extLst>
              <a:ext uri="{FF2B5EF4-FFF2-40B4-BE49-F238E27FC236}">
                <a16:creationId xmlns:a16="http://schemas.microsoft.com/office/drawing/2014/main" id="{353AEF0B-26B0-0EF1-2829-9D6E4E7242C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57999" y="3708096"/>
            <a:ext cx="1207858" cy="541859"/>
          </a:xfrm>
          <a:prstGeom prst="rect">
            <a:avLst/>
          </a:prstGeom>
        </p:spPr>
      </p:pic>
      <p:pic>
        <p:nvPicPr>
          <p:cNvPr id="11" name="Image 52">
            <a:extLst>
              <a:ext uri="{FF2B5EF4-FFF2-40B4-BE49-F238E27FC236}">
                <a16:creationId xmlns:a16="http://schemas.microsoft.com/office/drawing/2014/main" id="{C95F631A-DAF2-122A-DBE0-AD1E9AC8DF9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0825" y="4316999"/>
            <a:ext cx="1181598" cy="52717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CD6A218-02EA-B10E-17AC-10F646F26A8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570825" y="3748497"/>
            <a:ext cx="1181598" cy="49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7586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3810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9171734D-BA64-E07D-476D-3F75F8610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341"/>
          <a:stretch>
            <a:fillRect/>
          </a:stretch>
        </p:blipFill>
        <p:spPr>
          <a:xfrm>
            <a:off x="671593" y="3796510"/>
            <a:ext cx="12700337" cy="421269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744FE0C-1E0A-2B30-A875-D2ED3B68895B}"/>
              </a:ext>
            </a:extLst>
          </p:cNvPr>
          <p:cNvSpPr txBox="1"/>
          <p:nvPr/>
        </p:nvSpPr>
        <p:spPr>
          <a:xfrm>
            <a:off x="2791367" y="5874205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16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1E92A41-4AAA-C416-4A25-2D8D485FA124}"/>
              </a:ext>
            </a:extLst>
          </p:cNvPr>
          <p:cNvSpPr txBox="1"/>
          <p:nvPr/>
        </p:nvSpPr>
        <p:spPr>
          <a:xfrm>
            <a:off x="5181600" y="51435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40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7947036-F81A-4778-D899-7E3B07D436AC}"/>
              </a:ext>
            </a:extLst>
          </p:cNvPr>
          <p:cNvSpPr txBox="1"/>
          <p:nvPr/>
        </p:nvSpPr>
        <p:spPr>
          <a:xfrm>
            <a:off x="5167393" y="589532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48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2C6438-B1BA-9722-8290-003E6FF764F4}"/>
              </a:ext>
            </a:extLst>
          </p:cNvPr>
          <p:cNvSpPr txBox="1"/>
          <p:nvPr/>
        </p:nvSpPr>
        <p:spPr>
          <a:xfrm>
            <a:off x="2738914" y="7295228"/>
            <a:ext cx="6103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32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E38228C-3C00-CB94-063E-34DE1F34179A}"/>
              </a:ext>
            </a:extLst>
          </p:cNvPr>
          <p:cNvSpPr txBox="1"/>
          <p:nvPr/>
        </p:nvSpPr>
        <p:spPr>
          <a:xfrm>
            <a:off x="2701185" y="6543408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24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182287B-FBB6-9343-5FB0-C866A59C690B}"/>
              </a:ext>
            </a:extLst>
          </p:cNvPr>
          <p:cNvSpPr txBox="1"/>
          <p:nvPr/>
        </p:nvSpPr>
        <p:spPr>
          <a:xfrm>
            <a:off x="5153186" y="6543408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56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CDFD94-41B5-330A-2A11-9495429C2C52}"/>
              </a:ext>
            </a:extLst>
          </p:cNvPr>
          <p:cNvSpPr txBox="1"/>
          <p:nvPr/>
        </p:nvSpPr>
        <p:spPr>
          <a:xfrm>
            <a:off x="5123481" y="727301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64</a:t>
            </a:r>
          </a:p>
        </p:txBody>
      </p:sp>
    </p:spTree>
    <p:extLst>
      <p:ext uri="{BB962C8B-B14F-4D97-AF65-F5344CB8AC3E}">
        <p14:creationId xmlns:p14="http://schemas.microsoft.com/office/powerpoint/2010/main" val="36134079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26201" y="744511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-48612" y="13848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DE681ABA-E470-2F67-032C-0433E030F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" t="30418" r="-1496" b="49138"/>
          <a:stretch>
            <a:fillRect/>
          </a:stretch>
        </p:blipFill>
        <p:spPr>
          <a:xfrm>
            <a:off x="513739" y="4720299"/>
            <a:ext cx="12700337" cy="290380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813B22B-69A0-1B33-24C1-1ABC5CC888EA}"/>
              </a:ext>
            </a:extLst>
          </p:cNvPr>
          <p:cNvSpPr/>
          <p:nvPr/>
        </p:nvSpPr>
        <p:spPr>
          <a:xfrm>
            <a:off x="666139" y="5143500"/>
            <a:ext cx="4058261" cy="264146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67998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82B32EA9-C349-8B40-8A3B-89A59B0612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" t="30418" r="-1496" b="49138"/>
          <a:stretch>
            <a:fillRect/>
          </a:stretch>
        </p:blipFill>
        <p:spPr>
          <a:xfrm>
            <a:off x="507830" y="4515518"/>
            <a:ext cx="12700337" cy="290380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74689E2-A6A4-573F-2BB4-DE2A12B5BB54}"/>
              </a:ext>
            </a:extLst>
          </p:cNvPr>
          <p:cNvSpPr txBox="1"/>
          <p:nvPr/>
        </p:nvSpPr>
        <p:spPr>
          <a:xfrm>
            <a:off x="1066800" y="6515100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4569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0562AB7-8084-A5DA-FEC2-F05DE5392A2E}"/>
              </a:ext>
            </a:extLst>
          </p:cNvPr>
          <p:cNvSpPr txBox="1"/>
          <p:nvPr/>
        </p:nvSpPr>
        <p:spPr>
          <a:xfrm>
            <a:off x="2235370" y="6525432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5469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8BAC1A5-8DA8-389C-2DAD-237268F2629D}"/>
              </a:ext>
            </a:extLst>
          </p:cNvPr>
          <p:cNvSpPr txBox="1"/>
          <p:nvPr/>
        </p:nvSpPr>
        <p:spPr>
          <a:xfrm>
            <a:off x="3379401" y="6535764"/>
            <a:ext cx="1219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C00000"/>
                </a:solidFill>
              </a:rPr>
              <a:t>9654</a:t>
            </a:r>
          </a:p>
        </p:txBody>
      </p:sp>
    </p:spTree>
    <p:extLst>
      <p:ext uri="{BB962C8B-B14F-4D97-AF65-F5344CB8AC3E}">
        <p14:creationId xmlns:p14="http://schemas.microsoft.com/office/powerpoint/2010/main" val="87207583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C9A3D121-C940-57E0-8B72-066FA2D2EB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" t="50000" r="600" b="25930"/>
          <a:stretch>
            <a:fillRect/>
          </a:stretch>
        </p:blipFill>
        <p:spPr>
          <a:xfrm>
            <a:off x="597524" y="4502257"/>
            <a:ext cx="12446170" cy="341882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393530" y="4991101"/>
            <a:ext cx="6464470" cy="34188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0398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91409CB2-79E3-77EF-6D4C-7EFC3B674E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1" t="50000" r="600" b="25930"/>
          <a:stretch>
            <a:fillRect/>
          </a:stretch>
        </p:blipFill>
        <p:spPr>
          <a:xfrm>
            <a:off x="623355" y="3959167"/>
            <a:ext cx="12446170" cy="341882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BB741E5-1D84-C58C-6120-5676C15DC645}"/>
              </a:ext>
            </a:extLst>
          </p:cNvPr>
          <p:cNvSpPr txBox="1"/>
          <p:nvPr/>
        </p:nvSpPr>
        <p:spPr>
          <a:xfrm>
            <a:off x="3397799" y="6507920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1  2  6</a:t>
            </a:r>
          </a:p>
        </p:txBody>
      </p: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2ED6D3D1-A341-DBAC-80CE-0B232E04DD51}"/>
              </a:ext>
            </a:extLst>
          </p:cNvPr>
          <p:cNvCxnSpPr/>
          <p:nvPr/>
        </p:nvCxnSpPr>
        <p:spPr>
          <a:xfrm flipV="1">
            <a:off x="4274096" y="5548178"/>
            <a:ext cx="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42C0F1E4-DAEF-4AA1-DA6A-D0A36E4A0D91}"/>
              </a:ext>
            </a:extLst>
          </p:cNvPr>
          <p:cNvCxnSpPr>
            <a:cxnSpLocks/>
          </p:cNvCxnSpPr>
          <p:nvPr/>
        </p:nvCxnSpPr>
        <p:spPr>
          <a:xfrm flipH="1" flipV="1">
            <a:off x="3893096" y="5581740"/>
            <a:ext cx="38100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32A21ECA-1717-503D-BA5C-EA850B9DCD22}"/>
              </a:ext>
            </a:extLst>
          </p:cNvPr>
          <p:cNvSpPr txBox="1"/>
          <p:nvPr/>
        </p:nvSpPr>
        <p:spPr>
          <a:xfrm>
            <a:off x="5334000" y="6463725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3  6  4</a:t>
            </a: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4CC88E40-0F55-7505-6605-DF1F7CA42EAE}"/>
              </a:ext>
            </a:extLst>
          </p:cNvPr>
          <p:cNvCxnSpPr/>
          <p:nvPr/>
        </p:nvCxnSpPr>
        <p:spPr>
          <a:xfrm flipV="1">
            <a:off x="6286503" y="5580183"/>
            <a:ext cx="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16EAD1D6-5970-3A53-BF78-95F52CAAD974}"/>
              </a:ext>
            </a:extLst>
          </p:cNvPr>
          <p:cNvCxnSpPr>
            <a:cxnSpLocks/>
          </p:cNvCxnSpPr>
          <p:nvPr/>
        </p:nvCxnSpPr>
        <p:spPr>
          <a:xfrm flipH="1" flipV="1">
            <a:off x="5905503" y="5613745"/>
            <a:ext cx="381000" cy="343438"/>
          </a:xfrm>
          <a:prstGeom prst="straightConnector1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20827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37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Police&#10;&#10;Le contenu généré par l’IA peut être incorrect.">
            <a:extLst>
              <a:ext uri="{FF2B5EF4-FFF2-40B4-BE49-F238E27FC236}">
                <a16:creationId xmlns:a16="http://schemas.microsoft.com/office/drawing/2014/main" id="{67D1AE9D-BFF5-4241-2AC2-DA04AB160C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" t="74942" b="15"/>
          <a:stretch>
            <a:fillRect/>
          </a:stretch>
        </p:blipFill>
        <p:spPr>
          <a:xfrm>
            <a:off x="614314" y="2639751"/>
            <a:ext cx="12446170" cy="3556935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302744" y="568129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021997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</a:t>
            </a:r>
            <a:r>
              <a:rPr lang="ar-S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البطاقات المقلوبة</a:t>
            </a:r>
            <a:endParaRPr lang="ar-MA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تثبيت جداول الضرب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192CCC0-F7A3-3EC6-8AA7-0B3C1016A9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660888"/>
              </p:ext>
            </p:extLst>
          </p:nvPr>
        </p:nvGraphicFramePr>
        <p:xfrm>
          <a:off x="800640" y="3459394"/>
          <a:ext cx="12239470" cy="6183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81838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557632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19965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3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سيرورة الإنجاز</a:t>
                      </a:r>
                      <a:endParaRPr lang="fr-MA" sz="33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25132" marR="125132" marT="62566" marB="62566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50746">
                <a:tc>
                  <a:txBody>
                    <a:bodyPr/>
                    <a:lstStyle/>
                    <a:p>
                      <a:pPr algn="ctr" rtl="1"/>
                      <a:r>
                        <a:rPr lang="ar-MA" sz="25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5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التهيئة</a:t>
                      </a:r>
                      <a:endParaRPr lang="fr-MA" sz="18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C0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22829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2900" b="1" i="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1) النمذجة</a:t>
                      </a:r>
                      <a:endParaRPr lang="fr-MA" sz="2900" b="1" i="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25132" marR="125132" marT="62566" marB="62566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18972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25132" marR="125132" marT="62566" marB="62566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grpSp>
        <p:nvGrpSpPr>
          <p:cNvPr id="7" name="Groupe 6">
            <a:extLst>
              <a:ext uri="{FF2B5EF4-FFF2-40B4-BE49-F238E27FC236}">
                <a16:creationId xmlns:a16="http://schemas.microsoft.com/office/drawing/2014/main" id="{61C127DC-29E7-664E-0DCE-5C75DA7862F8}"/>
              </a:ext>
            </a:extLst>
          </p:cNvPr>
          <p:cNvGrpSpPr/>
          <p:nvPr/>
        </p:nvGrpSpPr>
        <p:grpSpPr>
          <a:xfrm>
            <a:off x="800640" y="2826984"/>
            <a:ext cx="12239464" cy="738968"/>
            <a:chOff x="-1" y="-7018"/>
            <a:chExt cx="12192001" cy="720000"/>
          </a:xfrm>
        </p:grpSpPr>
        <p:sp>
          <p:nvSpPr>
            <p:cNvPr id="9" name="Google Shape;146;p4">
              <a:extLst>
                <a:ext uri="{FF2B5EF4-FFF2-40B4-BE49-F238E27FC236}">
                  <a16:creationId xmlns:a16="http://schemas.microsoft.com/office/drawing/2014/main" id="{F6EEA8B0-E69E-2600-BBEE-FDE4D844B301}"/>
                </a:ext>
              </a:extLst>
            </p:cNvPr>
            <p:cNvSpPr txBox="1">
              <a:spLocks/>
            </p:cNvSpPr>
            <p:nvPr/>
          </p:nvSpPr>
          <p:spPr>
            <a:xfrm>
              <a:off x="-1" y="-7018"/>
              <a:ext cx="8380073" cy="720000"/>
            </a:xfrm>
            <a:prstGeom prst="rect">
              <a:avLst/>
            </a:prstGeom>
            <a:solidFill>
              <a:srgbClr val="AEC0C6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buSzPts val="4200"/>
              </a:pPr>
              <a:r>
                <a:rPr lang="ar-MA" sz="27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لعبة البطاقات المقلوبة</a:t>
              </a:r>
            </a:p>
          </p:txBody>
        </p:sp>
        <p:sp>
          <p:nvSpPr>
            <p:cNvPr id="10" name="Google Shape;146;p4">
              <a:extLst>
                <a:ext uri="{FF2B5EF4-FFF2-40B4-BE49-F238E27FC236}">
                  <a16:creationId xmlns:a16="http://schemas.microsoft.com/office/drawing/2014/main" id="{79BB161B-AFDD-CF35-07E2-5DABE1D0D32C}"/>
                </a:ext>
              </a:extLst>
            </p:cNvPr>
            <p:cNvSpPr txBox="1">
              <a:spLocks/>
            </p:cNvSpPr>
            <p:nvPr/>
          </p:nvSpPr>
          <p:spPr>
            <a:xfrm>
              <a:off x="8380072" y="-7018"/>
              <a:ext cx="3811928" cy="720000"/>
            </a:xfrm>
            <a:prstGeom prst="rect">
              <a:avLst/>
            </a:prstGeom>
            <a:solidFill>
              <a:srgbClr val="678793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lnSpc>
                  <a:spcPct val="120000"/>
                </a:lnSpc>
                <a:buSzPts val="4200"/>
                <a:buFont typeface="Arial Black"/>
                <a:buNone/>
              </a:pPr>
              <a:r>
                <a:rPr lang="ar-MA" sz="28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الألعاب</a:t>
              </a:r>
            </a:p>
          </p:txBody>
        </p:sp>
      </p:grpSp>
      <p:sp>
        <p:nvSpPr>
          <p:cNvPr id="12" name="TextBox 1">
            <a:extLst>
              <a:ext uri="{FF2B5EF4-FFF2-40B4-BE49-F238E27FC236}">
                <a16:creationId xmlns:a16="http://schemas.microsoft.com/office/drawing/2014/main" id="{775D6310-4D3E-B412-A86E-B5583DDD9F62}"/>
              </a:ext>
            </a:extLst>
          </p:cNvPr>
          <p:cNvSpPr txBox="1"/>
          <p:nvPr/>
        </p:nvSpPr>
        <p:spPr>
          <a:xfrm>
            <a:off x="6857999" y="5676900"/>
            <a:ext cx="5675009" cy="3729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MA" sz="2800" b="1" dirty="0">
                <a:highlight>
                  <a:srgbClr val="00FFFF"/>
                </a:highlight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الميسر(ة) بنمذجة النشاط</a:t>
            </a:r>
            <a:r>
              <a:rPr lang="ar-MA" sz="2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endParaRPr lang="ar-MA" sz="2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202893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</a:t>
            </a: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 بنمذجة اللعبة بالاستعانة بمجموعة من التلاميذ</a:t>
            </a:r>
          </a:p>
          <a:p>
            <a:pPr marL="0" marR="202893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يقسم المجموعة إلى فريقين</a:t>
            </a:r>
            <a:endParaRPr lang="fr-FR" sz="2000" b="1" dirty="0">
              <a:solidFill>
                <a:srgbClr val="151616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على كل فريق بطاقات (بعضها عليها عمليات ضرب والبعض الأخر جداءات)</a:t>
            </a:r>
          </a:p>
          <a:p>
            <a:pPr marL="0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كل فريق قراءة البطاقات   وضعها مقلوبة على الطاولة في جهته من الطاولة</a:t>
            </a:r>
          </a:p>
          <a:p>
            <a:pPr marL="0" marR="202893" lvl="1" indent="-214323" algn="just" rtl="1">
              <a:spcBef>
                <a:spcPts val="86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  الأولى يأخذ ممثل كل فريق بطاقتين  واحدة من كل جهة</a:t>
            </a:r>
          </a:p>
          <a:p>
            <a:pPr marL="0" marR="202893" lvl="1" indent="-214323" algn="just" rtl="1">
              <a:spcBef>
                <a:spcPts val="86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 الثانية يقارن الفريق البطاقتين معا: </a:t>
            </a:r>
          </a:p>
          <a:p>
            <a:pPr marL="342900" marR="202893" lvl="1" indent="-342900" algn="just" rtl="1">
              <a:spcBef>
                <a:spcPts val="86"/>
              </a:spcBef>
              <a:buClr>
                <a:srgbClr val="151616"/>
              </a:buClr>
              <a:buSzPts val="1200"/>
              <a:buFont typeface="Wingdings" pitchFamily="2" charset="2"/>
              <a:buChar char="§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حالة تساوي العملية والجداء يحتفظ الفريق بالبطاقتين</a:t>
            </a:r>
          </a:p>
          <a:p>
            <a:pPr marL="342900" marR="202893" lvl="1" indent="-342900" algn="just" rtl="1">
              <a:spcBef>
                <a:spcPts val="86"/>
              </a:spcBef>
              <a:buClr>
                <a:srgbClr val="151616"/>
              </a:buClr>
              <a:buSzPts val="1200"/>
              <a:buFont typeface="Wingdings" pitchFamily="2" charset="2"/>
              <a:buChar char="§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حالة عدم التساوي يعيد الفريق البطاقتين إلى مكانيهما</a:t>
            </a:r>
          </a:p>
          <a:p>
            <a:pPr marL="0" marR="202893" lvl="1" indent="-214323" algn="just" rtl="1">
              <a:spcBef>
                <a:spcPts val="86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يتواصل اللعب بهذه الطريقة (تتوقف اللعبة عندما يتم سحب جميع البطاقات )</a:t>
            </a:r>
          </a:p>
          <a:p>
            <a:pPr marL="0" marR="202893" lvl="1" indent="-214323" algn="just" rtl="1">
              <a:spcBef>
                <a:spcPts val="86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الفائز هو الذي حصل على أكبر عدد من الثنائيات المتساوية</a:t>
            </a:r>
            <a:endParaRPr lang="fr-FR" sz="2000" b="1" dirty="0">
              <a:solidFill>
                <a:srgbClr val="151616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90940EE-3DF5-F03F-47A7-1CF71EC2A37B}"/>
              </a:ext>
            </a:extLst>
          </p:cNvPr>
          <p:cNvSpPr/>
          <p:nvPr/>
        </p:nvSpPr>
        <p:spPr>
          <a:xfrm>
            <a:off x="990600" y="6551024"/>
            <a:ext cx="4979297" cy="2322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بطاقة مكتوب عليها فقط العملية (مثلاً: 6 × 7).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بطاقة أخرى مكتوب عليها الناتج (42).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نفس الحجم والتصميم حتى لا يُكشف الفرق من الخلف.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يعد الأستاذ البطاقات  أو يطبعها حسب النموذج على الشريحة</a:t>
            </a:r>
          </a:p>
          <a:p>
            <a:pPr marL="0" algn="ctr" defTabSz="914400" rtl="1" eaLnBrk="1" latinLnBrk="0" hangingPunct="1"/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CAB57-EC92-BFD1-4795-31D82D281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20E5EA-CFAF-97C1-BDB5-8FBE4B252D0D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7D26F12-C5D8-522E-6578-6159A1A420FA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A7FA7CF-36C4-9A34-F38F-629F244E8101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A775AC-2B79-3490-F358-8D0BBAA9FE46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تثبيت جداول الضرب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9D13729-0B48-7B69-84D7-2A156425F64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21AEB45-3E68-59C3-5BB8-84146ED92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59867FB-5691-6F16-71E7-F2A7615B32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0DF377F-16FC-1806-0A42-9E20494C22D5}"/>
              </a:ext>
            </a:extLst>
          </p:cNvPr>
          <p:cNvGrpSpPr/>
          <p:nvPr/>
        </p:nvGrpSpPr>
        <p:grpSpPr>
          <a:xfrm>
            <a:off x="800640" y="2826984"/>
            <a:ext cx="12239464" cy="738968"/>
            <a:chOff x="-1" y="-7018"/>
            <a:chExt cx="12192001" cy="720000"/>
          </a:xfrm>
        </p:grpSpPr>
        <p:sp>
          <p:nvSpPr>
            <p:cNvPr id="9" name="Google Shape;146;p4">
              <a:extLst>
                <a:ext uri="{FF2B5EF4-FFF2-40B4-BE49-F238E27FC236}">
                  <a16:creationId xmlns:a16="http://schemas.microsoft.com/office/drawing/2014/main" id="{24B7C0D8-A0BE-7393-10C8-9F2786BCDAFB}"/>
                </a:ext>
              </a:extLst>
            </p:cNvPr>
            <p:cNvSpPr txBox="1">
              <a:spLocks/>
            </p:cNvSpPr>
            <p:nvPr/>
          </p:nvSpPr>
          <p:spPr>
            <a:xfrm>
              <a:off x="-1" y="-7018"/>
              <a:ext cx="8380073" cy="720000"/>
            </a:xfrm>
            <a:prstGeom prst="rect">
              <a:avLst/>
            </a:prstGeom>
            <a:solidFill>
              <a:srgbClr val="AEC0C6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buSzPts val="4200"/>
              </a:pPr>
              <a:r>
                <a:rPr lang="ar-MA" sz="27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نموذج بطاقات للاستعمال</a:t>
              </a:r>
            </a:p>
          </p:txBody>
        </p:sp>
        <p:sp>
          <p:nvSpPr>
            <p:cNvPr id="10" name="Google Shape;146;p4">
              <a:extLst>
                <a:ext uri="{FF2B5EF4-FFF2-40B4-BE49-F238E27FC236}">
                  <a16:creationId xmlns:a16="http://schemas.microsoft.com/office/drawing/2014/main" id="{796C151C-78E0-FCCD-C8A1-71AFF1249F60}"/>
                </a:ext>
              </a:extLst>
            </p:cNvPr>
            <p:cNvSpPr txBox="1">
              <a:spLocks/>
            </p:cNvSpPr>
            <p:nvPr/>
          </p:nvSpPr>
          <p:spPr>
            <a:xfrm>
              <a:off x="8380072" y="-7018"/>
              <a:ext cx="3811928" cy="720000"/>
            </a:xfrm>
            <a:prstGeom prst="rect">
              <a:avLst/>
            </a:prstGeom>
            <a:solidFill>
              <a:srgbClr val="678793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lnSpc>
                  <a:spcPct val="120000"/>
                </a:lnSpc>
                <a:buSzPts val="4200"/>
                <a:buFont typeface="Arial Black"/>
                <a:buNone/>
              </a:pPr>
              <a:r>
                <a:rPr lang="ar-MA" sz="28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الألعاب</a:t>
              </a:r>
            </a:p>
          </p:txBody>
        </p:sp>
      </p:grpSp>
      <p:pic>
        <p:nvPicPr>
          <p:cNvPr id="11" name="Image 10" descr="Une image contenant capture d’écran, carré, Rectangle&#10;&#10;Le contenu généré par l’IA peut être incorrect.">
            <a:extLst>
              <a:ext uri="{FF2B5EF4-FFF2-40B4-BE49-F238E27FC236}">
                <a16:creationId xmlns:a16="http://schemas.microsoft.com/office/drawing/2014/main" id="{C86CCC40-6E8E-C7C1-E529-72363F041C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4095234"/>
            <a:ext cx="6497710" cy="5547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54673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جدول ضرب العدد  </a:t>
                  </a:r>
                  <a:r>
                    <a:rPr lang="ar-S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8  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 </a:t>
                  </a:r>
                  <a:r>
                    <a:rPr lang="ar-S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9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 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التدرب عل مقارنة وترتيب  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4"/>
                <a:chOff x="1111292" y="4657199"/>
                <a:chExt cx="11493415" cy="1583504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8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الضرب (عدد من رقمان في عدد من رقم واحد) 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S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البطاقات المقلوبة</a:t>
                </a:r>
                <a:endPara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29231</TotalTime>
  <Words>1966</Words>
  <Application>Microsoft Macintosh PowerPoint</Application>
  <PresentationFormat>Personnalisé</PresentationFormat>
  <Paragraphs>608</Paragraphs>
  <Slides>60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69" baseType="lpstr">
      <vt:lpstr>Wingdings</vt:lpstr>
      <vt:lpstr>Dosis</vt:lpstr>
      <vt:lpstr>Arial Black</vt:lpstr>
      <vt:lpstr>Microsoft Uighur</vt:lpstr>
      <vt:lpstr>A Massir Ballpoint</vt:lpstr>
      <vt:lpstr>Cambria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328</cp:revision>
  <dcterms:created xsi:type="dcterms:W3CDTF">2006-08-16T00:00:00Z</dcterms:created>
  <dcterms:modified xsi:type="dcterms:W3CDTF">2025-10-01T11:14:00Z</dcterms:modified>
  <dc:identifier>DAFtlvZnwz4</dc:identifier>
</cp:coreProperties>
</file>