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3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570" r:id="rId13"/>
    <p:sldId id="2134808667" r:id="rId14"/>
    <p:sldId id="2134808668" r:id="rId15"/>
    <p:sldId id="2134808669" r:id="rId16"/>
    <p:sldId id="2134808656" r:id="rId17"/>
    <p:sldId id="2134808657" r:id="rId18"/>
    <p:sldId id="2134808658" r:id="rId19"/>
    <p:sldId id="2134808659" r:id="rId20"/>
    <p:sldId id="2134808459" r:id="rId21"/>
    <p:sldId id="2134808624" r:id="rId22"/>
    <p:sldId id="2134808625" r:id="rId23"/>
    <p:sldId id="2134808638" r:id="rId24"/>
    <p:sldId id="2134808670" r:id="rId25"/>
    <p:sldId id="2134808671" r:id="rId26"/>
    <p:sldId id="2134808639" r:id="rId27"/>
    <p:sldId id="2134808672" r:id="rId28"/>
    <p:sldId id="2134808673" r:id="rId29"/>
    <p:sldId id="2134808674" r:id="rId30"/>
    <p:sldId id="2134808675" r:id="rId31"/>
    <p:sldId id="2134808676" r:id="rId32"/>
    <p:sldId id="2134808594" r:id="rId33"/>
    <p:sldId id="2134808538" r:id="rId34"/>
    <p:sldId id="2134808540" r:id="rId35"/>
    <p:sldId id="2134808677" r:id="rId36"/>
    <p:sldId id="2134808678" r:id="rId37"/>
    <p:sldId id="2134808679" r:id="rId38"/>
    <p:sldId id="2134808595" r:id="rId39"/>
    <p:sldId id="2134808645" r:id="rId40"/>
    <p:sldId id="2134808646" r:id="rId41"/>
    <p:sldId id="2134808647" r:id="rId42"/>
    <p:sldId id="2134808648" r:id="rId43"/>
    <p:sldId id="2134808649" r:id="rId44"/>
    <p:sldId id="2134808650" r:id="rId45"/>
    <p:sldId id="2134808651" r:id="rId46"/>
    <p:sldId id="2134808652" r:id="rId47"/>
    <p:sldId id="2134808653" r:id="rId48"/>
    <p:sldId id="2134808680" r:id="rId49"/>
    <p:sldId id="2134808655" r:id="rId50"/>
    <p:sldId id="2134808596" r:id="rId51"/>
    <p:sldId id="2134808468" r:id="rId52"/>
    <p:sldId id="2134808562" r:id="rId53"/>
    <p:sldId id="2134808472" r:id="rId54"/>
    <p:sldId id="2134808563" r:id="rId55"/>
    <p:sldId id="2134808501" r:id="rId56"/>
    <p:sldId id="2134808573" r:id="rId57"/>
    <p:sldId id="2134808518" r:id="rId58"/>
    <p:sldId id="2134808461" r:id="rId59"/>
    <p:sldId id="2134808469" r:id="rId60"/>
    <p:sldId id="2134808503" r:id="rId61"/>
    <p:sldId id="2134808504" r:id="rId62"/>
  </p:sldIdLst>
  <p:sldSz cx="13716000" cy="10287000"/>
  <p:notesSz cx="6858000" cy="9144000"/>
  <p:embeddedFontLst>
    <p:embeddedFont>
      <p:font typeface="Dosis" pitchFamily="2" charset="77"/>
      <p:regular r:id="rId64"/>
      <p:bold r:id="rId65"/>
    </p:embeddedFont>
    <p:embeddedFont>
      <p:font typeface="IBM Plex Sans Arabic" panose="020B0503050203000203" pitchFamily="34" charset="-78"/>
      <p:regular r:id="rId66"/>
    </p:embeddedFont>
    <p:embeddedFont>
      <p:font typeface="Microsoft Uighur" panose="02000000000000000000" pitchFamily="2" charset="-78"/>
      <p:regular r:id="rId67"/>
      <p:bold r:id="rId6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20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3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1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01/10/2025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3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9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44.png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12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39.png"/><Relationship Id="rId4" Type="http://schemas.openxmlformats.org/officeDocument/2006/relationships/image" Target="../media/image4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1.png"/><Relationship Id="rId4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7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8.jpeg"/><Relationship Id="rId4" Type="http://schemas.openxmlformats.org/officeDocument/2006/relationships/image" Target="../media/image8.sv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ضرب العدد </a:t>
            </a:r>
            <a:r>
              <a:rPr lang="fr-FR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و 3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سأقرأ جدول ضرب العددين 2 و 3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" t="1288" r="66414" b="67203"/>
          <a:stretch>
            <a:fillRect/>
          </a:stretch>
        </p:blipFill>
        <p:spPr>
          <a:xfrm>
            <a:off x="4397429" y="2923105"/>
            <a:ext cx="4188945" cy="657642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655D7E7-B7C0-8C6E-F0C4-1844DA34F2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3" t="1338" r="37337" b="67153"/>
          <a:stretch>
            <a:fillRect/>
          </a:stretch>
        </p:blipFill>
        <p:spPr>
          <a:xfrm>
            <a:off x="8551504" y="2803282"/>
            <a:ext cx="4265268" cy="669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B7A9-F9B1-3D86-E37E-2C8DAFBC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16F14F-20CF-13D9-AEAC-016C7DD1C6D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9E0708-53A0-ADA0-B277-DCCCCCF729A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9B2920-6D2E-C1C7-7838-834AD8DD6EA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D2FCE6-8AAB-3B80-E35C-1B1D2F53A995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05D851-1DE3-43C9-DEF0-C5A5CCBEA7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61901F-CB60-0377-CE39-5FC100AAD5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4E874E0-6F13-ECE8-2DAF-9A289F802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3B4BF8B-7970-52D2-1F2A-69F6545D11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" t="1288" r="66414" b="67203"/>
          <a:stretch>
            <a:fillRect/>
          </a:stretch>
        </p:blipFill>
        <p:spPr>
          <a:xfrm>
            <a:off x="4397429" y="2857500"/>
            <a:ext cx="4188945" cy="657642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CE8F5C1-C4BB-F8EF-E43D-830F60CC45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3" t="1338" r="37337" b="67153"/>
          <a:stretch>
            <a:fillRect/>
          </a:stretch>
        </p:blipFill>
        <p:spPr>
          <a:xfrm>
            <a:off x="8551504" y="2803282"/>
            <a:ext cx="4265268" cy="669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398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BFC56-9026-161F-3E5E-77C3FC7A8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2F3317C-32DF-7AAA-79A1-41C253C4666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B784E1E-5493-E810-95C0-1F5043F9D204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34B897A-F01D-F940-65B4-A77D00B45E33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8AE75F-78CC-B9EA-6324-AF0781E0BC92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ينظم الأستاذ مسابقة "تحدي الضرب"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يقول الأستاذ عملية ضرب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المتعلم إلى الجداء الصحيح على الجدول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4C1EE71-D0DC-2E90-7B43-3F70CA86DE6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1E86100-25A7-0E21-815B-2FE1CB0FBD4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314C0751-60AA-D784-2C9E-80F8308F30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902B363-822F-AE3D-9954-8ECF44B748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" t="1288" r="66414" b="67203"/>
          <a:stretch>
            <a:fillRect/>
          </a:stretch>
        </p:blipFill>
        <p:spPr>
          <a:xfrm>
            <a:off x="4077666" y="3737608"/>
            <a:ext cx="3429000" cy="538334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5889CD-0E1A-BA2A-EC7C-6DEDB68870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3" t="1338" r="37337" b="67153"/>
          <a:stretch>
            <a:fillRect/>
          </a:stretch>
        </p:blipFill>
        <p:spPr>
          <a:xfrm>
            <a:off x="8087935" y="3737608"/>
            <a:ext cx="3429000" cy="538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799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8F055-6627-8845-633A-479C1B7E5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DBF72CD-ED0F-66DD-4DB2-1A066D47CDD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A482956-6DD5-5C34-D845-7B6AF153E860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125E45-E7F8-E63F-3632-2312CB6B4C86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AAC8EAA-879D-C40F-A074-9D53DB734C67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ينظم الأستاذ مسابقة "تحدي الضرب"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يشير الأستاذ </a:t>
            </a: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جداء على الجدول (24 )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المتعلم العملية  الممكنة (</a:t>
            </a: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8X3 </a:t>
            </a: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5FC3FD0-C648-E162-B0DE-CDEE6C96F9F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0BCEC17-1743-B8B1-00E7-1228102F596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3ECD5005-47DC-E772-BCF0-971382C86F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DBFF486-9A0C-C654-683E-415C333B0C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" t="1288" r="66414" b="67203"/>
          <a:stretch>
            <a:fillRect/>
          </a:stretch>
        </p:blipFill>
        <p:spPr>
          <a:xfrm>
            <a:off x="4077666" y="3737608"/>
            <a:ext cx="3429000" cy="538334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A340B17-9870-28FD-F8F5-00A6EDBC15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3" t="1338" r="37337" b="67153"/>
          <a:stretch>
            <a:fillRect/>
          </a:stretch>
        </p:blipFill>
        <p:spPr>
          <a:xfrm>
            <a:off x="8087935" y="3737608"/>
            <a:ext cx="3429000" cy="538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466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6×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18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412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196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6×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=1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300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457698" y="4838700"/>
            <a:ext cx="4800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7×</a:t>
            </a:r>
            <a:r>
              <a:rPr lang="ar-MA" sz="11500" dirty="0">
                <a:solidFill>
                  <a:schemeClr val="bg1"/>
                </a:solidFill>
              </a:rPr>
              <a:t>.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14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033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3434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0" dirty="0">
                <a:solidFill>
                  <a:schemeClr val="bg1"/>
                </a:solidFill>
              </a:rPr>
              <a:t>7×</a:t>
            </a:r>
            <a:r>
              <a:rPr lang="ar-MA" sz="11500" dirty="0">
                <a:solidFill>
                  <a:schemeClr val="bg1"/>
                </a:solidFill>
              </a:rPr>
              <a:t>2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14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282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1B90D9F6-0B76-2B4F-429D-377D22A19D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470" y="637415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قراءة وكتابة وتفكيك الأعداد من 0 إلى 9999 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859997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CF091F2F-8177-CCE9-8C1D-CB44D032A8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483" y="5434070"/>
            <a:ext cx="4902516" cy="3268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508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الأعداد. استمعوا جيدا ولا ترددوا.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4E8F52-B3C9-C133-489D-65C3B0B0C3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055175"/>
              </p:ext>
            </p:extLst>
          </p:nvPr>
        </p:nvGraphicFramePr>
        <p:xfrm>
          <a:off x="1447800" y="2722866"/>
          <a:ext cx="105573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3932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371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9CB35-9D45-1E68-091C-32B708D26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8019ED-E339-9066-4568-A440252C30C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A875EC-1FA3-E85E-A79F-06E02C34D2A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2AF2741-F03E-E6EA-CB0A-B8DADD7BE29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E134A1-4B2F-4883-D2FE-195A8D41C24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9A4D935-E6EC-6862-DC0B-17D5CE2863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5927612-EAD5-D5B8-6BFB-3C0EA25F93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AD70423-F0B6-82F4-1F1B-4561A03970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055175"/>
              </p:ext>
            </p:extLst>
          </p:nvPr>
        </p:nvGraphicFramePr>
        <p:xfrm>
          <a:off x="1447800" y="2722866"/>
          <a:ext cx="105573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3932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794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F696A-D471-7CAB-A1C6-D2AE97ADC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D0320C-F9AC-1C60-6DF4-FBA62B2948D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52A577E-197D-759B-0098-7E056FBC51C0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156D35D-F128-4E8A-09E8-504AB19BF97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7063680-BB8E-F3B7-333A-8D87235169DD}"/>
              </a:ext>
            </a:extLst>
          </p:cNvPr>
          <p:cNvSpPr txBox="1"/>
          <p:nvPr/>
        </p:nvSpPr>
        <p:spPr>
          <a:xfrm>
            <a:off x="838200" y="863026"/>
            <a:ext cx="11601417" cy="534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يبحث عن العدد </a:t>
            </a:r>
            <a:r>
              <a:rPr lang="ar-SA" sz="4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4532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الجدول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DCBC86B-68A4-6BB3-3F13-F6595BDE890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8B546A1-A5C6-FF4E-3168-97EC2A911CB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1F8C3A1-07A3-6D9D-CF4A-20388090B9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055175"/>
              </p:ext>
            </p:extLst>
          </p:nvPr>
        </p:nvGraphicFramePr>
        <p:xfrm>
          <a:off x="1447800" y="2722866"/>
          <a:ext cx="105573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3932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33577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7A5B9-DD5A-7C8C-728B-B460F3DBD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DA3092-4BD3-7539-8575-C72DEFBFB61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E3BB8DA-3E37-8896-D36D-BA2F5B45618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9CF1D7F-FA16-505F-DC50-B663BA8AA868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E65DF83-1A93-CD32-642E-F792C4D8464B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صحيح، 4 آلاف و 5 مئات و3 عشرات ووحدتان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AC659A5-F9BA-CDE1-0944-43AF89DD3F2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29C701F-6F07-40A2-F155-2B43A07BE2B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FF396F55-A61E-224C-DC3D-91E589F864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997405"/>
              </p:ext>
            </p:extLst>
          </p:nvPr>
        </p:nvGraphicFramePr>
        <p:xfrm>
          <a:off x="838200" y="2847010"/>
          <a:ext cx="11601420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00355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900355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900355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900355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072616B-F3E8-CF41-F56E-D6B19EF31786}"/>
              </a:ext>
            </a:extLst>
          </p:cNvPr>
          <p:cNvSpPr/>
          <p:nvPr/>
        </p:nvSpPr>
        <p:spPr>
          <a:xfrm>
            <a:off x="838201" y="5142065"/>
            <a:ext cx="2895600" cy="7620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BEECAC-6C3E-ECE7-51C4-C63AE5CBA8B8}"/>
              </a:ext>
            </a:extLst>
          </p:cNvPr>
          <p:cNvSpPr/>
          <p:nvPr/>
        </p:nvSpPr>
        <p:spPr>
          <a:xfrm>
            <a:off x="3733801" y="5902630"/>
            <a:ext cx="2895600" cy="7620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59382E-F5FF-79DF-1B25-AED816CA221D}"/>
              </a:ext>
            </a:extLst>
          </p:cNvPr>
          <p:cNvSpPr/>
          <p:nvPr/>
        </p:nvSpPr>
        <p:spPr>
          <a:xfrm>
            <a:off x="6638908" y="4397679"/>
            <a:ext cx="2895600" cy="7620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AE2352A-F6A1-6A66-E15E-CB9268F9837F}"/>
              </a:ext>
            </a:extLst>
          </p:cNvPr>
          <p:cNvSpPr/>
          <p:nvPr/>
        </p:nvSpPr>
        <p:spPr>
          <a:xfrm>
            <a:off x="9534508" y="3597579"/>
            <a:ext cx="2895600" cy="7620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99393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CB740-27BC-BE65-0654-7AE63EBF5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BC7E03-1FFD-96D0-1DFE-4B6722981F0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B22EEE-EBA5-0574-65E6-BC94242E2C69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2ED2C6-9E4C-0297-F5A3-4936E49F6E0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EEAB3F-FD82-BD53-61F3-E40F2B8F0613}"/>
              </a:ext>
            </a:extLst>
          </p:cNvPr>
          <p:cNvSpPr txBox="1"/>
          <p:nvPr/>
        </p:nvSpPr>
        <p:spPr>
          <a:xfrm>
            <a:off x="838200" y="863026"/>
            <a:ext cx="116014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العدد بالحروف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العدد على الشريحة ويطلب من المتعلمين كتابته بالحروف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C5F5CB2-0B9A-E326-92B5-EF56BBF54F9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D13600B-3223-BC3A-A921-9884B3D8F8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DEE2F3D-56A6-F4DA-3F03-22F30E27A64A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6523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DF715FDD-7050-9107-2965-69F58E442AC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09600" y="1052378"/>
            <a:ext cx="1316554" cy="85614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8922828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1B6E1-BC04-78DD-33E1-97DD6D6C9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657365-80EC-7926-724A-6B1DD28D552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90A2D11-8B8E-DCA2-0909-2DEE7EFEFB86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B2EF7E-1182-B9A1-5056-1A7476BC5A4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E0537B-51D6-4E14-C733-2435586B48A5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التصريح بخطوات الحل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التغذية الراجعة المناسبة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19D817D-1DC2-F344-7EC6-69F3CFBB489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DB17695-F65B-00F7-8F16-999E86A4E9A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BD0F831-B465-174B-FB74-DF5C590BAF96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ستة آلاف وخمس مئة وثلاثة وعشرون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04D0863-4D7F-B765-C0E9-BFD5A9EA8A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2" y="1218364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5150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9C6BB-9653-F662-B23C-CFDD6E40F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6540B25-FC67-35E1-282F-B2FDAB3B954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8B6E2A-C2AA-547E-0D6D-FCCB8FB08601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15761C3-7029-4699-142A-CCDDCF98E874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245387E-A2F6-78EB-FE90-14EB84FE5FDF}"/>
              </a:ext>
            </a:extLst>
          </p:cNvPr>
          <p:cNvSpPr txBox="1"/>
          <p:nvPr/>
        </p:nvSpPr>
        <p:spPr>
          <a:xfrm>
            <a:off x="838200" y="863026"/>
            <a:ext cx="116014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العدد بالأرقام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العدد على الشريحة ويطلب من المتعلمين كتابته بالأرقام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6EBB762-B7B9-6E59-4B82-A5F25E75181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D847338-DBF0-701F-8BB7-80F8D25E925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9FACE9E3-7F54-6E43-B67A-814B37896FCE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سبعة آلاف وتسع مئة وسبعة وثمانون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0303C5F7-6165-0D0D-9E8E-F97BD51F77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09600" y="1052378"/>
            <a:ext cx="1316554" cy="85614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1222116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5CA97-1A45-1055-1B27-12398C1BA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BC722D7-42A3-F9D4-1AC4-52FEFD45A7E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FE7A691-7E85-7B3E-EE71-DE5677B331B7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4AF1C8B-691F-160E-0401-98D07F779E47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11B84D0-1174-B907-1D83-29007A092DBB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التصريح بخطوات الحل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التغذية الراجعة المناسبة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0E72E79-B489-5D5F-8664-92456F7E63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3DA824B-8EB7-068A-542C-9A63ED4C3F0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6F9CAC8-044A-9B71-7070-1BB4A1B6D635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7987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AC3AAD59-955D-7179-7598-C1D702C6A8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2" y="1218364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07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D0B0C-CF42-5863-54D9-924161EE7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5F31FEE-E150-6F90-8410-597C88915CF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FEFE3AE-CAC4-7318-B4D8-C7A8493EA89F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60318F1-64C9-C265-E82B-7839950DA639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DBF13C5-37F3-0C1D-6212-4379DF331B91}"/>
              </a:ext>
            </a:extLst>
          </p:cNvPr>
          <p:cNvSpPr txBox="1"/>
          <p:nvPr/>
        </p:nvSpPr>
        <p:spPr>
          <a:xfrm>
            <a:off x="838200" y="863026"/>
            <a:ext cx="116014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العدد كتابة مفككة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العدد على الشريحة ويطلب من المتعلمين كتابته كتابة مفككة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B6025DA-1054-C093-65AB-B247AF28F55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CE19691-BBCB-9F73-6C18-48394DDF1F8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108DBA8-10E2-DD11-ED23-5A07E3CC2E06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5984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5AC31B25-3F2D-42BB-C513-4B89BA151D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09600" y="1052378"/>
            <a:ext cx="1316554" cy="85614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1668524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2A58D-D3FD-B973-90A0-F2E587D64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5415043-51CB-BDAD-5946-42418E628C3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D234B21-5AEF-B1CC-DF7F-9659AD4401C7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814010E-3398-47BA-C121-93A8FFC5FD2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FD00C36-E907-AD90-EAEB-5C18D121BE57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التصريح بخطوات الحل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التغذية الراجعة المناسبة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2828BC4-60B8-BEBF-795F-BF2714B054F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5573A08-139C-F951-6839-4BFC2AF2228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CF7D736-72E3-3452-A910-A616BD20EEDA}"/>
              </a:ext>
            </a:extLst>
          </p:cNvPr>
          <p:cNvSpPr/>
          <p:nvPr/>
        </p:nvSpPr>
        <p:spPr>
          <a:xfrm>
            <a:off x="1285890" y="3462625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3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5000 + 900 + 80 + 4</a:t>
            </a:r>
            <a:endParaRPr lang="fr-FR" sz="7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505F49B-630C-199B-0FD9-F82B840D7C4B}"/>
              </a:ext>
            </a:extLst>
          </p:cNvPr>
          <p:cNvSpPr/>
          <p:nvPr/>
        </p:nvSpPr>
        <p:spPr>
          <a:xfrm>
            <a:off x="1295402" y="6268611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آلاف و 9 مئات و8 عشرات و4 وحدات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6FCB77FC-872B-35D9-1F55-CBA27E6660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2" y="1218364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6270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</a:t>
            </a:r>
            <a:r>
              <a:rPr lang="ar-S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2" y="2722672"/>
            <a:ext cx="13164293" cy="729762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49056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سنتدرب على وضع وإنجاز عمليات ضرب (عدد من رقمين في عدد من رقم واحد)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59068" y="5118315"/>
            <a:ext cx="309210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المتعلمون في مجموعات على وضع وإنجاز عمليات ضرب (عدد من رقمان في عدد من رقم)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0" name="Image 9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38AC6D72-3ABE-82E7-5DD0-AB95B29E7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2055590" y="3508716"/>
            <a:ext cx="4762500" cy="2500595"/>
          </a:xfrm>
          <a:prstGeom prst="rect">
            <a:avLst/>
          </a:prstGeom>
        </p:spPr>
      </p:pic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115DF1D2-1BFB-15E6-0DA3-D3D2BB3F0C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000" y="6059782"/>
            <a:ext cx="4447518" cy="296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0634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467100"/>
            <a:ext cx="13164293" cy="6477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23274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المجموعات: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العملية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مناقشة النتيجة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التوافق على الحل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النتيجة مع وصف خطوات الحل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624132" y="5337143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6725829" y="434645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0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6727161" y="55077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5532810" y="705937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5334000" y="43732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F9BB080-D722-A24B-3A84-1FC343142B38}"/>
              </a:ext>
            </a:extLst>
          </p:cNvPr>
          <p:cNvSpPr txBox="1"/>
          <p:nvPr/>
        </p:nvSpPr>
        <p:spPr>
          <a:xfrm>
            <a:off x="6824533" y="705693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9F895F40-53CC-A75B-2731-094840D9A8C1}"/>
              </a:ext>
            </a:extLst>
          </p:cNvPr>
          <p:cNvCxnSpPr>
            <a:cxnSpLocks/>
          </p:cNvCxnSpPr>
          <p:nvPr/>
        </p:nvCxnSpPr>
        <p:spPr>
          <a:xfrm flipH="1">
            <a:off x="4919533" y="6861861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ED3C2-273F-15A2-15E7-99BFDFCC2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6F4BA12-A448-A613-F79D-56E8FFAAF59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D3F4989-EEDF-6C8A-72A6-420E52A9CC49}"/>
              </a:ext>
            </a:extLst>
          </p:cNvPr>
          <p:cNvSpPr/>
          <p:nvPr/>
        </p:nvSpPr>
        <p:spPr>
          <a:xfrm>
            <a:off x="275854" y="3467100"/>
            <a:ext cx="13164293" cy="6477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B597C0E-DE3B-E7BB-8B0F-EF6832E4451E}"/>
              </a:ext>
            </a:extLst>
          </p:cNvPr>
          <p:cNvSpPr/>
          <p:nvPr/>
        </p:nvSpPr>
        <p:spPr>
          <a:xfrm>
            <a:off x="-1" y="796747"/>
            <a:ext cx="13716001" cy="23274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181F89-F58A-B9C6-F6C9-A2FEF027B26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F9BD74-7AED-6E6E-01B4-4CC3C18CAB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39B30D8-C458-326A-4C3B-17278A2AAA2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86F21F8-E0EE-8E23-A2A9-456AFEDABF7B}"/>
              </a:ext>
            </a:extLst>
          </p:cNvPr>
          <p:cNvSpPr txBox="1"/>
          <p:nvPr/>
        </p:nvSpPr>
        <p:spPr>
          <a:xfrm>
            <a:off x="3624132" y="5337143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096ECD-E96D-A4EB-5A4F-8DB34E237260}"/>
              </a:ext>
            </a:extLst>
          </p:cNvPr>
          <p:cNvSpPr txBox="1"/>
          <p:nvPr/>
        </p:nvSpPr>
        <p:spPr>
          <a:xfrm>
            <a:off x="6725829" y="434645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0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9E9866F-B203-C5C6-62A3-8C2B6A2FFD9D}"/>
              </a:ext>
            </a:extLst>
          </p:cNvPr>
          <p:cNvSpPr txBox="1"/>
          <p:nvPr/>
        </p:nvSpPr>
        <p:spPr>
          <a:xfrm>
            <a:off x="6727161" y="55077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28C15E-B7AA-EBEE-43CD-8B85C2D6ED63}"/>
              </a:ext>
            </a:extLst>
          </p:cNvPr>
          <p:cNvSpPr txBox="1"/>
          <p:nvPr/>
        </p:nvSpPr>
        <p:spPr>
          <a:xfrm>
            <a:off x="5532810" y="705937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8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D33392F-A970-4D22-8A1D-65357AF346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DBD24A7E-67B4-42DD-5B9E-4FFDB1BBFFC7}"/>
              </a:ext>
            </a:extLst>
          </p:cNvPr>
          <p:cNvSpPr txBox="1"/>
          <p:nvPr/>
        </p:nvSpPr>
        <p:spPr>
          <a:xfrm>
            <a:off x="5334000" y="43732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41B0BD0-705E-558A-CE81-ED1E76FE45A5}"/>
              </a:ext>
            </a:extLst>
          </p:cNvPr>
          <p:cNvSpPr txBox="1"/>
          <p:nvPr/>
        </p:nvSpPr>
        <p:spPr>
          <a:xfrm>
            <a:off x="6824533" y="705693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0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44397DE-7F3E-DD79-C287-EE3F92F43DBB}"/>
              </a:ext>
            </a:extLst>
          </p:cNvPr>
          <p:cNvCxnSpPr>
            <a:cxnSpLocks/>
          </p:cNvCxnSpPr>
          <p:nvPr/>
        </p:nvCxnSpPr>
        <p:spPr>
          <a:xfrm flipH="1">
            <a:off x="4919533" y="6861861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3274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248D2-B210-621D-0D7D-9EC6A1DCD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DBFFA55-E254-9FF2-D417-08788BE00AE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11DED4-564A-39B5-D2D3-20EDC209C6B8}"/>
              </a:ext>
            </a:extLst>
          </p:cNvPr>
          <p:cNvSpPr/>
          <p:nvPr/>
        </p:nvSpPr>
        <p:spPr>
          <a:xfrm>
            <a:off x="275854" y="3467100"/>
            <a:ext cx="13164293" cy="6477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BD0F88-1AD4-7026-A657-3E4A872D6234}"/>
              </a:ext>
            </a:extLst>
          </p:cNvPr>
          <p:cNvSpPr/>
          <p:nvPr/>
        </p:nvSpPr>
        <p:spPr>
          <a:xfrm>
            <a:off x="-1" y="796747"/>
            <a:ext cx="13716001" cy="23274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1DC7B89-7969-E45F-E12C-FFC0F48E0EC4}"/>
              </a:ext>
            </a:extLst>
          </p:cNvPr>
          <p:cNvSpPr txBox="1"/>
          <p:nvPr/>
        </p:nvSpPr>
        <p:spPr>
          <a:xfrm>
            <a:off x="1905000" y="863026"/>
            <a:ext cx="10534617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المجموعات: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العملية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مناقشة النتيجة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التوافق على الحل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النتيجة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1900C9B-C213-B09E-7AF8-19A083CBAAA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535C8F0-A4FD-C267-FC34-2BFBD6A844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CEDAD74-D901-56E4-D501-1E28C96482B5}"/>
              </a:ext>
            </a:extLst>
          </p:cNvPr>
          <p:cNvSpPr txBox="1"/>
          <p:nvPr/>
        </p:nvSpPr>
        <p:spPr>
          <a:xfrm>
            <a:off x="3624132" y="5337143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ADC0B41-B203-58A7-C06E-83427232CDEF}"/>
              </a:ext>
            </a:extLst>
          </p:cNvPr>
          <p:cNvSpPr txBox="1"/>
          <p:nvPr/>
        </p:nvSpPr>
        <p:spPr>
          <a:xfrm>
            <a:off x="6725829" y="434645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CBB8A2D-746A-8169-3EA8-0A7649D4F266}"/>
              </a:ext>
            </a:extLst>
          </p:cNvPr>
          <p:cNvSpPr txBox="1"/>
          <p:nvPr/>
        </p:nvSpPr>
        <p:spPr>
          <a:xfrm>
            <a:off x="6727161" y="55077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F45F288-3565-BE69-0463-4E9802F936D0}"/>
              </a:ext>
            </a:extLst>
          </p:cNvPr>
          <p:cNvSpPr txBox="1"/>
          <p:nvPr/>
        </p:nvSpPr>
        <p:spPr>
          <a:xfrm>
            <a:off x="5532810" y="705937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7437E999-C328-8B93-5258-9505613D68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10196217-8882-A7C8-0E6C-DFBD2DEBC1BC}"/>
              </a:ext>
            </a:extLst>
          </p:cNvPr>
          <p:cNvSpPr txBox="1"/>
          <p:nvPr/>
        </p:nvSpPr>
        <p:spPr>
          <a:xfrm>
            <a:off x="5334000" y="43732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A680D8A-8FB0-355F-B7B3-04619543A088}"/>
              </a:ext>
            </a:extLst>
          </p:cNvPr>
          <p:cNvSpPr txBox="1"/>
          <p:nvPr/>
        </p:nvSpPr>
        <p:spPr>
          <a:xfrm>
            <a:off x="6824533" y="705693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7529F63F-64D1-806E-9F0F-311D0E7C7FE3}"/>
              </a:ext>
            </a:extLst>
          </p:cNvPr>
          <p:cNvCxnSpPr>
            <a:cxnSpLocks/>
          </p:cNvCxnSpPr>
          <p:nvPr/>
        </p:nvCxnSpPr>
        <p:spPr>
          <a:xfrm flipH="1">
            <a:off x="4919533" y="6861861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9627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26D6C-3F88-34BE-6769-06E9D3EE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AFCD709-A3CC-7CF9-D2C0-C0E95B710B9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872727-53DE-DC46-134C-435149B8C442}"/>
              </a:ext>
            </a:extLst>
          </p:cNvPr>
          <p:cNvSpPr/>
          <p:nvPr/>
        </p:nvSpPr>
        <p:spPr>
          <a:xfrm>
            <a:off x="275854" y="3467100"/>
            <a:ext cx="13164293" cy="6477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087E72-50A6-2157-BCDC-83269D4FBBD9}"/>
              </a:ext>
            </a:extLst>
          </p:cNvPr>
          <p:cNvSpPr/>
          <p:nvPr/>
        </p:nvSpPr>
        <p:spPr>
          <a:xfrm>
            <a:off x="-1" y="796747"/>
            <a:ext cx="13716001" cy="23274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6E3AE09-FF06-CAEF-CF67-B1C76E148A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2406BBD-7C1D-67D5-932F-B5A9C8EC6C4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56A69D7-24E7-13F0-9237-F195BCBAFAE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8387C97-960F-938B-DFB3-6FA5CFAE503D}"/>
              </a:ext>
            </a:extLst>
          </p:cNvPr>
          <p:cNvSpPr txBox="1"/>
          <p:nvPr/>
        </p:nvSpPr>
        <p:spPr>
          <a:xfrm>
            <a:off x="3624132" y="5337143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A5488F4-8459-C2CA-1685-758E9A683518}"/>
              </a:ext>
            </a:extLst>
          </p:cNvPr>
          <p:cNvSpPr txBox="1"/>
          <p:nvPr/>
        </p:nvSpPr>
        <p:spPr>
          <a:xfrm>
            <a:off x="6725829" y="434645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4FEC100-24A9-305F-6904-D8EF34CF187A}"/>
              </a:ext>
            </a:extLst>
          </p:cNvPr>
          <p:cNvSpPr txBox="1"/>
          <p:nvPr/>
        </p:nvSpPr>
        <p:spPr>
          <a:xfrm>
            <a:off x="6727161" y="55077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C5DEFA-1AC5-DB5D-FB4F-3565F96FB8F8}"/>
              </a:ext>
            </a:extLst>
          </p:cNvPr>
          <p:cNvSpPr txBox="1"/>
          <p:nvPr/>
        </p:nvSpPr>
        <p:spPr>
          <a:xfrm>
            <a:off x="5532810" y="705937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6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972AFE52-A562-1201-F90F-2AE09FE9DC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886A5890-4F5D-FA8B-9DE7-EC02587BFDCA}"/>
              </a:ext>
            </a:extLst>
          </p:cNvPr>
          <p:cNvSpPr txBox="1"/>
          <p:nvPr/>
        </p:nvSpPr>
        <p:spPr>
          <a:xfrm>
            <a:off x="5334000" y="43732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14E8BD5-3FD0-6CFF-E954-5AA91D82D682}"/>
              </a:ext>
            </a:extLst>
          </p:cNvPr>
          <p:cNvSpPr txBox="1"/>
          <p:nvPr/>
        </p:nvSpPr>
        <p:spPr>
          <a:xfrm>
            <a:off x="6824533" y="705693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8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AB9F36A2-3AC9-E207-058E-22313B75A468}"/>
              </a:ext>
            </a:extLst>
          </p:cNvPr>
          <p:cNvCxnSpPr>
            <a:cxnSpLocks/>
          </p:cNvCxnSpPr>
          <p:nvPr/>
        </p:nvCxnSpPr>
        <p:spPr>
          <a:xfrm flipH="1">
            <a:off x="4919533" y="6861861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1822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 من التفاح 1</a:t>
            </a:r>
            <a:r>
              <a:rPr lang="fr-FR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 كم ثمن 4 كيلوغرامات من التفاح؟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28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734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 من التفاح 1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 كم ثمن 4 كيلوغرامات من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393345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108668"/>
            <a:ext cx="61763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 من التفاح </a:t>
            </a:r>
            <a:r>
              <a:rPr lang="fr-FR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21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نريد شراء 4 كيلوغرامات</a:t>
            </a:r>
            <a:r>
              <a:rPr lang="fr-FR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من التفاح.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0198D72-34B5-7640-6B75-0E147010B3E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 من التفاح 1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 كم ثمن 4 كيلوغرامات من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9546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3E4AA27-EF08-DFB8-3EDF-614725DBEE57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 من التفاح 1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 كم ثمن 4 كيلوغرامات من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895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ثمن 4 كيلوغرام من التفاح.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5CBFB6C-3BB9-8E63-4735-A6C071E9A159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 من التفاح 1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 كم ثمن 4 كيلوغرامات من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224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3AC9DDE-0FFF-9C99-8CCC-C11F5997B2ED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 من التفاح 1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 كم ثمن 4 كيلوغرامات من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37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16928" y="4921582"/>
            <a:ext cx="61861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من التفاح.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4 كيلوغرامات من التفاح.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107735" y="6570177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الضرب.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FAA51F3-826A-74B8-E1D6-39E642BDF8AE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 من التفاح 1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 كم ثمن 4 كيلوغرامات من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5244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عملية الضرب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59614"/>
            <a:ext cx="3048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4 كيلوغرامات من التفاح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52088" y="712653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D8DCA6A-4831-216B-FBFE-AD2534787C50}"/>
              </a:ext>
            </a:extLst>
          </p:cNvPr>
          <p:cNvSpPr/>
          <p:nvPr/>
        </p:nvSpPr>
        <p:spPr>
          <a:xfrm>
            <a:off x="3778493" y="4875637"/>
            <a:ext cx="3048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3F5857B8-9D35-5CB2-5295-FD0CE0037708}"/>
              </a:ext>
            </a:extLst>
          </p:cNvPr>
          <p:cNvSpPr/>
          <p:nvPr/>
        </p:nvSpPr>
        <p:spPr>
          <a:xfrm>
            <a:off x="7023587" y="4875637"/>
            <a:ext cx="3048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</a:t>
            </a: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9322A82F-1911-2A75-DA25-115370ED7C4E}"/>
              </a:ext>
            </a:extLst>
          </p:cNvPr>
          <p:cNvSpPr/>
          <p:nvPr/>
        </p:nvSpPr>
        <p:spPr>
          <a:xfrm>
            <a:off x="10313375" y="4867234"/>
            <a:ext cx="3048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</a:t>
            </a:r>
          </a:p>
        </p:txBody>
      </p:sp>
    </p:spTree>
    <p:extLst>
      <p:ext uri="{BB962C8B-B14F-4D97-AF65-F5344CB8AC3E}">
        <p14:creationId xmlns:p14="http://schemas.microsoft.com/office/powerpoint/2010/main" val="10746349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B6E0C-BEB4-31B6-7F0F-793C132C3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E888797-5D37-8267-DF49-8DA5C95C0DB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3A03ED2-6313-F12A-F31F-F7E3B362FF7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C75E245-FD57-A63D-1CE0-7FBA3B85E9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8C1A316-4DC8-72E2-4B04-E76E64CBB582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21 درهما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مرات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DB12A00-BA92-65FA-AF99-546D8591AED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66C8B46-5ED2-D819-6E84-72DD0CA0D46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DCE5AFCF-F5E7-C64F-922C-947B1886B87B}"/>
              </a:ext>
            </a:extLst>
          </p:cNvPr>
          <p:cNvSpPr/>
          <p:nvPr/>
        </p:nvSpPr>
        <p:spPr>
          <a:xfrm>
            <a:off x="533399" y="4859614"/>
            <a:ext cx="3048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21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E9325BD2-A0C7-C551-0ED9-041E2A9CF2E0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A5B42CDE-4426-ED8B-0445-FD9FAFD393F3}"/>
              </a:ext>
            </a:extLst>
          </p:cNvPr>
          <p:cNvSpPr/>
          <p:nvPr/>
        </p:nvSpPr>
        <p:spPr>
          <a:xfrm rot="16200000">
            <a:off x="6452088" y="712653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F6B82A4-938F-D2AB-BACC-3A70E70A5407}"/>
              </a:ext>
            </a:extLst>
          </p:cNvPr>
          <p:cNvSpPr/>
          <p:nvPr/>
        </p:nvSpPr>
        <p:spPr>
          <a:xfrm>
            <a:off x="3778493" y="4875637"/>
            <a:ext cx="3048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21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A98434E9-27C8-1A19-9953-FF63DCDDCB1F}"/>
              </a:ext>
            </a:extLst>
          </p:cNvPr>
          <p:cNvSpPr/>
          <p:nvPr/>
        </p:nvSpPr>
        <p:spPr>
          <a:xfrm>
            <a:off x="7023587" y="4875637"/>
            <a:ext cx="3048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21</a:t>
            </a: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636793F5-E0BE-4F5F-E25F-A96AF51828B6}"/>
              </a:ext>
            </a:extLst>
          </p:cNvPr>
          <p:cNvSpPr/>
          <p:nvPr/>
        </p:nvSpPr>
        <p:spPr>
          <a:xfrm>
            <a:off x="10313375" y="4867234"/>
            <a:ext cx="3048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1858678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الجمع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كم ثمن 4 كيلوغرامات من التفاح؟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4 كيلوغرامات من التفاح هو: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21 X 4 = 84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406E229-B8BA-B3AD-5120-82B9C29BCA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 من التفاح 1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 كم ثمن 4 كيلوغرامات من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8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1E7B0D4-D32C-B9B5-1D6A-47AD07A81B4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782" y="4315148"/>
            <a:ext cx="1190242" cy="529022"/>
          </a:xfrm>
          <a:prstGeom prst="rect">
            <a:avLst/>
          </a:prstGeom>
        </p:spPr>
      </p:pic>
      <p:pic>
        <p:nvPicPr>
          <p:cNvPr id="9" name="Image 47">
            <a:extLst>
              <a:ext uri="{FF2B5EF4-FFF2-40B4-BE49-F238E27FC236}">
                <a16:creationId xmlns:a16="http://schemas.microsoft.com/office/drawing/2014/main" id="{353AEF0B-26B0-0EF1-2829-9D6E4E7242C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7999" y="3708096"/>
            <a:ext cx="1207858" cy="541859"/>
          </a:xfrm>
          <a:prstGeom prst="rect">
            <a:avLst/>
          </a:prstGeom>
        </p:spPr>
      </p:pic>
      <p:pic>
        <p:nvPicPr>
          <p:cNvPr id="11" name="Image 52">
            <a:extLst>
              <a:ext uri="{FF2B5EF4-FFF2-40B4-BE49-F238E27FC236}">
                <a16:creationId xmlns:a16="http://schemas.microsoft.com/office/drawing/2014/main" id="{C95F631A-DAF2-122A-DBE0-AD1E9AC8DF9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0825" y="4316999"/>
            <a:ext cx="1181598" cy="5271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CD6A218-02EA-B10E-17AC-10F646F26A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0825" y="3748497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33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7" name="Groupe 6">
            <a:extLst>
              <a:ext uri="{FF2B5EF4-FFF2-40B4-BE49-F238E27FC236}">
                <a16:creationId xmlns:a16="http://schemas.microsoft.com/office/drawing/2014/main" id="{C342F121-2091-463A-9551-657FB71D487B}"/>
              </a:ext>
            </a:extLst>
          </p:cNvPr>
          <p:cNvGrpSpPr/>
          <p:nvPr/>
        </p:nvGrpSpPr>
        <p:grpSpPr>
          <a:xfrm>
            <a:off x="516675" y="3786425"/>
            <a:ext cx="12682647" cy="3918459"/>
            <a:chOff x="516675" y="3786425"/>
            <a:chExt cx="12682647" cy="3918459"/>
          </a:xfrm>
        </p:grpSpPr>
        <p:pic>
          <p:nvPicPr>
            <p:cNvPr id="9" name="Image 8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39225F0D-2340-38D4-4EC8-5BF34ADAF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2594"/>
            <a:stretch>
              <a:fillRect/>
            </a:stretch>
          </p:blipFill>
          <p:spPr>
            <a:xfrm>
              <a:off x="516675" y="3786425"/>
              <a:ext cx="12682647" cy="3918459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E2A1401-DA7D-D60C-D052-290AA9F5070C}"/>
                </a:ext>
              </a:extLst>
            </p:cNvPr>
            <p:cNvSpPr/>
            <p:nvPr/>
          </p:nvSpPr>
          <p:spPr>
            <a:xfrm>
              <a:off x="1752600" y="6367935"/>
              <a:ext cx="372638" cy="356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790946" y="4485445"/>
            <a:ext cx="5000254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B8E8BFFF-2E44-93E4-AE1B-FB32ECD1C7F8}"/>
              </a:ext>
            </a:extLst>
          </p:cNvPr>
          <p:cNvGrpSpPr/>
          <p:nvPr/>
        </p:nvGrpSpPr>
        <p:grpSpPr>
          <a:xfrm>
            <a:off x="516675" y="3786425"/>
            <a:ext cx="12682647" cy="3918459"/>
            <a:chOff x="516675" y="3786425"/>
            <a:chExt cx="12682647" cy="3918459"/>
          </a:xfrm>
        </p:grpSpPr>
        <p:pic>
          <p:nvPicPr>
            <p:cNvPr id="4" name="Image 3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BBDC66F7-9E1B-18C4-8312-E02535A58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2594"/>
            <a:stretch>
              <a:fillRect/>
            </a:stretch>
          </p:blipFill>
          <p:spPr>
            <a:xfrm>
              <a:off x="516675" y="3786425"/>
              <a:ext cx="12682647" cy="3918459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2AB1ABE-5844-FDF2-4BD3-1D2F5DB4334C}"/>
                </a:ext>
              </a:extLst>
            </p:cNvPr>
            <p:cNvSpPr/>
            <p:nvPr/>
          </p:nvSpPr>
          <p:spPr>
            <a:xfrm>
              <a:off x="1752600" y="6367935"/>
              <a:ext cx="372638" cy="356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B744FE0C-1E0A-2B30-A875-D2ED3B68895B}"/>
              </a:ext>
            </a:extLst>
          </p:cNvPr>
          <p:cNvSpPr txBox="1"/>
          <p:nvPr/>
        </p:nvSpPr>
        <p:spPr>
          <a:xfrm>
            <a:off x="1896638" y="49911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4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93BCEA-B337-FFAC-C6C0-0E0EF34521CF}"/>
              </a:ext>
            </a:extLst>
          </p:cNvPr>
          <p:cNvSpPr txBox="1"/>
          <p:nvPr/>
        </p:nvSpPr>
        <p:spPr>
          <a:xfrm>
            <a:off x="1896638" y="564898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2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1E92A41-4AAA-C416-4A25-2D8D485FA124}"/>
              </a:ext>
            </a:extLst>
          </p:cNvPr>
          <p:cNvSpPr txBox="1"/>
          <p:nvPr/>
        </p:nvSpPr>
        <p:spPr>
          <a:xfrm>
            <a:off x="4167631" y="4959155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4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7947036-F81A-4778-D899-7E3B07D436AC}"/>
              </a:ext>
            </a:extLst>
          </p:cNvPr>
          <p:cNvSpPr txBox="1"/>
          <p:nvPr/>
        </p:nvSpPr>
        <p:spPr>
          <a:xfrm>
            <a:off x="4211543" y="5670032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62BEDF8-2099-03BE-48F5-A01498F7B733}"/>
              </a:ext>
            </a:extLst>
          </p:cNvPr>
          <p:cNvSpPr txBox="1"/>
          <p:nvPr/>
        </p:nvSpPr>
        <p:spPr>
          <a:xfrm>
            <a:off x="4152133" y="6325234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5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E0B472-EB3A-2DAF-CD25-231C477FCCE8}"/>
              </a:ext>
            </a:extLst>
          </p:cNvPr>
          <p:cNvSpPr txBox="1"/>
          <p:nvPr/>
        </p:nvSpPr>
        <p:spPr>
          <a:xfrm>
            <a:off x="4120886" y="7015059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7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2C6438-B1BA-9722-8290-003E6FF764F4}"/>
              </a:ext>
            </a:extLst>
          </p:cNvPr>
          <p:cNvSpPr txBox="1"/>
          <p:nvPr/>
        </p:nvSpPr>
        <p:spPr>
          <a:xfrm>
            <a:off x="1788451" y="628449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5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E38228C-3C00-CB94-063E-34DE1F34179A}"/>
              </a:ext>
            </a:extLst>
          </p:cNvPr>
          <p:cNvSpPr txBox="1"/>
          <p:nvPr/>
        </p:nvSpPr>
        <p:spPr>
          <a:xfrm>
            <a:off x="1889018" y="6976199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3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33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0CAC3B5-2A5D-893F-CF8C-69408032FA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7" t="27713" r="407" b="44976"/>
          <a:stretch>
            <a:fillRect/>
          </a:stretch>
        </p:blipFill>
        <p:spPr>
          <a:xfrm>
            <a:off x="413883" y="3619500"/>
            <a:ext cx="12682647" cy="390486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559904" y="5190933"/>
            <a:ext cx="12390604" cy="762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1820355-DF03-2D47-D47B-21C12388C4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7" t="27713" r="407" b="44976"/>
          <a:stretch>
            <a:fillRect/>
          </a:stretch>
        </p:blipFill>
        <p:spPr>
          <a:xfrm>
            <a:off x="386878" y="4173521"/>
            <a:ext cx="12682647" cy="390486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74689E2-A6A4-573F-2BB4-DE2A12B5BB54}"/>
              </a:ext>
            </a:extLst>
          </p:cNvPr>
          <p:cNvSpPr txBox="1"/>
          <p:nvPr/>
        </p:nvSpPr>
        <p:spPr>
          <a:xfrm>
            <a:off x="6715108" y="5783900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9123</a:t>
            </a:r>
            <a:endParaRPr lang="fr-FR" sz="32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FF6B5FB-FA03-3558-03C9-4219D910E637}"/>
              </a:ext>
            </a:extLst>
          </p:cNvPr>
          <p:cNvSpPr txBox="1"/>
          <p:nvPr/>
        </p:nvSpPr>
        <p:spPr>
          <a:xfrm>
            <a:off x="762000" y="5715044"/>
            <a:ext cx="4695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تسعة ألاف ومئة وثلاثة وعشرون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33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47B092A2-40E5-E1C5-A648-0E082F5D14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" t="54893" r="-391" b="24191"/>
          <a:stretch>
            <a:fillRect/>
          </a:stretch>
        </p:blipFill>
        <p:spPr>
          <a:xfrm>
            <a:off x="393530" y="4362450"/>
            <a:ext cx="12682647" cy="299046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393530" y="4743449"/>
            <a:ext cx="6007270" cy="3810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C5E45024-7F4D-6A70-FE41-F91DA58654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" t="54893" r="-391" b="24191"/>
          <a:stretch>
            <a:fillRect/>
          </a:stretch>
        </p:blipFill>
        <p:spPr>
          <a:xfrm>
            <a:off x="516675" y="3495866"/>
            <a:ext cx="12682647" cy="2990467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A265CDF-3B9C-F3C4-799E-C357845A4527}"/>
              </a:ext>
            </a:extLst>
          </p:cNvPr>
          <p:cNvSpPr txBox="1"/>
          <p:nvPr/>
        </p:nvSpPr>
        <p:spPr>
          <a:xfrm>
            <a:off x="3200400" y="5698392"/>
            <a:ext cx="990600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8</a:t>
            </a:r>
            <a:r>
              <a:rPr lang="fr-FR" sz="3200" b="1" dirty="0">
                <a:solidFill>
                  <a:srgbClr val="C00000"/>
                </a:solidFill>
              </a:rPr>
              <a:t>  0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31FD245-6BD8-CB8F-A544-4E0DE670AEBE}"/>
              </a:ext>
            </a:extLst>
          </p:cNvPr>
          <p:cNvSpPr txBox="1"/>
          <p:nvPr/>
        </p:nvSpPr>
        <p:spPr>
          <a:xfrm>
            <a:off x="5181600" y="5698392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9  </a:t>
            </a:r>
            <a:r>
              <a:rPr lang="ar-SA" sz="3200" b="1" dirty="0">
                <a:solidFill>
                  <a:srgbClr val="C00000"/>
                </a:solidFill>
              </a:rPr>
              <a:t>3</a:t>
            </a:r>
            <a:endParaRPr lang="fr-FR" sz="3200" b="1" dirty="0">
              <a:solidFill>
                <a:srgbClr val="C00000"/>
              </a:solidFill>
            </a:endParaRP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3982894C-3C00-2448-89A0-893426634632}"/>
              </a:ext>
            </a:extLst>
          </p:cNvPr>
          <p:cNvCxnSpPr/>
          <p:nvPr/>
        </p:nvCxnSpPr>
        <p:spPr>
          <a:xfrm flipV="1">
            <a:off x="5857229" y="5012055"/>
            <a:ext cx="0" cy="3434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C01A7505-C735-9C57-AC72-1ECC79535765}"/>
              </a:ext>
            </a:extLst>
          </p:cNvPr>
          <p:cNvCxnSpPr>
            <a:cxnSpLocks/>
          </p:cNvCxnSpPr>
          <p:nvPr/>
        </p:nvCxnSpPr>
        <p:spPr>
          <a:xfrm flipH="1" flipV="1">
            <a:off x="5476229" y="5012055"/>
            <a:ext cx="381000" cy="3434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ED6D3D1-A341-DBAC-80CE-0B232E04DD51}"/>
              </a:ext>
            </a:extLst>
          </p:cNvPr>
          <p:cNvCxnSpPr/>
          <p:nvPr/>
        </p:nvCxnSpPr>
        <p:spPr>
          <a:xfrm flipV="1">
            <a:off x="3810000" y="4978890"/>
            <a:ext cx="0" cy="343438"/>
          </a:xfrm>
          <a:prstGeom prst="straightConnector1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42C0F1E4-DAEF-4AA1-DA6A-D0A36E4A0D91}"/>
              </a:ext>
            </a:extLst>
          </p:cNvPr>
          <p:cNvCxnSpPr>
            <a:cxnSpLocks/>
          </p:cNvCxnSpPr>
          <p:nvPr/>
        </p:nvCxnSpPr>
        <p:spPr>
          <a:xfrm flipH="1" flipV="1">
            <a:off x="3429000" y="4978890"/>
            <a:ext cx="381000" cy="343438"/>
          </a:xfrm>
          <a:prstGeom prst="straightConnector1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C900A432-2973-BA4D-449D-5DAE4D9EB4F7}"/>
              </a:ext>
            </a:extLst>
          </p:cNvPr>
          <p:cNvSpPr txBox="1"/>
          <p:nvPr/>
        </p:nvSpPr>
        <p:spPr>
          <a:xfrm>
            <a:off x="1198892" y="5713256"/>
            <a:ext cx="990600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3</a:t>
            </a:r>
            <a:r>
              <a:rPr lang="fr-FR" sz="3200" b="1" dirty="0">
                <a:solidFill>
                  <a:srgbClr val="C00000"/>
                </a:solidFill>
              </a:rPr>
              <a:t>  </a:t>
            </a:r>
            <a:r>
              <a:rPr lang="ar-SA" sz="3200" b="1" dirty="0">
                <a:solidFill>
                  <a:srgbClr val="C00000"/>
                </a:solidFill>
              </a:rPr>
              <a:t>9</a:t>
            </a:r>
            <a:endParaRPr lang="fr-FR" sz="3200" b="1" dirty="0">
              <a:solidFill>
                <a:srgbClr val="C00000"/>
              </a:solidFill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64DECEC4-CFAA-8A3C-A514-337950913CAC}"/>
              </a:ext>
            </a:extLst>
          </p:cNvPr>
          <p:cNvCxnSpPr/>
          <p:nvPr/>
        </p:nvCxnSpPr>
        <p:spPr>
          <a:xfrm flipV="1">
            <a:off x="1808492" y="4993754"/>
            <a:ext cx="0" cy="343438"/>
          </a:xfrm>
          <a:prstGeom prst="straightConnector1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E0CAA504-92FA-C3A2-1EAE-28B79F2058EF}"/>
              </a:ext>
            </a:extLst>
          </p:cNvPr>
          <p:cNvCxnSpPr>
            <a:cxnSpLocks/>
          </p:cNvCxnSpPr>
          <p:nvPr/>
        </p:nvCxnSpPr>
        <p:spPr>
          <a:xfrm flipH="1" flipV="1">
            <a:off x="1427492" y="4993754"/>
            <a:ext cx="381000" cy="343438"/>
          </a:xfrm>
          <a:prstGeom prst="straightConnector1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المسألتين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33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DE661A85-3A27-2B87-434F-5CC84EC6E4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104" b="136"/>
          <a:stretch>
            <a:fillRect/>
          </a:stretch>
        </p:blipFill>
        <p:spPr>
          <a:xfrm>
            <a:off x="516674" y="2594804"/>
            <a:ext cx="12682647" cy="3397130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914400" y="5663218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المسألتين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جداء عددين (الحدين أقل من 10 )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جدول ضرب العدد  2 و 3  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 قراءة وكتابة و تفكيك 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4"/>
                <a:chOff x="1111292" y="4657199"/>
                <a:chExt cx="11493415" cy="1583504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8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الضرب (عدد من رقمان في عدد من رقم واحد) 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</a:t>
                </a:r>
                <a:r>
                  <a:rPr lang="ar-S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الضرب</a:t>
                </a:r>
                <a:r>
                  <a:rPr lang="ar-MA" sz="2100" b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)</a:t>
                </a:r>
                <a:endPara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28889</TotalTime>
  <Words>1855</Words>
  <Application>Microsoft Macintosh PowerPoint</Application>
  <PresentationFormat>Personnalisé</PresentationFormat>
  <Paragraphs>649</Paragraphs>
  <Slides>61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67" baseType="lpstr">
      <vt:lpstr>Dosis</vt:lpstr>
      <vt:lpstr>Microsoft Uighur</vt:lpstr>
      <vt:lpstr>A Massir Ballpoint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305</cp:revision>
  <dcterms:created xsi:type="dcterms:W3CDTF">2006-08-16T00:00:00Z</dcterms:created>
  <dcterms:modified xsi:type="dcterms:W3CDTF">2025-10-01T11:12:05Z</dcterms:modified>
  <dc:identifier>DAFtlvZnwz4</dc:identifier>
</cp:coreProperties>
</file>