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459" r:id="rId15"/>
    <p:sldId id="2134808624" r:id="rId16"/>
    <p:sldId id="2134808625" r:id="rId17"/>
    <p:sldId id="2134808638" r:id="rId18"/>
    <p:sldId id="2134808626" r:id="rId19"/>
    <p:sldId id="2134808639" r:id="rId20"/>
    <p:sldId id="2134808640" r:id="rId21"/>
    <p:sldId id="2134808657" r:id="rId22"/>
    <p:sldId id="2134808658" r:id="rId23"/>
    <p:sldId id="2134808659" r:id="rId24"/>
    <p:sldId id="2134808660" r:id="rId25"/>
    <p:sldId id="2134808594" r:id="rId26"/>
    <p:sldId id="2134808661" r:id="rId27"/>
    <p:sldId id="2134808662" r:id="rId28"/>
    <p:sldId id="2134808663" r:id="rId29"/>
    <p:sldId id="2134808664" r:id="rId30"/>
    <p:sldId id="2134808665" r:id="rId31"/>
    <p:sldId id="2134808595" r:id="rId32"/>
    <p:sldId id="2134808645" r:id="rId33"/>
    <p:sldId id="2134808646" r:id="rId34"/>
    <p:sldId id="2134808647" r:id="rId35"/>
    <p:sldId id="2134808648" r:id="rId36"/>
    <p:sldId id="2134808649" r:id="rId37"/>
    <p:sldId id="2134808650" r:id="rId38"/>
    <p:sldId id="2134808651" r:id="rId39"/>
    <p:sldId id="2134808652" r:id="rId40"/>
    <p:sldId id="2134808653" r:id="rId41"/>
    <p:sldId id="2134808654" r:id="rId42"/>
    <p:sldId id="2134808655" r:id="rId43"/>
    <p:sldId id="2134808596" r:id="rId44"/>
    <p:sldId id="2134808468" r:id="rId45"/>
    <p:sldId id="2134808562" r:id="rId46"/>
    <p:sldId id="2134808472" r:id="rId47"/>
    <p:sldId id="2134808563" r:id="rId48"/>
    <p:sldId id="2134808501" r:id="rId49"/>
    <p:sldId id="2134808573" r:id="rId50"/>
    <p:sldId id="2134808518" r:id="rId51"/>
    <p:sldId id="2134808461" r:id="rId52"/>
    <p:sldId id="2134808469" r:id="rId53"/>
    <p:sldId id="2134808503" r:id="rId54"/>
    <p:sldId id="2134808504" r:id="rId55"/>
  </p:sldIdLst>
  <p:sldSz cx="13716000" cy="10287000"/>
  <p:notesSz cx="6858000" cy="9144000"/>
  <p:embeddedFontLst>
    <p:embeddedFont>
      <p:font typeface="Dosis" pitchFamily="2" charset="77"/>
      <p:regular r:id="rId57"/>
      <p:bold r:id="rId58"/>
    </p:embeddedFont>
    <p:embeddedFont>
      <p:font typeface="IBM Plex Sans Arabic" panose="020B0503050203000203" pitchFamily="34" charset="-78"/>
      <p:regular r:id="rId59"/>
    </p:embeddedFont>
    <p:embeddedFont>
      <p:font typeface="Microsoft Uighur" panose="02000000000000000000" pitchFamily="2" charset="-78"/>
      <p:regular r:id="rId60"/>
      <p:bold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37.png"/><Relationship Id="rId9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56.png"/><Relationship Id="rId4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4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وقراءة جدول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نواصل مسابقة تحدي الطرح وسنحدد بطل اليوم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508718" y="3331927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849178" y="3458282"/>
            <a:ext cx="6481224" cy="609731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 rtl="1">
              <a:buFont typeface="+mj-lt"/>
              <a:buAutoNum type="arabicPeriod"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 1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 عمليات طرح سريع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إلى الفرق الصحيح.</a:t>
            </a:r>
          </a:p>
          <a:p>
            <a:pPr marL="342900" indent="-342900" algn="just" rtl="1">
              <a:buFont typeface="+mj-lt"/>
              <a:buAutoNum type="arabicPeriod"/>
            </a:pPr>
            <a:endParaRPr lang="ar-SA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indent="-342900" algn="just" rtl="1">
              <a:buFont typeface="+mj-lt"/>
              <a:buAutoNum type="arabicPeriod"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2 :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عدد على جدول الطرح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متساويات الطرح  الممكنة.</a:t>
            </a:r>
          </a:p>
          <a:p>
            <a:pPr marL="342900" indent="-342900" algn="just" rtl="1">
              <a:buFont typeface="+mj-lt"/>
              <a:buAutoNum type="arabicPeriod"/>
            </a:pP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</a:t>
            </a: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 على قراءة وكتابة وتفكيك الأعداد من 0 إلى 9999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2ED4D38-0BB0-B928-B2EB-6CA196DD3D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96" y="6858050"/>
            <a:ext cx="4311094" cy="243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635937"/>
              </p:ext>
            </p:extLst>
          </p:nvPr>
        </p:nvGraphicFramePr>
        <p:xfrm>
          <a:off x="1184701" y="2722866"/>
          <a:ext cx="114717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79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8679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8679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8679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1B8B06-FF0D-847F-7237-307535414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246435"/>
              </p:ext>
            </p:extLst>
          </p:nvPr>
        </p:nvGraphicFramePr>
        <p:xfrm>
          <a:off x="1184701" y="2722866"/>
          <a:ext cx="114717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79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8679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8679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8679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بالأرقام العدد الممثل على البطاقات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87F297-F19A-430D-4703-EBE86C23B2F3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68032-2486-3E06-DCE0-D66917B83415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F17966-BC6C-5D15-7B2D-AFFF6A74FC1E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F723F2-5340-CD7F-A322-CFEBC5A487C8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EFECD0E-583D-67F0-116A-E5E927C2AC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3997-BA8E-6F16-F36A-D5A4392A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D3236B-9948-9723-AB0A-88972412695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14932-7306-8408-4D43-EC7FCDBE949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03C4E6-F05C-E5C4-B30C-43E059FEFEA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6996E5-7570-D30E-9BBB-3D261CB5556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9735C3-90B4-7000-4382-CCE75EE2A8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56F2481-D2A1-60DD-AE07-9851633384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3831A7D-F5AC-769D-57E2-DF98E31AE5D1}"/>
              </a:ext>
            </a:extLst>
          </p:cNvPr>
          <p:cNvSpPr/>
          <p:nvPr/>
        </p:nvSpPr>
        <p:spPr>
          <a:xfrm>
            <a:off x="3238498" y="5010150"/>
            <a:ext cx="7239000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3021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763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7E8FA-6B63-76B5-7FD1-4CCC18B8C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85756C-2F9E-C7D1-C11A-10442CD48B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10EDC3-0C70-42B3-AF13-C55CE3D30AF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7E6F53-B388-D39B-5039-3082C144EFA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542FCB5-4660-ABC4-FD8C-8CE4028200F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بالحروف العدد الممثل على البطاقات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34895F3-6290-8DCC-66B4-B01F7E1995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4B69ACA-D30B-2360-6151-7167AFEA5FC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4FAA03-4FB2-34CA-C4CD-D8420147FD4C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50BC21A-9CF9-9292-5368-D2512E844892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96D231-26E7-3289-F9FD-B51B40EA8D62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FE5040B-F703-3BB3-4332-EF24CAB7A6A1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7471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C32CF-9DEA-A8A4-CC11-EC39EEBFB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F129F1-A6DF-A65B-4F1B-EC83978D629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FDA07A-8A39-6D88-41F6-BE8921A0574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9ABF6E-C2A5-3DD9-7740-1BCD7AAA2E5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5CF869-D77A-7B22-6D83-A05D47627BF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90ED40-A33C-F1D7-7169-3DAE8FEEC7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B65E9BC-F7BD-B8AC-4B60-EE82874853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E94B648-552D-6DF3-2517-DD385A6D518C}"/>
              </a:ext>
            </a:extLst>
          </p:cNvPr>
          <p:cNvSpPr/>
          <p:nvPr/>
        </p:nvSpPr>
        <p:spPr>
          <a:xfrm>
            <a:off x="275852" y="5010150"/>
            <a:ext cx="12830548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آلاف وأربع مئة وتسعة وثلاثون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4212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17A52-430D-50A3-4AF8-B8D74EB14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2BFA80-AB1C-DD83-84D8-9C1C2237326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9282E9-703C-746E-2DC0-04A5EDCD220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1F9ADED-B201-5C78-B2B2-B6D1EC4D796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7D96F-4B54-F6AD-DA57-E2224BFF08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 العدد الممثل على البطاقات كتابة مفككة.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AE3D37A-6D2B-9C58-C3CC-1D25E6691C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5F7375-4B31-AF7A-F8B9-C9ACB231FE7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026779C-9C82-6D6C-BAC8-387F750431F5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0C30D0A-D1FC-0078-F5C8-12EB23E6A9FF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2220F8-45FC-4712-7E65-409D2E513B2C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AB5545B-4496-50D4-E803-B0EB1C58BAF0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3DC31DB-4CF8-D529-A30C-B71C21E0D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31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547A7-C66F-22E7-90B0-7EB0C7C15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45BF73-8B54-0A85-9156-8919872AB3D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310FDC-FE2B-BA59-29CF-FE38BCC5F5BB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4B7C33-6567-28AE-69B3-FCC970DC8D9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3EEFF7-3BD2-34DA-1D0B-19B94C39F0B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C923B63-F699-EA7A-B414-1235EEB7D6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A0763A4-4D69-0793-AB11-4897B078C2D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BF30C2D-944F-05C1-BF41-5BD339717F07}"/>
              </a:ext>
            </a:extLst>
          </p:cNvPr>
          <p:cNvSpPr/>
          <p:nvPr/>
        </p:nvSpPr>
        <p:spPr>
          <a:xfrm>
            <a:off x="685800" y="5010150"/>
            <a:ext cx="12420600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4000 + 700 + 50 +8 </a:t>
            </a:r>
          </a:p>
        </p:txBody>
      </p:sp>
    </p:spTree>
    <p:extLst>
      <p:ext uri="{BB962C8B-B14F-4D97-AF65-F5344CB8AC3E}">
        <p14:creationId xmlns:p14="http://schemas.microsoft.com/office/powerpoint/2010/main" val="600952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</a:t>
            </a: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96648" y="4964252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وانجاز عمليات طرح بمبادلة.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5275F65-828F-E07C-18AC-3D5AE9852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6" b="12383"/>
          <a:stretch>
            <a:fillRect/>
          </a:stretch>
        </p:blipFill>
        <p:spPr>
          <a:xfrm>
            <a:off x="2040350" y="5313359"/>
            <a:ext cx="4989061" cy="3429000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83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45 - 60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22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الانجاز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10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56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17 - 50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120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الانجاز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10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004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مسافرٍ بقي على متن القطار؟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ركب الأطفال؟ هل نزل الأطفال كلهم</a:t>
            </a:r>
            <a:r>
              <a:rPr lang="fr-FR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هل سبق لك أن سافرت على متن القطار؟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426371" y="3217851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43259" y="4050718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6905256" y="3217851"/>
            <a:ext cx="6384374" cy="596425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685800" y="477243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417061" y="28675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01821" y="3701206"/>
            <a:ext cx="6308280" cy="5245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251304" y="4422426"/>
            <a:ext cx="63421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ركب 85 طفلا على متن القطار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نزل من القطار 23 في المحطة الأولى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4CC16B-8204-AE32-C10C-B699717CECAF}"/>
              </a:ext>
            </a:extLst>
          </p:cNvPr>
          <p:cNvSpPr/>
          <p:nvPr/>
        </p:nvSpPr>
        <p:spPr>
          <a:xfrm>
            <a:off x="6905256" y="3217851"/>
            <a:ext cx="6384374" cy="596425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299127" y="3299897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4108240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685800" y="5572035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479111B-5C6B-8D15-E58F-36AD38B35342}"/>
              </a:ext>
            </a:extLst>
          </p:cNvPr>
          <p:cNvSpPr/>
          <p:nvPr/>
        </p:nvSpPr>
        <p:spPr>
          <a:xfrm>
            <a:off x="6905256" y="3467099"/>
            <a:ext cx="6384374" cy="571500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528809" y="3165818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8502" y="3974161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528809" y="4838700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الأطفال الذين بقوا على متن القطار.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4C7D906-5869-45EB-8274-2ECE33D84BA1}"/>
              </a:ext>
            </a:extLst>
          </p:cNvPr>
          <p:cNvSpPr/>
          <p:nvPr/>
        </p:nvSpPr>
        <p:spPr>
          <a:xfrm>
            <a:off x="6905256" y="3217851"/>
            <a:ext cx="6384374" cy="596425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306608" y="3294282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155672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609600" y="564708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4DCF91F-A3DE-7C9F-8849-A103FD16BD1A}"/>
              </a:ext>
            </a:extLst>
          </p:cNvPr>
          <p:cNvSpPr/>
          <p:nvPr/>
        </p:nvSpPr>
        <p:spPr>
          <a:xfrm>
            <a:off x="6905256" y="3217851"/>
            <a:ext cx="6384374" cy="596425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426370" y="3122427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43262" y="3964808"/>
            <a:ext cx="695997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223919" y="3964808"/>
            <a:ext cx="71793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المسافرين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نزلوا في المحطة الأولى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بقوا على متن القطار.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83021" y="698154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4FB9DB15-95D7-AFA2-EC3B-7421E1C2613A}"/>
              </a:ext>
            </a:extLst>
          </p:cNvPr>
          <p:cNvSpPr/>
          <p:nvPr/>
        </p:nvSpPr>
        <p:spPr>
          <a:xfrm>
            <a:off x="7650830" y="2701748"/>
            <a:ext cx="5638799" cy="6940905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ومقارنة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56388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نزلوا من القطار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الأطفال المسافرين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29745" y="4838700"/>
            <a:ext cx="6752853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بقوا على متن القطار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الأطفال الذين نزلوا من القطار من مجموع عدد الأطفال المسافرين.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8674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658349" y="4838700"/>
            <a:ext cx="6631280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96562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04146" y="3428452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من طفل مسافر بقي على متن القطار؟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4289842"/>
            <a:ext cx="6186141" cy="5352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585740" y="4704089"/>
            <a:ext cx="5867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بقوا على متن القطار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83 - 27 = 56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طفلا.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38B1C76-6B65-78D3-C919-0E6AC78E932B}"/>
              </a:ext>
            </a:extLst>
          </p:cNvPr>
          <p:cNvSpPr/>
          <p:nvPr/>
        </p:nvSpPr>
        <p:spPr>
          <a:xfrm>
            <a:off x="6905255" y="2920427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C7806AC4-BAF5-3618-5872-3B76C2344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" b="75859"/>
          <a:stretch>
            <a:fillRect/>
          </a:stretch>
        </p:blipFill>
        <p:spPr>
          <a:xfrm>
            <a:off x="375486" y="4146386"/>
            <a:ext cx="12965028" cy="35415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05966" y="4675340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90B3FB51-D6F1-34D0-F940-BD9C4BDA95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" b="75859"/>
          <a:stretch>
            <a:fillRect/>
          </a:stretch>
        </p:blipFill>
        <p:spPr>
          <a:xfrm>
            <a:off x="375486" y="4146386"/>
            <a:ext cx="12965028" cy="354159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389D332-7162-4389-01E3-4387D9322BA4}"/>
              </a:ext>
            </a:extLst>
          </p:cNvPr>
          <p:cNvSpPr txBox="1"/>
          <p:nvPr/>
        </p:nvSpPr>
        <p:spPr>
          <a:xfrm>
            <a:off x="1524000" y="5517071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10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72419E8-2A82-D3D4-A4B8-DEC485B8B8AA}"/>
              </a:ext>
            </a:extLst>
          </p:cNvPr>
          <p:cNvSpPr txBox="1"/>
          <p:nvPr/>
        </p:nvSpPr>
        <p:spPr>
          <a:xfrm>
            <a:off x="1524000" y="6202413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13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CDB3B0-D01E-49B6-5264-3A4A5EB28396}"/>
              </a:ext>
            </a:extLst>
          </p:cNvPr>
          <p:cNvSpPr txBox="1"/>
          <p:nvPr/>
        </p:nvSpPr>
        <p:spPr>
          <a:xfrm>
            <a:off x="1524000" y="6877794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13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8FDFCEF-D501-27DE-A601-2E488539F7EE}"/>
              </a:ext>
            </a:extLst>
          </p:cNvPr>
          <p:cNvSpPr txBox="1"/>
          <p:nvPr/>
        </p:nvSpPr>
        <p:spPr>
          <a:xfrm>
            <a:off x="3962400" y="5442997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9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CB65CB-7871-BD05-329C-0013873E83F8}"/>
              </a:ext>
            </a:extLst>
          </p:cNvPr>
          <p:cNvSpPr txBox="1"/>
          <p:nvPr/>
        </p:nvSpPr>
        <p:spPr>
          <a:xfrm>
            <a:off x="3962400" y="6165376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11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6FADA16-0DC0-BF8C-D0E1-0E6F23C0A615}"/>
              </a:ext>
            </a:extLst>
          </p:cNvPr>
          <p:cNvSpPr txBox="1"/>
          <p:nvPr/>
        </p:nvSpPr>
        <p:spPr>
          <a:xfrm>
            <a:off x="3947160" y="6877794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11</a:t>
            </a:r>
            <a:endParaRPr lang="fr-FR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7B276E56-C722-8200-A6FB-47E6A6FEB8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3374" r="44" b="49932"/>
          <a:stretch>
            <a:fillRect/>
          </a:stretch>
        </p:blipFill>
        <p:spPr>
          <a:xfrm>
            <a:off x="475118" y="3667963"/>
            <a:ext cx="12965028" cy="39160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09600" y="5372100"/>
            <a:ext cx="12631282" cy="914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A820BBA4-B311-AF31-B561-A0847B7551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3374" r="44" b="49932"/>
          <a:stretch>
            <a:fillRect/>
          </a:stretch>
        </p:blipFill>
        <p:spPr>
          <a:xfrm>
            <a:off x="475118" y="3667963"/>
            <a:ext cx="12965028" cy="391607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4319D91-5BD6-45F7-536E-5B6C992DBDC5}"/>
              </a:ext>
            </a:extLst>
          </p:cNvPr>
          <p:cNvSpPr txBox="1"/>
          <p:nvPr/>
        </p:nvSpPr>
        <p:spPr>
          <a:xfrm>
            <a:off x="3276599" y="5579805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6000 +100 +40 +1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BA9D19-A7AB-393E-0FFB-462DD8C00D1C}"/>
              </a:ext>
            </a:extLst>
          </p:cNvPr>
          <p:cNvSpPr txBox="1"/>
          <p:nvPr/>
        </p:nvSpPr>
        <p:spPr>
          <a:xfrm>
            <a:off x="7392913" y="5464314"/>
            <a:ext cx="4533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ألاف ومئة وواحد وأربعون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E454EFE-6F45-4419-A89F-4580D5F08B7A}"/>
              </a:ext>
            </a:extLst>
          </p:cNvPr>
          <p:cNvSpPr txBox="1"/>
          <p:nvPr/>
        </p:nvSpPr>
        <p:spPr>
          <a:xfrm>
            <a:off x="3048000" y="67437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.</a:t>
            </a:r>
          </a:p>
        </p:txBody>
      </p:sp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F7D25483-CCC5-989E-FA13-A05F2B5C01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t="49866" r="-472" b="27770"/>
          <a:stretch>
            <a:fillRect/>
          </a:stretch>
        </p:blipFill>
        <p:spPr>
          <a:xfrm>
            <a:off x="459878" y="4222401"/>
            <a:ext cx="12965028" cy="328106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18090" y="4533900"/>
            <a:ext cx="4242137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81899838-0CC3-4DCE-AD7E-C0FC7F217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t="49866" r="-472" b="27770"/>
          <a:stretch>
            <a:fillRect/>
          </a:stretch>
        </p:blipFill>
        <p:spPr>
          <a:xfrm>
            <a:off x="459878" y="4222401"/>
            <a:ext cx="12965028" cy="32810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3494FC6-AE70-0AF8-9CE7-5CCED5821BAB}"/>
              </a:ext>
            </a:extLst>
          </p:cNvPr>
          <p:cNvSpPr txBox="1"/>
          <p:nvPr/>
        </p:nvSpPr>
        <p:spPr>
          <a:xfrm>
            <a:off x="3200400" y="6591300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1   9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0FE2935-5438-5574-06D7-BB59FC120E51}"/>
              </a:ext>
            </a:extLst>
          </p:cNvPr>
          <p:cNvSpPr txBox="1"/>
          <p:nvPr/>
        </p:nvSpPr>
        <p:spPr>
          <a:xfrm>
            <a:off x="3200400" y="51435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90DEA6-78D4-344C-327E-7FD09E5AFED6}"/>
              </a:ext>
            </a:extLst>
          </p:cNvPr>
          <p:cNvSpPr txBox="1"/>
          <p:nvPr/>
        </p:nvSpPr>
        <p:spPr>
          <a:xfrm>
            <a:off x="3651124" y="513903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46BEE659-BAC9-B1BC-B376-D8819FF59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" t="72177" r="-585" b="-209"/>
          <a:stretch>
            <a:fillRect/>
          </a:stretch>
        </p:blipFill>
        <p:spPr>
          <a:xfrm>
            <a:off x="444637" y="2600137"/>
            <a:ext cx="12965028" cy="411256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685800" y="5211633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جداول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 تفكيك 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النقود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28654</TotalTime>
  <Words>1809</Words>
  <Application>Microsoft Macintosh PowerPoint</Application>
  <PresentationFormat>Personnalisé</PresentationFormat>
  <Paragraphs>552</Paragraphs>
  <Slides>54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0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303</cp:revision>
  <dcterms:created xsi:type="dcterms:W3CDTF">2006-08-16T00:00:00Z</dcterms:created>
  <dcterms:modified xsi:type="dcterms:W3CDTF">2025-09-22T14:06:55Z</dcterms:modified>
  <dc:identifier>DAFtlvZnwz4</dc:identifier>
</cp:coreProperties>
</file>