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8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447" r:id="rId13"/>
    <p:sldId id="2134808519" r:id="rId14"/>
    <p:sldId id="2134808631" r:id="rId15"/>
    <p:sldId id="2134808603" r:id="rId16"/>
    <p:sldId id="2134808520" r:id="rId17"/>
    <p:sldId id="2134808521" r:id="rId18"/>
    <p:sldId id="2134808522" r:id="rId19"/>
    <p:sldId id="2134808557" r:id="rId20"/>
    <p:sldId id="2134808558" r:id="rId21"/>
    <p:sldId id="2134808604" r:id="rId22"/>
    <p:sldId id="2134808605" r:id="rId23"/>
    <p:sldId id="2134808459" r:id="rId24"/>
    <p:sldId id="2134808624" r:id="rId25"/>
    <p:sldId id="2134808625" r:id="rId26"/>
    <p:sldId id="2134808632" r:id="rId27"/>
    <p:sldId id="2134808616" r:id="rId28"/>
    <p:sldId id="2134808626" r:id="rId29"/>
    <p:sldId id="2134808627" r:id="rId30"/>
    <p:sldId id="2134808628" r:id="rId31"/>
    <p:sldId id="2134808629" r:id="rId32"/>
    <p:sldId id="2134808630" r:id="rId33"/>
    <p:sldId id="2134808620" r:id="rId34"/>
    <p:sldId id="2134808621" r:id="rId35"/>
    <p:sldId id="2134808622" r:id="rId36"/>
    <p:sldId id="2134808623" r:id="rId37"/>
    <p:sldId id="2134808594" r:id="rId38"/>
    <p:sldId id="2134808538" r:id="rId39"/>
    <p:sldId id="2134808592" r:id="rId40"/>
    <p:sldId id="2134808593" r:id="rId41"/>
    <p:sldId id="2134808610" r:id="rId42"/>
    <p:sldId id="2134808611" r:id="rId43"/>
    <p:sldId id="2134808595" r:id="rId44"/>
    <p:sldId id="2134808454" r:id="rId45"/>
    <p:sldId id="2134808542" r:id="rId46"/>
    <p:sldId id="2134808491" r:id="rId47"/>
    <p:sldId id="2134808547" r:id="rId48"/>
    <p:sldId id="2134808544" r:id="rId49"/>
    <p:sldId id="2134808548" r:id="rId50"/>
    <p:sldId id="2134808545" r:id="rId51"/>
    <p:sldId id="2134808549" r:id="rId52"/>
    <p:sldId id="2134808455" r:id="rId53"/>
    <p:sldId id="2134808551" r:id="rId54"/>
    <p:sldId id="2134808546" r:id="rId55"/>
    <p:sldId id="2134808596" r:id="rId56"/>
    <p:sldId id="2134808468" r:id="rId57"/>
    <p:sldId id="2134808562" r:id="rId58"/>
    <p:sldId id="2134808472" r:id="rId59"/>
    <p:sldId id="2134808563" r:id="rId60"/>
    <p:sldId id="2134808501" r:id="rId61"/>
    <p:sldId id="2134808573" r:id="rId62"/>
    <p:sldId id="2134808518" r:id="rId63"/>
    <p:sldId id="2134808461" r:id="rId64"/>
    <p:sldId id="2134808469" r:id="rId65"/>
    <p:sldId id="2134808503" r:id="rId66"/>
    <p:sldId id="2134808504" r:id="rId67"/>
  </p:sldIdLst>
  <p:sldSz cx="13716000" cy="10287000"/>
  <p:notesSz cx="6858000" cy="9144000"/>
  <p:embeddedFontLst>
    <p:embeddedFont>
      <p:font typeface="A Massir Ballpoint" panose="00000100000000000000" pitchFamily="2" charset="-78"/>
      <p:bold r:id="rId69"/>
    </p:embeddedFont>
    <p:embeddedFont>
      <p:font typeface="Dosis" panose="02010703020202060003" pitchFamily="2" charset="0"/>
      <p:regular r:id="rId70"/>
      <p:bold r:id="rId71"/>
    </p:embeddedFont>
    <p:embeddedFont>
      <p:font typeface="IBM Plex Sans Arabic" panose="020B0604020202020204" charset="-78"/>
      <p:regular r:id="rId72"/>
    </p:embeddedFont>
    <p:embeddedFont>
      <p:font typeface="Microsoft Uighur" panose="02000000000000000000" pitchFamily="2" charset="-78"/>
      <p:regular r:id="rId73"/>
      <p:bold r:id="rId7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53" d="100"/>
          <a:sy n="53" d="100"/>
        </p:scale>
        <p:origin x="677" y="29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svg"/><Relationship Id="rId7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3.png"/><Relationship Id="rId4" Type="http://schemas.openxmlformats.org/officeDocument/2006/relationships/image" Target="../media/image4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32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FR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باستخدام 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سنلعب لعبة أقول/ تشير، ولكن سنقرا أولا جدول الطرح. تابعوا معي.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4001160" y="3029404"/>
            <a:ext cx="6209639" cy="673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97586">
            <a:off x="5446674" y="3783411"/>
            <a:ext cx="2822648" cy="272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9F7B1-CC7E-B765-4CF8-B45D7BDA9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320876-BFC9-C15B-B04E-372F0B8792A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0411D0-162F-6862-B7C5-5F4F3100E85C}"/>
              </a:ext>
            </a:extLst>
          </p:cNvPr>
          <p:cNvSpPr>
            <a:spLocks/>
          </p:cNvSpPr>
          <p:nvPr/>
        </p:nvSpPr>
        <p:spPr>
          <a:xfrm>
            <a:off x="152400" y="2933700"/>
            <a:ext cx="13422461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2FB98F-BAB7-E39C-6B40-0EB04FE7BA9D}"/>
              </a:ext>
            </a:extLst>
          </p:cNvPr>
          <p:cNvSpPr/>
          <p:nvPr/>
        </p:nvSpPr>
        <p:spPr>
          <a:xfrm>
            <a:off x="-1" y="644346"/>
            <a:ext cx="13716001" cy="20641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726662-FB2C-C7F1-74FD-9FC7354EC06F}"/>
              </a:ext>
            </a:extLst>
          </p:cNvPr>
          <p:cNvSpPr txBox="1"/>
          <p:nvPr/>
        </p:nvSpPr>
        <p:spPr>
          <a:xfrm>
            <a:off x="990600" y="887104"/>
            <a:ext cx="11305733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 مسابقة أقول/ تشير  أو أشير/ تقول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يلعب المتعلمون في ثنائيات؛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أحد المتعلمين عملية طرح (7-12 ) مثلا؛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زميله إلى الجواب على الجدول أي العدد 5؛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B6C11A9-06C0-5567-11D4-7464D67D048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DD36F1-76F2-6028-65F6-A394A8A9E8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37E949DA-EDB0-D051-52D1-57555E3263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731518" y="3301576"/>
            <a:ext cx="6096001" cy="6341078"/>
          </a:xfrm>
          <a:prstGeom prst="rect">
            <a:avLst/>
          </a:prstGeom>
        </p:spPr>
      </p:pic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EFE1B99-24B7-EBB0-7565-B2F2C6A67D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7406637" y="4640475"/>
            <a:ext cx="4967506" cy="311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46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 - 10 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5 - 10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5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- 12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3 - 12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- 11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3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8 - 11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3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5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4 - 10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9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9999 باستخدام بطاقات تفكيك العدد.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A445BC4-CFF1-C144-A95C-D08FC95CD6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06" y="6183975"/>
            <a:ext cx="4859997" cy="3239999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1100" y="4511030"/>
            <a:ext cx="1469720" cy="9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مقارنة وترتيب الأعداد من 0 إلى 9999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الأول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سنمثل العدد ببطاقات التفكيك  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DF4BDB-AF1D-2939-FEF5-4C7220E00697}"/>
              </a:ext>
            </a:extLst>
          </p:cNvPr>
          <p:cNvSpPr/>
          <p:nvPr/>
        </p:nvSpPr>
        <p:spPr>
          <a:xfrm>
            <a:off x="4297676" y="5326381"/>
            <a:ext cx="2899436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7FA060-2851-8E8C-F166-732E646D5842}"/>
              </a:ext>
            </a:extLst>
          </p:cNvPr>
          <p:cNvSpPr/>
          <p:nvPr/>
        </p:nvSpPr>
        <p:spPr>
          <a:xfrm>
            <a:off x="7315965" y="5311141"/>
            <a:ext cx="2899435" cy="124458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E08974-0398-1086-D047-8CBEE5A02420}"/>
              </a:ext>
            </a:extLst>
          </p:cNvPr>
          <p:cNvSpPr/>
          <p:nvPr/>
        </p:nvSpPr>
        <p:spPr>
          <a:xfrm>
            <a:off x="10334253" y="5303521"/>
            <a:ext cx="298704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63DD99-D657-F8FE-0DB1-C4AB0A70906B}"/>
              </a:ext>
            </a:extLst>
          </p:cNvPr>
          <p:cNvSpPr/>
          <p:nvPr/>
        </p:nvSpPr>
        <p:spPr>
          <a:xfrm>
            <a:off x="4287802" y="6668766"/>
            <a:ext cx="2939789" cy="123696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0EEB24-8639-0318-307F-AB58AC1924E8}"/>
              </a:ext>
            </a:extLst>
          </p:cNvPr>
          <p:cNvSpPr/>
          <p:nvPr/>
        </p:nvSpPr>
        <p:spPr>
          <a:xfrm>
            <a:off x="7315966" y="6634475"/>
            <a:ext cx="2939788" cy="124458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DF73F5-2F45-39ED-F9A5-A8BE44417CB8}"/>
              </a:ext>
            </a:extLst>
          </p:cNvPr>
          <p:cNvSpPr/>
          <p:nvPr/>
        </p:nvSpPr>
        <p:spPr>
          <a:xfrm>
            <a:off x="10334252" y="6638285"/>
            <a:ext cx="2939788" cy="123696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8C2FB9-9C11-185E-D9D4-B420F2405F6C}"/>
              </a:ext>
            </a:extLst>
          </p:cNvPr>
          <p:cNvSpPr/>
          <p:nvPr/>
        </p:nvSpPr>
        <p:spPr>
          <a:xfrm>
            <a:off x="931934" y="5326381"/>
            <a:ext cx="2939790" cy="123696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49DDCA-33B9-17F7-E79A-65CFA47F2BD1}"/>
              </a:ext>
            </a:extLst>
          </p:cNvPr>
          <p:cNvSpPr/>
          <p:nvPr/>
        </p:nvSpPr>
        <p:spPr>
          <a:xfrm>
            <a:off x="942237" y="6668766"/>
            <a:ext cx="2939790" cy="123696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A04467A-0DE3-289E-BCC6-D4D7A46AD356}"/>
              </a:ext>
            </a:extLst>
          </p:cNvPr>
          <p:cNvSpPr/>
          <p:nvPr/>
        </p:nvSpPr>
        <p:spPr>
          <a:xfrm>
            <a:off x="4495800" y="3238500"/>
            <a:ext cx="4495800" cy="16764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8543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AFBE4-351B-748A-C784-6FBE08FA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83B798E-B36A-010E-4586-ED5412E029C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007E6C-326B-9DDF-C0E8-6BF56D8D907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E0AA81-906A-5330-D079-AE67309C40A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D2576F-17CC-1A6A-DDAD-20188C66B31B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الثاني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سنمثل العدد ببطاقات التفكيك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25763D-8EB8-A403-6157-4A38014453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D0B6930-4042-A244-F890-CBB7285E948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8EB1E6-5F00-FC8F-8707-365E9D2CBECC}"/>
              </a:ext>
            </a:extLst>
          </p:cNvPr>
          <p:cNvSpPr/>
          <p:nvPr/>
        </p:nvSpPr>
        <p:spPr>
          <a:xfrm>
            <a:off x="4297676" y="5326381"/>
            <a:ext cx="2899436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110CA-DF9C-B646-46D0-B2C94B20072E}"/>
              </a:ext>
            </a:extLst>
          </p:cNvPr>
          <p:cNvSpPr/>
          <p:nvPr/>
        </p:nvSpPr>
        <p:spPr>
          <a:xfrm>
            <a:off x="7315965" y="5311141"/>
            <a:ext cx="2899435" cy="124458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649EA4-50A1-4F2D-5062-2F3E2E5560A8}"/>
              </a:ext>
            </a:extLst>
          </p:cNvPr>
          <p:cNvSpPr/>
          <p:nvPr/>
        </p:nvSpPr>
        <p:spPr>
          <a:xfrm>
            <a:off x="10334253" y="5303521"/>
            <a:ext cx="298704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463470-2B76-1AFD-85B0-53ABF7D6E14B}"/>
              </a:ext>
            </a:extLst>
          </p:cNvPr>
          <p:cNvSpPr/>
          <p:nvPr/>
        </p:nvSpPr>
        <p:spPr>
          <a:xfrm>
            <a:off x="4287802" y="6668766"/>
            <a:ext cx="2939789" cy="1236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مئات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3C3AED-507A-B4CC-ECCA-A27FA37E87EB}"/>
              </a:ext>
            </a:extLst>
          </p:cNvPr>
          <p:cNvSpPr/>
          <p:nvPr/>
        </p:nvSpPr>
        <p:spPr>
          <a:xfrm>
            <a:off x="7315966" y="6634475"/>
            <a:ext cx="2939788" cy="12445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عشرات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CC4499-1928-A7C0-C34E-9E5ABD4E3FF1}"/>
              </a:ext>
            </a:extLst>
          </p:cNvPr>
          <p:cNvSpPr/>
          <p:nvPr/>
        </p:nvSpPr>
        <p:spPr>
          <a:xfrm>
            <a:off x="10334252" y="6638285"/>
            <a:ext cx="2939788" cy="1236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وحدات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AC25B8-FF22-6D01-43AE-6C9E2BD9C6DC}"/>
              </a:ext>
            </a:extLst>
          </p:cNvPr>
          <p:cNvSpPr/>
          <p:nvPr/>
        </p:nvSpPr>
        <p:spPr>
          <a:xfrm>
            <a:off x="931934" y="5326381"/>
            <a:ext cx="2939790" cy="123696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E4CD25-6AE7-C6E6-5C58-3C8D509DD6BD}"/>
              </a:ext>
            </a:extLst>
          </p:cNvPr>
          <p:cNvSpPr/>
          <p:nvPr/>
        </p:nvSpPr>
        <p:spPr>
          <a:xfrm>
            <a:off x="942237" y="6668766"/>
            <a:ext cx="2939790" cy="1236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مئات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EE8661-0805-2F94-894F-2170C2B04FB0}"/>
              </a:ext>
            </a:extLst>
          </p:cNvPr>
          <p:cNvSpPr/>
          <p:nvPr/>
        </p:nvSpPr>
        <p:spPr>
          <a:xfrm>
            <a:off x="4495800" y="3238500"/>
            <a:ext cx="4495800" cy="16764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7543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959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70B7E-E488-0657-8B4B-50D3D2654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8C726-3476-BCF5-F706-E37E4857B48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930275-A041-7FBA-CCBF-ED63818C3444}"/>
              </a:ext>
            </a:extLst>
          </p:cNvPr>
          <p:cNvSpPr/>
          <p:nvPr/>
        </p:nvSpPr>
        <p:spPr>
          <a:xfrm>
            <a:off x="275852" y="3004161"/>
            <a:ext cx="13164293" cy="68377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r>
              <a:rPr lang="fr-FR" sz="19900" b="1" dirty="0">
                <a:solidFill>
                  <a:schemeClr val="tx1"/>
                </a:solidFill>
                <a:latin typeface="Dosis" pitchFamily="2" charset="0"/>
              </a:rPr>
              <a:t>&gt;</a:t>
            </a:r>
            <a:endParaRPr lang="fr-MA" sz="19900" b="1" dirty="0">
              <a:solidFill>
                <a:schemeClr val="tx1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6C70A0-93CD-D830-91D9-41685C4EF48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09BB7F-B6B6-E119-8762-6B7B4D19F2A9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سأقارن العددين 8543 و 7543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4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 أكبر  من </a:t>
            </a:r>
            <a:r>
              <a:rPr lang="fr-FR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العدد 8543 أصغر من العدد 7543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ED6B00-5E05-B59E-65A5-C34EBB071E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5FEC77-C9EE-2EBF-D8CE-B9C8F2B53B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84E9C6-509A-7C81-CFA0-BEBCB2842788}"/>
              </a:ext>
            </a:extLst>
          </p:cNvPr>
          <p:cNvSpPr/>
          <p:nvPr/>
        </p:nvSpPr>
        <p:spPr>
          <a:xfrm>
            <a:off x="1295400" y="5894048"/>
            <a:ext cx="2565395" cy="124458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CD9409-7F3E-4D92-F3FF-82D84F998BBA}"/>
              </a:ext>
            </a:extLst>
          </p:cNvPr>
          <p:cNvSpPr/>
          <p:nvPr/>
        </p:nvSpPr>
        <p:spPr>
          <a:xfrm>
            <a:off x="1727195" y="682782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5B9E43-9000-1B5A-CCD6-2A97693DC111}"/>
              </a:ext>
            </a:extLst>
          </p:cNvPr>
          <p:cNvSpPr/>
          <p:nvPr/>
        </p:nvSpPr>
        <p:spPr>
          <a:xfrm>
            <a:off x="9877055" y="5894048"/>
            <a:ext cx="2732095" cy="124458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687BC-EE70-55A6-2A51-C659884FF28C}"/>
              </a:ext>
            </a:extLst>
          </p:cNvPr>
          <p:cNvSpPr/>
          <p:nvPr/>
        </p:nvSpPr>
        <p:spPr>
          <a:xfrm>
            <a:off x="10475550" y="677796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C665C8-8324-6452-104A-0BC5AADD0097}"/>
              </a:ext>
            </a:extLst>
          </p:cNvPr>
          <p:cNvSpPr/>
          <p:nvPr/>
        </p:nvSpPr>
        <p:spPr>
          <a:xfrm>
            <a:off x="5943600" y="5595957"/>
            <a:ext cx="2133600" cy="21088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407CAC-CE43-42B4-086A-848F47FDD5F9}"/>
              </a:ext>
            </a:extLst>
          </p:cNvPr>
          <p:cNvSpPr txBox="1"/>
          <p:nvPr/>
        </p:nvSpPr>
        <p:spPr>
          <a:xfrm>
            <a:off x="4572000" y="8572500"/>
            <a:ext cx="52105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/>
              <a:t>8543 </a:t>
            </a:r>
            <a:r>
              <a:rPr lang="ar-SA" sz="6600" b="1" dirty="0"/>
              <a:t> </a:t>
            </a:r>
            <a:r>
              <a:rPr lang="fr-FR" sz="6600" b="1" dirty="0"/>
              <a:t>&gt;</a:t>
            </a:r>
            <a:r>
              <a:rPr lang="ar-SA" sz="6600" b="1" dirty="0"/>
              <a:t>  </a:t>
            </a:r>
            <a:r>
              <a:rPr lang="fr-FR" sz="6600" b="1" dirty="0"/>
              <a:t>7543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70DEB2-DC33-8185-BB42-8DCD830EF9EC}"/>
              </a:ext>
            </a:extLst>
          </p:cNvPr>
          <p:cNvSpPr/>
          <p:nvPr/>
        </p:nvSpPr>
        <p:spPr>
          <a:xfrm>
            <a:off x="660395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4A3A64-F971-8C5A-09D2-3212F5DA916C}"/>
              </a:ext>
            </a:extLst>
          </p:cNvPr>
          <p:cNvSpPr/>
          <p:nvPr/>
        </p:nvSpPr>
        <p:spPr>
          <a:xfrm>
            <a:off x="9408750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2A787E-1334-5D4C-665D-C93E3B840569}"/>
              </a:ext>
            </a:extLst>
          </p:cNvPr>
          <p:cNvSpPr/>
          <p:nvPr/>
        </p:nvSpPr>
        <p:spPr>
          <a:xfrm>
            <a:off x="381000" y="3813708"/>
            <a:ext cx="3479795" cy="123696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1AB18-D6E0-9E3F-6E19-EAB59CF28703}"/>
              </a:ext>
            </a:extLst>
          </p:cNvPr>
          <p:cNvSpPr/>
          <p:nvPr/>
        </p:nvSpPr>
        <p:spPr>
          <a:xfrm>
            <a:off x="8763000" y="3742217"/>
            <a:ext cx="3846150" cy="123696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9100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العددين.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rgbClr val="FF0000"/>
                </a:solidFill>
              </a:rPr>
              <a:t>6</a:t>
            </a:r>
            <a:r>
              <a:rPr lang="fr-FR" sz="8800" dirty="0">
                <a:solidFill>
                  <a:schemeClr val="tx1"/>
                </a:solidFill>
              </a:rPr>
              <a:t>546…</a:t>
            </a:r>
            <a:r>
              <a:rPr lang="fr-FR" sz="8800" dirty="0">
                <a:solidFill>
                  <a:srgbClr val="FF0000"/>
                </a:solidFill>
              </a:rPr>
              <a:t>5</a:t>
            </a:r>
            <a:r>
              <a:rPr lang="fr-FR" sz="8800" dirty="0">
                <a:solidFill>
                  <a:schemeClr val="tx1"/>
                </a:solidFill>
              </a:rPr>
              <a:t>678</a:t>
            </a: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35B9541-C65A-51DC-63EB-D85482DDD3A1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rgbClr val="FF0000"/>
                </a:solidFill>
              </a:rPr>
              <a:t>6</a:t>
            </a:r>
            <a:r>
              <a:rPr lang="fr-FR" sz="8800" dirty="0">
                <a:solidFill>
                  <a:schemeClr val="tx1"/>
                </a:solidFill>
              </a:rPr>
              <a:t>5</a:t>
            </a:r>
            <a:r>
              <a:rPr lang="ar-SA" sz="8800" dirty="0">
                <a:solidFill>
                  <a:schemeClr val="tx1"/>
                </a:solidFill>
              </a:rPr>
              <a:t>46</a:t>
            </a:r>
            <a:r>
              <a:rPr lang="fr-FR" sz="8800" dirty="0">
                <a:solidFill>
                  <a:schemeClr val="tx1"/>
                </a:solidFill>
              </a:rPr>
              <a:t> &gt; </a:t>
            </a:r>
            <a:r>
              <a:rPr lang="fr-FR" sz="8800" dirty="0">
                <a:solidFill>
                  <a:srgbClr val="FF0000"/>
                </a:solidFill>
              </a:rPr>
              <a:t>5</a:t>
            </a:r>
            <a:r>
              <a:rPr lang="fr-FR" sz="8800" dirty="0">
                <a:solidFill>
                  <a:schemeClr val="tx1"/>
                </a:solidFill>
              </a:rPr>
              <a:t>678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A431D-04E3-FB8B-CBAB-A490951F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4FBB68-D9DF-F08D-3EB5-A29CE9F93A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EBBC83-8557-75C1-A9C6-A0429BBDBD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E61733-91BB-E503-7F9C-03FF356E3BD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1C5E9D-EA84-390C-4180-37919283EE5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العددين.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68EFD6-A1F6-4EFD-261C-A464B05F32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7482B6C-F634-C259-5DED-1384C06D2A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4FB6CC8-0679-0553-37B1-682F612DEE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9438C97-4898-423A-5C27-A75F3498BC92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chemeClr val="tx1"/>
                </a:solidFill>
              </a:rPr>
              <a:t>9875…..8875</a:t>
            </a:r>
          </a:p>
        </p:txBody>
      </p:sp>
    </p:spTree>
    <p:extLst>
      <p:ext uri="{BB962C8B-B14F-4D97-AF65-F5344CB8AC3E}">
        <p14:creationId xmlns:p14="http://schemas.microsoft.com/office/powerpoint/2010/main" val="210968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240BF-6236-7C7C-51C7-E860BE3FE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0A4F93-80BB-A74E-3653-37ED7281C0F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617D8-D51D-52A2-F49C-6669EBE56E3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63F05A-0FA8-F3A7-8DBA-32607FBC07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653D74-2022-395B-6933-EBD86752FD13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4058F-05B2-420D-812C-2AFDC56E795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B634FE-D77C-2447-870F-D0C2BBAE5D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65E65D9-6B65-EDF2-8EA5-4FB0D1FC275E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600" dirty="0">
                <a:solidFill>
                  <a:srgbClr val="FF0000"/>
                </a:solidFill>
              </a:rPr>
              <a:t>9</a:t>
            </a:r>
            <a:r>
              <a:rPr lang="fr-FR" sz="9600" dirty="0">
                <a:solidFill>
                  <a:schemeClr val="tx1"/>
                </a:solidFill>
              </a:rPr>
              <a:t>875 &gt; </a:t>
            </a:r>
            <a:r>
              <a:rPr lang="fr-FR" sz="9600" dirty="0">
                <a:solidFill>
                  <a:srgbClr val="FF0000"/>
                </a:solidFill>
              </a:rPr>
              <a:t>8</a:t>
            </a:r>
            <a:r>
              <a:rPr lang="fr-FR" sz="9600" dirty="0">
                <a:solidFill>
                  <a:schemeClr val="tx1"/>
                </a:solidFill>
              </a:rPr>
              <a:t>875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665DE51-480B-BB8E-F003-B47F664ACE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1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52834-9C4E-DF8B-EAAB-F53CC82D8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8E41F5-99F1-9392-2493-E2D33797E88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99275C-0079-4990-AEA1-1AF8B21AB61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F9F3EAA-8936-28C1-0392-0934341314E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DBDCA1-426A-3D2C-364D-45A9BBCDBC8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رتبوا تزايديا سلسة الأعداد الآتية: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C5D1D8-6825-3C75-9751-4924C6BD26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750D8C-FADE-EEEC-E461-FB0A9946C84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368F876-21D7-ADD8-7FEC-20E59889DF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83ECCDB-B36D-FF14-27AD-3B734C82CE59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chemeClr val="tx1"/>
                </a:solidFill>
              </a:rPr>
              <a:t>5665 -8757 - 6435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25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8D06F-FB3A-A029-DF21-4DCF38579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F1AAE6-03F8-9047-82BB-2EE89EC28A2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FE4AB1-9634-6A7F-EA85-A18EB37B5F0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58A8E-3C48-9066-9118-C40B7212850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ACD494-9725-4895-E810-A3B07F29DDA5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CBF40E-BBEF-B847-0225-54ECC30226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A4B5C0-C195-88C4-B04C-237F84BE71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26E17B2-DD31-6471-D9E7-C05CDD4AB1F5}"/>
              </a:ext>
            </a:extLst>
          </p:cNvPr>
          <p:cNvSpPr/>
          <p:nvPr/>
        </p:nvSpPr>
        <p:spPr>
          <a:xfrm>
            <a:off x="337934" y="5143500"/>
            <a:ext cx="12997066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500" dirty="0">
                <a:solidFill>
                  <a:srgbClr val="FF0000"/>
                </a:solidFill>
              </a:rPr>
              <a:t>5</a:t>
            </a:r>
            <a:r>
              <a:rPr lang="ar-SA" sz="11500" dirty="0">
                <a:solidFill>
                  <a:schemeClr val="tx1"/>
                </a:solidFill>
              </a:rPr>
              <a:t>665 </a:t>
            </a:r>
            <a:r>
              <a:rPr lang="fr-FR" sz="11500" dirty="0">
                <a:solidFill>
                  <a:schemeClr val="tx1"/>
                </a:solidFill>
              </a:rPr>
              <a:t>&lt; </a:t>
            </a:r>
            <a:r>
              <a:rPr lang="ar-SA" sz="11500" dirty="0">
                <a:solidFill>
                  <a:srgbClr val="FF0000"/>
                </a:solidFill>
              </a:rPr>
              <a:t>6</a:t>
            </a:r>
            <a:r>
              <a:rPr lang="ar-SA" sz="11500" dirty="0">
                <a:solidFill>
                  <a:schemeClr val="tx1"/>
                </a:solidFill>
              </a:rPr>
              <a:t>435</a:t>
            </a:r>
            <a:r>
              <a:rPr lang="fr-FR" sz="11500" dirty="0">
                <a:solidFill>
                  <a:schemeClr val="tx1"/>
                </a:solidFill>
              </a:rPr>
              <a:t> &lt;</a:t>
            </a:r>
            <a:r>
              <a:rPr lang="ar-SA" sz="9600" dirty="0">
                <a:solidFill>
                  <a:srgbClr val="FF0000"/>
                </a:solidFill>
              </a:rPr>
              <a:t> </a:t>
            </a:r>
            <a:r>
              <a:rPr lang="ar-SA" sz="11500" dirty="0">
                <a:solidFill>
                  <a:srgbClr val="FF0000"/>
                </a:solidFill>
              </a:rPr>
              <a:t>8</a:t>
            </a:r>
            <a:r>
              <a:rPr lang="ar-SA" sz="11500" dirty="0">
                <a:solidFill>
                  <a:schemeClr val="tx1"/>
                </a:solidFill>
              </a:rPr>
              <a:t>757</a:t>
            </a:r>
            <a:endParaRPr lang="fr-FR" sz="96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20B537A4-C7FD-1472-7197-D666DFE3BD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55608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288B0-961A-FB23-4451-299869183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1F09D8-1A95-ED89-CFD3-167C04BE0EF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B0F7D6-7782-C51A-46A6-F71DF1D0ECD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727A8C4-5047-B029-E3F6-8DC1F0F5571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D4D1BF-326E-B209-BAAD-40C0925F6D9F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رتبوا تناقصيا السلسة التالية: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BD08AF-C48D-EC51-87E6-89713BBDDE7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0082F3-22CC-0CB1-0DEC-2A416534C32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326498F-CE0F-02D8-F0C9-833D14D203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B130250-D4AE-7E01-FDDA-6BC0431809B0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chemeClr val="tx1"/>
                </a:solidFill>
              </a:rPr>
              <a:t>87</a:t>
            </a:r>
            <a:r>
              <a:rPr lang="ar-SA" sz="8800" dirty="0">
                <a:solidFill>
                  <a:srgbClr val="FF0000"/>
                </a:solidFill>
              </a:rPr>
              <a:t>6</a:t>
            </a:r>
            <a:r>
              <a:rPr lang="ar-SA" sz="8800" dirty="0">
                <a:solidFill>
                  <a:schemeClr val="tx1"/>
                </a:solidFill>
              </a:rPr>
              <a:t>5 -87</a:t>
            </a:r>
            <a:r>
              <a:rPr lang="ar-SA" sz="8800" dirty="0">
                <a:solidFill>
                  <a:srgbClr val="FF0000"/>
                </a:solidFill>
              </a:rPr>
              <a:t>7</a:t>
            </a:r>
            <a:r>
              <a:rPr lang="ar-SA" sz="8800" dirty="0">
                <a:solidFill>
                  <a:schemeClr val="tx1"/>
                </a:solidFill>
              </a:rPr>
              <a:t>5 - 87</a:t>
            </a:r>
            <a:r>
              <a:rPr lang="ar-SA" sz="8800" dirty="0">
                <a:solidFill>
                  <a:srgbClr val="FF0000"/>
                </a:solidFill>
              </a:rPr>
              <a:t>3</a:t>
            </a:r>
            <a:r>
              <a:rPr lang="ar-SA" sz="8800" dirty="0">
                <a:solidFill>
                  <a:schemeClr val="tx1"/>
                </a:solidFill>
              </a:rPr>
              <a:t>5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183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449AE-61BB-50F9-9560-5940D3A6B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729633-A3C6-2CBA-6859-F21C8216F88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21C7B7-DFAC-B0B7-7CC5-F51236DCAB3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AADEE7-77EE-B76E-9D7E-345709328E2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5BEAFA-24A8-0658-B2B1-C87FC8B43B99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79B520D-24C4-26CB-E39F-7F2696CB780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A6E4D1B-1002-9C2E-B9BA-3D16B7A5A8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27AC1DA-1E3D-869B-7593-C2DE137C2C10}"/>
              </a:ext>
            </a:extLst>
          </p:cNvPr>
          <p:cNvSpPr/>
          <p:nvPr/>
        </p:nvSpPr>
        <p:spPr>
          <a:xfrm>
            <a:off x="1562098" y="5143500"/>
            <a:ext cx="11239502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9600" dirty="0">
                <a:solidFill>
                  <a:schemeClr val="tx1"/>
                </a:solidFill>
              </a:rPr>
              <a:t>87</a:t>
            </a:r>
            <a:r>
              <a:rPr lang="ar-SA" sz="9600" dirty="0">
                <a:solidFill>
                  <a:srgbClr val="FF0000"/>
                </a:solidFill>
              </a:rPr>
              <a:t>7</a:t>
            </a:r>
            <a:r>
              <a:rPr lang="ar-SA" sz="9600" dirty="0">
                <a:solidFill>
                  <a:schemeClr val="tx1"/>
                </a:solidFill>
              </a:rPr>
              <a:t>5</a:t>
            </a:r>
            <a:r>
              <a:rPr lang="fr-FR" sz="9600" dirty="0">
                <a:solidFill>
                  <a:schemeClr val="tx1"/>
                </a:solidFill>
              </a:rPr>
              <a:t> &gt; </a:t>
            </a:r>
            <a:r>
              <a:rPr lang="ar-SA" sz="9600" dirty="0">
                <a:solidFill>
                  <a:schemeClr val="tx1"/>
                </a:solidFill>
              </a:rPr>
              <a:t>87</a:t>
            </a:r>
            <a:r>
              <a:rPr lang="ar-SA" sz="9600" dirty="0">
                <a:solidFill>
                  <a:srgbClr val="FF0000"/>
                </a:solidFill>
              </a:rPr>
              <a:t>6</a:t>
            </a:r>
            <a:r>
              <a:rPr lang="ar-SA" sz="9600" dirty="0">
                <a:solidFill>
                  <a:schemeClr val="tx1"/>
                </a:solidFill>
              </a:rPr>
              <a:t>5</a:t>
            </a:r>
            <a:r>
              <a:rPr lang="fr-FR" sz="9600" dirty="0">
                <a:solidFill>
                  <a:schemeClr val="tx1"/>
                </a:solidFill>
              </a:rPr>
              <a:t> &gt;</a:t>
            </a:r>
            <a:r>
              <a:rPr lang="ar-SA" sz="9600" dirty="0">
                <a:solidFill>
                  <a:schemeClr val="tx1"/>
                </a:solidFill>
              </a:rPr>
              <a:t> 87</a:t>
            </a:r>
            <a:r>
              <a:rPr lang="ar-SA" sz="9600" dirty="0">
                <a:solidFill>
                  <a:srgbClr val="FF0000"/>
                </a:solidFill>
              </a:rPr>
              <a:t>3</a:t>
            </a:r>
            <a:r>
              <a:rPr lang="ar-SA" sz="9600" dirty="0">
                <a:solidFill>
                  <a:schemeClr val="tx1"/>
                </a:solidFill>
              </a:rPr>
              <a:t>5</a:t>
            </a:r>
            <a:endParaRPr lang="fr-FR" sz="96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9022E5B5-08DE-4419-86BC-402C2AD647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20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يواصل المتعلمون التدرب على وضع وإنجاز عمليات طرح بمبادلة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E8B61C7-AB3C-A161-A2DB-D09E23A7A413}"/>
              </a:ext>
            </a:extLst>
          </p:cNvPr>
          <p:cNvGrpSpPr/>
          <p:nvPr/>
        </p:nvGrpSpPr>
        <p:grpSpPr>
          <a:xfrm>
            <a:off x="1437965" y="3508716"/>
            <a:ext cx="6358992" cy="5848927"/>
            <a:chOff x="5695281" y="3272011"/>
            <a:chExt cx="6358992" cy="5848927"/>
          </a:xfrm>
        </p:grpSpPr>
        <p:pic>
          <p:nvPicPr>
            <p:cNvPr id="10" name="Image 9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38AC6D72-3ABE-82E7-5DD0-AB95B29E7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D5FF4FF8-8650-E034-DFA5-B40F5E60D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5281" y="4881610"/>
              <a:ext cx="6358992" cy="4239328"/>
            </a:xfrm>
            <a:prstGeom prst="rect">
              <a:avLst/>
            </a:prstGeom>
          </p:spPr>
        </p:pic>
      </p:grpSp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E575D4A3-95D8-69B9-1696-ED5F88E7B4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A335F19-4D9F-F1AA-00DE-50D66B0D84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15144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B4566B7A-6941-9BD9-B1C2-7AB82A4287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70AFFC85-80E3-8609-267B-AFC906370D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37 - 56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32993"/>
              </p:ext>
            </p:extLst>
          </p:nvPr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1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59 - 85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63842" y="5405150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تملك الأم؟ ماذا فعلت الأم 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باعت منها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45 دجاجة 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الدجاج الذي بقي لدى الأم.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المرحلة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تملكه الأم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الداج الذي بيع.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بقي.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بِيعَ.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تملكه الأم.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المتبقي.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الدجاج الذي بيع من عدد الدجاج الذي تملكه الأم.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42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86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عدد الدجاج الذي بقي لدى الأم؟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بقي لدى الأم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83 - 45 = 38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دجاجة.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02F6ABD-B434-7D20-BE77-74EFF558D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2"/>
          <a:stretch>
            <a:fillRect/>
          </a:stretch>
        </p:blipFill>
        <p:spPr>
          <a:xfrm>
            <a:off x="609600" y="3830171"/>
            <a:ext cx="12547937" cy="34954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40080" y="4573367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1977C922-9E76-5A0C-1030-7C6DFE495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2"/>
          <a:stretch>
            <a:fillRect/>
          </a:stretch>
        </p:blipFill>
        <p:spPr>
          <a:xfrm>
            <a:off x="609600" y="3830171"/>
            <a:ext cx="12547937" cy="349549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AA7E9B-68CF-2058-869D-A7286CF07A34}"/>
              </a:ext>
            </a:extLst>
          </p:cNvPr>
          <p:cNvSpPr txBox="1"/>
          <p:nvPr/>
        </p:nvSpPr>
        <p:spPr>
          <a:xfrm>
            <a:off x="1828800" y="517897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D47061-22DE-0735-03A8-90C57C7506B8}"/>
              </a:ext>
            </a:extLst>
          </p:cNvPr>
          <p:cNvSpPr txBox="1"/>
          <p:nvPr/>
        </p:nvSpPr>
        <p:spPr>
          <a:xfrm>
            <a:off x="1841938" y="5859536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B5EE1C-39DB-268E-956E-7DB2B59C04F6}"/>
              </a:ext>
            </a:extLst>
          </p:cNvPr>
          <p:cNvSpPr txBox="1"/>
          <p:nvPr/>
        </p:nvSpPr>
        <p:spPr>
          <a:xfrm>
            <a:off x="1841938" y="654801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02276F-104E-FE03-774E-05900FC63A61}"/>
              </a:ext>
            </a:extLst>
          </p:cNvPr>
          <p:cNvSpPr txBox="1"/>
          <p:nvPr/>
        </p:nvSpPr>
        <p:spPr>
          <a:xfrm>
            <a:off x="4204138" y="517897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8003F0-8DC7-612F-6130-102EDAA64159}"/>
              </a:ext>
            </a:extLst>
          </p:cNvPr>
          <p:cNvSpPr txBox="1"/>
          <p:nvPr/>
        </p:nvSpPr>
        <p:spPr>
          <a:xfrm>
            <a:off x="4204138" y="5904601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B98DA0-B324-A957-F445-10CB982CEBF6}"/>
              </a:ext>
            </a:extLst>
          </p:cNvPr>
          <p:cNvSpPr txBox="1"/>
          <p:nvPr/>
        </p:nvSpPr>
        <p:spPr>
          <a:xfrm>
            <a:off x="4204138" y="654801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21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B1115C3D-4A2D-8E77-CFAB-562C5CA66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" t="24620" r="1111" b="53117"/>
          <a:stretch>
            <a:fillRect/>
          </a:stretch>
        </p:blipFill>
        <p:spPr>
          <a:xfrm>
            <a:off x="558464" y="4585816"/>
            <a:ext cx="12547937" cy="31727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09598" y="5448300"/>
            <a:ext cx="6324601" cy="2438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60D8B3C-06F4-99EC-8399-78465C8C17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" t="24620" r="1111" b="53117"/>
          <a:stretch>
            <a:fillRect/>
          </a:stretch>
        </p:blipFill>
        <p:spPr>
          <a:xfrm>
            <a:off x="558464" y="4585816"/>
            <a:ext cx="12547937" cy="31727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CEC2E7D-AD14-6D94-E1A7-ED99E783C12B}"/>
              </a:ext>
            </a:extLst>
          </p:cNvPr>
          <p:cNvSpPr txBox="1"/>
          <p:nvPr/>
        </p:nvSpPr>
        <p:spPr>
          <a:xfrm>
            <a:off x="3962400" y="67392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3754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9A43B5-BEA7-3395-F613-2B82ECB712F6}"/>
              </a:ext>
            </a:extLst>
          </p:cNvPr>
          <p:cNvSpPr txBox="1"/>
          <p:nvPr/>
        </p:nvSpPr>
        <p:spPr>
          <a:xfrm>
            <a:off x="4914899" y="67392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3547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BE7414-1CB1-D2EC-103D-1E48EAE092B1}"/>
              </a:ext>
            </a:extLst>
          </p:cNvPr>
          <p:cNvSpPr txBox="1"/>
          <p:nvPr/>
        </p:nvSpPr>
        <p:spPr>
          <a:xfrm>
            <a:off x="5872653" y="6744622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3457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االتدرب على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3364D388-266A-7E0B-D1D2-C1953887F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" t="45983" r="-294" b="25508"/>
          <a:stretch>
            <a:fillRect/>
          </a:stretch>
        </p:blipFill>
        <p:spPr>
          <a:xfrm>
            <a:off x="710863" y="4095400"/>
            <a:ext cx="12547937" cy="40628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10863" y="4743449"/>
            <a:ext cx="4846320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1123FCC9-65F4-6F3D-133C-FCE5D9A82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" t="45983" r="-294" b="25508"/>
          <a:stretch>
            <a:fillRect/>
          </a:stretch>
        </p:blipFill>
        <p:spPr>
          <a:xfrm>
            <a:off x="762000" y="4060190"/>
            <a:ext cx="12547937" cy="406288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239C53-2D72-E6DA-D869-2B8A8AC96933}"/>
              </a:ext>
            </a:extLst>
          </p:cNvPr>
          <p:cNvSpPr txBox="1"/>
          <p:nvPr/>
        </p:nvSpPr>
        <p:spPr>
          <a:xfrm>
            <a:off x="1418853" y="6680295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3  4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B0DE2FE-EC82-032F-DF96-943B1CBA6266}"/>
              </a:ext>
            </a:extLst>
          </p:cNvPr>
          <p:cNvSpPr txBox="1"/>
          <p:nvPr/>
        </p:nvSpPr>
        <p:spPr>
          <a:xfrm>
            <a:off x="1418853" y="6126842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6  3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4188E7-EE67-7DE2-A0A9-57074F687C06}"/>
              </a:ext>
            </a:extLst>
          </p:cNvPr>
          <p:cNvSpPr txBox="1"/>
          <p:nvPr/>
        </p:nvSpPr>
        <p:spPr>
          <a:xfrm>
            <a:off x="1418853" y="7262239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2  9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C655CC0-A439-4135-36A7-450FA90893CF}"/>
              </a:ext>
            </a:extLst>
          </p:cNvPr>
          <p:cNvCxnSpPr>
            <a:endCxn id="6" idx="0"/>
          </p:cNvCxnSpPr>
          <p:nvPr/>
        </p:nvCxnSpPr>
        <p:spPr>
          <a:xfrm flipV="1">
            <a:off x="1418853" y="6126842"/>
            <a:ext cx="495300" cy="5534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D8CBE9F-340B-CD0B-9151-852F523ACE2A}"/>
              </a:ext>
            </a:extLst>
          </p:cNvPr>
          <p:cNvCxnSpPr/>
          <p:nvPr/>
        </p:nvCxnSpPr>
        <p:spPr>
          <a:xfrm flipV="1">
            <a:off x="1757177" y="6108035"/>
            <a:ext cx="495300" cy="5534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A2E55B6-E238-9A39-5EFD-665A99C8765E}"/>
              </a:ext>
            </a:extLst>
          </p:cNvPr>
          <p:cNvSpPr txBox="1"/>
          <p:nvPr/>
        </p:nvSpPr>
        <p:spPr>
          <a:xfrm>
            <a:off x="1492766" y="5783943"/>
            <a:ext cx="49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19F4219-D5F5-3C73-C86D-3217E1A5B097}"/>
              </a:ext>
            </a:extLst>
          </p:cNvPr>
          <p:cNvSpPr txBox="1"/>
          <p:nvPr/>
        </p:nvSpPr>
        <p:spPr>
          <a:xfrm>
            <a:off x="1804958" y="5780416"/>
            <a:ext cx="64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6F99381-319E-6D3A-0850-AB12B45E3B1D}"/>
              </a:ext>
            </a:extLst>
          </p:cNvPr>
          <p:cNvSpPr txBox="1"/>
          <p:nvPr/>
        </p:nvSpPr>
        <p:spPr>
          <a:xfrm>
            <a:off x="3962400" y="6684236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2  9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2AB393-EC51-FA24-AD58-D4D9ECC25304}"/>
              </a:ext>
            </a:extLst>
          </p:cNvPr>
          <p:cNvSpPr txBox="1"/>
          <p:nvPr/>
        </p:nvSpPr>
        <p:spPr>
          <a:xfrm>
            <a:off x="3962400" y="6130783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5  8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56FB594-D658-5CCC-A803-2F56AD220182}"/>
              </a:ext>
            </a:extLst>
          </p:cNvPr>
          <p:cNvSpPr txBox="1"/>
          <p:nvPr/>
        </p:nvSpPr>
        <p:spPr>
          <a:xfrm>
            <a:off x="3962400" y="726618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2  9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5B8DAA3-F436-99EC-2854-9852014E6DC8}"/>
              </a:ext>
            </a:extLst>
          </p:cNvPr>
          <p:cNvCxnSpPr/>
          <p:nvPr/>
        </p:nvCxnSpPr>
        <p:spPr>
          <a:xfrm flipV="1">
            <a:off x="3894637" y="6070413"/>
            <a:ext cx="495300" cy="5534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E395CC8D-8B29-99F9-3888-F3BA4EB6E2CD}"/>
              </a:ext>
            </a:extLst>
          </p:cNvPr>
          <p:cNvCxnSpPr/>
          <p:nvPr/>
        </p:nvCxnSpPr>
        <p:spPr>
          <a:xfrm flipV="1">
            <a:off x="4347977" y="6038853"/>
            <a:ext cx="495300" cy="5534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B3E9466-57F3-3568-79BC-E68BCA20E5BD}"/>
              </a:ext>
            </a:extLst>
          </p:cNvPr>
          <p:cNvSpPr txBox="1"/>
          <p:nvPr/>
        </p:nvSpPr>
        <p:spPr>
          <a:xfrm>
            <a:off x="3996113" y="5731041"/>
            <a:ext cx="49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782097-08C5-37FF-C99A-26A91D953000}"/>
              </a:ext>
            </a:extLst>
          </p:cNvPr>
          <p:cNvSpPr txBox="1"/>
          <p:nvPr/>
        </p:nvSpPr>
        <p:spPr>
          <a:xfrm>
            <a:off x="4308305" y="5727514"/>
            <a:ext cx="64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F0913B99-D29C-2B9E-D9BA-C907AA188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" t="74519" r="-683" b="164"/>
          <a:stretch>
            <a:fillRect/>
          </a:stretch>
        </p:blipFill>
        <p:spPr>
          <a:xfrm>
            <a:off x="822960" y="2644745"/>
            <a:ext cx="12547937" cy="3607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29053</TotalTime>
  <Words>1891</Words>
  <Application>Microsoft Office PowerPoint</Application>
  <PresentationFormat>Personnalisé</PresentationFormat>
  <Paragraphs>580</Paragraphs>
  <Slides>66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2" baseType="lpstr">
      <vt:lpstr>Dosis</vt:lpstr>
      <vt:lpstr>A Massir Ballpoint</vt:lpstr>
      <vt:lpstr>Arial</vt:lpstr>
      <vt:lpstr>IBM Plex Sans Arabic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279</cp:revision>
  <dcterms:created xsi:type="dcterms:W3CDTF">2006-08-16T00:00:00Z</dcterms:created>
  <dcterms:modified xsi:type="dcterms:W3CDTF">2025-10-01T12:12:55Z</dcterms:modified>
  <dc:identifier>DAFtlvZnwz4</dc:identifier>
</cp:coreProperties>
</file>