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631" r:id="rId15"/>
    <p:sldId id="2134808459" r:id="rId16"/>
    <p:sldId id="2134808624" r:id="rId17"/>
    <p:sldId id="2134808625" r:id="rId18"/>
    <p:sldId id="2134808615" r:id="rId19"/>
    <p:sldId id="2134808616" r:id="rId20"/>
    <p:sldId id="2134808626" r:id="rId21"/>
    <p:sldId id="2134808627" r:id="rId22"/>
    <p:sldId id="2134808628" r:id="rId23"/>
    <p:sldId id="2134808629" r:id="rId24"/>
    <p:sldId id="2134808630" r:id="rId25"/>
    <p:sldId id="2134808594" r:id="rId26"/>
    <p:sldId id="2134808538" r:id="rId27"/>
    <p:sldId id="2134808592" r:id="rId28"/>
    <p:sldId id="2134808593" r:id="rId29"/>
    <p:sldId id="2134808610" r:id="rId30"/>
    <p:sldId id="2134808611" r:id="rId31"/>
    <p:sldId id="2134808595" r:id="rId32"/>
    <p:sldId id="2134808454" r:id="rId33"/>
    <p:sldId id="2134808542" r:id="rId34"/>
    <p:sldId id="2134808491" r:id="rId35"/>
    <p:sldId id="2134808547" r:id="rId36"/>
    <p:sldId id="2134808544" r:id="rId37"/>
    <p:sldId id="2134808548" r:id="rId38"/>
    <p:sldId id="2134808545" r:id="rId39"/>
    <p:sldId id="2134808549" r:id="rId40"/>
    <p:sldId id="2134808455" r:id="rId41"/>
    <p:sldId id="2134808551" r:id="rId42"/>
    <p:sldId id="2134808546" r:id="rId43"/>
    <p:sldId id="2134808596" r:id="rId44"/>
    <p:sldId id="2134808468" r:id="rId45"/>
    <p:sldId id="2134808562" r:id="rId46"/>
    <p:sldId id="2134808472" r:id="rId47"/>
    <p:sldId id="2134808563" r:id="rId48"/>
    <p:sldId id="2134808501" r:id="rId49"/>
    <p:sldId id="2134808573" r:id="rId50"/>
    <p:sldId id="2134808518" r:id="rId51"/>
    <p:sldId id="2134808461" r:id="rId52"/>
    <p:sldId id="2134808469" r:id="rId53"/>
    <p:sldId id="2134808503" r:id="rId54"/>
    <p:sldId id="2134808504" r:id="rId55"/>
  </p:sldIdLst>
  <p:sldSz cx="13716000" cy="10287000"/>
  <p:notesSz cx="6858000" cy="9144000"/>
  <p:embeddedFontLst>
    <p:embeddedFont>
      <p:font typeface="Dosis" pitchFamily="2" charset="77"/>
      <p:regular r:id="rId57"/>
      <p:bold r:id="rId58"/>
    </p:embeddedFont>
    <p:embeddedFont>
      <p:font typeface="IBM Plex Sans Arabic" panose="020B0503050203000203" pitchFamily="34" charset="-78"/>
      <p:regular r:id="rId59"/>
    </p:embeddedFont>
    <p:embeddedFont>
      <p:font typeface="Microsoft Uighur" panose="02000000000000000000" pitchFamily="2" charset="-78"/>
      <p:regular r:id="rId60"/>
      <p:bold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9.png"/><Relationship Id="rId4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سنقوم معا بملء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1301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46695" y="5626725"/>
            <a:ext cx="304059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يملأ الأستاذ والمتعلمون جدول الطرح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2" y="4411073"/>
            <a:ext cx="1790037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3CFFE-D46F-02A0-F1F8-88A538D40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3E2D4A1-6C7A-AFF2-2184-FCD9B9E712E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9B69538-4DC9-3D7A-0C39-14A922897AB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90A710-4559-8DAC-A290-4649ED09355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8EFC4-BF34-A569-A355-A1A73AC6D78D}"/>
              </a:ext>
            </a:extLst>
          </p:cNvPr>
          <p:cNvSpPr txBox="1"/>
          <p:nvPr/>
        </p:nvSpPr>
        <p:spPr>
          <a:xfrm>
            <a:off x="990600" y="887104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سننظم  مسابقة في الطرح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السريع"تحدي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المتعلمين إلى ثنائيات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لعبة أقول/ تشير أو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أشير/ 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B0FDA6-101F-107A-D15C-B9A79A7A53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33D260B-CDAA-03D1-7757-D4156A5E6D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15BBFA0B-F0C4-1BF1-D6F6-CDBE339E91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792478" y="2940961"/>
            <a:ext cx="6096001" cy="63410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DB71E9-5A00-062B-DCB5-72943696FD27}"/>
              </a:ext>
            </a:extLst>
          </p:cNvPr>
          <p:cNvSpPr/>
          <p:nvPr/>
        </p:nvSpPr>
        <p:spPr>
          <a:xfrm>
            <a:off x="7086599" y="3162300"/>
            <a:ext cx="6012259" cy="6019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r" defTabSz="914400" rtl="1" eaLnBrk="1" latinLnBrk="0" hangingPunct="1">
              <a:buFont typeface="+mj-lt"/>
              <a:buAutoNum type="arabicPeriod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1</a:t>
            </a:r>
          </a:p>
          <a:p>
            <a:pPr marL="457200" indent="-4572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الأستاذ/المتعلم عملية طرح مثلا  </a:t>
            </a: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(3- 9)</a:t>
            </a:r>
          </a:p>
          <a:p>
            <a:pPr marL="457200" indent="-4572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الأخر إلى النتيجة على الجدول مثلا </a:t>
            </a: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(6)</a:t>
            </a:r>
            <a:endParaRPr lang="ar-SA" sz="2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14350" indent="-514350" algn="r" defTabSz="914400" rtl="1" eaLnBrk="1" latinLnBrk="0" hangingPunct="1">
              <a:buFont typeface="+mj-lt"/>
              <a:buAutoNum type="arabicPeriod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</a:t>
            </a:r>
          </a:p>
          <a:p>
            <a:pPr marL="457200" indent="-4572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الأستاذ/المتعلم إلى النتيجة على الجدول مثلا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جميع الحلول الممكنة</a:t>
            </a:r>
          </a:p>
          <a:p>
            <a:pPr marL="571500" indent="-5715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3 - 10</a:t>
            </a:r>
          </a:p>
          <a:p>
            <a:pPr marL="571500" indent="-5715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2-9</a:t>
            </a:r>
          </a:p>
          <a:p>
            <a:pPr marL="571500" indent="-5715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1-8</a:t>
            </a:r>
          </a:p>
          <a:p>
            <a:pPr algn="r" defTabSz="914400" rtl="1" eaLnBrk="1" latinLnBrk="0" hangingPunct="1"/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316329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3D99-5F70-DA17-187D-D34FC287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A0F1BA-6950-2008-E907-ED2DCBB8F87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97A084-3AE6-4677-59CD-2C177C53290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53B7F1-8353-18A2-A57F-AAFE6BD6CFD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C56BBF7-96C1-1025-D519-5990C76D819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64A34-86EC-B774-4575-B75FDD609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389B5B6-B47F-EA3B-2FBC-35733B7BAF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7ADE9-118B-BD2E-3A35-6B7D5575C38E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B79181-5EFA-0D72-2430-BF0E9205149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ED714A-A0BD-DD75-EE31-E77FDAA819B1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B78EE-8DA1-03FA-F815-39259EC79048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02117-C45D-DFA4-CB05-BBCCA91A9050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7B208-99D1-B2E9-6F3A-7C7A388060AA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7242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004161"/>
            <a:ext cx="13164293" cy="68377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&lt;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سأقارن العددين 646 و735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 أصغر من 7 مئات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646 </a:t>
            </a:r>
            <a:r>
              <a:rPr lang="ar-SA" sz="6600" b="1" dirty="0"/>
              <a:t> </a:t>
            </a:r>
            <a:r>
              <a:rPr lang="fr-FR" sz="6600" b="1" dirty="0"/>
              <a:t>&lt;</a:t>
            </a:r>
            <a:r>
              <a:rPr lang="ar-SA" sz="6600" b="1" dirty="0"/>
              <a:t>  </a:t>
            </a:r>
            <a:r>
              <a:rPr lang="fr-FR" sz="6600" b="1" dirty="0"/>
              <a:t>735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546…678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981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000" dirty="0">
                <a:solidFill>
                  <a:schemeClr val="tx1"/>
                </a:solidFill>
              </a:rPr>
              <a:t>546</a:t>
            </a:r>
            <a:r>
              <a:rPr lang="fr-FR" sz="8000" dirty="0">
                <a:solidFill>
                  <a:schemeClr val="tx1"/>
                </a:solidFill>
              </a:rPr>
              <a:t> &lt; 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  <a:endParaRPr lang="fr-FR" sz="80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875…..756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81601"/>
            <a:ext cx="10591800" cy="1905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11500" dirty="0">
                <a:solidFill>
                  <a:schemeClr val="tx1"/>
                </a:solidFill>
              </a:rPr>
              <a:t>875</a:t>
            </a:r>
            <a:r>
              <a:rPr lang="fr-FR" sz="9600" dirty="0">
                <a:solidFill>
                  <a:schemeClr val="tx1"/>
                </a:solidFill>
              </a:rPr>
              <a:t> &gt; </a:t>
            </a:r>
            <a:r>
              <a:rPr lang="fr-FR" sz="11500" dirty="0">
                <a:solidFill>
                  <a:schemeClr val="tx1"/>
                </a:solidFill>
              </a:rPr>
              <a:t>756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طرح بمبادلة.</a:t>
            </a:r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E8B61C7-AB3C-A161-A2DB-D09E23A7A413}"/>
              </a:ext>
            </a:extLst>
          </p:cNvPr>
          <p:cNvGrpSpPr/>
          <p:nvPr/>
        </p:nvGrpSpPr>
        <p:grpSpPr>
          <a:xfrm>
            <a:off x="1437965" y="3508716"/>
            <a:ext cx="6358992" cy="5848927"/>
            <a:chOff x="5695281" y="3272011"/>
            <a:chExt cx="6358992" cy="5848927"/>
          </a:xfrm>
        </p:grpSpPr>
        <p:pic>
          <p:nvPicPr>
            <p:cNvPr id="10" name="Image 9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8AC6D72-3ABE-82E7-5DD0-AB95B29E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D5FF4FF8-8650-E034-DFA5-B40F5E60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281" y="4881610"/>
              <a:ext cx="6358992" cy="4239328"/>
            </a:xfrm>
            <a:prstGeom prst="rect">
              <a:avLst/>
            </a:prstGeom>
          </p:spPr>
        </p:pic>
      </p:grp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575D4A3-95D8-69B9-1696-ED5F88E7B4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A335F19-4D9F-F1AA-00DE-50D66B0D8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4566B7A-6941-9BD9-B1C2-7AB82A428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70AFFC85-80E3-8609-267B-AFC906370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38 - 57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 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مطالبة المتعلم بالتصريح بخطوات الانجاز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28 - 56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 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مطالبة المتعلم بالتصريح بخطوات الانجاز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تجمع سارة ؟ لماذا؟ اين تضع طوابعها التي تجمعها؟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وضعت سارة 156 طابعا في الملف الأخضر.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مجموع الطوابع التي تملكها سارة.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الطوابع في الملف الأحمر لعدد الطوابع في الملف الأخضر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سناء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سناء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 + 156 = 390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طابعا بريديا.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2712E9B5-F933-49F3-9B46-29CF791A6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90"/>
          <a:stretch>
            <a:fillRect/>
          </a:stretch>
        </p:blipFill>
        <p:spPr>
          <a:xfrm>
            <a:off x="457200" y="3544495"/>
            <a:ext cx="12496800" cy="39280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67026FE6-F55D-8251-B088-E1BB7BFC4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90"/>
          <a:stretch>
            <a:fillRect/>
          </a:stretch>
        </p:blipFill>
        <p:spPr>
          <a:xfrm>
            <a:off x="457200" y="3544495"/>
            <a:ext cx="12496800" cy="39280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77A327-173B-F967-BA41-DC13041CF238}"/>
              </a:ext>
            </a:extLst>
          </p:cNvPr>
          <p:cNvSpPr txBox="1"/>
          <p:nvPr/>
        </p:nvSpPr>
        <p:spPr>
          <a:xfrm>
            <a:off x="2438400" y="47625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B3FF92-2D3A-1F2A-0E5B-BCDE1029C9C3}"/>
              </a:ext>
            </a:extLst>
          </p:cNvPr>
          <p:cNvSpPr txBox="1"/>
          <p:nvPr/>
        </p:nvSpPr>
        <p:spPr>
          <a:xfrm>
            <a:off x="1905000" y="5417995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F4CB8F3-38F9-1FED-DF4E-DBF6E77C3143}"/>
              </a:ext>
            </a:extLst>
          </p:cNvPr>
          <p:cNvSpPr txBox="1"/>
          <p:nvPr/>
        </p:nvSpPr>
        <p:spPr>
          <a:xfrm>
            <a:off x="2423160" y="6042805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E636B4-CF05-1D1A-739E-78170979FB05}"/>
              </a:ext>
            </a:extLst>
          </p:cNvPr>
          <p:cNvSpPr txBox="1"/>
          <p:nvPr/>
        </p:nvSpPr>
        <p:spPr>
          <a:xfrm>
            <a:off x="4724400" y="48110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5A7E27-594A-B733-9C4C-8026AEC3689E}"/>
              </a:ext>
            </a:extLst>
          </p:cNvPr>
          <p:cNvSpPr txBox="1"/>
          <p:nvPr/>
        </p:nvSpPr>
        <p:spPr>
          <a:xfrm>
            <a:off x="1783080" y="669830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0C617A2-7CF1-CBB2-AFA2-A2436DAEBF39}"/>
              </a:ext>
            </a:extLst>
          </p:cNvPr>
          <p:cNvSpPr txBox="1"/>
          <p:nvPr/>
        </p:nvSpPr>
        <p:spPr>
          <a:xfrm>
            <a:off x="4716780" y="54409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5B58DB3-0EE0-270D-9814-663D199C3A50}"/>
              </a:ext>
            </a:extLst>
          </p:cNvPr>
          <p:cNvSpPr txBox="1"/>
          <p:nvPr/>
        </p:nvSpPr>
        <p:spPr>
          <a:xfrm>
            <a:off x="4754880" y="60708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2B1E6DC-F05B-4113-448D-53257C6F0F43}"/>
              </a:ext>
            </a:extLst>
          </p:cNvPr>
          <p:cNvSpPr txBox="1"/>
          <p:nvPr/>
        </p:nvSpPr>
        <p:spPr>
          <a:xfrm>
            <a:off x="4724400" y="6707545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7101DFB-E4C4-DCA0-D38A-8DB2DE6AB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t="29710" r="-43" b="49500"/>
          <a:stretch>
            <a:fillRect/>
          </a:stretch>
        </p:blipFill>
        <p:spPr>
          <a:xfrm>
            <a:off x="457200" y="4686300"/>
            <a:ext cx="12496800" cy="27862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599" y="5558565"/>
            <a:ext cx="6248400" cy="18911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F9BA9C91-C9F1-0CB2-E04E-A12E5F86B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t="29710" r="-43" b="49500"/>
          <a:stretch>
            <a:fillRect/>
          </a:stretch>
        </p:blipFill>
        <p:spPr>
          <a:xfrm>
            <a:off x="457200" y="4686300"/>
            <a:ext cx="12496800" cy="27862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8BAF9-4CA9-6641-CE85-2165BDA77B05}"/>
              </a:ext>
            </a:extLst>
          </p:cNvPr>
          <p:cNvSpPr txBox="1"/>
          <p:nvPr/>
        </p:nvSpPr>
        <p:spPr>
          <a:xfrm>
            <a:off x="39624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8ABACE-013F-3086-812F-F248D0747908}"/>
              </a:ext>
            </a:extLst>
          </p:cNvPr>
          <p:cNvSpPr txBox="1"/>
          <p:nvPr/>
        </p:nvSpPr>
        <p:spPr>
          <a:xfrm>
            <a:off x="48768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708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F6BF91-6BA5-85F4-064E-D21BF66E1676}"/>
              </a:ext>
            </a:extLst>
          </p:cNvPr>
          <p:cNvSpPr txBox="1"/>
          <p:nvPr/>
        </p:nvSpPr>
        <p:spPr>
          <a:xfrm>
            <a:off x="57912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170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2D00D7B5-92B1-4F24-B8C1-E1FC3D022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788" r="-1451" b="26332"/>
          <a:stretch>
            <a:fillRect/>
          </a:stretch>
        </p:blipFill>
        <p:spPr>
          <a:xfrm>
            <a:off x="275853" y="4305300"/>
            <a:ext cx="12496800" cy="3200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838700"/>
            <a:ext cx="3962400" cy="2819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2478E7E-5321-342E-87F2-6A087996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788" r="-1451" b="26332"/>
          <a:stretch>
            <a:fillRect/>
          </a:stretch>
        </p:blipFill>
        <p:spPr>
          <a:xfrm>
            <a:off x="943346" y="4663440"/>
            <a:ext cx="12496800" cy="320040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0B56D25-6EEB-7999-854B-3FEAD86B2D24}"/>
              </a:ext>
            </a:extLst>
          </p:cNvPr>
          <p:cNvCxnSpPr/>
          <p:nvPr/>
        </p:nvCxnSpPr>
        <p:spPr>
          <a:xfrm flipH="1">
            <a:off x="4267200" y="5981700"/>
            <a:ext cx="3048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C7E2FAD-158D-67B9-A0A1-A293652CB958}"/>
              </a:ext>
            </a:extLst>
          </p:cNvPr>
          <p:cNvCxnSpPr/>
          <p:nvPr/>
        </p:nvCxnSpPr>
        <p:spPr>
          <a:xfrm flipH="1">
            <a:off x="3781054" y="6021167"/>
            <a:ext cx="3048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6A650D52-8636-3D49-7E16-2E73B1441D75}"/>
              </a:ext>
            </a:extLst>
          </p:cNvPr>
          <p:cNvSpPr txBox="1"/>
          <p:nvPr/>
        </p:nvSpPr>
        <p:spPr>
          <a:xfrm>
            <a:off x="3733801" y="5430560"/>
            <a:ext cx="25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AAE359-5A0A-5DC2-B0AC-D925149A4F22}"/>
              </a:ext>
            </a:extLst>
          </p:cNvPr>
          <p:cNvSpPr txBox="1"/>
          <p:nvPr/>
        </p:nvSpPr>
        <p:spPr>
          <a:xfrm>
            <a:off x="4085854" y="541901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944D6D-5290-887C-CDFE-E5C3062977AC}"/>
              </a:ext>
            </a:extLst>
          </p:cNvPr>
          <p:cNvSpPr txBox="1"/>
          <p:nvPr/>
        </p:nvSpPr>
        <p:spPr>
          <a:xfrm>
            <a:off x="4200154" y="6972300"/>
            <a:ext cx="475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267FFE-CD45-FB23-58AC-B59CF9A20FAD}"/>
              </a:ext>
            </a:extLst>
          </p:cNvPr>
          <p:cNvSpPr txBox="1"/>
          <p:nvPr/>
        </p:nvSpPr>
        <p:spPr>
          <a:xfrm>
            <a:off x="3695700" y="7011767"/>
            <a:ext cx="475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10D1C33-1383-F1ED-E159-4AC3EAE69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72912" r="-2924" b="-638"/>
          <a:stretch>
            <a:fillRect/>
          </a:stretch>
        </p:blipFill>
        <p:spPr>
          <a:xfrm>
            <a:off x="609598" y="2616180"/>
            <a:ext cx="12496800" cy="371590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وترتيب 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28404</TotalTime>
  <Words>1711</Words>
  <Application>Microsoft Macintosh PowerPoint</Application>
  <PresentationFormat>Personnalisé</PresentationFormat>
  <Paragraphs>495</Paragraphs>
  <Slides>54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267</cp:revision>
  <dcterms:created xsi:type="dcterms:W3CDTF">2006-08-16T00:00:00Z</dcterms:created>
  <dcterms:modified xsi:type="dcterms:W3CDTF">2025-09-22T13:41:31Z</dcterms:modified>
  <dc:identifier>DAFtlvZnwz4</dc:identifier>
</cp:coreProperties>
</file>