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447" r:id="rId13"/>
    <p:sldId id="2134808519" r:id="rId14"/>
    <p:sldId id="2134808603" r:id="rId15"/>
    <p:sldId id="2134808520" r:id="rId16"/>
    <p:sldId id="2134808521" r:id="rId17"/>
    <p:sldId id="2134808522" r:id="rId18"/>
    <p:sldId id="2134808557" r:id="rId19"/>
    <p:sldId id="2134808558" r:id="rId20"/>
    <p:sldId id="2134808604" r:id="rId21"/>
    <p:sldId id="2134808605" r:id="rId22"/>
    <p:sldId id="2134808612" r:id="rId23"/>
    <p:sldId id="2134808580" r:id="rId24"/>
    <p:sldId id="2134808597" r:id="rId25"/>
    <p:sldId id="2134808576" r:id="rId26"/>
    <p:sldId id="2134808598" r:id="rId27"/>
    <p:sldId id="2134808599" r:id="rId28"/>
    <p:sldId id="2134808600" r:id="rId29"/>
    <p:sldId id="2134808613" r:id="rId30"/>
    <p:sldId id="2134808614" r:id="rId31"/>
    <p:sldId id="2134808594" r:id="rId32"/>
    <p:sldId id="2134808538" r:id="rId33"/>
    <p:sldId id="2134808592" r:id="rId34"/>
    <p:sldId id="2134808593" r:id="rId35"/>
    <p:sldId id="2134808615" r:id="rId36"/>
    <p:sldId id="2134808616" r:id="rId37"/>
    <p:sldId id="2134808595" r:id="rId38"/>
    <p:sldId id="2134808454" r:id="rId39"/>
    <p:sldId id="2134808542" r:id="rId40"/>
    <p:sldId id="2134808491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51" r:id="rId48"/>
    <p:sldId id="2134808546" r:id="rId49"/>
    <p:sldId id="2134808596" r:id="rId50"/>
    <p:sldId id="2134808468" r:id="rId51"/>
    <p:sldId id="2134808562" r:id="rId52"/>
    <p:sldId id="2134808472" r:id="rId53"/>
    <p:sldId id="2134808563" r:id="rId54"/>
    <p:sldId id="2134808501" r:id="rId55"/>
    <p:sldId id="2134808573" r:id="rId56"/>
    <p:sldId id="2134808518" r:id="rId57"/>
    <p:sldId id="2134808461" r:id="rId58"/>
    <p:sldId id="2134808469" r:id="rId59"/>
    <p:sldId id="2134808503" r:id="rId60"/>
    <p:sldId id="2134808504" r:id="rId61"/>
  </p:sldIdLst>
  <p:sldSz cx="13716000" cy="10287000"/>
  <p:notesSz cx="6858000" cy="9144000"/>
  <p:embeddedFontLst>
    <p:embeddedFont>
      <p:font typeface="Dosis" pitchFamily="2" charset="77"/>
      <p:regular r:id="rId63"/>
      <p:bold r:id="rId64"/>
    </p:embeddedFont>
    <p:embeddedFont>
      <p:font typeface="IBM Plex Sans Arabic" panose="020B0503050203000203" pitchFamily="3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7.png"/><Relationship Id="rId4" Type="http://schemas.openxmlformats.org/officeDocument/2006/relationships/image" Target="../media/image3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– </a:t>
            </a:r>
            <a:r>
              <a:rPr lang="fr-FR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fr-FR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17 - 16</a:t>
            </a: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15 ويطلب من كل مجموعات تقديم وقراءة الجداول التي استغلت عليها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830978"/>
              </p:ext>
            </p:extLst>
          </p:nvPr>
        </p:nvGraphicFramePr>
        <p:xfrm>
          <a:off x="834597" y="5192420"/>
          <a:ext cx="12046804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9711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 dirty="0"/>
                        <a:t>15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14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6 - 15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8 - 17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8 - 17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10 - 16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5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10 - 16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9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0608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019907"/>
            <a:ext cx="6595727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229600" y="4566017"/>
            <a:ext cx="39367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من 0 إلى 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الأعداد ولوحة تفكيك الأعداد.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030FB74-D590-87DF-AA37-EFA6172433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294" y="5918585"/>
            <a:ext cx="4859997" cy="323999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273770" y="4024264"/>
            <a:ext cx="914400" cy="381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1549624" y="4366980"/>
            <a:ext cx="914400" cy="3810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1673135" y="4712360"/>
            <a:ext cx="914400" cy="381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F9E9CF3-D472-7AB6-EB2A-DBD53A433C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E30477C5-92DE-BD5F-2520-10E71747A5BD}"/>
              </a:ext>
            </a:extLst>
          </p:cNvPr>
          <p:cNvSpPr txBox="1"/>
          <p:nvPr/>
        </p:nvSpPr>
        <p:spPr>
          <a:xfrm>
            <a:off x="5277890" y="5143500"/>
            <a:ext cx="3896945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12C1661-3719-62E7-BCF4-F05453EE1F75}"/>
              </a:ext>
            </a:extLst>
          </p:cNvPr>
          <p:cNvSpPr txBox="1"/>
          <p:nvPr/>
        </p:nvSpPr>
        <p:spPr>
          <a:xfrm>
            <a:off x="5646255" y="6134101"/>
            <a:ext cx="3896945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C9D1A3DF-4A35-79C0-53CA-521FC65C93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B5659F5-8B41-9EE5-2AF3-B54BE800DB7B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49BDDD8-391C-1D6B-9E98-F2093B7879FF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576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1232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FC32-C5BF-F008-AECC-C0543519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E2B8-C003-EB0F-C10B-1585B462FB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30380-3094-BD84-57BF-5E63EFDF609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6FF8BA-161D-4ABE-1908-5F2B3A9FBD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804F0-85B5-FBEB-07F5-7EBF728AAD6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1284A1-C0C4-5A0B-24EF-AAE1B34AF8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C56A52-449C-D5A4-DE2B-EF02089B62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B9E53D5-A7D8-373F-AD7F-BC69FBA1D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A15A98C-B7F2-F529-93AA-D667A6C723B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9443BB79-6F9B-FD03-79B8-1CAC7FC2BD75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352E204-98CD-69D0-CF23-D88572A4EC0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9B5F70-7FD1-59C2-03F4-A03A8EACA96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F49C-B910-2488-ABD2-F77CCE42A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BB0715-85B3-8007-9C45-35759970967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CA8B3-A9B8-3D8D-9E5C-D4046432852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498EBA-CF64-03F3-ABAA-1CF0CD5BC7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90C774-2F8D-6183-8197-A29A7642B3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D60B24-191E-8178-062E-5BB98AE2B5C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A0D89-3602-159B-ECC2-35D04ECEA1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2FD3C30B-7ABD-A623-073D-3A13C3A1E0C2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304FC972-F141-05F3-AC16-D50DD0410B12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C4895960-6294-7D5C-85F0-7AD15FB78E81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4034A1-7D17-832B-A56C-E1BE8005DFDF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351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4689776-BCEA-DCBA-7EAA-E4C5BDEF4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D54CE-85AC-9C77-736C-E98170E34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EE9422-9A6F-1BAD-BC5D-D349FCD5A2C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19A5B2-9029-EFDB-FBCD-5428BEBA80A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2713A5-3EB2-CFEC-31F8-3F4902A22B5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9D3C5F-3DEA-EA0F-AB32-E66BB290645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كتابة مفككة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F9734AB-EDB3-ECC2-BEF2-56E74EB5E8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87322D8-27BA-1824-A74A-392FFD61180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3075E09-3B7E-5031-5B14-9EBC9A139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B23DDF2C-0AD1-E18B-45D2-AECD50CC57B7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188C15FB-E0B1-1690-13D1-8AC9103A2CB9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6FADAD5-0632-2A2A-9AB2-F1BE38397E98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3539D06-20FA-91C3-4B97-9C9A718153C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....+...+...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2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DFD96-6A39-1753-195E-54A95486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B802178-D20D-87AD-1211-DF6E8697D12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AE627B3-FC98-85D2-766C-33E96FE15AC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94DAC8-321C-0211-DFB7-E6CD832A98C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2CB29F-D1EC-DD81-EFC4-64A1B6497F5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D6EFA7-C85F-F9D4-E8BB-12C158D7942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4061E98-78E3-D89B-E11E-D2DEE7B5AD5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81218185-5AAC-EEAA-49E8-D398032C0CD7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639637BE-39E5-9ECF-ECA5-8FA9F3C333AF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64E8E416-686C-85BC-162E-608A36343288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B52257B-35D1-B1FC-1CD9-6FBEED5FB4C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7200" dirty="0">
                <a:solidFill>
                  <a:schemeClr val="tx1"/>
                </a:solidFill>
              </a:rPr>
              <a:t>300+50+1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B021ACC9-BDCA-48C2-1822-43A0E8DAFB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2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بمبادلة"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سنتدرب على وضع وإنجاز عمليات طرح بدون مبادلة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BEF137-4FEA-BE65-D0F2-4D53F45C78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762501"/>
            <a:ext cx="6231323" cy="352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26 - 38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يصصح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أحد المتعلمين على السبورة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خطوات الانجاز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32993"/>
              </p:ext>
            </p:extLst>
          </p:nvPr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58D93-2A53-DDBB-D303-51DF124BA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489A95D-DB3E-5A76-8EBA-075CB6F6C13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1491F3-C467-0F32-2657-EFD27A3048A1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C0EB05-B1C9-101F-A394-D4DC1F3C92EA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3F614F0-70F6-2D96-E493-AE878E5EE7B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A95BDC-BB3A-A431-004B-80E93AC6911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FB5D977-0007-1F7E-4F0E-BD1F5CA2E90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522BFA9-7D8D-80BC-E649-BDFA0396EEC3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B39FE2B-F82B-C9F1-04FD-FD55CA7C196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363A616-0FA3-0EC6-BC78-999ACEBCB216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6D4C005-3584-3B23-B132-5873B50D418A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96C5470-E233-6ED9-3E9A-31F06169880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2A21487-299B-7055-2473-E94CC50FE074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08CA0D6-717C-455D-D49A-0A551F0F3D3A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1889DD7-A3CB-249E-87DC-CF846E77FF4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8027A20-8D36-6E46-8FAD-FBF2CA8043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1957ABA-6B94-2656-AF6B-AEDA57E260E3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32 - 57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58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08698-543E-1B5B-C97C-9711D78E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E56168-448B-10E3-5C1C-915B0690BD17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A92DFD-DB21-933A-ACF6-29020AA1E697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A1BC08-F0B5-AB48-4751-61344AB50D5F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358C45-F4A1-F5D8-9696-977CF0AA283C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أحد المتعلمين على السبورة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خطوات الانجاز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480CA4-50F9-06FA-6C20-68A11137242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46638FC-8340-158F-4E0D-4909AF7762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52C3D25-FABF-6911-0D2B-C256036FB9A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631C92-00F3-4D00-EA08-EB2F5B3A7FA6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CB074F4-851F-1F95-4410-567F02CE5013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D1ADC5-FFD8-C4F0-2E32-0DEB3A4DDBB3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4762373-0B82-6082-5DBD-B3C9F27527C1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B857E4E-2E69-FBFD-0DCC-AC1BCF9E304B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CE8EA9A-51AA-11FF-3E27-338E3454CED7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265E17E-4C5C-9B17-463B-100024E0447D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3FBC4FD-884B-86D2-2042-73FA427D5A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384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فلاح لتعاونية الحليب 234 لترا من الحليب في الصباح و157 لترا في المساء. كم لترا من الحليب يبيع الفلاح في اليوم؟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يبيع الفلاح؟ لمن؟ هل يبيعه دفعة واحدة؟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فلاح لتعاونية الحليب 234 لترا من الحليب في الصباح و157 لترا في المساء. كم لترا من الحليب يبيع الفلاح في اليوم؟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الفلاح 234 لترا من الحليب في الصباح.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يبيع الفلاح 157 لترا من الحليب في المساء.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فلاح لتعاونية الحليب 234 لترا من الحليب في الصباح و157 لترا في المساء. كم لترا من الحليب يبيع الفلاح في اليوم؟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فلاح لتعاونية الحليب 234 لترا من الحليب في الصباح و157 لترا في المساء. كم لترا من الحليب يبيع الفلاح في اليوم؟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كمية الحليب باللتر التي يبيعها الفلاح في اليوم.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فلاح لتعاونية الحليب 234 لترا من الحليب في الصباح و157 لترا في المساء. كم لترا من الحليب يبيع الفلاح في اليوم؟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فلاح لتعاونية الحليب 234 لترا من الحليب في الصباح و157 لترا في المساء. كم لترا من الحليب يبيع الفلاح في اليوم؟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الحليب التي تباع في الصباح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الحليب التي تباع في المساء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الحليب التي تباع في اليوم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فلاح لتعاونية الحليب 234 لترا من الحليب في الصباح و157 لترا في المساء. كم لترا من الحليب يبيع الفلاح في اليوم؟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685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الحليب التي يبيعها الفلاح في الصباح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الحليب التي يبيعها الفلاح في اليوم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543800" y="4838700"/>
            <a:ext cx="5638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الحليب التي يبيعها الفلاح في المساء</a:t>
            </a: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كمية الحليب التي يبيعها الفلاح في الصباح لكمية الحليب التي يبيعها الفلاح في المساء.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157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46012" y="3211656"/>
            <a:ext cx="6578848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لترا من الحليب يبيع الفلاح في اليوم؟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4019999"/>
            <a:ext cx="6578848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الحليب التي يبيعها الفلاح في اليوم هي: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 + 157 = 391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لترا.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يبيع فلاح لتعاونية الحليب 234 لترا من الحليب في الصباح و157 لترا في المساء. كم لترا من الحليب يبيع الفلاح في اليوم؟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1482" y="3754661"/>
              <a:ext cx="2387871" cy="913952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" name="Google Shape;204;p17">
            <a:extLst>
              <a:ext uri="{FF2B5EF4-FFF2-40B4-BE49-F238E27FC236}">
                <a16:creationId xmlns:a16="http://schemas.microsoft.com/office/drawing/2014/main" id="{36C618CE-FA4C-B398-94A2-3816945EEBA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58000" y="4771235"/>
            <a:ext cx="1573484" cy="153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43B59C3-4BA0-9106-54A4-C58CBDEF2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38"/>
          <a:stretch>
            <a:fillRect/>
          </a:stretch>
        </p:blipFill>
        <p:spPr>
          <a:xfrm>
            <a:off x="576020" y="3695700"/>
            <a:ext cx="12409800" cy="3276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FAF44F3-EFB1-002B-81A1-6D73CCA18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" b="76038"/>
          <a:stretch>
            <a:fillRect/>
          </a:stretch>
        </p:blipFill>
        <p:spPr>
          <a:xfrm>
            <a:off x="675034" y="4131668"/>
            <a:ext cx="12711103" cy="34502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A22A304-7263-B653-4CDA-2B2F7E08C808}"/>
              </a:ext>
            </a:extLst>
          </p:cNvPr>
          <p:cNvSpPr txBox="1"/>
          <p:nvPr/>
        </p:nvSpPr>
        <p:spPr>
          <a:xfrm>
            <a:off x="2362200" y="53676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609BA6F-9A5F-A103-F676-6E44EAA264AC}"/>
              </a:ext>
            </a:extLst>
          </p:cNvPr>
          <p:cNvSpPr txBox="1"/>
          <p:nvPr/>
        </p:nvSpPr>
        <p:spPr>
          <a:xfrm>
            <a:off x="2362200" y="6063176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E12143-95B5-9D7D-20B4-63BB0D1AC226}"/>
              </a:ext>
            </a:extLst>
          </p:cNvPr>
          <p:cNvSpPr txBox="1"/>
          <p:nvPr/>
        </p:nvSpPr>
        <p:spPr>
          <a:xfrm>
            <a:off x="2362200" y="677956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6FD2BD1-9F36-82EE-E26D-9BDA495349E5}"/>
              </a:ext>
            </a:extLst>
          </p:cNvPr>
          <p:cNvSpPr txBox="1"/>
          <p:nvPr/>
        </p:nvSpPr>
        <p:spPr>
          <a:xfrm>
            <a:off x="4735166" y="534186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532653A-B65E-F242-BC80-A741294B1E34}"/>
              </a:ext>
            </a:extLst>
          </p:cNvPr>
          <p:cNvSpPr txBox="1"/>
          <p:nvPr/>
        </p:nvSpPr>
        <p:spPr>
          <a:xfrm>
            <a:off x="4735166" y="606317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D8D374-A05E-9861-7B86-7C7145A11669}"/>
              </a:ext>
            </a:extLst>
          </p:cNvPr>
          <p:cNvSpPr txBox="1"/>
          <p:nvPr/>
        </p:nvSpPr>
        <p:spPr>
          <a:xfrm>
            <a:off x="4745498" y="675379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73BA39C-13FE-5BBA-A652-64E3D458F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" t="23406" b="46502"/>
          <a:stretch>
            <a:fillRect/>
          </a:stretch>
        </p:blipFill>
        <p:spPr>
          <a:xfrm>
            <a:off x="436536" y="3238500"/>
            <a:ext cx="12755688" cy="4343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449271" y="4991100"/>
            <a:ext cx="12620254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39051DC-5DFC-19F0-8D6C-CCCC32DF6F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" t="23406" b="46502"/>
          <a:stretch>
            <a:fillRect/>
          </a:stretch>
        </p:blipFill>
        <p:spPr>
          <a:xfrm>
            <a:off x="436536" y="3238500"/>
            <a:ext cx="12755688" cy="43434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37D7966-D78B-5F62-763D-672635117E17}"/>
              </a:ext>
            </a:extLst>
          </p:cNvPr>
          <p:cNvSpPr txBox="1"/>
          <p:nvPr/>
        </p:nvSpPr>
        <p:spPr>
          <a:xfrm>
            <a:off x="1676400" y="504901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900 +40 +2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50071AC-BE65-55B7-103A-2098B406AF6E}"/>
              </a:ext>
            </a:extLst>
          </p:cNvPr>
          <p:cNvSpPr txBox="1"/>
          <p:nvPr/>
        </p:nvSpPr>
        <p:spPr>
          <a:xfrm>
            <a:off x="7896362" y="5081944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3200" b="1" dirty="0">
                <a:solidFill>
                  <a:srgbClr val="FF0000"/>
                </a:solidFill>
              </a:rPr>
              <a:t>تسع مئة واثنان وأربعون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190F935-FEF7-2E71-CA6D-746EF6263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t="53849" r="222" b="20283"/>
          <a:stretch>
            <a:fillRect/>
          </a:stretch>
        </p:blipFill>
        <p:spPr>
          <a:xfrm>
            <a:off x="392624" y="3895241"/>
            <a:ext cx="12755688" cy="3733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457200" y="4457700"/>
            <a:ext cx="5029200" cy="3200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8BBE6D3-3566-242F-D917-9EAF95C7D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t="53849" r="222" b="20283"/>
          <a:stretch>
            <a:fillRect/>
          </a:stretch>
        </p:blipFill>
        <p:spPr>
          <a:xfrm>
            <a:off x="533399" y="3848100"/>
            <a:ext cx="12702443" cy="373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E0338CF-3A3F-0A0A-338B-4062AE4DC788}"/>
              </a:ext>
            </a:extLst>
          </p:cNvPr>
          <p:cNvSpPr txBox="1"/>
          <p:nvPr/>
        </p:nvSpPr>
        <p:spPr>
          <a:xfrm>
            <a:off x="1268278" y="5458596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9  5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4405CD-D83E-C298-2BD8-5B285AFBBA0C}"/>
              </a:ext>
            </a:extLst>
          </p:cNvPr>
          <p:cNvSpPr txBox="1"/>
          <p:nvPr/>
        </p:nvSpPr>
        <p:spPr>
          <a:xfrm>
            <a:off x="1282485" y="6014947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2  3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22C4652-3C96-9202-C769-5165C8D05F1C}"/>
              </a:ext>
            </a:extLst>
          </p:cNvPr>
          <p:cNvSpPr txBox="1"/>
          <p:nvPr/>
        </p:nvSpPr>
        <p:spPr>
          <a:xfrm>
            <a:off x="1219200" y="66161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7  2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D20A3E-A6C7-D6A9-0822-9E193E47ECFE}"/>
              </a:ext>
            </a:extLst>
          </p:cNvPr>
          <p:cNvSpPr txBox="1"/>
          <p:nvPr/>
        </p:nvSpPr>
        <p:spPr>
          <a:xfrm>
            <a:off x="3782878" y="5458596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5  1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C0DE4DF-7AA6-907D-389F-8087A9D54B3C}"/>
              </a:ext>
            </a:extLst>
          </p:cNvPr>
          <p:cNvSpPr txBox="1"/>
          <p:nvPr/>
        </p:nvSpPr>
        <p:spPr>
          <a:xfrm>
            <a:off x="3768671" y="6002291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4  0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46A3F8-7AC9-D689-CC48-EC526F1A1769}"/>
              </a:ext>
            </a:extLst>
          </p:cNvPr>
          <p:cNvSpPr txBox="1"/>
          <p:nvPr/>
        </p:nvSpPr>
        <p:spPr>
          <a:xfrm>
            <a:off x="3810000" y="66161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1  1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1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18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E230648-E899-C7A9-45AC-1F15D61CD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" t="78776" r="337" b="-387"/>
          <a:stretch>
            <a:fillRect/>
          </a:stretch>
        </p:blipFill>
        <p:spPr>
          <a:xfrm>
            <a:off x="480153" y="2772795"/>
            <a:ext cx="12755688" cy="3119369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وتمثيل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بدون 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28378</TotalTime>
  <Words>1850</Words>
  <Application>Microsoft Macintosh PowerPoint</Application>
  <PresentationFormat>Personnalisé</PresentationFormat>
  <Paragraphs>547</Paragraphs>
  <Slides>60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7" baseType="lpstr">
      <vt:lpstr>Dosis</vt:lpstr>
      <vt:lpstr>Calibri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270</cp:revision>
  <dcterms:created xsi:type="dcterms:W3CDTF">2006-08-16T00:00:00Z</dcterms:created>
  <dcterms:modified xsi:type="dcterms:W3CDTF">2025-09-22T13:34:19Z</dcterms:modified>
  <dc:identifier>DAFtlvZnwz4</dc:identifier>
</cp:coreProperties>
</file>