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8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447" r:id="rId13"/>
    <p:sldId id="2134808519" r:id="rId14"/>
    <p:sldId id="2134808603" r:id="rId15"/>
    <p:sldId id="2134808520" r:id="rId16"/>
    <p:sldId id="2134808521" r:id="rId17"/>
    <p:sldId id="2134808522" r:id="rId18"/>
    <p:sldId id="2134808604" r:id="rId19"/>
    <p:sldId id="2134808605" r:id="rId20"/>
    <p:sldId id="2134808459" r:id="rId21"/>
    <p:sldId id="2134808580" r:id="rId22"/>
    <p:sldId id="2134808597" r:id="rId23"/>
    <p:sldId id="2134808576" r:id="rId24"/>
    <p:sldId id="2134808598" r:id="rId25"/>
    <p:sldId id="2134808599" r:id="rId26"/>
    <p:sldId id="2134808600" r:id="rId27"/>
    <p:sldId id="2134808594" r:id="rId28"/>
    <p:sldId id="2134808538" r:id="rId29"/>
    <p:sldId id="2134808592" r:id="rId30"/>
    <p:sldId id="2134808593" r:id="rId31"/>
    <p:sldId id="2134808601" r:id="rId32"/>
    <p:sldId id="2134808602" r:id="rId33"/>
    <p:sldId id="2134808595" r:id="rId34"/>
    <p:sldId id="2134808454" r:id="rId35"/>
    <p:sldId id="2134808542" r:id="rId36"/>
    <p:sldId id="2134808491" r:id="rId37"/>
    <p:sldId id="2134808547" r:id="rId38"/>
    <p:sldId id="2134808544" r:id="rId39"/>
    <p:sldId id="2134808548" r:id="rId40"/>
    <p:sldId id="2134808545" r:id="rId41"/>
    <p:sldId id="2134808549" r:id="rId42"/>
    <p:sldId id="2134808455" r:id="rId43"/>
    <p:sldId id="2134808551" r:id="rId44"/>
    <p:sldId id="2134808546" r:id="rId45"/>
    <p:sldId id="2134808596" r:id="rId46"/>
    <p:sldId id="2134808468" r:id="rId47"/>
    <p:sldId id="2134808562" r:id="rId48"/>
    <p:sldId id="2134808472" r:id="rId49"/>
    <p:sldId id="2134808563" r:id="rId50"/>
    <p:sldId id="2134808501" r:id="rId51"/>
    <p:sldId id="2134808573" r:id="rId52"/>
    <p:sldId id="2134808518" r:id="rId53"/>
    <p:sldId id="2134808461" r:id="rId54"/>
    <p:sldId id="2134808469" r:id="rId55"/>
    <p:sldId id="2134808503" r:id="rId56"/>
    <p:sldId id="2134808504" r:id="rId57"/>
  </p:sldIdLst>
  <p:sldSz cx="13716000" cy="10287000"/>
  <p:notesSz cx="6858000" cy="9144000"/>
  <p:embeddedFontLst>
    <p:embeddedFont>
      <p:font typeface="Dosis" pitchFamily="2" charset="77"/>
      <p:regular r:id="rId59"/>
      <p:bold r:id="rId60"/>
    </p:embeddedFont>
    <p:embeddedFont>
      <p:font typeface="IBM Plex Sans Arabic" panose="020B0503050203000203" pitchFamily="34" charset="-78"/>
      <p:regular r:id="rId61"/>
    </p:embeddedFont>
    <p:embeddedFont>
      <p:font typeface="Microsoft Uighur" panose="02000000000000000000" pitchFamily="2" charset="-78"/>
      <p:regular r:id="rId62"/>
      <p:bold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8.svg"/><Relationship Id="rId7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6.png"/><Relationship Id="rId10" Type="http://schemas.openxmlformats.org/officeDocument/2006/relationships/image" Target="../media/image43.png"/><Relationship Id="rId4" Type="http://schemas.openxmlformats.org/officeDocument/2006/relationships/image" Target="../media/image39.png"/><Relationship Id="rId9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8.sv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4.png"/><Relationship Id="rId4" Type="http://schemas.openxmlformats.org/officeDocument/2006/relationships/image" Target="../media/image36.png"/><Relationship Id="rId9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21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54.png"/><Relationship Id="rId4" Type="http://schemas.openxmlformats.org/officeDocument/2006/relationships/image" Target="../media/image3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7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5" Type="http://schemas.openxmlformats.org/officeDocument/2006/relationships/image" Target="../media/image24.jpeg"/><Relationship Id="rId4" Type="http://schemas.openxmlformats.org/officeDocument/2006/relationships/image" Target="../media/image8.sv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شفهيا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سندرب اليوم على الطرح السريع، وسنعمل معا على ملء جداول الطرح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5" y="3608355"/>
            <a:ext cx="3215766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بملء جداول الطرح للأعداد: 12 – 13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fr-FR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14</a:t>
            </a:r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- 15</a:t>
            </a:r>
          </a:p>
          <a:p>
            <a:pPr algn="r" rtl="1"/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763" y="4411073"/>
            <a:ext cx="1253242" cy="17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جدول العدد 12 ويطلب من كل مجموعات تقديم وقراءة الجداول التي استغلت عليها كل مجموعة.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38F54D-612B-8FF9-DAFE-3C3C76D97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737516"/>
              </p:ext>
            </p:extLst>
          </p:nvPr>
        </p:nvGraphicFramePr>
        <p:xfrm>
          <a:off x="533400" y="4686300"/>
          <a:ext cx="12496802" cy="21895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1066694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104847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104847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104847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104847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316416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02830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79970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157111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311393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ar-SA" sz="5400" dirty="0"/>
                        <a:t>-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2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3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4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5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6</a:t>
                      </a:r>
                      <a:endParaRPr lang="fr-FR" sz="5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1275129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6600" dirty="0"/>
                        <a:t>12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11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6</a:t>
                      </a:r>
                      <a:endParaRPr lang="fr-FR" sz="5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5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4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3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2</a:t>
                      </a:r>
                      <a:endParaRPr lang="fr-FR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6 - 12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936437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6 - 12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7 - 13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7 - 13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B0F06-C4C1-38D6-ED87-02B18483D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4C7714-20D9-B472-0D03-06D02F87B95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391258-73D5-D162-971D-2E460787515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3600B6F-0445-DF0B-508A-73A75DE04B2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59D03ED-1F27-1ED1-0061-EB1E1A8E5B40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EFC349-BD44-C014-D089-7F023BDEB87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EEF0E4-3A08-2A6B-AC06-0FCD40EE19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C58FD861-D98C-8C5C-59B3-B571555E50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FE2A2B5-F706-674A-3430-962C1154C8B4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</a:t>
            </a:r>
            <a:r>
              <a:rPr lang="ar-SA" sz="9600">
                <a:solidFill>
                  <a:schemeClr val="bg1"/>
                </a:solidFill>
              </a:rPr>
              <a:t>- 14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41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FD2C2-B7C9-12CC-6949-EE23AA72A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4337D25-98AA-CB6A-D7C2-CAB90ED5E5AE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D6236CC-D99B-1299-66FB-9DA2AF51FC3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39E5736-488C-E553-95E9-D79BF00FEAC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D7E0334-C670-8282-C644-67299CE28BC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A742328-780F-B02A-F4F4-6C4872288327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AA84FAD-F0DF-006A-403E-0DCED376D0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D5724386-A664-C44F-7148-9E74EBA8A3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27BE4B3-41A8-50FD-7E4F-5BFFE51EB7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DE9F63C-1684-2805-0300-C2B451B211AD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7 - 14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7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457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وتمثيل الأعداد من 0 إلى 999</a:t>
            </a:r>
          </a:p>
          <a:p>
            <a:pPr algn="ctr" defTabSz="685834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(لوحة تفكيك الأعداد)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829114" y="4677701"/>
            <a:ext cx="30480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قراءة وكتابة وتفكيك الأعداد من 0 إلى 999 باستخدام</a:t>
            </a:r>
            <a:r>
              <a:rPr lang="fr-FR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الأعداد ولوحة تفكيك الأعداد + النقود.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663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ABE0B0-672D-043C-E3B8-616587ED8F65}"/>
              </a:ext>
            </a:extLst>
          </p:cNvPr>
          <p:cNvSpPr/>
          <p:nvPr/>
        </p:nvSpPr>
        <p:spPr>
          <a:xfrm>
            <a:off x="1738859" y="3904568"/>
            <a:ext cx="1171979" cy="4395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200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692168-329A-DF2B-8426-158B9D3F31D5}"/>
              </a:ext>
            </a:extLst>
          </p:cNvPr>
          <p:cNvSpPr/>
          <p:nvPr/>
        </p:nvSpPr>
        <p:spPr>
          <a:xfrm>
            <a:off x="2009165" y="4292535"/>
            <a:ext cx="914400" cy="4395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30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2CDE60-8570-7CCE-355F-72E8DEC8E6BD}"/>
              </a:ext>
            </a:extLst>
          </p:cNvPr>
          <p:cNvSpPr/>
          <p:nvPr/>
        </p:nvSpPr>
        <p:spPr>
          <a:xfrm>
            <a:off x="2209800" y="4714241"/>
            <a:ext cx="701039" cy="43951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5F5B0A5-9215-526B-873B-BF42D2E493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859" y="4926379"/>
            <a:ext cx="5073298" cy="5073298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EBC0ACC5-1A87-702C-8544-0FADEF7D8F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2074793" y="5163225"/>
            <a:ext cx="426905" cy="964232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3190D378-07C1-9EA0-0C3E-60CFB02308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3632" y="4827429"/>
            <a:ext cx="428740" cy="964231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8FB0783D-2800-D94E-2D04-8D231A0F92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2345949" y="5332556"/>
            <a:ext cx="428740" cy="101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 العدد الممثل بالبطاقات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AF9E9CF3-D472-7AB6-EB2A-DBD53A433C05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E30477C5-92DE-BD5F-2520-10E71747A5BD}"/>
              </a:ext>
            </a:extLst>
          </p:cNvPr>
          <p:cNvSpPr txBox="1"/>
          <p:nvPr/>
        </p:nvSpPr>
        <p:spPr>
          <a:xfrm>
            <a:off x="5486399" y="5143500"/>
            <a:ext cx="33200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212C1661-3719-62E7-BCF4-F05453EE1F75}"/>
              </a:ext>
            </a:extLst>
          </p:cNvPr>
          <p:cNvSpPr txBox="1"/>
          <p:nvPr/>
        </p:nvSpPr>
        <p:spPr>
          <a:xfrm>
            <a:off x="6019800" y="6134101"/>
            <a:ext cx="27866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8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468A0-40F1-2D41-5A17-24172205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092D8C-8609-13DD-A822-7D3AE1861F7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7434C6-4610-52A0-9FBC-30D9CAB28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32F0E1-0772-3DF4-537B-6032488F3B8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AF281AD-A17A-4F3E-87B2-7A27BE2C552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12F3641-5D0A-4467-0C8B-63C25130E7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8D765EA-5905-622F-B25B-4FEAB61807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C9D1A3DF-4A35-79C0-53CA-521FC65C9305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BB5659F5-8B41-9EE5-2AF3-B54BE800DB7B}"/>
              </a:ext>
            </a:extLst>
          </p:cNvPr>
          <p:cNvSpPr txBox="1"/>
          <p:nvPr/>
        </p:nvSpPr>
        <p:spPr>
          <a:xfrm>
            <a:off x="5715000" y="5143500"/>
            <a:ext cx="30914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249BDDD8-391C-1D6B-9E98-F2093B7879FF}"/>
              </a:ext>
            </a:extLst>
          </p:cNvPr>
          <p:cNvSpPr txBox="1"/>
          <p:nvPr/>
        </p:nvSpPr>
        <p:spPr>
          <a:xfrm>
            <a:off x="6553200" y="6134101"/>
            <a:ext cx="22532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EDCFBE2-F901-28D9-4515-2AE9E921D62E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576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45A95A9E-831F-1CA8-1DDB-579FDD626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1232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EFC32-C5BF-F008-AECC-C0543519F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8D6E2B8-C003-EB0F-C10B-1585B462FBE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B30380-3094-BD84-57BF-5E63EFDF609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6FF8BA-161D-4ABE-1908-5F2B3A9FBD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804F0-85B5-FBEB-07F5-7EBF728AAD6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 العدد الممثل بالبطاقات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31284A1-C0C4-5A0B-24EF-AAE1B34AF8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2C56A52-449C-D5A4-DE2B-EF02089B62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B9E53D5-A7D8-373F-AD7F-BC69FBA1D1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AA15A98C-B7F2-F529-93AA-D667A6C723BF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9443BB79-6F9B-FD03-79B8-1CAC7FC2BD75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5352E204-98CD-69D0-CF23-D88572A4EC0C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D9B5F70-7FD1-59C2-03F4-A03A8EACA960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05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1F49C-B910-2488-ABD2-F77CCE42A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BB0715-85B3-8007-9C45-35759970967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DCA8B3-A9B8-3D8D-9E5C-D4046432852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498EBA-CF64-03F3-ABAA-1CF0CD5BC76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290C774-2F8D-6183-8197-A29A7642B3E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3D60B24-191E-8178-062E-5BB98AE2B5C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B4A0D89-3602-159B-ECC2-35D04ECEA1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2FD3C30B-7ABD-A623-073D-3A13C3A1E0C2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304FC972-F141-05F3-AC16-D50DD0410B12}"/>
              </a:ext>
            </a:extLst>
          </p:cNvPr>
          <p:cNvSpPr txBox="1"/>
          <p:nvPr/>
        </p:nvSpPr>
        <p:spPr>
          <a:xfrm>
            <a:off x="5646255" y="5143500"/>
            <a:ext cx="3160216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C4895960-6294-7D5C-85F0-7AD15FB78E81}"/>
              </a:ext>
            </a:extLst>
          </p:cNvPr>
          <p:cNvSpPr txBox="1"/>
          <p:nvPr/>
        </p:nvSpPr>
        <p:spPr>
          <a:xfrm>
            <a:off x="6096000" y="6134101"/>
            <a:ext cx="2710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E4034A1-7D17-832B-A56C-E1BE8005DFDF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351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4689776-BCEA-DCBA-7EAA-E4C5BDEF4D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7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بدون 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872416" y="4838232"/>
            <a:ext cx="30921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وضع وإنجاز عمليات طرح باستخدام الخشيبات والحزم وجداول الطرح.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A347011-EEE8-B9B7-609B-E80D91D3E3F3}"/>
              </a:ext>
            </a:extLst>
          </p:cNvPr>
          <p:cNvGrpSpPr/>
          <p:nvPr/>
        </p:nvGrpSpPr>
        <p:grpSpPr>
          <a:xfrm>
            <a:off x="1096026" y="4305300"/>
            <a:ext cx="6125839" cy="5422361"/>
            <a:chOff x="5518324" y="3272011"/>
            <a:chExt cx="6552918" cy="5837424"/>
          </a:xfrm>
        </p:grpSpPr>
        <p:pic>
          <p:nvPicPr>
            <p:cNvPr id="9" name="Image 8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48FF48C-EA35-2C71-D826-D54909D27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0" name="Image 9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0DF80809-0ADF-3054-CD7D-D1C171193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F9F7DCA3-653C-D34A-74F0-102475465F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050" y="4755467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16E59253-31E2-B5EE-7134-BDDE0BFED4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950" y="4734174"/>
            <a:ext cx="361244" cy="1291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E82A0492-F7C7-1DC6-FDF4-2F1319CFE8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135" y="4769028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0FE5125-A86C-5B45-AB1A-9D77A9E5DE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220" y="4769028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La soustraction avec et sans retenue - Une classe pas comme les autres">
            <a:extLst>
              <a:ext uri="{FF2B5EF4-FFF2-40B4-BE49-F238E27FC236}">
                <a16:creationId xmlns:a16="http://schemas.microsoft.com/office/drawing/2014/main" id="{445F3FCE-0DAF-63D3-3196-9B1B20431C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7" t="24901" r="57223" b="43045"/>
          <a:stretch>
            <a:fillRect/>
          </a:stretch>
        </p:blipFill>
        <p:spPr bwMode="auto">
          <a:xfrm>
            <a:off x="4347765" y="4803011"/>
            <a:ext cx="986235" cy="104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 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927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/>
              <a:t>4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5506C-2047-1DE5-A5CF-49362E737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FE6EC2-1573-987B-FD9A-7AF15A38CD48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5E0864-76B7-8C67-8FD5-A5A9CF9146C9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78C54C-96F1-74CB-E5CB-8CB44DE1BAC3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EC3183-C28B-3E4E-CEBC-D12ED7CC986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 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B165A1-3EB7-B8BB-7C14-1E18A5F85D1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E49DEC-1A0C-BCC4-5ADB-50E551B528C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35DB537-9D56-BAB4-0033-F17DA90D1058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665A58E-E98C-64BC-8F6F-CD5437379EB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9715425A-AA01-F2F4-C754-000066862A89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1956426-8258-39D0-8CAB-73A253D4FB67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1EE6784-0316-1D58-EC68-C0B41FB460F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C1CA3A5-7587-7035-502E-71463DB0250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22DAB12-2710-B008-AC41-7B96426166A9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FB744DA-75A5-5831-634C-A11A7352DF0D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823AEA5-9934-0EAA-5CA3-1ACF0161E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00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3F096-BDEE-E401-1141-A301E2D96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28F01-7FE0-20F3-8962-824DE2341447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D7C1510-1089-B410-EA12-CEF7FD5D3A7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4D34EAC-479F-5C5C-FB01-17A261E9F1D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127E189-CAEE-F23D-E8EC-29BDB79F47CD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41B2C3-F28B-818F-B93A-629EFEA8B7D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661CA4A-26FC-62E6-3BD5-A2F312AC1F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18689CE-219E-46E4-E0DC-8B15E175860E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877247E-242A-B56E-5958-5AAD11332E3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F09F2B3-A026-AF4C-9ECE-EE67F8221B8E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2DB9E3F-3342-020E-4375-C6F10731A316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37422EF-3B3E-6061-013D-D567E926183D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2C016CB-979F-5EE3-FD3F-BE8E3AFCF3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A293AAE-59ED-B4BA-71EB-D9347093FB6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EF4FEE4-9EBF-E7C8-CE24-7C8DA584B5CE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BF436D6E-9FDB-02F0-225A-C545924F03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04623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عمرُ علبةَ أقلامٍ بثمن 17 درهما وبقي لديه 115 درهما. ما المبلغ الذي كان لدى عمر 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ماذا اشترى عمر؟ بكم؟ كم يقي لديه؟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عمرُ علبةَ أقلامٍ بثمن 17 درهما وبقي لديه 115 درهما. ما المبلغ الذي كان لدى عمر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9920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عمر علبة أقلام بثمن 17 د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بقي لديه 115 درهما.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عمرُ علبةَ أقلامٍ بثمن 17 درهما وبقي لديه 115 درهما. ما المبلغ الذي كان لدى عمر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عمرُ علبةَ أقلامٍ بثمن 17 درهما وبقي لديه 115 درهما. ما المبلغ الذي كان لدى عمر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المبلغ الذي كان لدى عمر.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عمرُ علبةَ أقلامٍ بثمن 17 درهما وبقي لديه 115 درهما. ما المبلغ الذي كان لدى عمر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عمرُ علبةَ أقلامٍ بثمن 17 درهما وبقي لديه 115 درهما. ما المبلغ الذي كان لدى عمر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علبة الأقلام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الباقي بعد الشراء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قبل الشراء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عمرُ علبةَ أقلامٍ بثمن 17 درهما وبقي لديه 115 درهما. ما المبلغ الذي كان لدى عمر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1142999" y="4838700"/>
            <a:ext cx="44196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علبة الاقلام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الإجمالي قبل الشراء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5838455" y="4838700"/>
            <a:ext cx="646134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المتبقي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ثمن علبة الأقلام  17 درهما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للمبلغ المتبقي 115 درهما.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1142999" y="4838700"/>
            <a:ext cx="41148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5533655" y="4838700"/>
            <a:ext cx="676614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115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كان لدى عمر 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كان لدى عمر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115 + 17 = 132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عمرُ علبةَ أقلامٍ بثمن 17 درهما وبقي لديه 115 درهما. ما المبلغ الذي كان لدى عمر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17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diagramm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5E318B15-3089-2F07-0F5F-041663A5F9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21"/>
          <a:stretch>
            <a:fillRect/>
          </a:stretch>
        </p:blipFill>
        <p:spPr>
          <a:xfrm>
            <a:off x="457200" y="3778250"/>
            <a:ext cx="12698525" cy="3276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457200" y="4229100"/>
            <a:ext cx="49530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6E272BB1-D6D2-6706-2053-C30DE9AC58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21"/>
          <a:stretch>
            <a:fillRect/>
          </a:stretch>
        </p:blipFill>
        <p:spPr>
          <a:xfrm>
            <a:off x="508736" y="4152900"/>
            <a:ext cx="12698525" cy="32766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246ADF-EFD6-3EA9-AB27-F2487DC5C741}"/>
              </a:ext>
            </a:extLst>
          </p:cNvPr>
          <p:cNvSpPr txBox="1"/>
          <p:nvPr/>
        </p:nvSpPr>
        <p:spPr>
          <a:xfrm>
            <a:off x="2133600" y="526798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11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523C7C-821B-ECC9-CD65-9F759BF6BE80}"/>
              </a:ext>
            </a:extLst>
          </p:cNvPr>
          <p:cNvSpPr txBox="1"/>
          <p:nvPr/>
        </p:nvSpPr>
        <p:spPr>
          <a:xfrm>
            <a:off x="2133600" y="595982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12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5B3930-1C5A-1C08-C67A-99D734D48E6E}"/>
              </a:ext>
            </a:extLst>
          </p:cNvPr>
          <p:cNvSpPr txBox="1"/>
          <p:nvPr/>
        </p:nvSpPr>
        <p:spPr>
          <a:xfrm>
            <a:off x="2133600" y="664467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13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A73C390-8768-B860-2755-0FDC29D9BEF9}"/>
              </a:ext>
            </a:extLst>
          </p:cNvPr>
          <p:cNvSpPr txBox="1"/>
          <p:nvPr/>
        </p:nvSpPr>
        <p:spPr>
          <a:xfrm>
            <a:off x="4572000" y="5293013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12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23DF1BB-AF37-F520-026D-D6DB53736F42}"/>
              </a:ext>
            </a:extLst>
          </p:cNvPr>
          <p:cNvSpPr txBox="1"/>
          <p:nvPr/>
        </p:nvSpPr>
        <p:spPr>
          <a:xfrm>
            <a:off x="4572000" y="595982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11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9E10A8B-ED46-A50B-D4E4-B3299CAB7544}"/>
              </a:ext>
            </a:extLst>
          </p:cNvPr>
          <p:cNvSpPr txBox="1"/>
          <p:nvPr/>
        </p:nvSpPr>
        <p:spPr>
          <a:xfrm>
            <a:off x="4587498" y="664467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12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17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35EF77F9-5D4D-51EE-5279-2DC2AB43E3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" t="22227" r="-903" b="47510"/>
          <a:stretch>
            <a:fillRect/>
          </a:stretch>
        </p:blipFill>
        <p:spPr>
          <a:xfrm>
            <a:off x="508736" y="3533598"/>
            <a:ext cx="12698525" cy="43531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7772400" y="4610100"/>
            <a:ext cx="4980513" cy="2667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18839E2-9A34-484C-E1B7-FFFB9ADAAC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" t="22227" r="-903" b="47510"/>
          <a:stretch>
            <a:fillRect/>
          </a:stretch>
        </p:blipFill>
        <p:spPr>
          <a:xfrm>
            <a:off x="508736" y="3533598"/>
            <a:ext cx="12698525" cy="435310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F75C457-6D3D-8421-9673-6DBE6234BDA8}"/>
              </a:ext>
            </a:extLst>
          </p:cNvPr>
          <p:cNvSpPr txBox="1"/>
          <p:nvPr/>
        </p:nvSpPr>
        <p:spPr>
          <a:xfrm>
            <a:off x="8620108" y="659130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845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DB05CD-E3AB-7C8B-DB8B-1A66870B102F}"/>
              </a:ext>
            </a:extLst>
          </p:cNvPr>
          <p:cNvSpPr txBox="1"/>
          <p:nvPr/>
        </p:nvSpPr>
        <p:spPr>
          <a:xfrm>
            <a:off x="6172200" y="659582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932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B052D6A-9815-BB3A-A76A-236A03A8D2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365" t="11904" r="881"/>
            <a:stretch/>
          </p:blipFill>
          <p:spPr>
            <a:xfrm rot="19455038">
              <a:off x="5331482" y="3754661"/>
              <a:ext cx="2387871" cy="913952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" name="Google Shape;204;p17">
            <a:extLst>
              <a:ext uri="{FF2B5EF4-FFF2-40B4-BE49-F238E27FC236}">
                <a16:creationId xmlns:a16="http://schemas.microsoft.com/office/drawing/2014/main" id="{36C618CE-FA4C-B398-94A2-3816945EEBA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58000" y="4771235"/>
            <a:ext cx="1573484" cy="1537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17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D16C7399-CB23-12F5-A7D6-424C222529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" t="51915" r="-231" b="25609"/>
          <a:stretch>
            <a:fillRect/>
          </a:stretch>
        </p:blipFill>
        <p:spPr>
          <a:xfrm>
            <a:off x="508736" y="3842445"/>
            <a:ext cx="12698525" cy="323303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394169" y="4076700"/>
            <a:ext cx="4863631" cy="391882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F9BE6AF8-39B6-FCA1-B649-103B7085FF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" t="51915" r="-231" b="25609"/>
          <a:stretch>
            <a:fillRect/>
          </a:stretch>
        </p:blipFill>
        <p:spPr>
          <a:xfrm>
            <a:off x="508736" y="3842445"/>
            <a:ext cx="12698525" cy="32330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9DE90A5-C0A5-F6C4-4FCC-69779398FAD0}"/>
              </a:ext>
            </a:extLst>
          </p:cNvPr>
          <p:cNvSpPr txBox="1"/>
          <p:nvPr/>
        </p:nvSpPr>
        <p:spPr>
          <a:xfrm>
            <a:off x="1219200" y="6236852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7   6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4FE082D-5981-B48C-7441-ECE42F921BBE}"/>
              </a:ext>
            </a:extLst>
          </p:cNvPr>
          <p:cNvSpPr txBox="1"/>
          <p:nvPr/>
        </p:nvSpPr>
        <p:spPr>
          <a:xfrm>
            <a:off x="3657600" y="6254364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2   0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صفحة 17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diagramm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6FFDC1D-92DB-D914-2416-B52EC6B87D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713" b="811"/>
          <a:stretch>
            <a:fillRect/>
          </a:stretch>
        </p:blipFill>
        <p:spPr>
          <a:xfrm>
            <a:off x="508736" y="2972630"/>
            <a:ext cx="12698525" cy="3233030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905000" y="5231445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التعرف على قراءة وكتابة وتمثيل الأعداد من 0 إلى 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نشاطالطرح بدون مبادلة باستخدام الخشيبات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27851</TotalTime>
  <Words>1654</Words>
  <Application>Microsoft Macintosh PowerPoint</Application>
  <PresentationFormat>Personnalisé</PresentationFormat>
  <Paragraphs>502</Paragraphs>
  <Slides>56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56</vt:i4>
      </vt:variant>
    </vt:vector>
  </HeadingPairs>
  <TitlesOfParts>
    <vt:vector size="63" baseType="lpstr">
      <vt:lpstr>Dosis</vt:lpstr>
      <vt:lpstr>Calibri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253</cp:revision>
  <dcterms:created xsi:type="dcterms:W3CDTF">2006-08-16T00:00:00Z</dcterms:created>
  <dcterms:modified xsi:type="dcterms:W3CDTF">2025-09-22T13:31:16Z</dcterms:modified>
  <dc:identifier>DAFtlvZnwz4</dc:identifier>
</cp:coreProperties>
</file>