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2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3141" r:id="rId10"/>
    <p:sldId id="2147482472" r:id="rId11"/>
    <p:sldId id="2147482994" r:id="rId12"/>
    <p:sldId id="2147482993" r:id="rId13"/>
    <p:sldId id="2147483073" r:id="rId14"/>
    <p:sldId id="2147482514" r:id="rId15"/>
    <p:sldId id="2147482902" r:id="rId16"/>
    <p:sldId id="2147483036" r:id="rId17"/>
    <p:sldId id="2147483026" r:id="rId18"/>
    <p:sldId id="2147483075" r:id="rId19"/>
    <p:sldId id="2147483074" r:id="rId20"/>
    <p:sldId id="2147483079" r:id="rId21"/>
    <p:sldId id="2147483021" r:id="rId22"/>
    <p:sldId id="2147483022" r:id="rId23"/>
    <p:sldId id="2147482995" r:id="rId24"/>
    <p:sldId id="2147483000" r:id="rId25"/>
    <p:sldId id="2147483099" r:id="rId26"/>
    <p:sldId id="2147483100" r:id="rId27"/>
    <p:sldId id="2147483108" r:id="rId28"/>
    <p:sldId id="2147483027" r:id="rId29"/>
    <p:sldId id="2147483028" r:id="rId30"/>
    <p:sldId id="2147483117" r:id="rId31"/>
    <p:sldId id="2147483119" r:id="rId32"/>
    <p:sldId id="2147483130" r:id="rId33"/>
    <p:sldId id="2147483118" r:id="rId34"/>
    <p:sldId id="2147483120" r:id="rId35"/>
    <p:sldId id="2134808453" r:id="rId36"/>
    <p:sldId id="2134808454" r:id="rId37"/>
    <p:sldId id="2134804880" r:id="rId38"/>
    <p:sldId id="2134808472" r:id="rId39"/>
    <p:sldId id="2134808455" r:id="rId40"/>
    <p:sldId id="2147482524" r:id="rId41"/>
    <p:sldId id="2147482685" r:id="rId42"/>
    <p:sldId id="2147482835" r:id="rId43"/>
    <p:sldId id="2147482516" r:id="rId44"/>
    <p:sldId id="2147482772" r:id="rId45"/>
    <p:sldId id="2147483037" r:id="rId46"/>
    <p:sldId id="2147483011" r:id="rId47"/>
    <p:sldId id="2147482713" r:id="rId48"/>
    <p:sldId id="2147482960" r:id="rId49"/>
    <p:sldId id="2147483017" r:id="rId50"/>
    <p:sldId id="2147483013" r:id="rId51"/>
    <p:sldId id="2147483038" r:id="rId52"/>
    <p:sldId id="2147483080" r:id="rId53"/>
    <p:sldId id="2147483016" r:id="rId54"/>
    <p:sldId id="2147483081" r:id="rId55"/>
    <p:sldId id="2147483093" r:id="rId56"/>
    <p:sldId id="2147482739" r:id="rId57"/>
    <p:sldId id="2147483018" r:id="rId58"/>
    <p:sldId id="2147483047" r:id="rId59"/>
    <p:sldId id="2147483123" r:id="rId60"/>
    <p:sldId id="2147483132" r:id="rId61"/>
    <p:sldId id="2147483055" r:id="rId62"/>
    <p:sldId id="2147483125" r:id="rId63"/>
    <p:sldId id="2147483131" r:id="rId64"/>
    <p:sldId id="2147483133" r:id="rId65"/>
    <p:sldId id="2147483050" r:id="rId66"/>
    <p:sldId id="2147483134" r:id="rId67"/>
    <p:sldId id="2147483111" r:id="rId68"/>
    <p:sldId id="2147483051" r:id="rId69"/>
    <p:sldId id="2147483052" r:id="rId70"/>
    <p:sldId id="2147483053" r:id="rId71"/>
    <p:sldId id="2147483113" r:id="rId72"/>
    <p:sldId id="2147483121" r:id="rId73"/>
    <p:sldId id="2147483135" r:id="rId74"/>
    <p:sldId id="2147483065" r:id="rId75"/>
    <p:sldId id="2147483063" r:id="rId76"/>
    <p:sldId id="2147483136" r:id="rId77"/>
    <p:sldId id="2147483101" r:id="rId78"/>
    <p:sldId id="2147483066" r:id="rId79"/>
    <p:sldId id="2147483114" r:id="rId80"/>
    <p:sldId id="2147483067" r:id="rId81"/>
    <p:sldId id="2147483122" r:id="rId82"/>
    <p:sldId id="2147483044" r:id="rId83"/>
    <p:sldId id="2147483057" r:id="rId84"/>
    <p:sldId id="2147483139" r:id="rId85"/>
    <p:sldId id="2147483137" r:id="rId86"/>
    <p:sldId id="2147483138" r:id="rId87"/>
    <p:sldId id="2147483045" r:id="rId88"/>
    <p:sldId id="2147483142" r:id="rId89"/>
    <p:sldId id="2147483140" r:id="rId90"/>
    <p:sldId id="2147483089" r:id="rId91"/>
    <p:sldId id="2147483091" r:id="rId92"/>
    <p:sldId id="2147483086" r:id="rId93"/>
    <p:sldId id="2147483088" r:id="rId94"/>
    <p:sldId id="2147483087" r:id="rId95"/>
    <p:sldId id="2147483092" r:id="rId96"/>
    <p:sldId id="2147483090" r:id="rId97"/>
    <p:sldId id="2134808805" r:id="rId98"/>
    <p:sldId id="2147482584" r:id="rId99"/>
    <p:sldId id="2147482773" r:id="rId100"/>
    <p:sldId id="701" r:id="rId10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AA48"/>
    <a:srgbClr val="6A2900"/>
    <a:srgbClr val="7CE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72" autoAdjust="0"/>
    <p:restoredTop sz="94660"/>
  </p:normalViewPr>
  <p:slideViewPr>
    <p:cSldViewPr snapToGrid="0">
      <p:cViewPr varScale="1">
        <p:scale>
          <a:sx n="73" d="100"/>
          <a:sy n="73" d="100"/>
        </p:scale>
        <p:origin x="7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E551-4CE4-4B2C-A013-BDF9E724DCB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589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67.svg"/><Relationship Id="rId4" Type="http://schemas.openxmlformats.org/officeDocument/2006/relationships/image" Target="../media/image63.svg"/><Relationship Id="rId9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32.jpe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33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34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png"/><Relationship Id="rId3" Type="http://schemas.openxmlformats.org/officeDocument/2006/relationships/image" Target="../media/image26.png"/><Relationship Id="rId7" Type="http://schemas.openxmlformats.org/officeDocument/2006/relationships/image" Target="../media/image37.jpe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1.jpe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44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45.jpe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6" Type="http://schemas.microsoft.com/office/2007/relationships/hdphoto" Target="../media/hdphoto2.wdp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6" Type="http://schemas.microsoft.com/office/2007/relationships/hdphoto" Target="../media/hdphoto2.wdp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47.jp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39.jpe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39.jpe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6.pn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36.png"/><Relationship Id="rId5" Type="http://schemas.openxmlformats.org/officeDocument/2006/relationships/image" Target="../media/image49.jpeg"/><Relationship Id="rId10" Type="http://schemas.microsoft.com/office/2007/relationships/hdphoto" Target="../media/hdphoto2.wdp"/><Relationship Id="rId4" Type="http://schemas.openxmlformats.org/officeDocument/2006/relationships/image" Target="../media/image27.svg"/><Relationship Id="rId9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6.png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37.jpeg"/><Relationship Id="rId5" Type="http://schemas.openxmlformats.org/officeDocument/2006/relationships/image" Target="../media/image49.jpeg"/><Relationship Id="rId4" Type="http://schemas.openxmlformats.org/officeDocument/2006/relationships/image" Target="../media/image27.svg"/><Relationship Id="rId9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49.jpeg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3.png"/><Relationship Id="rId3" Type="http://schemas.openxmlformats.org/officeDocument/2006/relationships/image" Target="../media/image26.png"/><Relationship Id="rId7" Type="http://schemas.openxmlformats.org/officeDocument/2006/relationships/image" Target="../media/image38.jpeg"/><Relationship Id="rId12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37.jpeg"/><Relationship Id="rId11" Type="http://schemas.openxmlformats.org/officeDocument/2006/relationships/image" Target="../media/image46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image" Target="../media/image51.png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image" Target="../media/image27.sv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image" Target="../media/image26.png"/><Relationship Id="rId5" Type="http://schemas.openxmlformats.org/officeDocument/2006/relationships/tags" Target="../tags/tag9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16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13" Type="http://schemas.openxmlformats.org/officeDocument/2006/relationships/image" Target="../media/image26.png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tags" Target="../tags/tag115.xml"/><Relationship Id="rId5" Type="http://schemas.openxmlformats.org/officeDocument/2006/relationships/tags" Target="../tags/tag109.xml"/><Relationship Id="rId15" Type="http://schemas.openxmlformats.org/officeDocument/2006/relationships/image" Target="../media/image16.jpeg"/><Relationship Id="rId10" Type="http://schemas.openxmlformats.org/officeDocument/2006/relationships/tags" Target="../tags/tag114.xml"/><Relationship Id="rId4" Type="http://schemas.openxmlformats.org/officeDocument/2006/relationships/tags" Target="../tags/tag108.xml"/><Relationship Id="rId9" Type="http://schemas.openxmlformats.org/officeDocument/2006/relationships/tags" Target="../tags/tag113.xml"/><Relationship Id="rId14" Type="http://schemas.openxmlformats.org/officeDocument/2006/relationships/image" Target="../media/image27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image" Target="../media/image53.png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image" Target="../media/image16.jpe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image" Target="../media/image27.svg"/><Relationship Id="rId5" Type="http://schemas.openxmlformats.org/officeDocument/2006/relationships/tags" Target="../tags/tag120.xml"/><Relationship Id="rId10" Type="http://schemas.openxmlformats.org/officeDocument/2006/relationships/image" Target="../media/image26.png"/><Relationship Id="rId4" Type="http://schemas.openxmlformats.org/officeDocument/2006/relationships/tags" Target="../tags/tag119.xml"/><Relationship Id="rId9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13" Type="http://schemas.openxmlformats.org/officeDocument/2006/relationships/image" Target="../media/image26.png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6" Type="http://schemas.openxmlformats.org/officeDocument/2006/relationships/image" Target="../media/image54.jpeg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tags" Target="../tags/tag134.xml"/><Relationship Id="rId5" Type="http://schemas.openxmlformats.org/officeDocument/2006/relationships/tags" Target="../tags/tag128.xml"/><Relationship Id="rId15" Type="http://schemas.openxmlformats.org/officeDocument/2006/relationships/image" Target="../media/image19.png"/><Relationship Id="rId10" Type="http://schemas.openxmlformats.org/officeDocument/2006/relationships/tags" Target="../tags/tag133.xml"/><Relationship Id="rId4" Type="http://schemas.openxmlformats.org/officeDocument/2006/relationships/tags" Target="../tags/tag127.xml"/><Relationship Id="rId9" Type="http://schemas.openxmlformats.org/officeDocument/2006/relationships/tags" Target="../tags/tag132.xml"/><Relationship Id="rId14" Type="http://schemas.openxmlformats.org/officeDocument/2006/relationships/image" Target="../media/image27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12" Type="http://schemas.openxmlformats.org/officeDocument/2006/relationships/image" Target="../media/image33.png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image" Target="../media/image27.svg"/><Relationship Id="rId5" Type="http://schemas.openxmlformats.org/officeDocument/2006/relationships/tags" Target="../tags/tag139.xml"/><Relationship Id="rId10" Type="http://schemas.openxmlformats.org/officeDocument/2006/relationships/image" Target="../media/image26.png"/><Relationship Id="rId4" Type="http://schemas.openxmlformats.org/officeDocument/2006/relationships/tags" Target="../tags/tag138.xml"/><Relationship Id="rId9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13" Type="http://schemas.openxmlformats.org/officeDocument/2006/relationships/image" Target="../media/image27.svg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12" Type="http://schemas.openxmlformats.org/officeDocument/2006/relationships/image" Target="../media/image26.pn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47.xml"/><Relationship Id="rId10" Type="http://schemas.openxmlformats.org/officeDocument/2006/relationships/tags" Target="../tags/tag152.xml"/><Relationship Id="rId4" Type="http://schemas.openxmlformats.org/officeDocument/2006/relationships/tags" Target="../tags/tag146.xml"/><Relationship Id="rId9" Type="http://schemas.openxmlformats.org/officeDocument/2006/relationships/tags" Target="../tags/tag151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13" Type="http://schemas.openxmlformats.org/officeDocument/2006/relationships/image" Target="../media/image23.jpeg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12" Type="http://schemas.openxmlformats.org/officeDocument/2006/relationships/image" Target="../media/image27.sv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11" Type="http://schemas.openxmlformats.org/officeDocument/2006/relationships/image" Target="../media/image26.png"/><Relationship Id="rId5" Type="http://schemas.openxmlformats.org/officeDocument/2006/relationships/tags" Target="../tags/tag15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56.xml"/><Relationship Id="rId9" Type="http://schemas.openxmlformats.org/officeDocument/2006/relationships/tags" Target="../tags/tag161.xml"/><Relationship Id="rId1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169.xml"/><Relationship Id="rId3" Type="http://schemas.openxmlformats.org/officeDocument/2006/relationships/tags" Target="../tags/tag164.xml"/><Relationship Id="rId7" Type="http://schemas.openxmlformats.org/officeDocument/2006/relationships/tags" Target="../tags/tag168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27.svg"/><Relationship Id="rId5" Type="http://schemas.openxmlformats.org/officeDocument/2006/relationships/tags" Target="../tags/tag166.xml"/><Relationship Id="rId10" Type="http://schemas.openxmlformats.org/officeDocument/2006/relationships/image" Target="../media/image26.png"/><Relationship Id="rId4" Type="http://schemas.openxmlformats.org/officeDocument/2006/relationships/tags" Target="../tags/tag165.xml"/><Relationship Id="rId9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12" Type="http://schemas.openxmlformats.org/officeDocument/2006/relationships/image" Target="../media/image53.png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image" Target="../media/image27.svg"/><Relationship Id="rId5" Type="http://schemas.openxmlformats.org/officeDocument/2006/relationships/tags" Target="../tags/tag174.xml"/><Relationship Id="rId10" Type="http://schemas.openxmlformats.org/officeDocument/2006/relationships/image" Target="../media/image26.png"/><Relationship Id="rId4" Type="http://schemas.openxmlformats.org/officeDocument/2006/relationships/tags" Target="../tags/tag173.xml"/><Relationship Id="rId9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26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tags" Target="../tags/tag188.xml"/><Relationship Id="rId5" Type="http://schemas.openxmlformats.org/officeDocument/2006/relationships/tags" Target="../tags/tag182.xml"/><Relationship Id="rId15" Type="http://schemas.openxmlformats.org/officeDocument/2006/relationships/image" Target="../media/image55.png"/><Relationship Id="rId10" Type="http://schemas.openxmlformats.org/officeDocument/2006/relationships/tags" Target="../tags/tag187.xml"/><Relationship Id="rId4" Type="http://schemas.openxmlformats.org/officeDocument/2006/relationships/tags" Target="../tags/tag181.xml"/><Relationship Id="rId9" Type="http://schemas.openxmlformats.org/officeDocument/2006/relationships/tags" Target="../tags/tag186.xml"/><Relationship Id="rId14" Type="http://schemas.openxmlformats.org/officeDocument/2006/relationships/image" Target="../media/image27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11" Type="http://schemas.openxmlformats.org/officeDocument/2006/relationships/image" Target="../media/image27.svg"/><Relationship Id="rId5" Type="http://schemas.openxmlformats.org/officeDocument/2006/relationships/tags" Target="../tags/tag193.xml"/><Relationship Id="rId10" Type="http://schemas.openxmlformats.org/officeDocument/2006/relationships/image" Target="../media/image26.png"/><Relationship Id="rId4" Type="http://schemas.openxmlformats.org/officeDocument/2006/relationships/tags" Target="../tags/tag192.xml"/><Relationship Id="rId9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image" Target="../media/image27.svg"/><Relationship Id="rId5" Type="http://schemas.openxmlformats.org/officeDocument/2006/relationships/tags" Target="../tags/tag201.xml"/><Relationship Id="rId10" Type="http://schemas.openxmlformats.org/officeDocument/2006/relationships/image" Target="../media/image26.png"/><Relationship Id="rId4" Type="http://schemas.openxmlformats.org/officeDocument/2006/relationships/tags" Target="../tags/tag200.xml"/><Relationship Id="rId9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image" Target="../media/image27.svg"/><Relationship Id="rId5" Type="http://schemas.openxmlformats.org/officeDocument/2006/relationships/tags" Target="../tags/tag209.xml"/><Relationship Id="rId10" Type="http://schemas.openxmlformats.org/officeDocument/2006/relationships/image" Target="../media/image26.png"/><Relationship Id="rId4" Type="http://schemas.openxmlformats.org/officeDocument/2006/relationships/tags" Target="../tags/tag208.xml"/><Relationship Id="rId9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3" Type="http://schemas.openxmlformats.org/officeDocument/2006/relationships/tags" Target="../tags/tag215.xml"/><Relationship Id="rId7" Type="http://schemas.openxmlformats.org/officeDocument/2006/relationships/tags" Target="../tags/tag219.xml"/><Relationship Id="rId12" Type="http://schemas.openxmlformats.org/officeDocument/2006/relationships/image" Target="../media/image56.pn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image" Target="../media/image27.svg"/><Relationship Id="rId5" Type="http://schemas.openxmlformats.org/officeDocument/2006/relationships/tags" Target="../tags/tag217.xml"/><Relationship Id="rId10" Type="http://schemas.openxmlformats.org/officeDocument/2006/relationships/image" Target="../media/image26.png"/><Relationship Id="rId4" Type="http://schemas.openxmlformats.org/officeDocument/2006/relationships/tags" Target="../tags/tag216.xml"/><Relationship Id="rId9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image" Target="../media/image27.svg"/><Relationship Id="rId5" Type="http://schemas.openxmlformats.org/officeDocument/2006/relationships/tags" Target="../tags/tag225.xml"/><Relationship Id="rId10" Type="http://schemas.openxmlformats.org/officeDocument/2006/relationships/image" Target="../media/image26.png"/><Relationship Id="rId4" Type="http://schemas.openxmlformats.org/officeDocument/2006/relationships/tags" Target="../tags/tag224.xml"/><Relationship Id="rId9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3" Type="http://schemas.openxmlformats.org/officeDocument/2006/relationships/tags" Target="../tags/tag231.xml"/><Relationship Id="rId7" Type="http://schemas.openxmlformats.org/officeDocument/2006/relationships/tags" Target="../tags/tag235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tags" Target="../tags/tag234.xml"/><Relationship Id="rId11" Type="http://schemas.openxmlformats.org/officeDocument/2006/relationships/image" Target="../media/image27.svg"/><Relationship Id="rId5" Type="http://schemas.openxmlformats.org/officeDocument/2006/relationships/tags" Target="../tags/tag233.xml"/><Relationship Id="rId10" Type="http://schemas.openxmlformats.org/officeDocument/2006/relationships/image" Target="../media/image26.png"/><Relationship Id="rId4" Type="http://schemas.openxmlformats.org/officeDocument/2006/relationships/tags" Target="../tags/tag232.xml"/><Relationship Id="rId9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image" Target="../media/image53.pn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image" Target="../media/image27.svg"/><Relationship Id="rId5" Type="http://schemas.openxmlformats.org/officeDocument/2006/relationships/tags" Target="../tags/tag241.xml"/><Relationship Id="rId10" Type="http://schemas.openxmlformats.org/officeDocument/2006/relationships/image" Target="../media/image26.png"/><Relationship Id="rId4" Type="http://schemas.openxmlformats.org/officeDocument/2006/relationships/tags" Target="../tags/tag240.xml"/><Relationship Id="rId9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3" Type="http://schemas.openxmlformats.org/officeDocument/2006/relationships/tags" Target="../tags/tag247.xml"/><Relationship Id="rId7" Type="http://schemas.openxmlformats.org/officeDocument/2006/relationships/tags" Target="../tags/tag251.xml"/><Relationship Id="rId12" Type="http://schemas.openxmlformats.org/officeDocument/2006/relationships/image" Target="../media/image57.png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image" Target="../media/image27.svg"/><Relationship Id="rId5" Type="http://schemas.openxmlformats.org/officeDocument/2006/relationships/tags" Target="../tags/tag249.xml"/><Relationship Id="rId10" Type="http://schemas.openxmlformats.org/officeDocument/2006/relationships/image" Target="../media/image26.png"/><Relationship Id="rId4" Type="http://schemas.openxmlformats.org/officeDocument/2006/relationships/tags" Target="../tags/tag248.xml"/><Relationship Id="rId9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29.png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image" Target="../media/image27.sv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image" Target="../media/image26.png"/><Relationship Id="rId5" Type="http://schemas.openxmlformats.org/officeDocument/2006/relationships/tags" Target="../tags/tag25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56.xml"/><Relationship Id="rId9" Type="http://schemas.openxmlformats.org/officeDocument/2006/relationships/tags" Target="../tags/tag261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12" Type="http://schemas.openxmlformats.org/officeDocument/2006/relationships/image" Target="../media/image56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image" Target="../media/image27.svg"/><Relationship Id="rId5" Type="http://schemas.openxmlformats.org/officeDocument/2006/relationships/tags" Target="../tags/tag266.xml"/><Relationship Id="rId10" Type="http://schemas.openxmlformats.org/officeDocument/2006/relationships/image" Target="../media/image26.png"/><Relationship Id="rId4" Type="http://schemas.openxmlformats.org/officeDocument/2006/relationships/tags" Target="../tags/tag265.xml"/><Relationship Id="rId9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277.xml"/><Relationship Id="rId3" Type="http://schemas.openxmlformats.org/officeDocument/2006/relationships/tags" Target="../tags/tag272.xml"/><Relationship Id="rId7" Type="http://schemas.openxmlformats.org/officeDocument/2006/relationships/tags" Target="../tags/tag276.xml"/><Relationship Id="rId12" Type="http://schemas.openxmlformats.org/officeDocument/2006/relationships/image" Target="../media/image57.pn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27.svg"/><Relationship Id="rId5" Type="http://schemas.openxmlformats.org/officeDocument/2006/relationships/tags" Target="../tags/tag274.xml"/><Relationship Id="rId10" Type="http://schemas.openxmlformats.org/officeDocument/2006/relationships/image" Target="../media/image26.png"/><Relationship Id="rId4" Type="http://schemas.openxmlformats.org/officeDocument/2006/relationships/tags" Target="../tags/tag273.xml"/><Relationship Id="rId9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285.xml"/><Relationship Id="rId3" Type="http://schemas.openxmlformats.org/officeDocument/2006/relationships/tags" Target="../tags/tag280.xml"/><Relationship Id="rId7" Type="http://schemas.openxmlformats.org/officeDocument/2006/relationships/tags" Target="../tags/tag284.xml"/><Relationship Id="rId12" Type="http://schemas.openxmlformats.org/officeDocument/2006/relationships/image" Target="../media/image53.pn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image" Target="../media/image27.svg"/><Relationship Id="rId5" Type="http://schemas.openxmlformats.org/officeDocument/2006/relationships/tags" Target="../tags/tag282.xml"/><Relationship Id="rId10" Type="http://schemas.openxmlformats.org/officeDocument/2006/relationships/image" Target="../media/image26.png"/><Relationship Id="rId4" Type="http://schemas.openxmlformats.org/officeDocument/2006/relationships/tags" Target="../tags/tag281.xml"/><Relationship Id="rId9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image" Target="../media/image29.png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12" Type="http://schemas.openxmlformats.org/officeDocument/2006/relationships/image" Target="../media/image27.svg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image" Target="../media/image26.png"/><Relationship Id="rId5" Type="http://schemas.openxmlformats.org/officeDocument/2006/relationships/tags" Target="../tags/tag29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89.xml"/><Relationship Id="rId9" Type="http://schemas.openxmlformats.org/officeDocument/2006/relationships/tags" Target="../tags/tag294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302.xml"/><Relationship Id="rId3" Type="http://schemas.openxmlformats.org/officeDocument/2006/relationships/tags" Target="../tags/tag297.xml"/><Relationship Id="rId7" Type="http://schemas.openxmlformats.org/officeDocument/2006/relationships/tags" Target="../tags/tag301.xml"/><Relationship Id="rId12" Type="http://schemas.openxmlformats.org/officeDocument/2006/relationships/image" Target="../media/image58.png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image" Target="../media/image27.svg"/><Relationship Id="rId5" Type="http://schemas.openxmlformats.org/officeDocument/2006/relationships/tags" Target="../tags/tag299.xml"/><Relationship Id="rId10" Type="http://schemas.openxmlformats.org/officeDocument/2006/relationships/image" Target="../media/image26.png"/><Relationship Id="rId4" Type="http://schemas.openxmlformats.org/officeDocument/2006/relationships/tags" Target="../tags/tag298.xml"/><Relationship Id="rId9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310.xml"/><Relationship Id="rId3" Type="http://schemas.openxmlformats.org/officeDocument/2006/relationships/tags" Target="../tags/tag305.xml"/><Relationship Id="rId7" Type="http://schemas.openxmlformats.org/officeDocument/2006/relationships/tags" Target="../tags/tag309.xml"/><Relationship Id="rId12" Type="http://schemas.openxmlformats.org/officeDocument/2006/relationships/image" Target="../media/image53.png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11" Type="http://schemas.openxmlformats.org/officeDocument/2006/relationships/image" Target="../media/image27.svg"/><Relationship Id="rId5" Type="http://schemas.openxmlformats.org/officeDocument/2006/relationships/tags" Target="../tags/tag307.xml"/><Relationship Id="rId10" Type="http://schemas.openxmlformats.org/officeDocument/2006/relationships/image" Target="../media/image26.png"/><Relationship Id="rId4" Type="http://schemas.openxmlformats.org/officeDocument/2006/relationships/tags" Target="../tags/tag306.xml"/><Relationship Id="rId9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318.xml"/><Relationship Id="rId13" Type="http://schemas.openxmlformats.org/officeDocument/2006/relationships/image" Target="../media/image26.png"/><Relationship Id="rId3" Type="http://schemas.openxmlformats.org/officeDocument/2006/relationships/tags" Target="../tags/tag313.xml"/><Relationship Id="rId7" Type="http://schemas.openxmlformats.org/officeDocument/2006/relationships/tags" Target="../tags/tag31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tags" Target="../tags/tag321.xml"/><Relationship Id="rId5" Type="http://schemas.openxmlformats.org/officeDocument/2006/relationships/tags" Target="../tags/tag315.xml"/><Relationship Id="rId15" Type="http://schemas.openxmlformats.org/officeDocument/2006/relationships/image" Target="../media/image55.png"/><Relationship Id="rId10" Type="http://schemas.openxmlformats.org/officeDocument/2006/relationships/tags" Target="../tags/tag320.xml"/><Relationship Id="rId4" Type="http://schemas.openxmlformats.org/officeDocument/2006/relationships/tags" Target="../tags/tag314.xml"/><Relationship Id="rId9" Type="http://schemas.openxmlformats.org/officeDocument/2006/relationships/tags" Target="../tags/tag319.xml"/><Relationship Id="rId1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tags" Target="../tags/tag329.xml"/><Relationship Id="rId3" Type="http://schemas.openxmlformats.org/officeDocument/2006/relationships/tags" Target="../tags/tag324.xml"/><Relationship Id="rId7" Type="http://schemas.openxmlformats.org/officeDocument/2006/relationships/tags" Target="../tags/tag328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11" Type="http://schemas.openxmlformats.org/officeDocument/2006/relationships/image" Target="../media/image27.svg"/><Relationship Id="rId5" Type="http://schemas.openxmlformats.org/officeDocument/2006/relationships/tags" Target="../tags/tag326.xml"/><Relationship Id="rId10" Type="http://schemas.openxmlformats.org/officeDocument/2006/relationships/image" Target="../media/image26.png"/><Relationship Id="rId4" Type="http://schemas.openxmlformats.org/officeDocument/2006/relationships/tags" Target="../tags/tag325.xml"/><Relationship Id="rId9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3" Type="http://schemas.openxmlformats.org/officeDocument/2006/relationships/tags" Target="../tags/tag332.xml"/><Relationship Id="rId7" Type="http://schemas.openxmlformats.org/officeDocument/2006/relationships/tags" Target="../tags/tag336.xml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image" Target="../media/image27.svg"/><Relationship Id="rId5" Type="http://schemas.openxmlformats.org/officeDocument/2006/relationships/tags" Target="../tags/tag334.xml"/><Relationship Id="rId10" Type="http://schemas.openxmlformats.org/officeDocument/2006/relationships/image" Target="../media/image26.png"/><Relationship Id="rId4" Type="http://schemas.openxmlformats.org/officeDocument/2006/relationships/tags" Target="../tags/tag333.xml"/><Relationship Id="rId9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tags" Target="../tags/tag345.xml"/><Relationship Id="rId13" Type="http://schemas.openxmlformats.org/officeDocument/2006/relationships/image" Target="../media/image29.png"/><Relationship Id="rId3" Type="http://schemas.openxmlformats.org/officeDocument/2006/relationships/tags" Target="../tags/tag340.xml"/><Relationship Id="rId7" Type="http://schemas.openxmlformats.org/officeDocument/2006/relationships/tags" Target="../tags/tag344.xml"/><Relationship Id="rId12" Type="http://schemas.openxmlformats.org/officeDocument/2006/relationships/image" Target="../media/image27.sv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11" Type="http://schemas.openxmlformats.org/officeDocument/2006/relationships/image" Target="../media/image26.png"/><Relationship Id="rId5" Type="http://schemas.openxmlformats.org/officeDocument/2006/relationships/tags" Target="../tags/tag34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41.xml"/><Relationship Id="rId9" Type="http://schemas.openxmlformats.org/officeDocument/2006/relationships/tags" Target="../tags/tag346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tags" Target="../tags/tag354.xml"/><Relationship Id="rId3" Type="http://schemas.openxmlformats.org/officeDocument/2006/relationships/tags" Target="../tags/tag349.xml"/><Relationship Id="rId7" Type="http://schemas.openxmlformats.org/officeDocument/2006/relationships/tags" Target="../tags/tag353.xml"/><Relationship Id="rId12" Type="http://schemas.openxmlformats.org/officeDocument/2006/relationships/image" Target="../media/image56.pn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tags" Target="../tags/tag352.xml"/><Relationship Id="rId11" Type="http://schemas.openxmlformats.org/officeDocument/2006/relationships/image" Target="../media/image27.svg"/><Relationship Id="rId5" Type="http://schemas.openxmlformats.org/officeDocument/2006/relationships/tags" Target="../tags/tag351.xml"/><Relationship Id="rId10" Type="http://schemas.openxmlformats.org/officeDocument/2006/relationships/image" Target="../media/image26.png"/><Relationship Id="rId4" Type="http://schemas.openxmlformats.org/officeDocument/2006/relationships/tags" Target="../tags/tag350.xml"/><Relationship Id="rId9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image" Target="../media/image56.png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image" Target="../media/image27.svg"/><Relationship Id="rId5" Type="http://schemas.openxmlformats.org/officeDocument/2006/relationships/tags" Target="../tags/tag359.xml"/><Relationship Id="rId10" Type="http://schemas.openxmlformats.org/officeDocument/2006/relationships/image" Target="../media/image26.png"/><Relationship Id="rId4" Type="http://schemas.openxmlformats.org/officeDocument/2006/relationships/tags" Target="../tags/tag358.xml"/><Relationship Id="rId9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3" Type="http://schemas.openxmlformats.org/officeDocument/2006/relationships/tags" Target="../tags/tag365.xml"/><Relationship Id="rId7" Type="http://schemas.openxmlformats.org/officeDocument/2006/relationships/tags" Target="../tags/tag369.xml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11" Type="http://schemas.openxmlformats.org/officeDocument/2006/relationships/image" Target="../media/image27.svg"/><Relationship Id="rId5" Type="http://schemas.openxmlformats.org/officeDocument/2006/relationships/tags" Target="../tags/tag367.xml"/><Relationship Id="rId10" Type="http://schemas.openxmlformats.org/officeDocument/2006/relationships/image" Target="../media/image26.png"/><Relationship Id="rId4" Type="http://schemas.openxmlformats.org/officeDocument/2006/relationships/tags" Target="../tags/tag366.xml"/><Relationship Id="rId9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tags" Target="../tags/tag378.xml"/><Relationship Id="rId3" Type="http://schemas.openxmlformats.org/officeDocument/2006/relationships/tags" Target="../tags/tag373.xml"/><Relationship Id="rId7" Type="http://schemas.openxmlformats.org/officeDocument/2006/relationships/tags" Target="../tags/tag377.xml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tags" Target="../tags/tag376.xml"/><Relationship Id="rId11" Type="http://schemas.openxmlformats.org/officeDocument/2006/relationships/image" Target="../media/image27.svg"/><Relationship Id="rId5" Type="http://schemas.openxmlformats.org/officeDocument/2006/relationships/tags" Target="../tags/tag375.xml"/><Relationship Id="rId10" Type="http://schemas.openxmlformats.org/officeDocument/2006/relationships/image" Target="../media/image26.png"/><Relationship Id="rId4" Type="http://schemas.openxmlformats.org/officeDocument/2006/relationships/tags" Target="../tags/tag374.xml"/><Relationship Id="rId9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image" Target="../media/image53.pn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image" Target="../media/image27.svg"/><Relationship Id="rId5" Type="http://schemas.openxmlformats.org/officeDocument/2006/relationships/tags" Target="../tags/tag383.xml"/><Relationship Id="rId10" Type="http://schemas.openxmlformats.org/officeDocument/2006/relationships/image" Target="../media/image26.png"/><Relationship Id="rId4" Type="http://schemas.openxmlformats.org/officeDocument/2006/relationships/tags" Target="../tags/tag382.xml"/><Relationship Id="rId9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tags" Target="../tags/tag394.xml"/><Relationship Id="rId3" Type="http://schemas.openxmlformats.org/officeDocument/2006/relationships/tags" Target="../tags/tag389.xml"/><Relationship Id="rId7" Type="http://schemas.openxmlformats.org/officeDocument/2006/relationships/tags" Target="../tags/tag393.xml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tags" Target="../tags/tag392.xml"/><Relationship Id="rId11" Type="http://schemas.openxmlformats.org/officeDocument/2006/relationships/image" Target="../media/image27.svg"/><Relationship Id="rId5" Type="http://schemas.openxmlformats.org/officeDocument/2006/relationships/tags" Target="../tags/tag391.xml"/><Relationship Id="rId10" Type="http://schemas.openxmlformats.org/officeDocument/2006/relationships/image" Target="../media/image26.png"/><Relationship Id="rId4" Type="http://schemas.openxmlformats.org/officeDocument/2006/relationships/tags" Target="../tags/tag390.xml"/><Relationship Id="rId9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tags" Target="../tags/tag402.xml"/><Relationship Id="rId3" Type="http://schemas.openxmlformats.org/officeDocument/2006/relationships/tags" Target="../tags/tag397.xml"/><Relationship Id="rId7" Type="http://schemas.openxmlformats.org/officeDocument/2006/relationships/tags" Target="../tags/tag401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11" Type="http://schemas.openxmlformats.org/officeDocument/2006/relationships/image" Target="../media/image27.svg"/><Relationship Id="rId5" Type="http://schemas.openxmlformats.org/officeDocument/2006/relationships/tags" Target="../tags/tag399.xml"/><Relationship Id="rId10" Type="http://schemas.openxmlformats.org/officeDocument/2006/relationships/image" Target="../media/image26.png"/><Relationship Id="rId4" Type="http://schemas.openxmlformats.org/officeDocument/2006/relationships/tags" Target="../tags/tag398.xml"/><Relationship Id="rId9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tags" Target="../tags/tag410.xml"/><Relationship Id="rId3" Type="http://schemas.openxmlformats.org/officeDocument/2006/relationships/tags" Target="../tags/tag405.xml"/><Relationship Id="rId7" Type="http://schemas.openxmlformats.org/officeDocument/2006/relationships/tags" Target="../tags/tag409.xml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tags" Target="../tags/tag408.xml"/><Relationship Id="rId11" Type="http://schemas.openxmlformats.org/officeDocument/2006/relationships/image" Target="../media/image27.svg"/><Relationship Id="rId5" Type="http://schemas.openxmlformats.org/officeDocument/2006/relationships/tags" Target="../tags/tag407.xml"/><Relationship Id="rId10" Type="http://schemas.openxmlformats.org/officeDocument/2006/relationships/image" Target="../media/image26.png"/><Relationship Id="rId4" Type="http://schemas.openxmlformats.org/officeDocument/2006/relationships/tags" Target="../tags/tag406.xml"/><Relationship Id="rId9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6" Type="http://schemas.openxmlformats.org/officeDocument/2006/relationships/image" Target="../media/image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tags" Target="../tags/tag420.xml"/><Relationship Id="rId3" Type="http://schemas.openxmlformats.org/officeDocument/2006/relationships/tags" Target="../tags/tag415.xml"/><Relationship Id="rId7" Type="http://schemas.openxmlformats.org/officeDocument/2006/relationships/tags" Target="../tags/tag419.xml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11" Type="http://schemas.openxmlformats.org/officeDocument/2006/relationships/image" Target="../media/image27.svg"/><Relationship Id="rId5" Type="http://schemas.openxmlformats.org/officeDocument/2006/relationships/tags" Target="../tags/tag417.xml"/><Relationship Id="rId10" Type="http://schemas.openxmlformats.org/officeDocument/2006/relationships/image" Target="../media/image26.png"/><Relationship Id="rId4" Type="http://schemas.openxmlformats.org/officeDocument/2006/relationships/tags" Target="../tags/tag416.xml"/><Relationship Id="rId9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image" Target="../media/image59.jp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image" Target="../media/image27.svg"/><Relationship Id="rId5" Type="http://schemas.openxmlformats.org/officeDocument/2006/relationships/tags" Target="../tags/tag425.xml"/><Relationship Id="rId10" Type="http://schemas.openxmlformats.org/officeDocument/2006/relationships/image" Target="../media/image26.png"/><Relationship Id="rId4" Type="http://schemas.openxmlformats.org/officeDocument/2006/relationships/tags" Target="../tags/tag424.xml"/><Relationship Id="rId9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tags" Target="../tags/tag436.xml"/><Relationship Id="rId3" Type="http://schemas.openxmlformats.org/officeDocument/2006/relationships/tags" Target="../tags/tag431.xml"/><Relationship Id="rId7" Type="http://schemas.openxmlformats.org/officeDocument/2006/relationships/tags" Target="../tags/tag435.xml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6" Type="http://schemas.openxmlformats.org/officeDocument/2006/relationships/tags" Target="../tags/tag434.xml"/><Relationship Id="rId11" Type="http://schemas.openxmlformats.org/officeDocument/2006/relationships/image" Target="../media/image27.svg"/><Relationship Id="rId5" Type="http://schemas.openxmlformats.org/officeDocument/2006/relationships/tags" Target="../tags/tag433.xml"/><Relationship Id="rId10" Type="http://schemas.openxmlformats.org/officeDocument/2006/relationships/image" Target="../media/image26.png"/><Relationship Id="rId4" Type="http://schemas.openxmlformats.org/officeDocument/2006/relationships/tags" Target="../tags/tag432.xml"/><Relationship Id="rId9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tags" Target="../tags/tag444.xml"/><Relationship Id="rId3" Type="http://schemas.openxmlformats.org/officeDocument/2006/relationships/tags" Target="../tags/tag439.xml"/><Relationship Id="rId7" Type="http://schemas.openxmlformats.org/officeDocument/2006/relationships/tags" Target="../tags/tag443.xml"/><Relationship Id="rId12" Type="http://schemas.openxmlformats.org/officeDocument/2006/relationships/image" Target="../media/image17.png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tags" Target="../tags/tag442.xml"/><Relationship Id="rId11" Type="http://schemas.openxmlformats.org/officeDocument/2006/relationships/image" Target="../media/image27.svg"/><Relationship Id="rId5" Type="http://schemas.openxmlformats.org/officeDocument/2006/relationships/tags" Target="../tags/tag441.xml"/><Relationship Id="rId10" Type="http://schemas.openxmlformats.org/officeDocument/2006/relationships/image" Target="../media/image26.png"/><Relationship Id="rId4" Type="http://schemas.openxmlformats.org/officeDocument/2006/relationships/tags" Target="../tags/tag440.xml"/><Relationship Id="rId9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3" Type="http://schemas.openxmlformats.org/officeDocument/2006/relationships/tags" Target="../tags/tag447.xml"/><Relationship Id="rId7" Type="http://schemas.openxmlformats.org/officeDocument/2006/relationships/tags" Target="../tags/tag451.xml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image" Target="../media/image27.svg"/><Relationship Id="rId5" Type="http://schemas.openxmlformats.org/officeDocument/2006/relationships/tags" Target="../tags/tag449.xml"/><Relationship Id="rId10" Type="http://schemas.openxmlformats.org/officeDocument/2006/relationships/image" Target="../media/image26.png"/><Relationship Id="rId4" Type="http://schemas.openxmlformats.org/officeDocument/2006/relationships/tags" Target="../tags/tag448.xml"/><Relationship Id="rId9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3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tags" Target="../tags/tag461.xml"/><Relationship Id="rId3" Type="http://schemas.openxmlformats.org/officeDocument/2006/relationships/tags" Target="../tags/tag456.xml"/><Relationship Id="rId7" Type="http://schemas.openxmlformats.org/officeDocument/2006/relationships/tags" Target="../tags/tag460.xml"/><Relationship Id="rId2" Type="http://schemas.openxmlformats.org/officeDocument/2006/relationships/tags" Target="../tags/tag455.xml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image" Target="../media/image27.svg"/><Relationship Id="rId5" Type="http://schemas.openxmlformats.org/officeDocument/2006/relationships/tags" Target="../tags/tag458.xml"/><Relationship Id="rId10" Type="http://schemas.openxmlformats.org/officeDocument/2006/relationships/image" Target="../media/image26.png"/><Relationship Id="rId4" Type="http://schemas.openxmlformats.org/officeDocument/2006/relationships/tags" Target="../tags/tag457.xml"/><Relationship Id="rId9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tags" Target="../tags/tag467.xml"/><Relationship Id="rId13" Type="http://schemas.openxmlformats.org/officeDocument/2006/relationships/tags" Target="../tags/tag472.xml"/><Relationship Id="rId18" Type="http://schemas.openxmlformats.org/officeDocument/2006/relationships/image" Target="../media/image61.png"/><Relationship Id="rId3" Type="http://schemas.openxmlformats.org/officeDocument/2006/relationships/tags" Target="../tags/tag464.xml"/><Relationship Id="rId7" Type="http://schemas.openxmlformats.org/officeDocument/2006/relationships/audio" Target="../media/media1.mp3"/><Relationship Id="rId12" Type="http://schemas.openxmlformats.org/officeDocument/2006/relationships/tags" Target="../tags/tag471.xml"/><Relationship Id="rId17" Type="http://schemas.openxmlformats.org/officeDocument/2006/relationships/image" Target="../media/image60.gif"/><Relationship Id="rId2" Type="http://schemas.openxmlformats.org/officeDocument/2006/relationships/tags" Target="../tags/tag463.xml"/><Relationship Id="rId16" Type="http://schemas.openxmlformats.org/officeDocument/2006/relationships/image" Target="../media/image27.svg"/><Relationship Id="rId1" Type="http://schemas.openxmlformats.org/officeDocument/2006/relationships/tags" Target="../tags/tag462.xml"/><Relationship Id="rId6" Type="http://schemas.microsoft.com/office/2007/relationships/media" Target="../media/media1.mp3"/><Relationship Id="rId11" Type="http://schemas.openxmlformats.org/officeDocument/2006/relationships/tags" Target="../tags/tag470.xml"/><Relationship Id="rId5" Type="http://schemas.openxmlformats.org/officeDocument/2006/relationships/tags" Target="../tags/tag466.xml"/><Relationship Id="rId15" Type="http://schemas.openxmlformats.org/officeDocument/2006/relationships/image" Target="../media/image26.png"/><Relationship Id="rId10" Type="http://schemas.openxmlformats.org/officeDocument/2006/relationships/tags" Target="../tags/tag469.xml"/><Relationship Id="rId4" Type="http://schemas.openxmlformats.org/officeDocument/2006/relationships/tags" Target="../tags/tag465.xml"/><Relationship Id="rId9" Type="http://schemas.openxmlformats.org/officeDocument/2006/relationships/tags" Target="../tags/tag468.xml"/><Relationship Id="rId14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: </a:t>
            </a:r>
            <a:r>
              <a:rPr lang="fr-FR" sz="3600" b="1" dirty="0">
                <a:solidFill>
                  <a:srgbClr val="FFC000"/>
                </a:solidFill>
              </a:rPr>
              <a:t>3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6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8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EC7EA7-CDEA-8B14-F64C-C46935205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142" y="4912968"/>
            <a:ext cx="1185733" cy="16605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cahiers.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7380348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35C5078-D0C5-0A4D-D2F2-77B81515F5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619958" y="1783380"/>
            <a:ext cx="1904083" cy="207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comprendre le texte.</a:t>
                </a:r>
                <a:endParaRPr lang="fr-FR" sz="2000" b="1" dirty="0">
                  <a:solidFill>
                    <a:srgbClr val="4F81BD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6DD7A-0E9C-AD59-84EF-E60DFC24E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0D8016-B9E7-BE89-4D54-FD7AA2F266A7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D46FA61-AA91-E8A4-20EC-C6907D784CB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EC503D-FF48-BE60-5107-00095EFE86A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F42C200-4722-86D7-FE8F-A0037327406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Ecrivez.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dicte les phrases lentement.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44B76F7-6B6D-57AE-DE5E-3275F40A0B63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B74553E-6C38-C8F5-6180-A77177FCF6D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55582176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 descr="Main d'enfant écrivant sur cahier avec mot 'dictée' retourné en miroir horizontal.">
            <a:extLst>
              <a:ext uri="{FF2B5EF4-FFF2-40B4-BE49-F238E27FC236}">
                <a16:creationId xmlns:a16="http://schemas.microsoft.com/office/drawing/2014/main" id="{51381111-A2E3-20FE-0106-7B651D546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81" y="2409245"/>
            <a:ext cx="2503637" cy="17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008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4D47F-A0FC-7244-DEE7-83F760527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9CF85C-9C2D-71EE-A788-CD23398F7D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4CC8E6F-CCBF-671A-A3FE-5AB4AD2A2554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marL="1219231" lvl="4" defTabSz="457235">
              <a:lnSpc>
                <a:spcPct val="150000"/>
              </a:lnSpc>
            </a:pPr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28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7C2FC-678E-9E50-A5A8-B045E556A12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3519C1B-9759-1D8F-D6F9-8AE153A28A8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09AFAC-5F87-5EDD-16FF-05CD636E90B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6645381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393D2BB-5FDA-BDE5-5C4C-E8379246B50C}"/>
              </a:ext>
            </a:extLst>
          </p:cNvPr>
          <p:cNvSpPr txBox="1"/>
          <p:nvPr/>
        </p:nvSpPr>
        <p:spPr>
          <a:xfrm>
            <a:off x="1045029" y="422058"/>
            <a:ext cx="7715794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Soulignez les erreurs.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Vérifier et nommer les élèves ayant commis moins d’erreurs.  Encourager tous les élèves.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E6E1449-BF11-A9E6-888A-C0D639B4DE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649" y="262583"/>
            <a:ext cx="1062248" cy="7966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150B37-7DB1-8C52-A75B-BB8F30EECE07}"/>
              </a:ext>
            </a:extLst>
          </p:cNvPr>
          <p:cNvSpPr txBox="1"/>
          <p:nvPr/>
        </p:nvSpPr>
        <p:spPr>
          <a:xfrm>
            <a:off x="243891" y="1312821"/>
            <a:ext cx="8656218" cy="3312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5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70C0"/>
                </a:solidFill>
                <a:latin typeface="Dosis" pitchFamily="2" charset="0"/>
              </a:rPr>
              <a:t>Chadi habite en ville, mais aujourd’hui, il rend visite à son cousin Réda à la campagne. Dès son arrivée, Chadi est émerveillé : les champs s’étendent à perte de vue, et l’air est pur.</a:t>
            </a:r>
            <a:endParaRPr lang="fr-FR" sz="4000" b="1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18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A3DB-CEDD-25A0-5E18-17066ABBF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5DF2A4-507E-4515-B1E6-8E1EA5DAE4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D94933-CFA0-5CBD-09FC-4DAB56D3575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C4E819-D559-E5D7-E3A8-DE34DECCFB9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70F8133-B949-2EBF-D67A-3D512F33CCA5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DAE4D72-3328-A812-97DD-51791F2647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882C4FE-A8B0-16F7-79CD-C4C70775494D}"/>
              </a:ext>
            </a:extLst>
          </p:cNvPr>
          <p:cNvSpPr txBox="1"/>
          <p:nvPr/>
        </p:nvSpPr>
        <p:spPr>
          <a:xfrm>
            <a:off x="1045029" y="422058"/>
            <a:ext cx="7715794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la maison vous allez corriger les erreurs. p51.</a:t>
            </a:r>
            <a:endParaRPr lang="fr-FR" sz="15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691B3A-97D1-CAF9-1085-C66C61606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593" y="1822269"/>
            <a:ext cx="7139353" cy="32134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5776AD9-DBE4-4818-DE7F-BCFBAEF80460}"/>
              </a:ext>
            </a:extLst>
          </p:cNvPr>
          <p:cNvCxnSpPr/>
          <p:nvPr/>
        </p:nvCxnSpPr>
        <p:spPr>
          <a:xfrm>
            <a:off x="349145" y="2360451"/>
            <a:ext cx="644435" cy="6792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57E18E9-05BF-3C6C-50D8-6C5F03948E80}"/>
              </a:ext>
            </a:extLst>
          </p:cNvPr>
          <p:cNvSpPr/>
          <p:nvPr/>
        </p:nvSpPr>
        <p:spPr>
          <a:xfrm>
            <a:off x="893045" y="2788921"/>
            <a:ext cx="7356451" cy="791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586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17844"/>
            <a:ext cx="8268929" cy="2222933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896983" y="2449148"/>
            <a:ext cx="7410518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endParaRPr lang="fr-FR" sz="2000" dirty="0"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tramway – bâtiments – hôpital – œufs – poulailler – agneau – étable – cueillir</a:t>
            </a:r>
          </a:p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0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3" y="241972"/>
            <a:ext cx="8825176" cy="652153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>
                <a:solidFill>
                  <a:prstClr val="white"/>
                </a:solidFill>
                <a:latin typeface="Dosis" pitchFamily="2" charset="0"/>
              </a:rPr>
              <a:t>v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419920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5" name="Ellipse 24">
            <a:extLst>
              <a:ext uri="{FF2B5EF4-FFF2-40B4-BE49-F238E27FC236}">
                <a16:creationId xmlns:a16="http://schemas.microsoft.com/office/drawing/2014/main" id="{83762066-1D7E-195C-6249-F34F4024DDB6}"/>
              </a:ext>
            </a:extLst>
          </p:cNvPr>
          <p:cNvSpPr/>
          <p:nvPr/>
        </p:nvSpPr>
        <p:spPr>
          <a:xfrm>
            <a:off x="6614853" y="3125317"/>
            <a:ext cx="361604" cy="83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utoShape 4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D053B257-78E0-81A6-D3C3-279438DCE5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AutoShape 6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3FB4DC83-D525-72B0-B3EB-67E7E6CD4E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AutoShape 8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0843BF68-7615-D858-0926-6AD2C832B7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7" name="AutoShape 16" descr="Une Vache Qui Broute Dans L Herbe PNG , Vache, Herber, Herbe Fichier PNG et  PSD pour le téléchargement libre">
            <a:extLst>
              <a:ext uri="{FF2B5EF4-FFF2-40B4-BE49-F238E27FC236}">
                <a16:creationId xmlns:a16="http://schemas.microsoft.com/office/drawing/2014/main" id="{2A459E65-6ADF-8571-15CE-065FBF87C1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8" name="Picture 4" descr="Panier d'oeufs png, tube - Basket of eggs - Huevos png">
            <a:extLst>
              <a:ext uri="{FF2B5EF4-FFF2-40B4-BE49-F238E27FC236}">
                <a16:creationId xmlns:a16="http://schemas.microsoft.com/office/drawing/2014/main" id="{214A4100-63EC-1652-F9C4-0C55DDBF7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909" y="2462312"/>
            <a:ext cx="1255187" cy="113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q et poulailler 1910385 Art vectoriel chez Vecteezy">
            <a:extLst>
              <a:ext uri="{FF2B5EF4-FFF2-40B4-BE49-F238E27FC236}">
                <a16:creationId xmlns:a16="http://schemas.microsoft.com/office/drawing/2014/main" id="{EB9DC094-6749-248A-C393-C3AF84686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882" y="4216361"/>
            <a:ext cx="1532436" cy="125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gneau dessin - Vecteurs : téléchargez gratuitement des vecteurs de haute  qualité sur Freepik | Freepik">
            <a:extLst>
              <a:ext uri="{FF2B5EF4-FFF2-40B4-BE49-F238E27FC236}">
                <a16:creationId xmlns:a16="http://schemas.microsoft.com/office/drawing/2014/main" id="{193D2464-0E19-3F5F-CFF2-84C9B82E7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61" y="4294801"/>
            <a:ext cx="1383845" cy="117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10" descr="Ferme. Abri de jardin rouge, icône vectorielle 3d — Image vectorielle">
            <a:extLst>
              <a:ext uri="{FF2B5EF4-FFF2-40B4-BE49-F238E27FC236}">
                <a16:creationId xmlns:a16="http://schemas.microsoft.com/office/drawing/2014/main" id="{6138147C-AF18-DF87-3476-9E6010B74D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9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3" name="AutoShape 12" descr="Belle grange vectorielle rouge avec foin, girouette et buissons — Image vectorielle">
            <a:extLst>
              <a:ext uri="{FF2B5EF4-FFF2-40B4-BE49-F238E27FC236}">
                <a16:creationId xmlns:a16="http://schemas.microsoft.com/office/drawing/2014/main" id="{10F4D5D8-5C00-EFDE-3E40-CBCD701BBA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81600" y="403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8" name="Picture 14" descr="Cueillette pommes : plus de 2 821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34A23823-FA05-8E15-7C63-409F566DD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026" y="4211404"/>
            <a:ext cx="1287595" cy="1287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307BB87-63FA-3D48-FFBD-30C972BE3E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88825" y="2630378"/>
            <a:ext cx="1273837" cy="98987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D8AE98-D480-5D59-2344-0CFC91F6B7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9600" y="2512063"/>
            <a:ext cx="1036084" cy="8963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AC03C90-C7D2-1198-619B-8B3DD37D55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22768" y="4533621"/>
            <a:ext cx="1020976" cy="85698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674F98A-5644-3F8A-4A75-44273E90D1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54887" y="2512063"/>
            <a:ext cx="1148460" cy="107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F69FF-47F7-5CF1-AC5B-B0A6A6B4E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2ED1A1-D7AD-D996-1984-CE0F9A69D3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1B64AB6-E29C-949C-B5AA-30A7BB0027C0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6B9A63-29D9-0123-471F-DBE4CCA89A67}"/>
              </a:ext>
            </a:extLst>
          </p:cNvPr>
          <p:cNvSpPr/>
          <p:nvPr/>
        </p:nvSpPr>
        <p:spPr>
          <a:xfrm>
            <a:off x="658463" y="337127"/>
            <a:ext cx="820689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tramway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tramway. Comment vous dites tramway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E45F6DD-0527-13CB-FA5A-B8C21A07444A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2A4D6A-047B-9E8E-DE2C-F9E43BE0E94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DA4983-BAA9-D732-D2D0-A3042F373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8126" y="2304189"/>
            <a:ext cx="3265771" cy="253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49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D90FC-E243-B415-B5AF-E40E54E36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9130FA-78BA-8F42-B636-A7F8FB6528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D7C4B1-9DBE-5528-1F9E-0425FA1B95D5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 lvl="4" algn="l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Le tramway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30ADFA-331F-04CA-272C-A64DD2258A92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tramway.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tramway.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3300F0E-6B73-36BE-DAFE-B182D9974602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7621FA-B61D-BDE2-0FB2-898C2EC68F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DC30A59-C5EB-5CE9-EED8-E2D053FEE6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3100" y="2429691"/>
            <a:ext cx="2407023" cy="187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82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DE9F5-9773-56FE-CFB5-D97DC3B7B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FFDA79-AC8B-B233-8B2E-D19D58CA173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8AA18C-EBF5-4909-2446-CB9B7000C7AD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A048C5-C32F-B020-1D80-E1F42DB40DE6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bâtiments. Des bâtiments.  Comment vous dites «bâtiments» 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5550A12D-8D04-0091-584F-B6C12AF2D2F6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1B91E41-5181-F639-130F-AE6BFD3D5DE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6F7869B-EC52-443B-509D-E548F00239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0498" y="2214628"/>
            <a:ext cx="4018110" cy="260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03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E8236-DECB-21ED-A3A0-236FDF538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10694-38D0-71FB-AC83-08C08CC5243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D2B932-5B0C-75E3-C3C6-D48DFFB8F21E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  Des bâtiments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00B7F4-D08A-2A31-B851-61582C5E4CB3}"/>
              </a:ext>
            </a:extLst>
          </p:cNvPr>
          <p:cNvSpPr/>
          <p:nvPr/>
        </p:nvSpPr>
        <p:spPr>
          <a:xfrm>
            <a:off x="1054019" y="286713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bâtiments 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bâtiments.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E45B88D-9DCE-7483-04DF-1DCEAD1DB0C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6E7285D-3CEB-B26F-C864-DEE989CD514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4C4BBFB-A87E-3DE2-9DAD-C39372CE08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771" y="3818052"/>
            <a:ext cx="2286956" cy="148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54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435E-3838-6BC8-8011-439EADFE2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90BF9-7D7C-30F7-EC82-99F3E4E6157F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D98E8F-701B-B6E7-E4EA-8ADEE6038D3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DDA858-FC94-80B3-EC0A-28769E6B93BF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D96A60-037D-C5BA-0F42-67D236A95060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D21D51-5CD4-C65A-23EB-E3184AE5D3A9}"/>
              </a:ext>
            </a:extLst>
          </p:cNvPr>
          <p:cNvSpPr txBox="1"/>
          <p:nvPr/>
        </p:nvSpPr>
        <p:spPr>
          <a:xfrm>
            <a:off x="304801" y="1939783"/>
            <a:ext cx="8541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Dans la grande ville, il y a des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tramways</a:t>
            </a: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et de grands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bâtiments</a:t>
            </a:r>
            <a:r>
              <a:rPr lang="fr-FR" sz="4000" b="1" dirty="0">
                <a:solidFill>
                  <a:srgbClr val="0070C0"/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FB8C0B-7DDB-568D-0A56-35AD287CA3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982B337-7ED3-401C-E15B-AE868CCABCC9}"/>
              </a:ext>
            </a:extLst>
          </p:cNvPr>
          <p:cNvSpPr txBox="1"/>
          <p:nvPr/>
        </p:nvSpPr>
        <p:spPr>
          <a:xfrm>
            <a:off x="588415" y="279403"/>
            <a:ext cx="825830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la grande ville, il y a des tramways et de grands bâtiments.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ensemble.</a:t>
            </a: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362802A-C44A-86DF-2479-82F494D4B7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207" y="3254514"/>
            <a:ext cx="5076250" cy="3139129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CB84FE1-9213-90ED-6C47-E3F1653DFBE8}"/>
              </a:ext>
            </a:extLst>
          </p:cNvPr>
          <p:cNvCxnSpPr>
            <a:cxnSpLocks/>
          </p:cNvCxnSpPr>
          <p:nvPr/>
        </p:nvCxnSpPr>
        <p:spPr>
          <a:xfrm flipH="1">
            <a:off x="5625397" y="2695764"/>
            <a:ext cx="2508409" cy="2321419"/>
          </a:xfrm>
          <a:prstGeom prst="straightConnector1">
            <a:avLst/>
          </a:prstGeom>
          <a:ln w="76200">
            <a:solidFill>
              <a:srgbClr val="00AA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552114A-E643-5F89-893C-CBB6D4743A0C}"/>
              </a:ext>
            </a:extLst>
          </p:cNvPr>
          <p:cNvCxnSpPr>
            <a:cxnSpLocks/>
          </p:cNvCxnSpPr>
          <p:nvPr/>
        </p:nvCxnSpPr>
        <p:spPr>
          <a:xfrm flipH="1">
            <a:off x="3410008" y="3098518"/>
            <a:ext cx="1440661" cy="817716"/>
          </a:xfrm>
          <a:prstGeom prst="straightConnector1">
            <a:avLst/>
          </a:prstGeom>
          <a:ln w="76200">
            <a:solidFill>
              <a:srgbClr val="00AA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lipse 22">
            <a:extLst>
              <a:ext uri="{FF2B5EF4-FFF2-40B4-BE49-F238E27FC236}">
                <a16:creationId xmlns:a16="http://schemas.microsoft.com/office/drawing/2014/main" id="{C7DCA756-26D9-EADC-FB34-1F59327D94B1}"/>
              </a:ext>
            </a:extLst>
          </p:cNvPr>
          <p:cNvSpPr/>
          <p:nvPr/>
        </p:nvSpPr>
        <p:spPr>
          <a:xfrm>
            <a:off x="1755206" y="3263222"/>
            <a:ext cx="1763398" cy="1622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4720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CFEB7-C8BE-9974-FA3F-A58CA7067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417846-E6A8-328F-A735-F339124FCD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1259D9-E546-00EF-5F4A-ECFB21C9002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996C5A-7E42-BEC7-02EF-B455CE83CFA2}"/>
              </a:ext>
            </a:extLst>
          </p:cNvPr>
          <p:cNvSpPr/>
          <p:nvPr/>
        </p:nvSpPr>
        <p:spPr>
          <a:xfrm>
            <a:off x="658462" y="21705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hôpital. L’hôpital. Comment vous dites hôpital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AD50B1C-AC4D-F3DB-344C-8848D343BED7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30FC69D-20DF-0860-ED65-41C7A8211B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9521661"/>
              </p:ext>
            </p:extLst>
          </p:nvPr>
        </p:nvGraphicFramePr>
        <p:xfrm>
          <a:off x="-82534" y="-17317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3437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AA7AE87-127F-4151-AECD-9D58599A8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8069" y="1793380"/>
            <a:ext cx="3959503" cy="370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28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B2FF4-7167-9FCD-AEC3-707B8E095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743CF4-48E3-4E29-A08F-E71ACEEC11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DE5726-853A-F431-DE75-A5FDF0AB86F6}"/>
              </a:ext>
            </a:extLst>
          </p:cNvPr>
          <p:cNvSpPr/>
          <p:nvPr/>
        </p:nvSpPr>
        <p:spPr>
          <a:xfrm>
            <a:off x="171701" y="2932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L’hôpital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8F91F5-F9D3-B626-59DF-7F3210D99650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L’hôpital. Répétons ensemble: l’hôpital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9A55D0F-C4A7-D020-F929-530ACD2F18F6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8AA2412-F9D5-B0EE-DA22-C9DD4A67D5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9267581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44A51E6-8796-1001-0920-6B65027DFD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1278" y="2036853"/>
            <a:ext cx="3280294" cy="306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57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F3A9E-C114-8861-B8A4-75AE827E6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3FE82F-983C-4AB0-FA9E-9B563B7D5E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8DC7F06-8677-E963-2A2F-D75F7D39177E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255885-884B-DB30-6C34-D1D329A1B5AF}"/>
              </a:ext>
            </a:extLst>
          </p:cNvPr>
          <p:cNvSpPr/>
          <p:nvPr/>
        </p:nvSpPr>
        <p:spPr>
          <a:xfrm>
            <a:off x="578719" y="228600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sont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des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oeufs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Les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oeufs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</a:t>
            </a:r>
            <a:r>
              <a:rPr lang="fr-FR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oeufs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F4CFA60-97C3-BB0E-B8D0-82D9A0758BBB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00F1CD6-FBB9-B970-05D9-5EBA6F1B40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689" y="-9243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3784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4" descr="Panier d'oeufs png, tube - Basket of eggs - Huevos png">
            <a:extLst>
              <a:ext uri="{FF2B5EF4-FFF2-40B4-BE49-F238E27FC236}">
                <a16:creationId xmlns:a16="http://schemas.microsoft.com/office/drawing/2014/main" id="{30A2884E-1026-D7F5-8971-E654C3AC9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589" y="1859211"/>
            <a:ext cx="3332181" cy="302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995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FB57F-17F6-3CD2-1B3B-246AD40A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8743FB-94A8-5B17-3EB7-A6D3F899E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128580-429C-DFD9-0D45-C7AD72EE1AF9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Des </a:t>
            </a:r>
            <a:r>
              <a:rPr lang="fr-MA" sz="6000" b="1" dirty="0" err="1">
                <a:solidFill>
                  <a:srgbClr val="106585"/>
                </a:solidFill>
                <a:latin typeface="Dosis" pitchFamily="2" charset="0"/>
              </a:rPr>
              <a:t>oeufs</a:t>
            </a:r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C82BAA-0991-C3C9-ED09-B15CEC7A9310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Des </a:t>
            </a:r>
            <a:r>
              <a:rPr kumimoji="0" lang="fr-FR" sz="1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oeufs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des </a:t>
            </a:r>
            <a:r>
              <a:rPr kumimoji="0" lang="fr-FR" sz="1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oeufs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A990C53-E07E-832A-8828-BE47FE1384D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ACAB88A-F576-4DD9-5705-C20C549488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4" descr="Panier d'oeufs png, tube - Basket of eggs - Huevos png">
            <a:extLst>
              <a:ext uri="{FF2B5EF4-FFF2-40B4-BE49-F238E27FC236}">
                <a16:creationId xmlns:a16="http://schemas.microsoft.com/office/drawing/2014/main" id="{7891D67D-C909-E74B-F4F0-8A8513DEE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69" y="2202378"/>
            <a:ext cx="2877618" cy="261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390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4577B-7AEA-6C24-4A55-4F39ADE98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071A22-BF40-23A8-E959-FAD939321F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7E8F1D-160D-AB52-87C0-5A75D3EE071A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5DFF29-098A-66D2-1957-DEC26058A868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poulailler. Comment vous dites poulailler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6398299E-9708-E2FE-E752-33969899E5D5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6F5E46-2345-3DE5-9371-898E42559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2240245"/>
              </p:ext>
            </p:ext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6" descr="coq et poulailler 1910385 Art vectoriel chez Vecteezy">
            <a:extLst>
              <a:ext uri="{FF2B5EF4-FFF2-40B4-BE49-F238E27FC236}">
                <a16:creationId xmlns:a16="http://schemas.microsoft.com/office/drawing/2014/main" id="{37FA6757-1A1D-4984-4CE2-36A7430A3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499" y="2072866"/>
            <a:ext cx="4305684" cy="351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2754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5E032-A52C-6D0C-6C12-442B6A22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3D6877-69B7-D911-326F-B51CA56285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715F5C-C515-794D-5109-CB7BC135D8F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Le poulailler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72CAD0-6A0B-B80B-23F9-ACA1F11B6767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 poulailler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poulailler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B51F245-6C34-2609-7D11-554F642D6735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FC5528C-3E45-2622-D3D1-2097A1E55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6" descr="coq et poulailler 1910385 Art vectoriel chez Vecteezy">
            <a:extLst>
              <a:ext uri="{FF2B5EF4-FFF2-40B4-BE49-F238E27FC236}">
                <a16:creationId xmlns:a16="http://schemas.microsoft.com/office/drawing/2014/main" id="{351D9762-174D-6B93-36CC-0F6D02130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506" y="2322482"/>
            <a:ext cx="2999398" cy="244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368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E44CB-8811-8E4B-1638-92FBAE17E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191206-E901-7DB5-76A2-53E07D42FBED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307EAD3-D208-AFFE-49DD-5E5DBE6F09B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AB9C3ED-93DE-CA66-AD78-168056C3771B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1E987CE-BAD4-99F2-01D9-BF93FF2E167C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00C1D-578A-1879-4823-B4FB8AA6787D}"/>
              </a:ext>
            </a:extLst>
          </p:cNvPr>
          <p:cNvSpPr txBox="1"/>
          <p:nvPr/>
        </p:nvSpPr>
        <p:spPr>
          <a:xfrm>
            <a:off x="1080904" y="1549507"/>
            <a:ext cx="6792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Dans le </a:t>
            </a:r>
            <a:r>
              <a:rPr lang="fr-FR" sz="3600" b="1" dirty="0">
                <a:solidFill>
                  <a:srgbClr val="FF0000"/>
                </a:solidFill>
                <a:latin typeface="Dosis" pitchFamily="2" charset="0"/>
              </a:rPr>
              <a:t>poulailler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, il y a une poule et des </a:t>
            </a:r>
            <a:r>
              <a:rPr lang="fr-FR" sz="3600" b="1" dirty="0" err="1">
                <a:solidFill>
                  <a:srgbClr val="FF0000"/>
                </a:solidFill>
                <a:latin typeface="Dosis" pitchFamily="2" charset="0"/>
              </a:rPr>
              <a:t>oeufs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3600" b="1" dirty="0">
              <a:solidFill>
                <a:srgbClr val="FF0000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27AFEE4-CE01-D7F2-A4F2-39DC894154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E556117-CA85-08A1-2E88-A45CAA1EF7B5}"/>
              </a:ext>
            </a:extLst>
          </p:cNvPr>
          <p:cNvSpPr txBox="1"/>
          <p:nvPr/>
        </p:nvSpPr>
        <p:spPr>
          <a:xfrm>
            <a:off x="588415" y="279403"/>
            <a:ext cx="825830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le poulailler il y a une poule et des œufs.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 poule et </a:t>
            </a:r>
            <a:r>
              <a:rPr lang="fr-FR" sz="1500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oeufs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2050" name="Picture 2" descr="Poulet représenté dans un nid de poulailler avec des œufs entourés de  paille et de foin, l'image a une sensation rustique | Vecteur Premium">
            <a:extLst>
              <a:ext uri="{FF2B5EF4-FFF2-40B4-BE49-F238E27FC236}">
                <a16:creationId xmlns:a16="http://schemas.microsoft.com/office/drawing/2014/main" id="{03B491B9-421A-BFC1-9963-4FFC59330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22" y="2760617"/>
            <a:ext cx="5962650" cy="346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7727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37110-1697-9497-77CA-325709AA2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2FA65D-C360-FBF6-2AF1-91CA8A53EB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C2C7AC-9C4E-F411-4F37-7B7DA324FB6A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CD6E4-5903-5278-F0E6-5D85B597EBFB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petit du mouton et de la brebis s’appelle un agneau. C’est un agneau. L’agneau Comment vous dites «agneau»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9935300-9649-A00A-CA2F-51C5AF01C4D1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FAFF4-6739-65A7-6E04-AB5264C099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4994513"/>
              </p:ext>
            </p:extLst>
          </p:nvPr>
        </p:nvGraphicFramePr>
        <p:xfrm>
          <a:off x="6" y="-11545"/>
          <a:ext cx="8947890" cy="306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0612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8" descr="Agneau dessin - Vecteurs : téléchargez gratuitement des vecteurs de haute  qualité sur Freepik | Freepik">
            <a:extLst>
              <a:ext uri="{FF2B5EF4-FFF2-40B4-BE49-F238E27FC236}">
                <a16:creationId xmlns:a16="http://schemas.microsoft.com/office/drawing/2014/main" id="{A65D18CF-346F-D194-8BF8-09831D011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49" y="1703198"/>
            <a:ext cx="4321130" cy="366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2AC3807-C314-BA65-DF60-3805E2C0E9C1}"/>
              </a:ext>
            </a:extLst>
          </p:cNvPr>
          <p:cNvCxnSpPr>
            <a:cxnSpLocks/>
          </p:cNvCxnSpPr>
          <p:nvPr/>
        </p:nvCxnSpPr>
        <p:spPr>
          <a:xfrm>
            <a:off x="2210321" y="2429691"/>
            <a:ext cx="1300274" cy="14636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645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C04B9-2EDC-47B0-05D9-55DA4757B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0CC177-F250-D535-084D-3072008346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FD9C1-7EE9-3806-A995-D1EC4D985A07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Un agneau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89D78F-17A0-D039-A07E-B2736DDED3A5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agneau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un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agneau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F902440-4773-8C77-03A0-4446DD1F1A6E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B9BED5-E94D-3605-25B5-62AA5E39B0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8" descr="Agneau dessin - Vecteurs : téléchargez gratuitement des vecteurs de haute  qualité sur Freepik | Freepik">
            <a:extLst>
              <a:ext uri="{FF2B5EF4-FFF2-40B4-BE49-F238E27FC236}">
                <a16:creationId xmlns:a16="http://schemas.microsoft.com/office/drawing/2014/main" id="{901AE708-F3AC-24F9-2F0F-D01663247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081" y="2256471"/>
            <a:ext cx="3082294" cy="261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40E56093-C2B2-F404-C18C-742C6D302A30}"/>
              </a:ext>
            </a:extLst>
          </p:cNvPr>
          <p:cNvCxnSpPr>
            <a:cxnSpLocks/>
          </p:cNvCxnSpPr>
          <p:nvPr/>
        </p:nvCxnSpPr>
        <p:spPr>
          <a:xfrm>
            <a:off x="4942256" y="3606437"/>
            <a:ext cx="805401" cy="40821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634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1701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mots 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: tramway – bâtiments – hôpital – œufs – poulailler – agneau – étable – cueillir </a:t>
              </a:r>
              <a:endPara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457235">
                <a:spcAft>
                  <a:spcPts val="600"/>
                </a:spcAft>
                <a:defRPr/>
              </a:pPr>
              <a:endPara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457235">
                <a:spcAft>
                  <a:spcPts val="600"/>
                </a:spcAft>
                <a:defRPr/>
              </a:pPr>
              <a:endParaRPr lang="fr-FR" sz="1867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 Lire avec fluidité et comprendre le texte.</a:t>
              </a:r>
              <a:endParaRPr lang="fr-FR" sz="1867" b="1" dirty="0">
                <a:solidFill>
                  <a:srgbClr val="008EC0"/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46DD4-9419-DBE5-8049-69A4C30D2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6C6A6AC-3BD6-9FB7-E8A0-2140696E826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64CC5A-298D-BACC-46E8-F94AE6979A62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848E80-0429-CC54-E22C-E97D4BFB8FEB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étable. L’étable. Comment vous dites étable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6252A6F-8003-646E-5236-FD01BFA3E67A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384F58-CA7B-AE5C-13C3-6E079EBE25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1443385-9783-C5B4-12C1-C04174E09E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9360" y="2578142"/>
            <a:ext cx="4145280" cy="249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0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8310-F0B8-4B6C-1A6C-B7542E6A5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FC535-3BC0-C11B-059D-09B009C265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2FBB5E-B271-7B4A-EA17-ACD4261FBE3F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Une étable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740578-1D83-29C5-3417-5708D9FB64B2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étable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étable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3586CF4-8DF2-B230-9AC6-2D4CB6FFD930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CDB1BAA-DE7F-F9A9-C5C6-E6C2849164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6F6E93B-69EB-9940-58A6-1757DF81B9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6923" y="2455817"/>
            <a:ext cx="2479632" cy="208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66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67F95-AF6C-7DFF-75BE-E9A00D80B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3115E6-95DA-CC9D-80FA-85137D5A548A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334CCAD-CEAB-6986-E642-FDD4C96FC0B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5B27540-2C2D-EBC6-4CA2-A758063E494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9E8E7AC-AB70-0847-30F2-5783DACCC79B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D7CEE5-D37B-3B42-59E1-0E87DBF55593}"/>
              </a:ext>
            </a:extLst>
          </p:cNvPr>
          <p:cNvSpPr txBox="1"/>
          <p:nvPr/>
        </p:nvSpPr>
        <p:spPr>
          <a:xfrm>
            <a:off x="261259" y="1320978"/>
            <a:ext cx="8698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Dans cette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étable</a:t>
            </a: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, il y a des veaux et des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agneaux</a:t>
            </a: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4000" b="1" dirty="0">
              <a:solidFill>
                <a:srgbClr val="FF0000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4A75E92-58EB-5F5C-0040-47F607A93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7AD118E-4820-1791-9769-D8511CD2EF1D}"/>
              </a:ext>
            </a:extLst>
          </p:cNvPr>
          <p:cNvSpPr txBox="1"/>
          <p:nvPr/>
        </p:nvSpPr>
        <p:spPr>
          <a:xfrm>
            <a:off x="588415" y="279403"/>
            <a:ext cx="825830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cette étable, il y a des veaux et des agneaux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D181DEF-8922-3623-99DE-DE6E3F654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024" y="3126982"/>
            <a:ext cx="4110446" cy="273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653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A871E-5BEB-0F5E-06BF-69BA9B083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CCBFEF-51E0-AB7E-AD38-6654E116906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CC6B7C-59A5-5C9D-E226-74BF6BF7EB0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1816C7-49A2-B1FD-FD94-5F006264BBD2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cueille des pommes. Cueillir.  Comment vous dites cueillir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2CC0EB0-98F4-67F8-F849-D927765B0AD4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4128D58-F94D-30CD-6852-0E7D56DAD3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14" descr="Cueillette pommes : plus de 2 821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6E54775F-B289-0EA4-FB3C-08E880296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805" y="2096748"/>
            <a:ext cx="3433195" cy="343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642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EB6BA-B299-D176-D9F4-5EFFA1B6F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F3361D-D8F8-70E3-251F-0E969E52B8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E8168C-1065-C657-9A54-DE2B9C0C728D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cueillir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F1E14A-2828-A06E-D7A6-76D314508A6F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cueille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cueillir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cueillir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BEA8D1B-3A4D-2520-EACA-BF7E196F0B49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F1D64E-31FF-3CBB-38A2-FE5D33AB8BD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14" descr="Cueillette pommes : plus de 2 821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1C51AA3A-43B1-5133-4973-7E0F30C0D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148" y="2249932"/>
            <a:ext cx="2990321" cy="299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9869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033337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83899" y="213359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1114697" y="4297186"/>
            <a:ext cx="4711337" cy="557912"/>
            <a:chOff x="2447851" y="6491492"/>
            <a:chExt cx="5928454" cy="836868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053792" y="6563966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7572574" y="6563966"/>
              <a:ext cx="803731" cy="764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6576256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1051B0C-1066-B9A0-157B-7F7A4E9140A3}"/>
              </a:ext>
            </a:extLst>
          </p:cNvPr>
          <p:cNvSpPr/>
          <p:nvPr/>
        </p:nvSpPr>
        <p:spPr>
          <a:xfrm>
            <a:off x="7433279" y="4351861"/>
            <a:ext cx="400594" cy="4002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</a:t>
            </a:r>
          </a:p>
        </p:txBody>
      </p:sp>
      <p:pic>
        <p:nvPicPr>
          <p:cNvPr id="16" name="Picture 4" descr="Panier d'oeufs png, tube - Basket of eggs - Huevos png">
            <a:extLst>
              <a:ext uri="{FF2B5EF4-FFF2-40B4-BE49-F238E27FC236}">
                <a16:creationId xmlns:a16="http://schemas.microsoft.com/office/drawing/2014/main" id="{F23C2E0E-E5D8-7D8E-8F87-3A1A90216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310" y="3025806"/>
            <a:ext cx="1255187" cy="113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Agneau dessin - Vecteurs : téléchargez gratuitement des vecteurs de haute  qualité sur Freepik | Freepik">
            <a:extLst>
              <a:ext uri="{FF2B5EF4-FFF2-40B4-BE49-F238E27FC236}">
                <a16:creationId xmlns:a16="http://schemas.microsoft.com/office/drawing/2014/main" id="{5B5E82B7-8C97-0DD0-5DF0-ED555AC34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483" y="2822664"/>
            <a:ext cx="1383845" cy="117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9363C8E-722E-2051-B011-03478A7CDB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6850" y="2640527"/>
            <a:ext cx="1962780" cy="15252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DE52235-9CFA-57FB-F3D6-FD081BEF08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0182" y="2660328"/>
            <a:ext cx="1643274" cy="137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352263" y="4206422"/>
            <a:ext cx="4177680" cy="735420"/>
            <a:chOff x="1420442" y="6491492"/>
            <a:chExt cx="9613272" cy="850941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1420442" y="6491492"/>
              <a:ext cx="8908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58681" y="6578039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229984" y="6491492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0040013"/>
              </p:ext>
            </p:ext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670A30BD-97C9-1F12-1BA2-44B20C4D4DDF}"/>
              </a:ext>
            </a:extLst>
          </p:cNvPr>
          <p:cNvSpPr/>
          <p:nvPr/>
        </p:nvSpPr>
        <p:spPr>
          <a:xfrm>
            <a:off x="7128479" y="4351861"/>
            <a:ext cx="400594" cy="4002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</a:t>
            </a:r>
          </a:p>
        </p:txBody>
      </p:sp>
      <p:pic>
        <p:nvPicPr>
          <p:cNvPr id="15" name="Picture 6" descr="coq et poulailler 1910385 Art vectoriel chez Vecteezy">
            <a:extLst>
              <a:ext uri="{FF2B5EF4-FFF2-40B4-BE49-F238E27FC236}">
                <a16:creationId xmlns:a16="http://schemas.microsoft.com/office/drawing/2014/main" id="{E459B5F2-B9A8-B774-EB14-1E737BA2B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4" y="2646460"/>
            <a:ext cx="1532436" cy="125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Cueillette pommes : plus de 2 821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CA4D493E-1336-770B-68E8-088AA4EF8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978" y="2808765"/>
            <a:ext cx="1287595" cy="1287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0705207-C4EB-7BA9-1010-5E537669E1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1840" y="2808765"/>
            <a:ext cx="1763063" cy="114517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DCB758-6F14-C6ED-79CB-74B40B16FB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60933" y="2849526"/>
            <a:ext cx="1148460" cy="107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0574924"/>
              </p:ext>
            </p:ext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167412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réponses correctes.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051432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Picture 4" descr="Panier d'oeufs png, tube - Basket of eggs - Huevos png">
            <a:extLst>
              <a:ext uri="{FF2B5EF4-FFF2-40B4-BE49-F238E27FC236}">
                <a16:creationId xmlns:a16="http://schemas.microsoft.com/office/drawing/2014/main" id="{A591EFE7-923B-701C-01B2-3560ACE3F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345" y="1322553"/>
            <a:ext cx="1584506" cy="143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oq et poulailler 1910385 Art vectoriel chez Vecteezy">
            <a:extLst>
              <a:ext uri="{FF2B5EF4-FFF2-40B4-BE49-F238E27FC236}">
                <a16:creationId xmlns:a16="http://schemas.microsoft.com/office/drawing/2014/main" id="{2D80A3EC-7B39-547D-BBBB-3059E6011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72" y="3669316"/>
            <a:ext cx="1985908" cy="162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Agneau dessin - Vecteurs : téléchargez gratuitement des vecteurs de haute  qualité sur Freepik | Freepik">
            <a:extLst>
              <a:ext uri="{FF2B5EF4-FFF2-40B4-BE49-F238E27FC236}">
                <a16:creationId xmlns:a16="http://schemas.microsoft.com/office/drawing/2014/main" id="{BCB5C191-0465-8185-9511-8C9BA95A5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994" y="3657120"/>
            <a:ext cx="1913318" cy="162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Cueillette pommes : plus de 2 821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C324C6C3-3CAC-4E6F-DA86-F8DECFB2D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345" y="3532136"/>
            <a:ext cx="1621149" cy="162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CB5E70A-1C22-2DD9-95BD-1018CF69E7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2172" y="1596321"/>
            <a:ext cx="1763063" cy="1145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03EDD26-0016-31BA-7156-C02D643C23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6372" y="1521236"/>
            <a:ext cx="1962780" cy="152524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1FCAFF-5F21-C55D-0558-511286B4041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0293" y="3875613"/>
            <a:ext cx="1643274" cy="137932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1BA587B-A8AD-DAE8-868C-08584FF4189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51560" y="1778431"/>
            <a:ext cx="1148460" cy="107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 les mots du vocabulaire que nous avons vus aujourd’hui,  la page 45, puis mettez les dans des phrases.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7" y="513667"/>
            <a:ext cx="1143697" cy="107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campagne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5260831" y="2381607"/>
            <a:ext cx="466128" cy="21191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D4FCDC6-BC16-0576-DC73-804B6094F2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69770" y="950607"/>
            <a:ext cx="4509713" cy="5514290"/>
          </a:xfrm>
          <a:prstGeom prst="rect">
            <a:avLst/>
          </a:prstGeom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495764" y="2248268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 flipV="1">
            <a:off x="2253931" y="3943168"/>
            <a:ext cx="1266019" cy="4304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Fluidité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Préparation à la fluidité:</a:t>
            </a:r>
          </a:p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Les mots du texte</a:t>
            </a: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183900" y="1224508"/>
            <a:ext cx="8551816" cy="538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lnSpc>
                <a:spcPct val="250000"/>
              </a:lnSpc>
              <a:defRPr/>
            </a:pPr>
            <a:r>
              <a:rPr lang="fr-FR" sz="3600" b="1" kern="0" spc="320" dirty="0">
                <a:solidFill>
                  <a:srgbClr val="0070C0"/>
                </a:solidFill>
                <a:latin typeface="Dosis" pitchFamily="2" charset="0"/>
              </a:rPr>
              <a:t>tramway    quartier    des bâtiments   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3600" b="1" kern="0" spc="320" dirty="0">
                <a:solidFill>
                  <a:srgbClr val="0070C0"/>
                </a:solidFill>
                <a:latin typeface="Dosis" pitchFamily="2" charset="0"/>
              </a:rPr>
              <a:t>un hôpital         pressés       là-bas   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3600" b="1" kern="0" spc="320" dirty="0">
                <a:solidFill>
                  <a:srgbClr val="0070C0"/>
                </a:solidFill>
                <a:latin typeface="Dosis" pitchFamily="2" charset="0"/>
              </a:rPr>
              <a:t>les œufs        poulailler     arrose       cueille    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27240942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Rituel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Pour lire le texte avec fluidité,  Je vais vous lire les mots du texte. Ecoutez attentivement.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87A5663-B882-E06C-D5E3-C072CD56FF3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0" y="262312"/>
            <a:ext cx="759992" cy="75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41D8E-0570-E36B-7493-188B1C122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B552C5-2468-1B0A-7F81-6E6AC87DA1F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281151-3D16-35CE-C762-BA51E7EB077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D4173AA-3B27-35E3-2959-4AB023ACC903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B7C1C7-3D34-49A2-BA17-1D7A040212BE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FD335E-46B7-BA08-FC3D-8938EEA9E312}"/>
              </a:ext>
            </a:extLst>
          </p:cNvPr>
          <p:cNvSpPr txBox="1"/>
          <p:nvPr/>
        </p:nvSpPr>
        <p:spPr>
          <a:xfrm>
            <a:off x="296092" y="1323948"/>
            <a:ext cx="8551816" cy="538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tramway    quartier    des bâtiments 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hôpital         pressés       là-bas 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œufs        poulailler     arrose       cueille    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959B64-9A25-D123-2245-8A31F7A1BD0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9478437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DA22543-4785-4898-2D30-1A89F8AC32D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Lisons ensemble.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F647677-BB83-723F-399A-6000957D87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04528" y="293446"/>
            <a:ext cx="610862" cy="5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221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9E035-E582-BCA3-F4BF-01D3CCD54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27C6ED-F3B4-603A-0802-51D831F1764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B9AC50-4A06-B96F-032A-00D735728DE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CF5AE7-251E-0BA2-D469-C751B1965885}"/>
              </a:ext>
            </a:extLst>
          </p:cNvPr>
          <p:cNvSpPr/>
          <p:nvPr/>
        </p:nvSpPr>
        <p:spPr>
          <a:xfrm>
            <a:off x="190504" y="228601"/>
            <a:ext cx="8769597" cy="7369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3488733-40B5-DC74-98EA-AA89CD7D8254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30B3B5E-B78E-0471-D6D4-769D8B83A89E}"/>
              </a:ext>
            </a:extLst>
          </p:cNvPr>
          <p:cNvSpPr txBox="1"/>
          <p:nvPr/>
        </p:nvSpPr>
        <p:spPr>
          <a:xfrm>
            <a:off x="403122" y="834029"/>
            <a:ext cx="8337755" cy="538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tramway    quartier    des bâtiments 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hôpital         pressés       là-bas 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œufs        poulailler     arrose       cueille    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D2A5A86-D84F-FAA1-9047-0A238E6C016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2630298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36B5152-74C8-9229-3AB3-4EA52774D9BF}"/>
              </a:ext>
            </a:extLst>
          </p:cNvPr>
          <p:cNvSpPr txBox="1"/>
          <p:nvPr/>
        </p:nvSpPr>
        <p:spPr>
          <a:xfrm>
            <a:off x="688260" y="329509"/>
            <a:ext cx="8241397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 Qui veut passer au tableau pour lire les mots du texte?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Cibler les élèves en difficulté de lecture. Les encourager pour leurs efforts.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58D11A-C794-B0B5-2C83-812239A69D1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32644" y="406632"/>
            <a:ext cx="782746" cy="483678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0960089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Fluidité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du texte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le texte écoutez attentivement et suivez au tableau.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211368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65353269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8382004F-2360-9FAC-0030-9D4C805F5CF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340" y="117073"/>
            <a:ext cx="886147" cy="883856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430DC0-63B9-4CAB-809C-6FD382B38FB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DBE85F-1729-403B-F05F-9CE7283CDB8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35672" y="1732345"/>
            <a:ext cx="7828550" cy="4056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Dosis-SemiBold"/>
              </a:rPr>
              <a:t>Une citadine à la campagne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Jalila vit dans une grande ville. Il y a des tramways, des bus, des taxis et beaucoup de voitures. Dans le quartier de Jalila, il y a beaucoup de bâtiments : des immeubles, des écoles, un hôpital et des magasins. Les rues sont animées et les gens sont toujours pressés.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Pendant les vacances, Jalila va chez sa grand-mère à la campagne. Là-bas, elle l’aide à ramasser les œufs des poules dans le poulailler et à nourrir les agneaux et les veaux dans l’étable. Elle arrose le jardin potager et cueille les fruits. Elle est contente de ce qu’elle apprend à la campagne, et dit à sa grand-mère : j’aime la ville et la campagne comme j’aime papa et maman.</a:t>
            </a:r>
            <a:endParaRPr lang="fr-MA" dirty="0">
              <a:solidFill>
                <a:srgbClr val="00206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AACCB-ABEB-3C4B-74DF-BD41062B3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DB0E1C-2829-2D2A-A043-A6DB45D9C7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4ADFAA-20D7-A8E0-44FC-509D0881EB2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85A042B-555D-4E40-3C6A-0A4D57346D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6D88CA-AA20-22F8-76B2-A2D00EDF6EC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606" y="233743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02414FD-1A7B-4629-C67F-CEA6CE8223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0517F42-9E2D-5ACC-8525-24699CA3881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6796" y="199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Ouvrez vos livrets à la page 52.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BFE8C7-4AD9-8450-4A8C-C477E1F75A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485311323"/>
              </p:ext>
            </p:extLst>
          </p:nvPr>
        </p:nvGraphicFramePr>
        <p:xfrm>
          <a:off x="-28533" y="-28609"/>
          <a:ext cx="8929656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0305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3E4ED4-3C9B-8FC0-63F7-9B51668D2DE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0" y="177804"/>
            <a:ext cx="765212" cy="76323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C597D0-19CA-7C3C-C968-3C2CDDA1FF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7109" y="771430"/>
            <a:ext cx="4442760" cy="55564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0397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FEAFC-AC22-13AE-4157-FA753F10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5BBE745-553B-9D81-8006-E40719023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8925F9-D98C-2102-AD37-FF1A42DB47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525FB5-468B-F9F6-14F1-016569D4DC2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B63B023-098A-00D9-0DAD-4276088165C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B5CCEB-EF65-3EA8-5193-32CEA9C37F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A107EF-E8E1-5F74-F3FE-8714D02839D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142720-41C7-DD46-25F6-92325F37EF7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3" y="273498"/>
            <a:ext cx="8036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je vais relire le texte.  Suivez avec le doigt. Cherchez et soulignez au crayon les mots du texte qu’on a lus tout à l’heure au tableau.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7AB8529-3A5E-E062-71A5-7CFEC7D9473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13FDB73-0AAF-FC18-8DC3-DDBD8BE8A46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348203794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312FB54-853F-116B-7EAF-393882B8238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17586" y="586723"/>
            <a:ext cx="510937" cy="618216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B66B4D2-B031-1C68-8242-88B3AF9F850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39C64C-29CB-D272-80A3-B02128E0D80F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57725" y="1590092"/>
            <a:ext cx="7828550" cy="416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Dosis-SemiBold"/>
              </a:rPr>
              <a:t>Une citadine à la campagne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Jalila vit dans une grande ville. Il y a des tramways, des bus, des taxis et beaucoup de voitures. Dans le quartier de Jalila, il y a beaucoup de bâtiments : des immeubles, des écoles, un hôpital et des magasins. Les rues sont animées et les gens sont toujours pressés.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Pendant les vacances, Jalila va chez sa grand-mère à la campagne. Là-bas, elle l’aide à ramasser les œufs des poules dans le poulailler et à nourrir les agneaux et les veaux dans l’étable. Elle arrose le jardin potager et cueille les fruits. Elle est contente de ce qu’elle apprend à la campagne, et dit à sa grand-mère : j’aime la ville et la campagne comme j’aime papa et maman.</a:t>
            </a:r>
            <a:endParaRPr lang="fr-MA" dirty="0">
              <a:solidFill>
                <a:srgbClr val="002060"/>
              </a:solidFill>
              <a:latin typeface="Dosis" pitchFamily="2" charset="0"/>
            </a:endParaRPr>
          </a:p>
        </p:txBody>
      </p:sp>
      <p:pic>
        <p:nvPicPr>
          <p:cNvPr id="6" name="Picture 4" descr="main avec le doigt pointé 3190212 Art vectoriel chez Vecteezy">
            <a:extLst>
              <a:ext uri="{FF2B5EF4-FFF2-40B4-BE49-F238E27FC236}">
                <a16:creationId xmlns:a16="http://schemas.microsoft.com/office/drawing/2014/main" id="{C8261A81-F421-6E45-5EE2-DF69423D3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567" y="1901625"/>
            <a:ext cx="478006" cy="62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4178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66451-D22A-A3C7-5D1C-FE7FE3A89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D1572D-1909-5C62-8950-E2B89DD2406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07179B-B7AB-010E-39C4-72E8B2EE6EF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25ECEF-FDC2-19E7-B58A-19BB3B861E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05E2A-401D-2C9D-5662-076425F383C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E5F236-710B-B271-11C4-F54F6C85DA3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0DEF83F-E278-6B67-86C9-37C99505BE7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CF7F3A4-7612-4F79-C8D7-658F06A27DC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59" y="308991"/>
            <a:ext cx="7987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a trouvé tous les mots? (10 éléments).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Nommer des gagnants. une étoile est à attribuer à celui/celle qui trouve le maximum de mots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235B7A4-3704-2A58-EE8A-48D78E861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377994"/>
              </p:ext>
            </p:extLst>
          </p:nvPr>
        </p:nvGraphicFramePr>
        <p:xfrm>
          <a:off x="171084" y="1631449"/>
          <a:ext cx="8566824" cy="451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habite        rend visite        campagne</a:t>
                      </a:r>
                    </a:p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émerveillé        les champs      s’étendent    commencent       paisiblement      ils picorent         </a:t>
                      </a:r>
                    </a:p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ils cueillent</a:t>
                      </a:r>
                    </a:p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2FDB135-4499-4B9B-6956-F1D63EA96BB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774682116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BFD717B-C8B1-1A2E-D8B6-9484CFA9E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9570" y="840926"/>
            <a:ext cx="1062248" cy="70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857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6E818-5E78-172D-5BE2-CEE633542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422FAFF4-7520-DEF3-1179-A0A1ACC9CDD1}"/>
              </a:ext>
            </a:extLst>
          </p:cNvPr>
          <p:cNvSpPr/>
          <p:nvPr/>
        </p:nvSpPr>
        <p:spPr>
          <a:xfrm>
            <a:off x="0" y="-8708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33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sz="1333" i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sz="1333" i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333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 e)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04B77EBB-B777-4E07-006A-9F80870685FF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98FD9C40-A1DB-767C-A8C9-1ECFD8058F1E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FC97952-1706-324A-E108-27991033EA6E}"/>
              </a:ext>
            </a:extLst>
          </p:cNvPr>
          <p:cNvSpPr txBox="1"/>
          <p:nvPr/>
        </p:nvSpPr>
        <p:spPr>
          <a:xfrm>
            <a:off x="409302" y="1781960"/>
            <a:ext cx="8203475" cy="4853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 </a:t>
            </a:r>
            <a:r>
              <a:rPr lang="fr-FR" sz="2000" dirty="0">
                <a:latin typeface="Dosis" pitchFamily="2" charset="0"/>
              </a:rPr>
              <a:t>d</a:t>
            </a:r>
            <a:r>
              <a:rPr lang="fr-FR" dirty="0">
                <a:latin typeface="Dosis" pitchFamily="2" charset="0"/>
              </a:rPr>
              <a:t>évelopper la fluidité.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l</a:t>
            </a:r>
            <a:r>
              <a:rPr lang="fr-MA" dirty="0">
                <a:latin typeface="Dosis" pitchFamily="2" charset="0"/>
              </a:rPr>
              <a:t>e texte du jour.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15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Faire passer à chaque fois une  équipe de 4 lecteurs au tableau.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Chaque élève lit une partie. S’arrêter quand la couleur du texte change.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Si un élève se trompe: il essaie de s’autocorriger. Un des autres membres de l’équipe peut l’aider. Sinon toute la classe aide.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L’équipe gagnante est celle qui a lu le mieux et qui a su s’autocorriger (se corriger mutuellement).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pour leurs efforts.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Chaque jour, au moins 4 équipes passent.(16 élèves). Les autres suivent et aident à corriger au besoin. 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équipes doivent être équilibrées, càd composées d’élèves de niveaux de maitrise différents: Bonne maitrise/ maitrise moyenne/ en progrès).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168EF21C-F486-B399-44A3-D4107AC3A326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CC70EB90-880B-A1AD-348F-A64B2841E3D1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46DCEE-A989-E6A7-4B25-91F7EEF706AF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64CB2EB2-6296-5685-6516-9A0D7177787A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2749B9F-7544-0874-2C13-C72ACF618E62}"/>
              </a:ext>
            </a:extLst>
          </p:cNvPr>
          <p:cNvSpPr txBox="1">
            <a:spLocks/>
          </p:cNvSpPr>
          <p:nvPr/>
        </p:nvSpPr>
        <p:spPr>
          <a:xfrm>
            <a:off x="2494280" y="1070126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lecture relais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262775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F4068-0C04-D2F3-CBC5-B3C0C2DA8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D6A319A-97AD-05DB-CAB0-C9A4CE6862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25596-A917-98DF-7764-E559743ECD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296AA4-20E8-CA54-3331-51892E2557E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195224-7A50-1E60-DE5C-02F4659793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FE60327-36EF-A174-8B9C-9B7DB7D5F18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557F9C1-7A88-5DA6-624A-2FA32948ADB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847078F-9AE1-4CAE-F90B-C83C7F7D2D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078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Faire passer 4 élèves à chaque fois. Chacun lit une partie du texte. Nommer une équipe gagnante.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79E9B1F-8008-A744-E95B-49874F2FC265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467D719-BA79-1DE7-69CF-3E01A68849C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1052715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52201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2462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1AE70C-2F93-2217-6366-48B60B68DFB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9EC5E8-8223-216D-492B-C6127A0FD6B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57725" y="1590092"/>
            <a:ext cx="7828550" cy="416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Dosis-SemiBold"/>
              </a:rPr>
              <a:t>Une citadine à la campagne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rgbClr val="800000"/>
                </a:solidFill>
                <a:latin typeface="Dosis" pitchFamily="2" charset="0"/>
              </a:rPr>
              <a:t>Jalila vit dans une grande ville. Il y a des tramways, des bus, des taxis et beaucoup de voitures. </a:t>
            </a:r>
            <a:r>
              <a:rPr lang="fr-FR" dirty="0">
                <a:solidFill>
                  <a:srgbClr val="0070C0"/>
                </a:solidFill>
                <a:latin typeface="Dosis" pitchFamily="2" charset="0"/>
              </a:rPr>
              <a:t>Dans le quartier de Jalila, il y a beaucoup de bâtiments : des immeubles, des écoles, un hôpital et des magasins. Les rues sont animées et les gens sont toujours pressés.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rgbClr val="800000"/>
                </a:solidFill>
                <a:latin typeface="Dosis" pitchFamily="2" charset="0"/>
              </a:rPr>
              <a:t>Pendant les vacances, Jalila va chez sa grand-mère à la campagne. Là-bas, elle l’aide à ramasser les œufs des poules dans le poulailler et à nourrir les agneaux et les veaux dans l’étable. </a:t>
            </a:r>
            <a:r>
              <a:rPr lang="fr-FR" dirty="0">
                <a:solidFill>
                  <a:srgbClr val="0070C0"/>
                </a:solidFill>
                <a:latin typeface="Dosis" pitchFamily="2" charset="0"/>
              </a:rPr>
              <a:t>Elle arrose le jardin potager et cueille les fruits. Elle est contente de ce qu’elle apprend à la campagne, et dit à sa grand-mère : j’aime la ville et la campagne comme j’aime papa et maman.</a:t>
            </a:r>
            <a:endParaRPr lang="fr-MA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2032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E40AB-5783-90A0-1A1D-DD004C21F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8BC6C62-CDFD-C4C6-0851-7E39C9886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1BA8D5-751D-0BFE-5C9F-7C666132D0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5F6737-D3BB-1241-90E3-C087CEB494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6F9E50-1929-7823-1224-F584CACA4E5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3724FF-18AA-D678-4501-D1D5C8A772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8CE3C48-DC5A-C45F-7CD1-1233854A199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F17815-4E87-19BD-DE8C-AE8C1B28E3F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44241" y="308991"/>
            <a:ext cx="808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Maintenant nous allons prendre le livret. Lisez à votre voisin (e) le texte puis échangez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20B3A7-6FCE-7A00-3EA8-FA8FA7FC6B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EE7A46A-C837-FF2A-46D7-77A8B171DDE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349" y="308991"/>
            <a:ext cx="723774" cy="45232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077CA1E-4D1A-51D4-501B-00F8D7440B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47703" y="1272448"/>
            <a:ext cx="4042166" cy="50554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3CE3E5-8277-729B-3FA5-7CE19858573A}"/>
              </a:ext>
            </a:extLst>
          </p:cNvPr>
          <p:cNvSpPr/>
          <p:nvPr/>
        </p:nvSpPr>
        <p:spPr>
          <a:xfrm>
            <a:off x="2011857" y="2608956"/>
            <a:ext cx="5518559" cy="11792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4222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6A4ED-1048-F52E-AD57-C25CEA72D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936E3E9-D2E7-C06A-2DDD-96913AA6D7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F73B8A-FD98-56A7-931F-4C0FE8E133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D85F26-683A-5258-4F29-ECD7D285ACF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AD09F6-9ABE-535B-AEBC-1E534227D7B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CCBCD3-CE21-284E-112C-452B22C5FF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72E0DCA-8097-B25D-568D-EB3960A78F3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9525B3-569F-7CB7-49CC-751CDB98E1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067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Après la lecture de chacun de vous, vous devez poser les questions sur votre lecture à votre voisin.</a:t>
            </a:r>
            <a:endParaRPr lang="fr-FR" sz="1600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607FA05-AA50-F547-B4F9-044C190C464B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0520D9-9EF5-F97F-33FA-7C02A5DFA70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4C9BAAF-F3D5-B7EF-E533-778C6A6BE546}"/>
              </a:ext>
            </a:extLst>
          </p:cNvPr>
          <p:cNvSpPr/>
          <p:nvPr/>
        </p:nvSpPr>
        <p:spPr>
          <a:xfrm>
            <a:off x="1410946" y="1942011"/>
            <a:ext cx="6309657" cy="30654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1-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voix était audible? 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2-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lecture était fluide?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3-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j’ai lu correctement?</a:t>
            </a:r>
          </a:p>
        </p:txBody>
      </p:sp>
    </p:spTree>
    <p:extLst>
      <p:ext uri="{BB962C8B-B14F-4D97-AF65-F5344CB8AC3E}">
        <p14:creationId xmlns:p14="http://schemas.microsoft.com/office/powerpoint/2010/main" val="39096072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Compréhension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Compréhension du texte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491EA-2358-53C2-309E-8F8D7AAE1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CA0738-65DD-659C-9D7E-DE63A62FF5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6A4CEA-EAE1-E0AB-3A56-BEF2DE9F64B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406C81-8A3E-A123-396E-5BF62B6524A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50E1F84-DB2C-9345-D0E7-C8993E8670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608C4F-3EAA-BF21-D3C5-36ECA102D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FF27867-7430-B128-EA42-14D2F40EFA6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C32F68-ABC9-E9B0-AB51-84F981F471C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répondre à des questions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9819C7-5489-5B34-FA75-58F2AA0F591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663710229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869F765-247E-94B5-6DB6-EFAA9443C81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47703" y="1272448"/>
            <a:ext cx="4042166" cy="50554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4E048F-8C0D-ED86-C175-C4549A497D7C}"/>
              </a:ext>
            </a:extLst>
          </p:cNvPr>
          <p:cNvSpPr/>
          <p:nvPr/>
        </p:nvSpPr>
        <p:spPr>
          <a:xfrm>
            <a:off x="1759131" y="3701143"/>
            <a:ext cx="5599612" cy="10101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1706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EB19A-7C19-C096-83EE-CF4F357D7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F8D019-A87A-B4C8-D652-DD7E09D78D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847325-9F1A-C07B-37C6-F1D843FDA2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07B040-A944-DB1B-54EF-D2FCD50B08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0A5E87-A17E-CFEC-8618-B1750E8B54E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BC39EE0-EC1D-B0AA-9A46-30DDAC278C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D934551-CCC1-EA27-8079-9C9C44818FD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0834E95-C5CD-389A-4E96-88A88FCDB86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répondre aux questions de compréhension avec des choix  proposés  rappelez moi la démarche à suivre.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43FFAA3-EE25-C497-D2D4-FAEAF1C75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907614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E75A28B-3442-C220-094C-DDA743A1613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80901092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4C6845C-7DE2-1D60-5BB6-5CA10D5A957B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la question. Qu’est-ce qu’on me demande ?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805CD78-683E-715F-BD3C-BBA22E5B62B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/>
          <a:srcRect t="-1388" r="85434"/>
          <a:stretch/>
        </p:blipFill>
        <p:spPr>
          <a:xfrm>
            <a:off x="589184" y="2289281"/>
            <a:ext cx="586166" cy="534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D6C736-C426-C392-12E8-A43B9CD14937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5"/>
          <a:srcRect l="43253" t="-3255" r="37467"/>
          <a:stretch/>
        </p:blipFill>
        <p:spPr>
          <a:xfrm>
            <a:off x="445034" y="3137837"/>
            <a:ext cx="778533" cy="546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6FA072-49E4-F987-E04E-58AE4D18D9D1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5"/>
          <a:srcRect l="85737" t="-3255" r="-1580"/>
          <a:stretch/>
        </p:blipFill>
        <p:spPr>
          <a:xfrm>
            <a:off x="564889" y="4016335"/>
            <a:ext cx="634757" cy="5419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976264A-8916-F434-32A6-79840BD66DD6}"/>
              </a:ext>
            </a:extLst>
          </p:cNvPr>
          <p:cNvSpPr txBox="1"/>
          <p:nvPr/>
        </p:nvSpPr>
        <p:spPr>
          <a:xfrm>
            <a:off x="1407470" y="310738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reviens au texte et je cherche la réponse.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CC57EA-CF98-13A8-6F0C-4903EAD1736B}"/>
              </a:ext>
            </a:extLst>
          </p:cNvPr>
          <p:cNvSpPr txBox="1"/>
          <p:nvPr/>
        </p:nvSpPr>
        <p:spPr>
          <a:xfrm>
            <a:off x="1380235" y="400069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les propositions et j’entoure la bonne réponse.   </a:t>
            </a:r>
          </a:p>
        </p:txBody>
      </p:sp>
    </p:spTree>
    <p:extLst>
      <p:ext uri="{BB962C8B-B14F-4D97-AF65-F5344CB8AC3E}">
        <p14:creationId xmlns:p14="http://schemas.microsoft.com/office/powerpoint/2010/main" val="19068495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09497-C3BA-0792-D0A3-64FEACFFE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45E3075-1407-F656-5A76-C8C8F42FED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88345A-C05C-1DBE-E72B-2E27E867C3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2BCCC-B937-2423-10C9-953D4305F43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239C43-77B9-3598-6109-749FFDEE67B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BE5461A-C60A-5B77-46D3-D182C84D432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C182A1-1C00-BD25-5287-50B2D13B01B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787E91C-9149-AF53-D339-FC37794B6F6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Où va Jalila pendant les vacances? Nous allons chercher la bonne réponse à cette question.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4882882-E9B1-C166-0294-09AB9CF51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533608"/>
              </p:ext>
            </p:extLst>
          </p:nvPr>
        </p:nvGraphicFramePr>
        <p:xfrm>
          <a:off x="215784" y="1084604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3362760-8752-D0DC-9E0C-5C2B18966A1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E585478-D138-07AA-1554-F0379C0C26E9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va Jalila pendant les vacances?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5566181-7268-8B72-007D-7F5AC85CA60D}"/>
              </a:ext>
            </a:extLst>
          </p:cNvPr>
          <p:cNvSpPr txBox="1"/>
          <p:nvPr/>
        </p:nvSpPr>
        <p:spPr>
          <a:xfrm>
            <a:off x="1348825" y="31305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forêt.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2315A27-626A-C5A9-7BC8-C625D1E86E3F}"/>
              </a:ext>
            </a:extLst>
          </p:cNvPr>
          <p:cNvSpPr txBox="1"/>
          <p:nvPr/>
        </p:nvSpPr>
        <p:spPr>
          <a:xfrm>
            <a:off x="1326471" y="38424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En ville.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03D522C-2AC1-8FEB-D61E-F9D822AB2DD7}"/>
              </a:ext>
            </a:extLst>
          </p:cNvPr>
          <p:cNvSpPr txBox="1"/>
          <p:nvPr/>
        </p:nvSpPr>
        <p:spPr>
          <a:xfrm>
            <a:off x="1348825" y="45717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Pendant les vacances.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5DA6412-7E09-5521-D249-2DE322B558BD}"/>
              </a:ext>
            </a:extLst>
          </p:cNvPr>
          <p:cNvSpPr txBox="1"/>
          <p:nvPr/>
        </p:nvSpPr>
        <p:spPr>
          <a:xfrm>
            <a:off x="1348821" y="52323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À la campagne.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7D0271-E26C-941D-506A-F52A06629AC7}"/>
              </a:ext>
            </a:extLst>
          </p:cNvPr>
          <p:cNvSpPr/>
          <p:nvPr/>
        </p:nvSpPr>
        <p:spPr>
          <a:xfrm>
            <a:off x="1236617" y="2368731"/>
            <a:ext cx="6104709" cy="4509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8679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8" y="803074"/>
            <a:ext cx="8362331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r>
                <a:rPr lang="fr-MA" sz="1000" dirty="0">
                  <a:solidFill>
                    <a:prstClr val="black"/>
                  </a:solidFill>
                  <a:latin typeface="Dosis" pitchFamily="2" charset="0"/>
                </a:rPr>
                <a:t>  </a:t>
              </a: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8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3.Lecture-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fluidité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4.lecture-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compréhension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8DC63F"/>
                </a:solidFill>
                <a:latin typeface="Dosis" pitchFamily="2" charset="0"/>
              </a:rPr>
              <a:t>    </a:t>
            </a: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1.Rituel: d</a:t>
            </a:r>
            <a:r>
              <a:rPr lang="fr-FR" dirty="0" err="1">
                <a:solidFill>
                  <a:srgbClr val="106585"/>
                </a:solidFill>
                <a:latin typeface="Dosis" pitchFamily="2" charset="0"/>
              </a:rPr>
              <a:t>ictée</a:t>
            </a: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 préparée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79"/>
            <a:ext cx="1243347" cy="298681"/>
            <a:chOff x="3663231" y="3540342"/>
            <a:chExt cx="1066276" cy="448022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92561" y="3533915"/>
            <a:ext cx="1404683" cy="305099"/>
            <a:chOff x="3663231" y="3540342"/>
            <a:chExt cx="1037462" cy="40095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23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558005" cy="301920"/>
            <a:chOff x="3581032" y="3265648"/>
            <a:chExt cx="1108981" cy="422434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4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39" y="5110624"/>
            <a:ext cx="1364675" cy="345383"/>
            <a:chOff x="3663231" y="3540342"/>
            <a:chExt cx="1036334" cy="446078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7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6.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Défi</a:t>
            </a: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: les champions des phrases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2" y="5561369"/>
            <a:ext cx="1371741" cy="343922"/>
            <a:chOff x="3663231" y="3540342"/>
            <a:chExt cx="1066274" cy="448022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5.Ecrit</a:t>
            </a: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4"/>
            <a:ext cx="1483029" cy="362635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61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D4DC2-56E4-937B-DC48-508F280E4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9717C97-72C4-B188-810A-11ED05C314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951AD2-4F9B-5320-7CB2-A71A0709C18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9FE480-82B6-D1E1-71A8-7F51029B48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9644E0-14FD-447B-9950-54C9C48EB78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12E3EF-EBE8-E559-51F0-44A95AEEDC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41501F-3733-B237-7B55-BF32F7801DC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900D2F6-0025-9CE1-DFB3-E1050F2D76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38811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« Où » est le mot interrogatif.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16C2AB-6340-58E9-15C7-0E3A110A15A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7AF025B-0255-878A-FEB5-1F15256B87E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Ellipse 15">
            <a:extLst>
              <a:ext uri="{FF2B5EF4-FFF2-40B4-BE49-F238E27FC236}">
                <a16:creationId xmlns:a16="http://schemas.microsoft.com/office/drawing/2014/main" id="{8DE4EC5E-0C4B-C516-FA25-AF9D915971BB}"/>
              </a:ext>
            </a:extLst>
          </p:cNvPr>
          <p:cNvSpPr/>
          <p:nvPr/>
        </p:nvSpPr>
        <p:spPr>
          <a:xfrm>
            <a:off x="1512080" y="2310659"/>
            <a:ext cx="598123" cy="6184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4B34F-F032-3CB5-8AFC-1776FCCD8983}"/>
              </a:ext>
            </a:extLst>
          </p:cNvPr>
          <p:cNvSpPr txBox="1"/>
          <p:nvPr/>
        </p:nvSpPr>
        <p:spPr>
          <a:xfrm>
            <a:off x="1556774" y="24414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 va  Jalila pendant les vacances?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83ABB46-4777-3A69-5414-BA802D8C3DA3}"/>
              </a:ext>
            </a:extLst>
          </p:cNvPr>
          <p:cNvSpPr txBox="1"/>
          <p:nvPr/>
        </p:nvSpPr>
        <p:spPr>
          <a:xfrm>
            <a:off x="1501225" y="32829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forêt.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8C1AA3C-C4CF-09E8-6E0E-A42F45E24B99}"/>
              </a:ext>
            </a:extLst>
          </p:cNvPr>
          <p:cNvSpPr txBox="1"/>
          <p:nvPr/>
        </p:nvSpPr>
        <p:spPr>
          <a:xfrm>
            <a:off x="1478871" y="39948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En ville.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A94FCEA-7763-4C06-C8CE-B5E6A272AB26}"/>
              </a:ext>
            </a:extLst>
          </p:cNvPr>
          <p:cNvSpPr txBox="1"/>
          <p:nvPr/>
        </p:nvSpPr>
        <p:spPr>
          <a:xfrm>
            <a:off x="1501225" y="47241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Pendant les vacances.  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19E360F-DF15-DB23-6E1B-A52B49048D57}"/>
              </a:ext>
            </a:extLst>
          </p:cNvPr>
          <p:cNvSpPr txBox="1"/>
          <p:nvPr/>
        </p:nvSpPr>
        <p:spPr>
          <a:xfrm>
            <a:off x="1501221" y="53847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À la campagne.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466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B2047-5808-6416-F74C-E9862FD9F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A5D578-D142-09C2-4020-1D1B13E263F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640AAA-4804-5E92-6E95-78A4F217109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3BA72A-ABF6-7A47-A9DC-9F991F9EB1E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ACFE7B-C73D-0209-F63B-31D2A8C178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3417FCF-1594-2469-0319-CD1BF12BCBA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C912CF5-2096-5755-7492-2DD5A14B998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3CF5382-9693-A535-77D3-1E86DADB308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on pose une question avec le mot « où »,  on cherche un lieu.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A4219F8-6F39-F8F3-7679-A96E085E3EA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71036D5-7212-305A-FBAA-FA6A95BC8D7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7AA3A63-C1F8-BD28-C8D1-81DB85FD164F}"/>
              </a:ext>
            </a:extLst>
          </p:cNvPr>
          <p:cNvSpPr txBox="1"/>
          <p:nvPr/>
        </p:nvSpPr>
        <p:spPr>
          <a:xfrm>
            <a:off x="535672" y="2289025"/>
            <a:ext cx="815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Qui?                          Une personne/ un personnage 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86DC45D-86BE-C25F-5FAA-43A3D09B8A50}"/>
              </a:ext>
            </a:extLst>
          </p:cNvPr>
          <p:cNvSpPr txBox="1"/>
          <p:nvPr/>
        </p:nvSpPr>
        <p:spPr>
          <a:xfrm>
            <a:off x="535672" y="3107383"/>
            <a:ext cx="79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 fait?                         Une 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BB73CCD-8A42-7D26-95E4-77B5EEAA39D1}"/>
              </a:ext>
            </a:extLst>
          </p:cNvPr>
          <p:cNvSpPr txBox="1"/>
          <p:nvPr/>
        </p:nvSpPr>
        <p:spPr>
          <a:xfrm>
            <a:off x="535673" y="4000697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Quand?                    Le temps/ un moment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27697B3-84F7-6DC5-F412-760FB3CDF44C}"/>
              </a:ext>
            </a:extLst>
          </p:cNvPr>
          <p:cNvSpPr txBox="1"/>
          <p:nvPr/>
        </p:nvSpPr>
        <p:spPr>
          <a:xfrm>
            <a:off x="542091" y="4739668"/>
            <a:ext cx="83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Où?                            Un lieu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22D4A169-C086-ED49-4184-C58722EAB7FA}"/>
              </a:ext>
            </a:extLst>
          </p:cNvPr>
          <p:cNvSpPr/>
          <p:nvPr/>
        </p:nvSpPr>
        <p:spPr>
          <a:xfrm>
            <a:off x="1859432" y="2550635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174CDEA2-1468-CDD4-8A33-FCD82E75A503}"/>
              </a:ext>
            </a:extLst>
          </p:cNvPr>
          <p:cNvSpPr/>
          <p:nvPr/>
        </p:nvSpPr>
        <p:spPr>
          <a:xfrm>
            <a:off x="1964089" y="331654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FB390F8A-E62B-021B-9273-A98395AE065E}"/>
              </a:ext>
            </a:extLst>
          </p:cNvPr>
          <p:cNvSpPr/>
          <p:nvPr/>
        </p:nvSpPr>
        <p:spPr>
          <a:xfrm>
            <a:off x="1859434" y="420142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9A68F4D5-ED9E-0CB0-3FD0-F13DD3B582DF}"/>
              </a:ext>
            </a:extLst>
          </p:cNvPr>
          <p:cNvSpPr/>
          <p:nvPr/>
        </p:nvSpPr>
        <p:spPr>
          <a:xfrm>
            <a:off x="1859433" y="495751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E52323-8E45-0742-40A6-11317D5A3ECF}"/>
              </a:ext>
            </a:extLst>
          </p:cNvPr>
          <p:cNvSpPr/>
          <p:nvPr/>
        </p:nvSpPr>
        <p:spPr>
          <a:xfrm>
            <a:off x="535672" y="4807763"/>
            <a:ext cx="5037814" cy="5654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6231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4D877-A318-1A0C-A2E8-98D5F5005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3CCE28-86DF-3AB3-8F80-6B7C1257814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525354-4620-8FB4-3D25-22EECF4294A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834638-426D-E595-FA8F-EB32BB80AC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369CD2-FCC8-C879-4E45-7A1450EF244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9ECEF9C-1F2D-41F4-7CFD-036727CE7FA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34831F0-C2CB-25BA-119D-89C2405E061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16D061-A0A7-1648-C949-1A094517D28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reviens au texte et je cherche la  phrase qui contient la réponse. Jalila va chez sa grand-mère à la campagne.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BD4165-22CF-8BD2-5720-4BE1F76A20B9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19242AD-DE93-0BAE-F451-D685950466F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04AADDF-4793-2634-025C-0EA999E5FB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672" y="1493503"/>
            <a:ext cx="7922013" cy="28869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C6F9FAA-5BDD-50DA-7FC6-6E62E704728F}"/>
              </a:ext>
            </a:extLst>
          </p:cNvPr>
          <p:cNvCxnSpPr>
            <a:cxnSpLocks/>
          </p:cNvCxnSpPr>
          <p:nvPr/>
        </p:nvCxnSpPr>
        <p:spPr>
          <a:xfrm>
            <a:off x="2236249" y="3302733"/>
            <a:ext cx="33064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627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F6758-CE64-517B-A394-4E1BF5547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C4313BD-0C9A-90EA-ADAC-154A9CB9056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8B3E41-9B64-F8C2-12F4-ADEE8CDD366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0750000-072C-9E04-7762-B0805CDC00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C865D0-4891-238D-A54A-87CBEFD3CF8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AA3523-B1C0-8DD7-8031-5E54848A140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7C3D1C0-D71F-DA35-29A7-6CEC4DA81A7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723FCB-E263-9768-F393-20E0C579B4B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Où  va  Jalila pendant les vacances? Je lis les propositions et j’entoure  la bonne. 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FEF7001-09A2-849A-FA70-64A321D5A20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7F04FF-84BC-228B-4098-A58D46F9155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812216638"/>
              </p:ext>
            </p:extLst>
          </p:nvPr>
        </p:nvGraphicFramePr>
        <p:xfrm>
          <a:off x="-14249" y="-4581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D2A773-8E48-6153-6BDC-ACFEC0C51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465204"/>
              </p:ext>
            </p:extLst>
          </p:nvPr>
        </p:nvGraphicFramePr>
        <p:xfrm>
          <a:off x="282363" y="1067512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129C064-4AE1-8DF2-8E85-E0C20D153CE5}"/>
              </a:ext>
            </a:extLst>
          </p:cNvPr>
          <p:cNvSpPr txBox="1"/>
          <p:nvPr/>
        </p:nvSpPr>
        <p:spPr>
          <a:xfrm>
            <a:off x="1556774" y="24414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 va  Jalila pendant les vacances? 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EAFDFC-A593-E2FC-7012-C7EC22954C4E}"/>
              </a:ext>
            </a:extLst>
          </p:cNvPr>
          <p:cNvSpPr txBox="1"/>
          <p:nvPr/>
        </p:nvSpPr>
        <p:spPr>
          <a:xfrm>
            <a:off x="1501225" y="32829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forêt.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F7B074E-25AC-0BFA-586C-C2C0FA26FDD9}"/>
              </a:ext>
            </a:extLst>
          </p:cNvPr>
          <p:cNvSpPr txBox="1"/>
          <p:nvPr/>
        </p:nvSpPr>
        <p:spPr>
          <a:xfrm>
            <a:off x="1478871" y="39948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En ville.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3393D68-57BE-8EE1-8C2D-32CA0923482C}"/>
              </a:ext>
            </a:extLst>
          </p:cNvPr>
          <p:cNvSpPr txBox="1"/>
          <p:nvPr/>
        </p:nvSpPr>
        <p:spPr>
          <a:xfrm>
            <a:off x="1501225" y="47241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Pendant les vacances.  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23C87B7-A99C-4B26-F7A6-F4FE21963269}"/>
              </a:ext>
            </a:extLst>
          </p:cNvPr>
          <p:cNvSpPr txBox="1"/>
          <p:nvPr/>
        </p:nvSpPr>
        <p:spPr>
          <a:xfrm>
            <a:off x="1501221" y="53847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À la campagne.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E868EC-12EC-EFC7-EAD1-775D4A977B41}"/>
              </a:ext>
            </a:extLst>
          </p:cNvPr>
          <p:cNvSpPr/>
          <p:nvPr/>
        </p:nvSpPr>
        <p:spPr>
          <a:xfrm>
            <a:off x="1317326" y="3201253"/>
            <a:ext cx="5862455" cy="28250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507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E31EC-44E0-B452-D3A0-DCAD6236A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5D33CDC-B001-EA25-BDC1-E140577294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6CD58-6267-E2E9-ADE0-EAB49E4558E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798466-04D1-CB26-4F1A-67E9DD436D1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7E6410B-0ECF-AE44-F2E6-CCE32F7856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BB0C489-3F3F-E5B8-1940-F8528120043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1169B08-EF69-9AD8-C272-87517C23943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51349E-84E4-DC6F-61DB-A993B9983C2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Jalila va à la campagne.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1D76E71-66D3-E21C-92E6-B59AAD5876C6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EE0260D-D692-0887-A0A4-968FB6B9359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BB36AD-F4F5-42B4-FB38-A01C8F84FE13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00C3ECA-162E-B1E9-831E-84985AB4AFC8}"/>
              </a:ext>
            </a:extLst>
          </p:cNvPr>
          <p:cNvSpPr txBox="1"/>
          <p:nvPr/>
        </p:nvSpPr>
        <p:spPr>
          <a:xfrm>
            <a:off x="1410789" y="239439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 va  Jalila pendant les vacances? 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81AD34-43E7-6AD5-540F-D50A22BA8C26}"/>
              </a:ext>
            </a:extLst>
          </p:cNvPr>
          <p:cNvSpPr txBox="1"/>
          <p:nvPr/>
        </p:nvSpPr>
        <p:spPr>
          <a:xfrm>
            <a:off x="1501225" y="32829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forêt.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6DDBA42-2952-107B-FF39-1452E0D79232}"/>
              </a:ext>
            </a:extLst>
          </p:cNvPr>
          <p:cNvSpPr txBox="1"/>
          <p:nvPr/>
        </p:nvSpPr>
        <p:spPr>
          <a:xfrm>
            <a:off x="1478871" y="39948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En ville.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EFEEF1C-71D4-7770-9B8D-409393CA80D4}"/>
              </a:ext>
            </a:extLst>
          </p:cNvPr>
          <p:cNvSpPr txBox="1"/>
          <p:nvPr/>
        </p:nvSpPr>
        <p:spPr>
          <a:xfrm>
            <a:off x="1501225" y="47241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Pendant les vacances.  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932888-6F32-BB75-3271-C9982D0A96DB}"/>
              </a:ext>
            </a:extLst>
          </p:cNvPr>
          <p:cNvSpPr txBox="1"/>
          <p:nvPr/>
        </p:nvSpPr>
        <p:spPr>
          <a:xfrm>
            <a:off x="1501221" y="53847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À la campagne.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742A97F-0791-B470-5992-6BB6C119C1B9}"/>
              </a:ext>
            </a:extLst>
          </p:cNvPr>
          <p:cNvSpPr/>
          <p:nvPr/>
        </p:nvSpPr>
        <p:spPr>
          <a:xfrm>
            <a:off x="1501221" y="5384794"/>
            <a:ext cx="397248" cy="570250"/>
          </a:xfrm>
          <a:prstGeom prst="ellipse">
            <a:avLst/>
          </a:prstGeom>
          <a:noFill/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97CCED-E56C-9341-2CEF-517BDD99C4FA}"/>
              </a:ext>
            </a:extLst>
          </p:cNvPr>
          <p:cNvSpPr/>
          <p:nvPr/>
        </p:nvSpPr>
        <p:spPr>
          <a:xfrm>
            <a:off x="1140823" y="5426162"/>
            <a:ext cx="5495108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66328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5270E-C42F-81B0-5212-37CBBD100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9B5DB8-3C30-C866-699C-959F07ABA33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D67D1A-E0B1-BEF4-33BC-DBA85B85E11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DEB531D-1119-53C1-6FAC-74A6BB6FE62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B7AD16-05C7-6FD9-73E0-8114ECB31F8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D512DC-B0F8-A0CD-4862-BB9E39C2A5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0859F81-49E3-CE24-0FF0-E8D491114E9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EEE09C9-F14A-875F-919E-B5F9E61FCDE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59" y="308991"/>
            <a:ext cx="7987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Passons à la question suivante: Où vit Jalila?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F7AA0F0-D1AC-BEE1-EC20-B4B3DADFC04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81F6AAB-2B92-0411-A4B4-94F5AB71930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33401932"/>
              </p:ext>
            </p:extLst>
          </p:nvPr>
        </p:nvGraphicFramePr>
        <p:xfrm>
          <a:off x="-28533" y="-28609"/>
          <a:ext cx="8929656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576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3756B5A1-99AA-181A-C6EF-800443152E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47703" y="1272448"/>
            <a:ext cx="4042166" cy="50554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7DABFBC-C2B7-79B0-971F-46FFDE510B50}"/>
              </a:ext>
            </a:extLst>
          </p:cNvPr>
          <p:cNvSpPr/>
          <p:nvPr/>
        </p:nvSpPr>
        <p:spPr>
          <a:xfrm>
            <a:off x="2254131" y="3675017"/>
            <a:ext cx="2831675" cy="7888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4344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EAE1F-02FB-51E7-D99F-FE8AECF0A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73B87B-B25D-EE5C-8E54-2B2B4B1F08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AF86C5-A48C-991A-A1E1-CD2F69C6E9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3E8693-35CA-28A2-44DD-35464A413E6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D837C4-88BA-E3E0-3335-48824BDAB26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7AA4DA-93ED-6F29-3A12-5F4F7436196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C6C494-1326-5BDA-6CDE-D41405D8926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A709BC-2AA4-B576-64E1-A39F4DA826A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139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« où » est un mot interrogatif qui permet de poser une question sur le lieu. Relisez le texte et cherchez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127A733-91F5-5489-9165-759EBBAD8A93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092811E-A326-A6EA-0166-43A00129A4E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37E853B-EFCF-A14E-12DD-55438BC4FA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16825" y="2038608"/>
            <a:ext cx="5737903" cy="26906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A670995-D9DD-C924-5D35-8CA2E2174B98}"/>
              </a:ext>
            </a:extLst>
          </p:cNvPr>
          <p:cNvSpPr/>
          <p:nvPr/>
        </p:nvSpPr>
        <p:spPr>
          <a:xfrm>
            <a:off x="1534626" y="2185851"/>
            <a:ext cx="6311797" cy="3396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E165A252-7CB7-0799-305C-65E598EA24D5}"/>
              </a:ext>
            </a:extLst>
          </p:cNvPr>
          <p:cNvSpPr/>
          <p:nvPr/>
        </p:nvSpPr>
        <p:spPr>
          <a:xfrm>
            <a:off x="1842836" y="2102969"/>
            <a:ext cx="523241" cy="5053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69555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7A6A4-0933-BC05-C007-C08B81B87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C1EEBE0-7C11-1CFA-5AF9-A0D2015512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AA1487-5701-EE9F-9ED3-28B89558101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7391FE-8AA5-47B2-6BBB-89E7E271EC6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CE8749C-F163-8488-1261-4D1FD287451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7F8E770-4E30-AF72-1998-CC18EC7FA1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86CD0B4-5225-214B-0FD3-8199FE4D166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2DE71-6CE3-1C91-B835-3C7092D2CE5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et entourez la lettre de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une minute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B92D660-536C-C9F3-3A7D-B6D2578F3A4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8E33639-4A2F-6947-CCDD-7CAC274F0B1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61C4488-27AE-DDC2-EAF9-E13FDAFC747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686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2F30A-9ED9-7478-DC7C-11CD55F67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B5EF15-77CD-AED2-C29D-013DD90000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C8788A-C48D-E886-BEA7-C71A6EB957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2440D0-697A-E0A0-2C3C-92EEF11B25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6AE6D9-0851-347C-48DA-5887B976644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0336002-201A-C1C9-E8CF-53C553EEC0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A4B76CB-BB3B-24EC-B91A-157AF602416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7303F9-D30B-1F84-B0BA-85DD1EC8DF1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Revenons au texte pour chercher la phrase qui contient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53FD910-2EF7-63FC-F8E0-2C545B37B78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4C9B5CE-7A54-9E09-F2BB-5E4C37D558B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3937CCD-D87D-0155-1338-0D30A6D62A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672" y="1493503"/>
            <a:ext cx="7922013" cy="366196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6806FF7-1AEF-0EDF-3493-C802879D23EA}"/>
              </a:ext>
            </a:extLst>
          </p:cNvPr>
          <p:cNvCxnSpPr>
            <a:cxnSpLocks/>
          </p:cNvCxnSpPr>
          <p:nvPr/>
        </p:nvCxnSpPr>
        <p:spPr>
          <a:xfrm>
            <a:off x="535672" y="2340436"/>
            <a:ext cx="22249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5766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2CF21-4BE8-0F8A-F5C8-4F7A7857A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C31625-5905-C0C8-FBA5-30D542879C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0E8481-E3AA-41A0-4B41-B16D57F9DC3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51E90-D5AB-C8BE-A00B-4AC9472B4AC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B2CB45-649B-C5C1-641E-21E1A31B7BF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D3D74A-F28E-616F-3E6E-0E067EB70BB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666BF4-3566-2165-B8AF-0C4962B338E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9E0AAF-5255-DED5-41BC-26E4D32AB8F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139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lis les propositions et j’entoure la bonne réponse. Entourez la bonne réponse dans le livret.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C1234CC-9D0D-D732-55BB-FAD2BDDBAD5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582AA0B-2152-844D-E6DB-D00F06367F2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D207CDB-F923-33A5-7C1D-AE343903A6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77891" y="1741714"/>
            <a:ext cx="5737903" cy="26906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949FE1E-6C91-6F54-7B6C-513D45B9AA7D}"/>
              </a:ext>
            </a:extLst>
          </p:cNvPr>
          <p:cNvSpPr/>
          <p:nvPr/>
        </p:nvSpPr>
        <p:spPr>
          <a:xfrm>
            <a:off x="1534626" y="4026858"/>
            <a:ext cx="6276963" cy="525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C0B00D22-EC0B-F604-38A6-A59997CAEB42}"/>
              </a:ext>
            </a:extLst>
          </p:cNvPr>
          <p:cNvSpPr/>
          <p:nvPr/>
        </p:nvSpPr>
        <p:spPr>
          <a:xfrm>
            <a:off x="1916825" y="3987062"/>
            <a:ext cx="523241" cy="50539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7217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3980304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7D5D6-F082-4CDD-9542-543385E89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05A0D11-66C2-A510-CA90-35BEC86953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008B6E-5D2C-8951-BA90-22E41BDA80F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C831A-605E-0584-5B06-45E7E7B7BEE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5627E8B-1425-4280-5D83-65EE40466B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F7CD71-B493-C7FD-642A-14D5A851C03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83E4596-86C4-E8BD-92B9-EC245565BB8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385B6B-36FC-55DB-A253-20534BF4909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vous allez répondre à la deuxième question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D0FB44-34C2-E5EE-C267-C2131B7E8CB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4D99D60-A74D-6DA7-699D-BB96043B57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47703" y="1272448"/>
            <a:ext cx="4042166" cy="50554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EF27E79-E009-2C50-118E-EB820D0B017E}"/>
              </a:ext>
            </a:extLst>
          </p:cNvPr>
          <p:cNvSpPr/>
          <p:nvPr/>
        </p:nvSpPr>
        <p:spPr>
          <a:xfrm>
            <a:off x="4693919" y="3701143"/>
            <a:ext cx="2664823" cy="8360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05476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7E14B-0236-E2D5-3BC9-D19FAB459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7AC6DA-E3DB-81CC-2F07-9063F36A5B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68594F-785A-F11E-29B2-D4E46207BF7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CE5CDCB-0961-0274-DBF7-737A51DB475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EA8522-CF55-E72F-4996-1C83EA12941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65E5CDA-12E7-022E-40DE-8A5B92A77E8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200972D-3376-F5CB-38F0-A63A0724818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D31837-01B1-1E32-77DA-7C548DABDA8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et entourez la lettre de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une minute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4A5519D-786F-335B-6366-3C141C892204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EB694E4-EAA6-185D-7FE7-63F7D02196F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05D0C0F8-57CE-F655-E2C5-2ED58D289E9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55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8FBB3-49EC-14B8-50E3-2B6A065F7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47E064D-7B2A-2B8B-6700-C2CF0F57E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F75321-B5E9-5961-FE40-C8325BC1E92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655BF6-A78E-987B-DA08-64FBC2814F6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7677" y="199991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17D56E-7BFC-F853-D3B4-57E33B16198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C3F50DB-38B4-B57F-3F64-009F6397C37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11B8C5-0CA6-7171-1398-BD0CECA0FC7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1B0984-7D80-89F0-2045-EAB938284B1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La bonne réponse est: Jalila ramasse les œufs.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3ECDA06-8BD8-9D9B-79FD-28A431D342D0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84B08F-5E2D-A361-3564-B3BB2CD82C1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FA48E00-F267-D8ED-8680-1B62E46EB3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26911" y="1602377"/>
            <a:ext cx="6790593" cy="31437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E5C61B-B6CC-1950-1715-7E93169836B5}"/>
              </a:ext>
            </a:extLst>
          </p:cNvPr>
          <p:cNvSpPr/>
          <p:nvPr/>
        </p:nvSpPr>
        <p:spPr>
          <a:xfrm>
            <a:off x="535672" y="3567970"/>
            <a:ext cx="7927123" cy="525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72D6FEA-4EA7-0E38-3F30-C2F3ECB2A086}"/>
              </a:ext>
            </a:extLst>
          </p:cNvPr>
          <p:cNvSpPr/>
          <p:nvPr/>
        </p:nvSpPr>
        <p:spPr>
          <a:xfrm>
            <a:off x="1707860" y="3567970"/>
            <a:ext cx="603253" cy="65314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01348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B5946-8403-BFC4-235F-FDCA68BC4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0C0AC7-C47F-35D6-858C-3F454ABA20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A9DE6A-46DF-2477-5BFC-992E45F295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57FDF7-F60E-CDAC-C924-E27B0F9060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A23FBC-E8C5-D130-BB09-2816BB6D803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5EB6566-3AA5-3C51-5428-D27F55D1DEC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45AC16-D455-CFB8-E634-7AAC0CBABD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0C80547-83D6-ABDB-B71E-D97A5CCA5F8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vous allez répondre à la troisième question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F791C7A-6CAA-849A-4356-1032FF421CC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0CD7282-DB25-1F48-9900-D3C4FE7BD2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47703" y="1272448"/>
            <a:ext cx="4042166" cy="50554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67E08C-6BC5-BE43-1976-D84AB0FA2D34}"/>
              </a:ext>
            </a:extLst>
          </p:cNvPr>
          <p:cNvSpPr/>
          <p:nvPr/>
        </p:nvSpPr>
        <p:spPr>
          <a:xfrm>
            <a:off x="2254131" y="4406537"/>
            <a:ext cx="5104611" cy="2264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01818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C0B6D-B23A-9F6E-016B-F0F98F7CF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E06AE2-1494-9C57-38DD-2731D78B16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72D8CB-3B4F-B274-A77D-9416D99134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C32BED-1F72-A9AD-0274-AD77F538F1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6D2DF4-BE0B-2C2F-5F1E-928B65C3CF0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C52D62-5F69-A577-31D1-8814AD16684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43FEA6-8305-EB23-3545-CBB709FFE9B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043FA3-81CD-895E-44F1-B01AA24DC75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5" y="297729"/>
            <a:ext cx="8036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répondre aux questions de compréhension ouvertes rappelez moi la démarche à suivre.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C4F003E-DE34-5200-485C-B45D04A5F1A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1036DA-F0F6-9AF4-DDCC-3A3B0005750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53658E3-5F33-DF8E-3F10-5CE75893BCD5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la question. Qu’est-ce qu’on me demande ?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7CDD6C-3B27-75A2-AF7F-E4FCBA63388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/>
          <a:srcRect t="-1388" r="85434"/>
          <a:stretch/>
        </p:blipFill>
        <p:spPr>
          <a:xfrm>
            <a:off x="589184" y="2289281"/>
            <a:ext cx="586166" cy="534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2E1174-CF2C-54E3-0B45-9B63AA6C7FC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5"/>
          <a:srcRect l="43253" t="-3255" r="37467"/>
          <a:stretch/>
        </p:blipFill>
        <p:spPr>
          <a:xfrm>
            <a:off x="445034" y="3137837"/>
            <a:ext cx="778533" cy="546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A67AC9-C943-27CA-53FD-250EEA493DB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5"/>
          <a:srcRect l="85737" t="-3255" r="-1580"/>
          <a:stretch/>
        </p:blipFill>
        <p:spPr>
          <a:xfrm>
            <a:off x="564889" y="4016335"/>
            <a:ext cx="634757" cy="5419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7D1E-91B9-E05F-434F-8854ACA75CA0}"/>
              </a:ext>
            </a:extLst>
          </p:cNvPr>
          <p:cNvSpPr txBox="1"/>
          <p:nvPr/>
        </p:nvSpPr>
        <p:spPr>
          <a:xfrm>
            <a:off x="1407470" y="310738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reviens au texte et je cherche la réponse.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7D5833-F1A6-257E-B07C-FB6A6C297F9E}"/>
              </a:ext>
            </a:extLst>
          </p:cNvPr>
          <p:cNvSpPr txBox="1"/>
          <p:nvPr/>
        </p:nvSpPr>
        <p:spPr>
          <a:xfrm>
            <a:off x="1380235" y="4000697"/>
            <a:ext cx="7535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formule une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pour répondre.</a:t>
            </a:r>
          </a:p>
        </p:txBody>
      </p:sp>
    </p:spTree>
    <p:extLst>
      <p:ext uri="{BB962C8B-B14F-4D97-AF65-F5344CB8AC3E}">
        <p14:creationId xmlns:p14="http://schemas.microsoft.com/office/powerpoint/2010/main" val="396517363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0DC55-6522-BC5D-2326-471EA7D76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F676CD0-B579-8C3D-82BC-28C035F96E5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529D92-50CE-BD22-21C1-49358FAE20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5D00B9-CDE9-94D9-A679-791B9653C3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Quand Jalila va-t-elle chez sa grand- mère?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C843A0-EB74-131C-4AF5-5251E2CAE40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7CA5F1-597A-C31F-8429-7FF88D58F18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3DD84C-79D9-0138-6D7A-D3A5EE37447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AD5D4C8-91BC-22B6-9090-A825DCB6473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Jalila va-t-elle chez sa grand-mère? C’est une question ouverte.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AD11509-4CF2-2155-3A4A-6F5FA725239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Ellipse 1">
            <a:extLst>
              <a:ext uri="{FF2B5EF4-FFF2-40B4-BE49-F238E27FC236}">
                <a16:creationId xmlns:a16="http://schemas.microsoft.com/office/drawing/2014/main" id="{7715C401-15B6-C85E-6069-6ED4EDF8AADE}"/>
              </a:ext>
            </a:extLst>
          </p:cNvPr>
          <p:cNvSpPr/>
          <p:nvPr/>
        </p:nvSpPr>
        <p:spPr>
          <a:xfrm>
            <a:off x="228593" y="3119413"/>
            <a:ext cx="1602377" cy="8011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23909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036A6-6BD3-B17F-88FB-E1520BDB7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238FC5A-05C9-5A1D-B4ED-1C1B98BA120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AF40BA-0214-2168-E9FB-317D98DA5D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66F28-A3F7-080D-0AF4-509FA4F8571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13737E-2B96-3459-5655-E0C35DD3232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7A995A-8726-F319-7007-12988B304A1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DC243CA-CD50-198E-420E-C9EE9D0F2B6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BDE156-92B5-8467-BB28-2069E4EC10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on pose une question avec le mot « quand » on cherche un temps.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1B8ED8F-40ED-2B55-4AD2-461F886D4D8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256AD81-CE0B-2BA7-7707-2B4D3E4688E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543A8F2-82AC-7133-13B3-E87A1A00A4FC}"/>
              </a:ext>
            </a:extLst>
          </p:cNvPr>
          <p:cNvSpPr txBox="1"/>
          <p:nvPr/>
        </p:nvSpPr>
        <p:spPr>
          <a:xfrm>
            <a:off x="535672" y="2289025"/>
            <a:ext cx="815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Qui?                          Une personne/ un personnage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ECF539F-9502-7101-1631-C0D85406A4B5}"/>
              </a:ext>
            </a:extLst>
          </p:cNvPr>
          <p:cNvSpPr txBox="1"/>
          <p:nvPr/>
        </p:nvSpPr>
        <p:spPr>
          <a:xfrm>
            <a:off x="535672" y="3107383"/>
            <a:ext cx="79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 fait?                         Une 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9C584BA-506A-65AB-9FE5-5CB84715D9BF}"/>
              </a:ext>
            </a:extLst>
          </p:cNvPr>
          <p:cNvSpPr txBox="1"/>
          <p:nvPr/>
        </p:nvSpPr>
        <p:spPr>
          <a:xfrm>
            <a:off x="535673" y="4000697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Quand?                    Le temps/ un moment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81F3CCD-37A7-8AF8-C0B4-18A38710091E}"/>
              </a:ext>
            </a:extLst>
          </p:cNvPr>
          <p:cNvSpPr txBox="1"/>
          <p:nvPr/>
        </p:nvSpPr>
        <p:spPr>
          <a:xfrm>
            <a:off x="542091" y="4739668"/>
            <a:ext cx="83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Où?                            Un lieu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B233F53C-4F35-CF3C-D6CF-21F67E08CE1E}"/>
              </a:ext>
            </a:extLst>
          </p:cNvPr>
          <p:cNvSpPr/>
          <p:nvPr/>
        </p:nvSpPr>
        <p:spPr>
          <a:xfrm>
            <a:off x="1859432" y="2550635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83415DE7-C3A3-8C0D-4F9A-0710518C0E8D}"/>
              </a:ext>
            </a:extLst>
          </p:cNvPr>
          <p:cNvSpPr/>
          <p:nvPr/>
        </p:nvSpPr>
        <p:spPr>
          <a:xfrm>
            <a:off x="1990215" y="3342499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6BE77061-86BB-D965-C268-C44EF715545E}"/>
              </a:ext>
            </a:extLst>
          </p:cNvPr>
          <p:cNvSpPr/>
          <p:nvPr/>
        </p:nvSpPr>
        <p:spPr>
          <a:xfrm>
            <a:off x="1859434" y="420142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7317B680-BB16-1E86-535A-CE4560B4BCC3}"/>
              </a:ext>
            </a:extLst>
          </p:cNvPr>
          <p:cNvSpPr/>
          <p:nvPr/>
        </p:nvSpPr>
        <p:spPr>
          <a:xfrm>
            <a:off x="1859433" y="495751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967CA8B-487E-0F52-1B7E-3DAE9118E8C3}"/>
              </a:ext>
            </a:extLst>
          </p:cNvPr>
          <p:cNvSpPr/>
          <p:nvPr/>
        </p:nvSpPr>
        <p:spPr>
          <a:xfrm>
            <a:off x="490978" y="4023584"/>
            <a:ext cx="6092701" cy="5654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0032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43C2-8C84-BDB8-AAEF-46B69916E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CB89859-9F71-C082-B444-67D6A9EEF43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6301A4-2481-69A0-F8C3-9C55B18D3AE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D70A88-4F7A-FF1B-CB3E-02AFF6F4B9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6FC148-100E-43C1-91D8-D515F1DFC39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83D967-A744-1BD4-986D-F6C3FC0F9B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3AAC1A-A9ED-F919-B073-30E807E8C5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BEF2D1-8772-13AF-25A3-4EFA26567B6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Deux  minutes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C362558-2D91-86F5-5BA0-267F576E858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2645B-9D1A-2F20-C340-EFB721D689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FF46FDC-817F-F5AA-1BFE-F26A5A25EC2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5426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9F5B2-3374-C735-AC24-F988A95C1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85076B-460A-0F56-D66C-187A17F7CD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921983-4D48-83CB-3E17-85F80F45CC6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A3975C-11FD-4932-C701-004C5D1C7D3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2D5C7A-459D-0FE4-BF36-F931C6C44A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A86BD5-F24B-FECD-E587-A429314C07D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33416D1-CA44-8BA3-366D-09AA0E02C98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0597FB6-777A-136F-4C92-F07607341A0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Revenons au texte et cherchons la phrase qui contient la 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03E4D1-923C-4A5D-40D7-A73C4818B07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EB1615F-24BA-4C37-140A-072A86A2D4E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411800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B944A61-C24E-423E-F10D-60AB7C3CD6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672" y="1493503"/>
            <a:ext cx="7922013" cy="35835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836438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85EF9-B05B-5B09-C1AC-5E5F1F05F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2101BC3-3243-81A5-9521-084B1AC2E5A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BDD056-B70B-BAAE-D710-732756D507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F7D361-9FB8-247E-EFFC-D011EA896F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2D38F3-6836-9B61-4E21-2D3B1002DB9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6F5097-6886-C9C0-F4A5-39B16E370E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4FEF68-FC6E-6885-50A4-0470A1E613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42CCFC-F71A-BDE1-FE25-AD6DEE7AB4A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la phrase qui contient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E38D48A-9DB6-FF98-D73C-DC985D5D6457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BB9B21-9FB1-5899-68D7-EDB454F5EA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BBD8D04-B05B-1BD0-CF04-121CB9499548}"/>
              </a:ext>
            </a:extLst>
          </p:cNvPr>
          <p:cNvCxnSpPr>
            <a:cxnSpLocks/>
          </p:cNvCxnSpPr>
          <p:nvPr/>
        </p:nvCxnSpPr>
        <p:spPr>
          <a:xfrm>
            <a:off x="8273143" y="4110826"/>
            <a:ext cx="3831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0EAF8ED9-FD98-E3E0-78AC-2C4F92D524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672" y="1493503"/>
            <a:ext cx="7922013" cy="28869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5DB7C8C-257D-BD74-6706-20C535EC9BEA}"/>
              </a:ext>
            </a:extLst>
          </p:cNvPr>
          <p:cNvCxnSpPr>
            <a:cxnSpLocks/>
          </p:cNvCxnSpPr>
          <p:nvPr/>
        </p:nvCxnSpPr>
        <p:spPr>
          <a:xfrm>
            <a:off x="617332" y="3311040"/>
            <a:ext cx="47466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D2FA5097-F4B2-AE7C-AD27-888103913F5F}"/>
              </a:ext>
            </a:extLst>
          </p:cNvPr>
          <p:cNvSpPr/>
          <p:nvPr/>
        </p:nvSpPr>
        <p:spPr>
          <a:xfrm>
            <a:off x="535672" y="2899954"/>
            <a:ext cx="1632762" cy="4396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942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5726F-604B-AE2B-8AA5-A6B5B720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CF423E-AEB3-BBEA-7EB0-FCDE8FB9DB4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33ED43-D49F-5DB2-7319-34C594CA12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81E1E4-1E60-CEAE-0036-DEE1D73EE95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3426" y="179467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Quand Jalila va-t-elle chez sa grand-mère?</a:t>
            </a: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00AA48"/>
                </a:solidFill>
                <a:latin typeface="Dosis" pitchFamily="2" charset="0"/>
              </a:rPr>
              <a:t>Jalila va chez sa grand-mère pendant les vacances.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07B30-36F6-CBAB-89D3-751FAC48777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3FDA131-8B9F-E785-D21A-7A14468169D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CA519D-B31E-7F57-9338-F7334CB27D5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08AD4B-6770-1BBC-721F-7F8244858BF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formule une phrase complète en faisant attention à la conjugaison et aux  pronoms.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6DD3DE1-C125-AF7E-76FA-AE23452D720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6336917"/>
              </p:ext>
            </p:extLst>
          </p:nvPr>
        </p:nvGraphicFramePr>
        <p:xfrm>
          <a:off x="100947" y="-49133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4523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3A41E-B91F-AC88-E7DC-58072F30A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6CD1D7-3412-1E7D-1366-4D93246A7A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D837F1-8622-58A0-0C6D-C0F39B5D3E0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ADADB1-6D58-4A0B-527E-AC0DA6FB8A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3426" y="179467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Quand Jalila va-t-elle chez sa grand-mère?</a:t>
            </a: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00AA48"/>
                </a:solidFill>
                <a:latin typeface="Dosis" pitchFamily="2" charset="0"/>
              </a:rPr>
              <a:t>Jalila va chez sa grand-mère pendant les vacances.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FAC68A-56F8-859D-C418-AF733C29420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5F2523B-CE94-D8B7-7C1F-BD4CC3A2919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37DEE9A-129E-CCF1-DCEF-7391A42556B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80F7A5-7093-B241-49FC-E9AF4C90476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Recopiez dans vos livrets.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0B84FF5-EA55-E4DD-49C8-2183D9E0A91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186034318"/>
              </p:ext>
            </p:extLst>
          </p:nvPr>
        </p:nvGraphicFramePr>
        <p:xfrm>
          <a:off x="100947" y="-49133"/>
          <a:ext cx="8929656" cy="338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855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8076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34DD1-BD33-BBD5-EFCE-F93280A37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129903A-0DD5-3CE5-9CCC-FC7EC7A4321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45FD6E-C3DA-B4F3-12DE-97F370C57611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Ecrit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CAC6A2E-2838-5D79-C95C-4DED890215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B8127BE1-F2CA-7A77-2E75-DA321DBC3C18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D35B91B7-321D-C9CA-A68E-8CD821F86EC1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Exercice de réinvestissement du vocabulaire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05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9058B-90A6-4773-31A5-3BF11506B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E8F63-5193-1583-4BF5-56E25002987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B4DD62-37AF-57AE-EB42-B5C8F259D5B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BECCEF-8BB8-EE96-0E84-9F412A8ECF8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CB1F57-F764-B9CE-CE6E-77840E53248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E9DA866-C014-1AB7-D6BE-75882905153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87EADD5-0AA1-E14C-0351-F19FB5A5C6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333E7A-6857-52C9-4C59-B8895982F1A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compléter des phrases par des mots du vocabulaire.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7BDC0B-473A-867A-B325-0B936A2F905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8925215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1534FB9-2506-8A5F-A31E-849738461A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47703" y="1272448"/>
            <a:ext cx="4042166" cy="50554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8DFAB7-7A56-0FA4-E3F5-2987A4904B86}"/>
              </a:ext>
            </a:extLst>
          </p:cNvPr>
          <p:cNvSpPr/>
          <p:nvPr/>
        </p:nvSpPr>
        <p:spPr>
          <a:xfrm>
            <a:off x="1759131" y="4824549"/>
            <a:ext cx="5599612" cy="7402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5496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87F43-E630-F87F-9228-F3C987899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E1D4D-605E-559F-4FA0-24F4DBFC93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C99F6E-82AB-3961-879B-5520AB8889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297382-ACF5-F5B1-2685-E94E070E73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14815A-33ED-88B8-D150-5EA65B7A665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0E65F5-5D2E-666C-2AF6-005512AFEE0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DC3FD5-05B4-EC4A-F816-84E9B20F6A1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2437A3-A118-C814-21F1-6C2944023CE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Le poussin est le petit de la poule.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41B942-4343-F396-F78C-E545E8F3E98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4F15CE5-885D-6A5D-9338-83454D232CD5}"/>
              </a:ext>
            </a:extLst>
          </p:cNvPr>
          <p:cNvSpPr/>
          <p:nvPr/>
        </p:nvSpPr>
        <p:spPr>
          <a:xfrm>
            <a:off x="401855" y="2370769"/>
            <a:ext cx="5772522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F37C523-16C1-DC63-A1A8-115D050C1700}"/>
              </a:ext>
            </a:extLst>
          </p:cNvPr>
          <p:cNvSpPr txBox="1"/>
          <p:nvPr/>
        </p:nvSpPr>
        <p:spPr>
          <a:xfrm>
            <a:off x="535672" y="2289025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poussin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 le petit de 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910A29-C2F5-F141-D5D9-A2F09223DB71}"/>
              </a:ext>
            </a:extLst>
          </p:cNvPr>
          <p:cNvSpPr txBox="1"/>
          <p:nvPr/>
        </p:nvSpPr>
        <p:spPr>
          <a:xfrm>
            <a:off x="535672" y="2908842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FFC000"/>
                </a:solidFill>
                <a:latin typeface="Dosis" pitchFamily="2" charset="0"/>
              </a:rPr>
              <a:t>…………………………….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 le petit de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la vache.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7C55C5-1DFA-36E4-B9F4-97DF8A6946BA}"/>
              </a:ext>
            </a:extLst>
          </p:cNvPr>
          <p:cNvSpPr txBox="1"/>
          <p:nvPr/>
        </p:nvSpPr>
        <p:spPr>
          <a:xfrm>
            <a:off x="535672" y="3500681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……………………………..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 le petit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du mouton.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5C0679-1122-7B59-71EF-03EBCB5851C3}"/>
              </a:ext>
            </a:extLst>
          </p:cNvPr>
          <p:cNvSpPr txBox="1"/>
          <p:nvPr/>
        </p:nvSpPr>
        <p:spPr>
          <a:xfrm>
            <a:off x="584055" y="1193423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complète les phrases.</a:t>
            </a:r>
          </a:p>
        </p:txBody>
      </p:sp>
    </p:spTree>
    <p:extLst>
      <p:ext uri="{BB962C8B-B14F-4D97-AF65-F5344CB8AC3E}">
        <p14:creationId xmlns:p14="http://schemas.microsoft.com/office/powerpoint/2010/main" val="249059107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75FBF-0307-161B-C7C7-FA93D861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A040D74-BE6A-63D9-0F24-EB4A1E257A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AA33B8-816F-00B0-4EB8-84CCEDF0898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662CF0-E304-0559-9FF4-F1BEA4743F3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9AC52A7-E642-6593-2B25-A1129D76D9C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C2BB50-0B4A-BA62-1043-43BFACE227B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D53AAAC-149C-C6D4-DD87-366F3A08622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711946-1B09-F579-FC05-A25A679782D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Il faut compléter  la deuxième phrase par le petit de la vache et la troisième par le petit  du mouton. Les mots se trouvent dans le texte. Ecrivez.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B02505F-DA59-81DE-F6E3-6A0BD7F30BC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F56F795-F48B-CA63-B07C-28EC21F02E93}"/>
              </a:ext>
            </a:extLst>
          </p:cNvPr>
          <p:cNvSpPr/>
          <p:nvPr/>
        </p:nvSpPr>
        <p:spPr>
          <a:xfrm>
            <a:off x="401855" y="2370769"/>
            <a:ext cx="5772522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51D757B-6530-27F2-A9FC-60A161804F5D}"/>
              </a:ext>
            </a:extLst>
          </p:cNvPr>
          <p:cNvSpPr txBox="1"/>
          <p:nvPr/>
        </p:nvSpPr>
        <p:spPr>
          <a:xfrm>
            <a:off x="535672" y="2289025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poussin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 le petit de 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7F7DBB5-3E15-4A81-E191-884BA1DF0726}"/>
              </a:ext>
            </a:extLst>
          </p:cNvPr>
          <p:cNvSpPr txBox="1"/>
          <p:nvPr/>
        </p:nvSpPr>
        <p:spPr>
          <a:xfrm>
            <a:off x="535672" y="2908842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FFC000"/>
                </a:solidFill>
                <a:latin typeface="Dosis" pitchFamily="2" charset="0"/>
              </a:rPr>
              <a:t>…………………………….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 le petit de 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FF79AFB-62C9-C049-73F3-CF276F965C2D}"/>
              </a:ext>
            </a:extLst>
          </p:cNvPr>
          <p:cNvSpPr txBox="1"/>
          <p:nvPr/>
        </p:nvSpPr>
        <p:spPr>
          <a:xfrm>
            <a:off x="535672" y="3500681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……………………………..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 le petit du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mouton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039D5F-9D0C-6B6D-0702-D27C49649713}"/>
              </a:ext>
            </a:extLst>
          </p:cNvPr>
          <p:cNvSpPr txBox="1"/>
          <p:nvPr/>
        </p:nvSpPr>
        <p:spPr>
          <a:xfrm>
            <a:off x="584055" y="1193423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complète les phrases.</a:t>
            </a:r>
          </a:p>
        </p:txBody>
      </p:sp>
    </p:spTree>
    <p:extLst>
      <p:ext uri="{BB962C8B-B14F-4D97-AF65-F5344CB8AC3E}">
        <p14:creationId xmlns:p14="http://schemas.microsoft.com/office/powerpoint/2010/main" val="213329278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E977C-D66B-1F81-2A35-3CAC60181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45AC6-D227-78CE-CA76-FBE413BEF2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3D6E2E-D62C-E5F8-38BF-24D2D6833E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E8BB5D-8D96-C22B-8337-FC3C6FCCD8C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482F06-6C66-1B13-32B9-EBD05E59BE2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7ED7DC9-9571-E1DF-4CA2-A728996139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86F8387-EB58-0F6C-2F71-4C93FC58C51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C0DD3D6-7DBB-54D5-D8A8-36FEB567015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Corrigez.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9861CE2-F02C-991C-8193-F9805C44849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31EE5A0-637A-4549-A401-357A7730DEC4}"/>
              </a:ext>
            </a:extLst>
          </p:cNvPr>
          <p:cNvSpPr/>
          <p:nvPr/>
        </p:nvSpPr>
        <p:spPr>
          <a:xfrm>
            <a:off x="401855" y="2370769"/>
            <a:ext cx="5772522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ED96C6-2549-5D25-FCB5-4336548B0C67}"/>
              </a:ext>
            </a:extLst>
          </p:cNvPr>
          <p:cNvSpPr txBox="1"/>
          <p:nvPr/>
        </p:nvSpPr>
        <p:spPr>
          <a:xfrm>
            <a:off x="535672" y="2289025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poussin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 le petit de 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F783FE3-D7C5-E626-F846-43B8C07AC2A5}"/>
              </a:ext>
            </a:extLst>
          </p:cNvPr>
          <p:cNvSpPr txBox="1"/>
          <p:nvPr/>
        </p:nvSpPr>
        <p:spPr>
          <a:xfrm>
            <a:off x="535672" y="2908842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FFC000"/>
                </a:solidFill>
                <a:latin typeface="Dosis" pitchFamily="2" charset="0"/>
              </a:rPr>
              <a:t>…………………………….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 le petit de 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E39E673-C387-9D35-3E65-CC9F4244E177}"/>
              </a:ext>
            </a:extLst>
          </p:cNvPr>
          <p:cNvSpPr txBox="1"/>
          <p:nvPr/>
        </p:nvSpPr>
        <p:spPr>
          <a:xfrm>
            <a:off x="535672" y="3500681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……………………………..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 le petit du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mouton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39291F9-0BB8-D964-4281-583F482A4273}"/>
              </a:ext>
            </a:extLst>
          </p:cNvPr>
          <p:cNvSpPr/>
          <p:nvPr/>
        </p:nvSpPr>
        <p:spPr>
          <a:xfrm>
            <a:off x="564586" y="2994288"/>
            <a:ext cx="2296893" cy="500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le veau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8F1ADE9-449F-321F-89C4-AE3D1B556B89}"/>
              </a:ext>
            </a:extLst>
          </p:cNvPr>
          <p:cNvSpPr/>
          <p:nvPr/>
        </p:nvSpPr>
        <p:spPr>
          <a:xfrm>
            <a:off x="564585" y="3670344"/>
            <a:ext cx="2296893" cy="500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L’agneau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A107A3-01CF-0182-61D3-F6DFC1BD43D0}"/>
              </a:ext>
            </a:extLst>
          </p:cNvPr>
          <p:cNvSpPr txBox="1"/>
          <p:nvPr/>
        </p:nvSpPr>
        <p:spPr>
          <a:xfrm>
            <a:off x="584055" y="1193423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complète les phrases.</a:t>
            </a:r>
          </a:p>
        </p:txBody>
      </p:sp>
    </p:spTree>
    <p:extLst>
      <p:ext uri="{BB962C8B-B14F-4D97-AF65-F5344CB8AC3E}">
        <p14:creationId xmlns:p14="http://schemas.microsoft.com/office/powerpoint/2010/main" val="37660922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AE449-BADD-3EB3-7617-4A927FF65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99D7FEC-B9DF-3DBC-ADB3-14D04B734D15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44FA54-8171-978A-42A5-08EE31D3BFDF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Ecrit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0519590-0B92-AC8E-66A1-F87352205F66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44D9B5C8-A64E-9209-FC27-0E5F8F39A596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41705F4-AAEA-179B-DF8C-B050E4A74DB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Exercice de production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13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4D87A-615D-FE47-C37A-C92FC34D9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CB56D7-DB5C-CFC7-2A88-DB6C8CF4DEB3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D037AE8-D34D-DAB8-2462-3E375EDBC9C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05F7CE-BEB9-8263-C1CF-D1178457F5D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D8D1A52-0070-0D07-33C4-A34117CC52AA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cahiers.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7D73773-42C7-D691-1537-114FD5C98176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064A117-72D1-3376-8CC0-772085CD687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E9CB0EA-60B5-AE4B-380C-016C9E645D4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619958" y="1783380"/>
            <a:ext cx="1904083" cy="207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7085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EB31A-09A4-1F39-E275-A0ADF6686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5F06C8-68FB-4AAC-D296-5DCDD933CF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043CB6-C342-5ED4-C84C-744259BD0CC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CD85FEE-3B5A-EE0C-317B-E595F3053AF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C77D68-EBB6-558C-6EBE-47B88600051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D41BDFF-A663-008B-73AE-F1540146BA4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CA31CD-1C08-F58B-B0E7-5C972979686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7EA5DA-9346-9EBF-FF30-85F74E99859B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DD8C601-F4E3-B93B-E426-F83D25DA6C0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66A190E-DC6B-0D54-0113-FDE5C760BA2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FF0000"/>
                </a:solidFill>
                <a:latin typeface="Dosis" pitchFamily="2" charset="0"/>
              </a:rPr>
              <a:t>J’écris trois phrases sur ce qu’il y a en ville.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 ville il y a  ………………………………………………..….……………………………….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Les rues sont  ………………………………………………..….……………………………….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Les gens sont………………………………………………..….……………………………….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48091A0-7B82-21A6-8B57-FB2CCFFF82A7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écrire des phrases sur la ville.</a:t>
            </a:r>
          </a:p>
        </p:txBody>
      </p:sp>
    </p:spTree>
    <p:extLst>
      <p:ext uri="{BB962C8B-B14F-4D97-AF65-F5344CB8AC3E}">
        <p14:creationId xmlns:p14="http://schemas.microsoft.com/office/powerpoint/2010/main" val="3888555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5987559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BA31EDC9-5F19-4952-4337-6C8B230C6840}"/>
              </a:ext>
            </a:extLst>
          </p:cNvPr>
          <p:cNvSpPr txBox="1">
            <a:spLocks/>
          </p:cNvSpPr>
          <p:nvPr/>
        </p:nvSpPr>
        <p:spPr>
          <a:xfrm>
            <a:off x="3276601" y="3046071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dictée préparée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7034184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576B7-FD02-814A-1D4A-D5F200548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8FA0A7-C177-29CE-060D-8E8A2E9328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AEE8F2-E012-9FB2-FEB1-9A306D8115F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7FFE43-842A-C0A5-428F-D48FD9595C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CBE8B6-880B-0F1E-6E9A-5131A3540B5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84A9D23-66FC-C161-89C2-F9C72118AEC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99B2FC3-2B65-522B-F97A-A728DB27955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62A3219-35A8-82AE-07B1-80DF6129D78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8E52AC1-98B7-F9F4-7C68-D474FAC099B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412A6D4-E625-4B1A-C01F-4962033935F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2978" y="1100030"/>
            <a:ext cx="8566824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 ville il y a  ………………………………………………..….……………………………….</a:t>
            </a:r>
          </a:p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rues sont  ………………………………………………..….……………………………….</a:t>
            </a:r>
          </a:p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gens sont………………………………………………..….……………………………….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                                    </a:t>
            </a:r>
          </a:p>
          <a:p>
            <a:pPr algn="ctr" defTabSz="609660"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00B050"/>
                </a:solidFill>
                <a:latin typeface="Dosis" pitchFamily="2" charset="0"/>
              </a:rPr>
              <a:t>Des voitures- des immeubles- des hôpitaux- des écoles- des magasins- des usines…</a:t>
            </a:r>
          </a:p>
          <a:p>
            <a:pPr algn="ctr" defTabSz="609660"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</a:rPr>
              <a:t>propres- du bruit- occupés- stressé…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307FDB-B66C-F6EA-784D-B958AD905E57}"/>
              </a:ext>
            </a:extLst>
          </p:cNvPr>
          <p:cNvSpPr txBox="1"/>
          <p:nvPr/>
        </p:nvSpPr>
        <p:spPr>
          <a:xfrm>
            <a:off x="812685" y="288529"/>
            <a:ext cx="8116971" cy="974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Dans vos livrets, </a:t>
            </a: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complétez les phrases. Vous pouvez utiliser les mots dans la boite à  mots. 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609660">
              <a:spcAft>
                <a:spcPts val="400"/>
              </a:spcAft>
              <a:defRPr/>
            </a:pPr>
            <a:endParaRPr lang="fr-FR" sz="1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B46A84B-491E-DB01-1C9F-A3FDFF008B54}"/>
              </a:ext>
            </a:extLst>
          </p:cNvPr>
          <p:cNvSpPr/>
          <p:nvPr/>
        </p:nvSpPr>
        <p:spPr>
          <a:xfrm>
            <a:off x="461554" y="4127863"/>
            <a:ext cx="8307977" cy="206423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8561848-EE0A-963E-41F0-99A65BBA1A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649" y="3447738"/>
            <a:ext cx="2146111" cy="97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4502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A349F-E387-2215-2900-9A4CD7ACD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365685-FBCB-8708-0D5E-1DCC0249E6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38DD7A-A9BA-132C-E98F-DBCEE7DE9BA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FD7F14-2FC7-0539-9BE4-6E0AF3652E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96775BB-8254-9C6D-542E-C98FA8227C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26DF9D-1EF9-FEBB-09AD-8DDB72B60FF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9E108A-FCD0-D9C7-655E-2EC306D9228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206B2B9-C5CE-0FF6-F82C-362CA3CB9C2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D3F480-7A53-DABE-997F-8834114EC00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D11E43E-5952-17DE-BC48-0B1F04D0786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2949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 ville il y a  ………………………………………………..….……………………………….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Les rues sont  ………………………………………………..….……………………………….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Les gens sont………………………………………………..….……………………………….</a:t>
            </a:r>
          </a:p>
          <a:p>
            <a:pPr defTabSz="609660">
              <a:spcBef>
                <a:spcPts val="600"/>
              </a:spcBef>
              <a:spcAft>
                <a:spcPts val="600"/>
              </a:spcAft>
              <a:defRPr/>
            </a:pP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D9EFBD-EB3A-C0F6-C956-17015396CEA9}"/>
              </a:ext>
            </a:extLst>
          </p:cNvPr>
          <p:cNvSpPr txBox="1"/>
          <p:nvPr/>
        </p:nvSpPr>
        <p:spPr>
          <a:xfrm>
            <a:off x="812685" y="288529"/>
            <a:ext cx="8116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ses phrases? </a:t>
            </a:r>
            <a:r>
              <a:rPr lang="fr-FR" sz="18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Encourager tous les élèves et nommer un gagna</a:t>
            </a: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nt.</a:t>
            </a:r>
            <a:endParaRPr lang="fr-FR" sz="1800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21506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DBFB-0C0D-CEF4-3014-703604126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6B59D4-0441-40C0-8C08-B1BAFED51C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865047-2309-51CB-04BF-D7142C4D7CE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C5B9B9-B242-BB24-94B1-0EE90FD4150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830D24-6A89-D4F1-3AE1-3615B03B102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626FAF-74B8-35AB-FBC2-CC004B40B4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18AAB6-64BB-C778-615D-CC4B8851F82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C3D14A1-ED78-5298-C9D5-FF328B5B1FC7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D22D3A-6C38-324E-E974-34EB7F0DE08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816302978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2A51A70-39FC-6D55-11B9-0541AB2D6C3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4" y="2346858"/>
            <a:ext cx="8713512" cy="2416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 ville il y a 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des magasins, des immeubles, et beaucoup de voitures.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Les rues sont 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pleines de bruit.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Les gens sont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 toujours occupés.</a:t>
            </a:r>
            <a:r>
              <a:rPr lang="fr-FR" sz="2667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 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832E4C-3E16-3C75-D887-4934A17C339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0285" y="236423"/>
            <a:ext cx="724090" cy="60785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48729B3-0DAC-59B8-A0B2-B17BB06DD553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lis cet exemple. Lisons ensemble.</a:t>
            </a:r>
          </a:p>
        </p:txBody>
      </p:sp>
    </p:spTree>
    <p:extLst>
      <p:ext uri="{BB962C8B-B14F-4D97-AF65-F5344CB8AC3E}">
        <p14:creationId xmlns:p14="http://schemas.microsoft.com/office/powerpoint/2010/main" val="80330387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CC6ED-0863-3D32-9377-F8C218787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F3746D-3B4C-BA73-5319-415832C5C8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C21955-E2CA-24AC-4DA4-30DF5A4D142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2DEE78-C998-21BC-43D9-CB84D2B4C4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F3D2F3-C6C0-EA3E-BE72-866F6F8A19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56F893-9F15-ED1F-5E04-2B85581343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BDD98BF-7AE1-4E34-A203-A19FEC35DF8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CCFEC92-654E-90E5-70D8-F2EEE3FE46C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B207682-D281-D7A3-474F-ECB8ECDE863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9276AC4-04C4-4065-99ED-6ECAE7E67A55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Recopiez dans vos cahiers.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60C4A6-A1B4-6D82-EA00-1B3EDEEAE45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4" y="2346858"/>
            <a:ext cx="8713512" cy="2416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 ville il y a 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des magasins, des immeubles, et beaucoup de voitures.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Les rues sont 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pleines de bruit.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Les gens sont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 toujours occupés.</a:t>
            </a:r>
            <a:r>
              <a:rPr lang="fr-FR" sz="2667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 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78588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E17FC-6B24-AB22-62A2-EFBAC8777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2F3E56-4890-F307-B1EB-169BBB68ABF8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9B8C2A-B317-23B6-D7BF-3E32DCC0EBFF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434791-D6D7-2990-60AB-2E007117E7F7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54A718B-C302-08A0-85F0-CC3A12674F7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1D1F36-EB08-542F-F304-95B09A71B2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200" b="1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736AB1E-3677-6FD9-22B4-12A3A0203AC4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F5F5636-C7FC-A1DE-DE3E-D9FDB11AB679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1F918B0-CA1F-3818-E57D-EF41D32EAD2F}"/>
              </a:ext>
            </a:extLst>
          </p:cNvPr>
          <p:cNvSpPr/>
          <p:nvPr/>
        </p:nvSpPr>
        <p:spPr>
          <a:xfrm>
            <a:off x="347333" y="1676572"/>
            <a:ext cx="4586411" cy="43361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J’écris les mots du vocabulaire, p45 puis je les emploie dans des phrases. </a:t>
            </a:r>
          </a:p>
          <a:p>
            <a:endParaRPr lang="fr-FR" sz="2000" b="1" dirty="0">
              <a:solidFill>
                <a:srgbClr val="FF000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Je relis le texte</a:t>
            </a:r>
            <a:r>
              <a:rPr lang="fr-FR" sz="2000" b="1" dirty="0">
                <a:solidFill>
                  <a:srgbClr val="0070C0"/>
                </a:solidFill>
                <a:latin typeface="Dosis" pitchFamily="2" charset="0"/>
              </a:rPr>
              <a:t>: Une citadine à la campagne. </a:t>
            </a:r>
            <a:r>
              <a:rPr lang="fr-FR" sz="2000" b="1">
                <a:solidFill>
                  <a:srgbClr val="0070C0"/>
                </a:solidFill>
                <a:latin typeface="Dosis" pitchFamily="2" charset="0"/>
              </a:rPr>
              <a:t>P 52</a:t>
            </a:r>
            <a:endParaRPr lang="fr-FR" sz="2000" b="1" dirty="0">
              <a:solidFill>
                <a:srgbClr val="0070C0"/>
              </a:solidFill>
              <a:latin typeface="Dosis" pitchFamily="2" charset="0"/>
            </a:endParaRPr>
          </a:p>
          <a:p>
            <a:endParaRPr lang="fr-FR" sz="2400" b="1" dirty="0">
              <a:solidFill>
                <a:srgbClr val="0070C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Je prépare la dictée: </a:t>
            </a:r>
          </a:p>
          <a:p>
            <a:r>
              <a:rPr lang="fr-FR" sz="2000" b="1" dirty="0">
                <a:solidFill>
                  <a:srgbClr val="0070C0"/>
                </a:solidFill>
                <a:latin typeface="Dosis" pitchFamily="2" charset="0"/>
              </a:rPr>
              <a:t>«Jalila……….. bâtiments».</a:t>
            </a:r>
          </a:p>
          <a:p>
            <a:endParaRPr lang="fr-FR" sz="2000" b="1" dirty="0">
              <a:solidFill>
                <a:srgbClr val="0070C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J’écris un paragraphe de 4 lignes sur la ville.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9A3F92-11BA-7807-7DEB-F574C719E9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8103" y="1636438"/>
            <a:ext cx="3271833" cy="40920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857789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585BB-9171-1067-2E51-73364763F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2F2DE73F-F7DE-64B5-464A-0ACA22FCDD77}"/>
              </a:ext>
            </a:extLst>
          </p:cNvPr>
          <p:cNvSpPr/>
          <p:nvPr/>
        </p:nvSpPr>
        <p:spPr>
          <a:xfrm>
            <a:off x="0" y="-8708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BD355E33-0B1B-FB0D-B9C0-F9CEA6B012DA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65CF0E0-08F9-7C4F-6E50-A38514900542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A876F136-689B-17F7-61D9-6424D8E58D8C}"/>
              </a:ext>
            </a:extLst>
          </p:cNvPr>
          <p:cNvSpPr txBox="1"/>
          <p:nvPr/>
        </p:nvSpPr>
        <p:spPr>
          <a:xfrm>
            <a:off x="409302" y="1781960"/>
            <a:ext cx="8203475" cy="4621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 </a:t>
            </a:r>
            <a:r>
              <a:rPr lang="fr-FR" sz="2000" dirty="0">
                <a:latin typeface="Dosis" pitchFamily="2" charset="0"/>
              </a:rPr>
              <a:t>Stimuler la mémoire- Produire des phrases</a:t>
            </a:r>
            <a:r>
              <a:rPr lang="fr-FR" dirty="0">
                <a:latin typeface="Dosis" pitchFamily="2" charset="0"/>
              </a:rPr>
              <a:t>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--</a:t>
            </a:r>
            <a:r>
              <a:rPr lang="fr-MA" dirty="0">
                <a:latin typeface="Dosis" pitchFamily="2" charset="0"/>
              </a:rPr>
              <a:t>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5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Tous les élèves ferment leur livret et leur cahier.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Annoncer le  défi: </a:t>
            </a:r>
            <a:r>
              <a:rPr lang="fr-MA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vos cahiers et vos livrets, vous devez  dire 3 phrases avec ce que nous avons appris aujourd’hui (vocabulaire ou  lecture)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5 volontaires passent au tableau un par un.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Ils énoncent 3 phrases correctes et liées à la séance.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Toute la classe écoute et participe à la validation des phrases.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Si la phrase n’est pas correcte, elle n’est pas comptée, toutefois on aide l’élève  à reformuler.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Nommer un gagnant de cette activité.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à participer les prochaines séances et souligner l’importance d’être attentif pour réussir et gagner le défi.    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5C3AB203-A26A-A0F0-DC4E-77015F00671C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4E59137E-A7B2-A4B1-CE42-DAE70E080158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660572-283A-A650-5AE7-90E62F4D142E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AFA3DC6E-C10F-CDC0-9829-7111A0739E55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C65F3F9-F82C-0F26-7AFF-333C542E1E61}"/>
              </a:ext>
            </a:extLst>
          </p:cNvPr>
          <p:cNvSpPr txBox="1">
            <a:spLocks/>
          </p:cNvSpPr>
          <p:nvPr/>
        </p:nvSpPr>
        <p:spPr>
          <a:xfrm>
            <a:off x="2494280" y="1070126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Les champions des phrases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3701514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E312F-EB53-D669-7CDA-80C88107D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3133579-3A82-9095-0322-58C5E53C8F8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67B509-0224-E54C-1F6E-9033848F35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D36EBCB-8A91-0C5C-2C59-FC33682ABCD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46F959-BCD0-FF16-A3E4-D406EA5C001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ED6DFB-8B61-41F5-F495-ACC56A2130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C9B98EC-ACCB-0C71-F9F5-FEBAA372725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FEEBC9D-E3E8-0034-EAE3-4D0CE12A1673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A3E67E-B436-A2E2-5E28-B6CF05353C0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219683699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1587BF6-B524-B3F3-5D61-D85CE20E81F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2685" y="2346858"/>
            <a:ext cx="8048951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Les champions des phrases.</a:t>
            </a:r>
          </a:p>
        </p:txBody>
      </p:sp>
    </p:spTree>
    <p:extLst>
      <p:ext uri="{BB962C8B-B14F-4D97-AF65-F5344CB8AC3E}">
        <p14:creationId xmlns:p14="http://schemas.microsoft.com/office/powerpoint/2010/main" val="273993775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4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4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08674" y="44828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16401" y="365609"/>
            <a:ext cx="8121115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des étoiles ! </a:t>
            </a:r>
          </a:p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gagnants des étoiles sont : [noms des élèves]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31" y="2308067"/>
            <a:ext cx="5338491" cy="4003868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751860" y="451202"/>
            <a:ext cx="487363" cy="48736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34474" y="1723293"/>
            <a:ext cx="3246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13216</TotalTime>
  <Words>4867</Words>
  <Application>Microsoft Office PowerPoint</Application>
  <PresentationFormat>Affichage à l'écran (4:3)</PresentationFormat>
  <Paragraphs>878</Paragraphs>
  <Slides>100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100</vt:i4>
      </vt:variant>
    </vt:vector>
  </HeadingPairs>
  <TitlesOfParts>
    <vt:vector size="112" baseType="lpstr">
      <vt:lpstr>Aptos</vt:lpstr>
      <vt:lpstr>Arial</vt:lpstr>
      <vt:lpstr>Arimo Italics</vt:lpstr>
      <vt:lpstr>Calibri</vt:lpstr>
      <vt:lpstr>Cambria</vt:lpstr>
      <vt:lpstr>Carelia</vt:lpstr>
      <vt:lpstr>Dosis</vt:lpstr>
      <vt:lpstr>Dosis-SemiBold</vt:lpstr>
      <vt:lpstr>Microsoft Uighur</vt:lpstr>
      <vt:lpstr>Symbol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CHABIH ZINEB - ENSEIGNANT</cp:lastModifiedBy>
  <cp:revision>56</cp:revision>
  <dcterms:created xsi:type="dcterms:W3CDTF">2025-09-08T12:01:16Z</dcterms:created>
  <dcterms:modified xsi:type="dcterms:W3CDTF">2025-10-06T15:16:23Z</dcterms:modified>
</cp:coreProperties>
</file>