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2"/>
  </p:notesMasterIdLst>
  <p:sldIdLst>
    <p:sldId id="2147482784" r:id="rId2"/>
    <p:sldId id="2147482721" r:id="rId3"/>
    <p:sldId id="2147482550" r:id="rId4"/>
    <p:sldId id="2134805155" r:id="rId5"/>
    <p:sldId id="2147482549" r:id="rId6"/>
    <p:sldId id="2147482513" r:id="rId7"/>
    <p:sldId id="2147482990" r:id="rId8"/>
    <p:sldId id="2147483004" r:id="rId9"/>
    <p:sldId id="2147483074" r:id="rId10"/>
    <p:sldId id="2147483073" r:id="rId11"/>
    <p:sldId id="2134808455" r:id="rId12"/>
    <p:sldId id="2147482729" r:id="rId13"/>
    <p:sldId id="2147482999" r:id="rId14"/>
    <p:sldId id="2147483000" r:id="rId15"/>
    <p:sldId id="2147483001" r:id="rId16"/>
    <p:sldId id="2147483002" r:id="rId17"/>
    <p:sldId id="2147483003" r:id="rId18"/>
    <p:sldId id="2147483075" r:id="rId19"/>
    <p:sldId id="2147483080" r:id="rId20"/>
    <p:sldId id="2147483079" r:id="rId21"/>
    <p:sldId id="2147483083" r:id="rId22"/>
    <p:sldId id="2147483084" r:id="rId23"/>
    <p:sldId id="2147483072" r:id="rId24"/>
    <p:sldId id="2147483081" r:id="rId25"/>
    <p:sldId id="2147483085" r:id="rId26"/>
    <p:sldId id="2147483086" r:id="rId27"/>
    <p:sldId id="2147483076" r:id="rId28"/>
    <p:sldId id="2147483082" r:id="rId29"/>
    <p:sldId id="2147483087" r:id="rId30"/>
    <p:sldId id="2147483088" r:id="rId31"/>
    <p:sldId id="2147483089" r:id="rId32"/>
    <p:sldId id="2147483090" r:id="rId33"/>
    <p:sldId id="2147483093" r:id="rId34"/>
    <p:sldId id="2147483091" r:id="rId35"/>
    <p:sldId id="2147483094" r:id="rId36"/>
    <p:sldId id="2147483097" r:id="rId37"/>
    <p:sldId id="2147483092" r:id="rId38"/>
    <p:sldId id="2147483096" r:id="rId39"/>
    <p:sldId id="2147483095" r:id="rId40"/>
    <p:sldId id="2147483099" r:id="rId41"/>
    <p:sldId id="2147483100" r:id="rId42"/>
    <p:sldId id="2147483098" r:id="rId43"/>
    <p:sldId id="2147483101" r:id="rId44"/>
    <p:sldId id="2147483110" r:id="rId45"/>
    <p:sldId id="2147483113" r:id="rId46"/>
    <p:sldId id="2147483112" r:id="rId47"/>
    <p:sldId id="2147483114" r:id="rId48"/>
    <p:sldId id="2147483115" r:id="rId49"/>
    <p:sldId id="2147483117" r:id="rId50"/>
    <p:sldId id="2147483116" r:id="rId51"/>
    <p:sldId id="2147482998" r:id="rId52"/>
    <p:sldId id="2147482730" r:id="rId53"/>
    <p:sldId id="2147483046" r:id="rId54"/>
    <p:sldId id="2147483118" r:id="rId55"/>
    <p:sldId id="2147483119" r:id="rId56"/>
    <p:sldId id="2147483120" r:id="rId57"/>
    <p:sldId id="2147483121" r:id="rId58"/>
    <p:sldId id="2147482811" r:id="rId59"/>
    <p:sldId id="2147482987" r:id="rId60"/>
    <p:sldId id="2134804803" r:id="rId61"/>
  </p:sldIdLst>
  <p:sldSz cx="13716000" cy="10287000"/>
  <p:notesSz cx="6858000" cy="9144000"/>
  <p:embeddedFontLst>
    <p:embeddedFont>
      <p:font typeface="Arimo Italics" panose="020B0604020202020204" charset="0"/>
      <p:regular r:id="rId63"/>
      <p:italic r:id="rId64"/>
    </p:embeddedFont>
    <p:embeddedFont>
      <p:font typeface="Carelia" panose="020B0604020202020204" charset="0"/>
      <p:regular r:id="rId65"/>
    </p:embeddedFont>
    <p:embeddedFont>
      <p:font typeface="Dosis" pitchFamily="2" charset="0"/>
      <p:regular r:id="rId66"/>
      <p:bold r:id="rId67"/>
    </p:embeddedFont>
    <p:embeddedFont>
      <p:font typeface="Microsoft Uighur" panose="02000000000000000000" pitchFamily="2" charset="-78"/>
      <p:regular r:id="rId68"/>
      <p:bold r:id="rId6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784"/>
            <p14:sldId id="2147482721"/>
            <p14:sldId id="2147482550"/>
            <p14:sldId id="2134805155"/>
            <p14:sldId id="2147482549"/>
            <p14:sldId id="2147482513"/>
            <p14:sldId id="2147482990"/>
            <p14:sldId id="2147483004"/>
            <p14:sldId id="2147483074"/>
            <p14:sldId id="2147483073"/>
            <p14:sldId id="2134808455"/>
            <p14:sldId id="2147482729"/>
            <p14:sldId id="2147482999"/>
            <p14:sldId id="2147483000"/>
            <p14:sldId id="2147483001"/>
            <p14:sldId id="2147483002"/>
            <p14:sldId id="2147483003"/>
            <p14:sldId id="2147483075"/>
            <p14:sldId id="2147483080"/>
            <p14:sldId id="2147483079"/>
            <p14:sldId id="2147483083"/>
            <p14:sldId id="2147483084"/>
            <p14:sldId id="2147483072"/>
            <p14:sldId id="2147483081"/>
            <p14:sldId id="2147483085"/>
            <p14:sldId id="2147483086"/>
            <p14:sldId id="2147483076"/>
            <p14:sldId id="2147483082"/>
            <p14:sldId id="2147483087"/>
            <p14:sldId id="2147483088"/>
            <p14:sldId id="2147483089"/>
            <p14:sldId id="2147483090"/>
            <p14:sldId id="2147483093"/>
            <p14:sldId id="2147483091"/>
            <p14:sldId id="2147483094"/>
            <p14:sldId id="2147483097"/>
            <p14:sldId id="2147483092"/>
            <p14:sldId id="2147483096"/>
            <p14:sldId id="2147483095"/>
            <p14:sldId id="2147483099"/>
            <p14:sldId id="2147483100"/>
            <p14:sldId id="2147483098"/>
            <p14:sldId id="2147483101"/>
            <p14:sldId id="2147483110"/>
            <p14:sldId id="2147483113"/>
            <p14:sldId id="2147483112"/>
            <p14:sldId id="2147483114"/>
            <p14:sldId id="2147483115"/>
            <p14:sldId id="2147483117"/>
            <p14:sldId id="2147483116"/>
            <p14:sldId id="2147482998"/>
            <p14:sldId id="2147482730"/>
            <p14:sldId id="2147483046"/>
            <p14:sldId id="2147483118"/>
            <p14:sldId id="2147483119"/>
            <p14:sldId id="2147483120"/>
            <p14:sldId id="2147483121"/>
            <p14:sldId id="2147482811"/>
            <p14:sldId id="2147482987"/>
            <p14:sldId id="2134804803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A343"/>
    <a:srgbClr val="106585"/>
    <a:srgbClr val="743A00"/>
    <a:srgbClr val="964B00"/>
    <a:srgbClr val="88CCCE"/>
    <a:srgbClr val="43A1A3"/>
    <a:srgbClr val="99BA56"/>
    <a:srgbClr val="000000"/>
    <a:srgbClr val="85A644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52" autoAdjust="0"/>
    <p:restoredTop sz="90327" autoAdjust="0"/>
  </p:normalViewPr>
  <p:slideViewPr>
    <p:cSldViewPr>
      <p:cViewPr>
        <p:scale>
          <a:sx n="40" d="100"/>
          <a:sy n="40" d="100"/>
        </p:scale>
        <p:origin x="1352" y="26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4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3.fntdata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03/10/2025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5" Type="http://schemas.openxmlformats.org/officeDocument/2006/relationships/image" Target="../media/image22.png"/><Relationship Id="rId4" Type="http://schemas.openxmlformats.org/officeDocument/2006/relationships/image" Target="../media/image17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17.svg"/><Relationship Id="rId9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6.png"/><Relationship Id="rId7" Type="http://schemas.openxmlformats.org/officeDocument/2006/relationships/image" Target="../media/image33.png"/><Relationship Id="rId12" Type="http://schemas.openxmlformats.org/officeDocument/2006/relationships/image" Target="../media/image38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6" Type="http://schemas.openxmlformats.org/officeDocument/2006/relationships/image" Target="../media/image32.png"/><Relationship Id="rId11" Type="http://schemas.openxmlformats.org/officeDocument/2006/relationships/image" Target="../media/image37.jp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17.svg"/><Relationship Id="rId9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6.png"/><Relationship Id="rId7" Type="http://schemas.openxmlformats.org/officeDocument/2006/relationships/image" Target="../media/image41.jpeg"/><Relationship Id="rId12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6" Type="http://schemas.openxmlformats.org/officeDocument/2006/relationships/image" Target="../media/image40.jpeg"/><Relationship Id="rId11" Type="http://schemas.openxmlformats.org/officeDocument/2006/relationships/image" Target="../media/image45.jpeg"/><Relationship Id="rId5" Type="http://schemas.openxmlformats.org/officeDocument/2006/relationships/image" Target="../media/image39.png"/><Relationship Id="rId10" Type="http://schemas.openxmlformats.org/officeDocument/2006/relationships/image" Target="../media/image44.jpeg"/><Relationship Id="rId4" Type="http://schemas.openxmlformats.org/officeDocument/2006/relationships/image" Target="../media/image17.svg"/><Relationship Id="rId9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16.png"/><Relationship Id="rId7" Type="http://schemas.openxmlformats.org/officeDocument/2006/relationships/image" Target="../media/image49.jpeg"/><Relationship Id="rId12" Type="http://schemas.openxmlformats.org/officeDocument/2006/relationships/image" Target="../media/image5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jpeg"/><Relationship Id="rId4" Type="http://schemas.openxmlformats.org/officeDocument/2006/relationships/image" Target="../media/image17.svg"/><Relationship Id="rId9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16.png"/><Relationship Id="rId7" Type="http://schemas.openxmlformats.org/officeDocument/2006/relationships/image" Target="../media/image5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6" Type="http://schemas.openxmlformats.org/officeDocument/2006/relationships/image" Target="../media/image56.png"/><Relationship Id="rId11" Type="http://schemas.microsoft.com/office/2007/relationships/hdphoto" Target="../media/hdphoto2.wdp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17.svg"/><Relationship Id="rId9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5" Type="http://schemas.openxmlformats.org/officeDocument/2006/relationships/image" Target="../media/image61.png"/><Relationship Id="rId4" Type="http://schemas.openxmlformats.org/officeDocument/2006/relationships/image" Target="../media/image1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5" Type="http://schemas.openxmlformats.org/officeDocument/2006/relationships/image" Target="../media/image61.png"/><Relationship Id="rId4" Type="http://schemas.openxmlformats.org/officeDocument/2006/relationships/image" Target="../media/image1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4" Type="http://schemas.openxmlformats.org/officeDocument/2006/relationships/image" Target="../media/image1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5" Type="http://schemas.openxmlformats.org/officeDocument/2006/relationships/image" Target="../media/image62.jpeg"/><Relationship Id="rId4" Type="http://schemas.openxmlformats.org/officeDocument/2006/relationships/image" Target="../media/image1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5" Type="http://schemas.openxmlformats.org/officeDocument/2006/relationships/image" Target="../media/image63.jpeg"/><Relationship Id="rId4" Type="http://schemas.openxmlformats.org/officeDocument/2006/relationships/image" Target="../media/image1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4" Type="http://schemas.openxmlformats.org/officeDocument/2006/relationships/image" Target="../media/image1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64.jpeg"/><Relationship Id="rId4" Type="http://schemas.openxmlformats.org/officeDocument/2006/relationships/image" Target="../media/image17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5" Type="http://schemas.openxmlformats.org/officeDocument/2006/relationships/image" Target="../media/image64.jpeg"/><Relationship Id="rId4" Type="http://schemas.openxmlformats.org/officeDocument/2006/relationships/image" Target="../media/image1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1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tags" Target="../tags/tag2.xml"/><Relationship Id="rId16" Type="http://schemas.openxmlformats.org/officeDocument/2006/relationships/image" Target="../media/image14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9.svg"/><Relationship Id="rId5" Type="http://schemas.openxmlformats.org/officeDocument/2006/relationships/tags" Target="../tags/tag5.xml"/><Relationship Id="rId15" Type="http://schemas.openxmlformats.org/officeDocument/2006/relationships/image" Target="../media/image13.png"/><Relationship Id="rId10" Type="http://schemas.openxmlformats.org/officeDocument/2006/relationships/image" Target="../media/image3.png"/><Relationship Id="rId4" Type="http://schemas.openxmlformats.org/officeDocument/2006/relationships/tags" Target="../tags/tag4.xml"/><Relationship Id="rId9" Type="http://schemas.openxmlformats.org/officeDocument/2006/relationships/image" Target="../media/image2.jpeg"/><Relationship Id="rId1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4" Type="http://schemas.openxmlformats.org/officeDocument/2006/relationships/image" Target="../media/image17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65.png"/><Relationship Id="rId4" Type="http://schemas.openxmlformats.org/officeDocument/2006/relationships/image" Target="../media/image17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66.jpeg"/><Relationship Id="rId4" Type="http://schemas.openxmlformats.org/officeDocument/2006/relationships/image" Target="../media/image17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4" Type="http://schemas.openxmlformats.org/officeDocument/2006/relationships/image" Target="../media/image17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67.jpeg"/><Relationship Id="rId4" Type="http://schemas.openxmlformats.org/officeDocument/2006/relationships/image" Target="../media/image17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67.jpeg"/><Relationship Id="rId4" Type="http://schemas.openxmlformats.org/officeDocument/2006/relationships/image" Target="../media/image17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4" Type="http://schemas.openxmlformats.org/officeDocument/2006/relationships/image" Target="../media/image17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68.jpeg"/><Relationship Id="rId4" Type="http://schemas.openxmlformats.org/officeDocument/2006/relationships/image" Target="../media/image1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68.jpeg"/><Relationship Id="rId4" Type="http://schemas.openxmlformats.org/officeDocument/2006/relationships/image" Target="../media/image17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4" Type="http://schemas.openxmlformats.org/officeDocument/2006/relationships/image" Target="../media/image17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17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71.jpeg"/><Relationship Id="rId4" Type="http://schemas.openxmlformats.org/officeDocument/2006/relationships/image" Target="../media/image17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4" Type="http://schemas.openxmlformats.org/officeDocument/2006/relationships/image" Target="../media/image17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72.jpeg"/><Relationship Id="rId4" Type="http://schemas.openxmlformats.org/officeDocument/2006/relationships/image" Target="../media/image17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73.jpeg"/><Relationship Id="rId4" Type="http://schemas.openxmlformats.org/officeDocument/2006/relationships/image" Target="../media/image17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1.xml"/><Relationship Id="rId7" Type="http://schemas.openxmlformats.org/officeDocument/2006/relationships/image" Target="../media/image18.jpe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15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4" Type="http://schemas.openxmlformats.org/officeDocument/2006/relationships/image" Target="../media/image17.sv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62.xml"/><Relationship Id="rId3" Type="http://schemas.openxmlformats.org/officeDocument/2006/relationships/tags" Target="../tags/tag57.xml"/><Relationship Id="rId7" Type="http://schemas.openxmlformats.org/officeDocument/2006/relationships/tags" Target="../tags/tag61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tags" Target="../tags/tag60.xml"/><Relationship Id="rId11" Type="http://schemas.openxmlformats.org/officeDocument/2006/relationships/image" Target="../media/image17.svg"/><Relationship Id="rId5" Type="http://schemas.openxmlformats.org/officeDocument/2006/relationships/tags" Target="../tags/tag59.xml"/><Relationship Id="rId10" Type="http://schemas.openxmlformats.org/officeDocument/2006/relationships/image" Target="../media/image16.png"/><Relationship Id="rId4" Type="http://schemas.openxmlformats.org/officeDocument/2006/relationships/tags" Target="../tags/tag58.xml"/><Relationship Id="rId9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70.xml"/><Relationship Id="rId3" Type="http://schemas.openxmlformats.org/officeDocument/2006/relationships/tags" Target="../tags/tag65.xml"/><Relationship Id="rId7" Type="http://schemas.openxmlformats.org/officeDocument/2006/relationships/tags" Target="../tags/tag69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tags" Target="../tags/tag68.xml"/><Relationship Id="rId11" Type="http://schemas.openxmlformats.org/officeDocument/2006/relationships/image" Target="../media/image17.svg"/><Relationship Id="rId5" Type="http://schemas.openxmlformats.org/officeDocument/2006/relationships/tags" Target="../tags/tag67.xml"/><Relationship Id="rId10" Type="http://schemas.openxmlformats.org/officeDocument/2006/relationships/image" Target="../media/image16.png"/><Relationship Id="rId4" Type="http://schemas.openxmlformats.org/officeDocument/2006/relationships/tags" Target="../tags/tag66.xml"/><Relationship Id="rId9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78.xml"/><Relationship Id="rId3" Type="http://schemas.openxmlformats.org/officeDocument/2006/relationships/tags" Target="../tags/tag73.xml"/><Relationship Id="rId7" Type="http://schemas.openxmlformats.org/officeDocument/2006/relationships/tags" Target="../tags/tag77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tags" Target="../tags/tag76.xml"/><Relationship Id="rId11" Type="http://schemas.openxmlformats.org/officeDocument/2006/relationships/image" Target="../media/image17.svg"/><Relationship Id="rId5" Type="http://schemas.openxmlformats.org/officeDocument/2006/relationships/tags" Target="../tags/tag75.xml"/><Relationship Id="rId10" Type="http://schemas.openxmlformats.org/officeDocument/2006/relationships/image" Target="../media/image16.png"/><Relationship Id="rId4" Type="http://schemas.openxmlformats.org/officeDocument/2006/relationships/tags" Target="../tags/tag74.xml"/><Relationship Id="rId9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86.xml"/><Relationship Id="rId3" Type="http://schemas.openxmlformats.org/officeDocument/2006/relationships/tags" Target="../tags/tag81.xml"/><Relationship Id="rId7" Type="http://schemas.openxmlformats.org/officeDocument/2006/relationships/tags" Target="../tags/tag85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image" Target="../media/image17.svg"/><Relationship Id="rId5" Type="http://schemas.openxmlformats.org/officeDocument/2006/relationships/tags" Target="../tags/tag83.xml"/><Relationship Id="rId10" Type="http://schemas.openxmlformats.org/officeDocument/2006/relationships/image" Target="../media/image16.png"/><Relationship Id="rId4" Type="http://schemas.openxmlformats.org/officeDocument/2006/relationships/tags" Target="../tags/tag82.xml"/><Relationship Id="rId9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4" Type="http://schemas.openxmlformats.org/officeDocument/2006/relationships/image" Target="../media/image17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9.xml"/><Relationship Id="rId4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5" Type="http://schemas.openxmlformats.org/officeDocument/2006/relationships/image" Target="../media/image21.jpeg"/><Relationship Id="rId4" Type="http://schemas.openxmlformats.org/officeDocument/2006/relationships/image" Target="../media/image1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4" Type="http://schemas.openxmlformats.org/officeDocument/2006/relationships/image" Target="../media/image1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54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53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53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43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3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8" y="358849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81662" y="4813297"/>
            <a:ext cx="2967137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91" y="376892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8" y="4161986"/>
            <a:ext cx="37651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rgbClr val="FFC000"/>
                </a:solidFill>
              </a:rPr>
              <a:t>Parcours : </a:t>
            </a:r>
            <a:r>
              <a:rPr lang="fr-FR" sz="5400" b="1" dirty="0">
                <a:solidFill>
                  <a:srgbClr val="FFC000"/>
                </a:solidFill>
              </a:rPr>
              <a:t>3</a:t>
            </a:r>
            <a:endParaRPr lang="fr-FR" sz="4200" b="1" dirty="0">
              <a:solidFill>
                <a:srgbClr val="FFC000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93" y="526159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862385" y="7087487"/>
            <a:ext cx="8268005" cy="203708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85" y="5643609"/>
            <a:ext cx="37651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rgbClr val="FFC000"/>
                </a:solidFill>
              </a:rPr>
              <a:t>Palier : </a:t>
            </a:r>
            <a:r>
              <a:rPr lang="fr-FR" sz="5400" b="1" dirty="0">
                <a:solidFill>
                  <a:srgbClr val="FFC000"/>
                </a:solidFill>
              </a:rPr>
              <a:t>6</a:t>
            </a:r>
            <a:endParaRPr lang="fr-FR" sz="4200" b="1" dirty="0">
              <a:solidFill>
                <a:srgbClr val="FFC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5249365" y="7448788"/>
            <a:ext cx="7698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bg1"/>
                </a:solidFill>
              </a:rPr>
              <a:t>Séance : 6 Rebrassage- suivi 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1326599" y="5031114"/>
            <a:ext cx="26772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100" dirty="0">
                <a:solidFill>
                  <a:srgbClr val="E1A346"/>
                </a:solidFill>
              </a:rPr>
              <a:t>5</a:t>
            </a:r>
            <a:r>
              <a:rPr lang="fr-FR" sz="8100" baseline="30000" dirty="0">
                <a:solidFill>
                  <a:srgbClr val="E1A346"/>
                </a:solidFill>
              </a:rPr>
              <a:t>e </a:t>
            </a:r>
            <a:r>
              <a:rPr lang="fr-FR" sz="8100" dirty="0">
                <a:solidFill>
                  <a:srgbClr val="E1A346"/>
                </a:solidFill>
              </a:rPr>
              <a:t>/6</a:t>
            </a:r>
            <a:r>
              <a:rPr lang="fr-FR" sz="8100" baseline="30000" dirty="0">
                <a:solidFill>
                  <a:srgbClr val="E1A346"/>
                </a:solidFill>
              </a:rPr>
              <a:t>e</a:t>
            </a:r>
            <a:r>
              <a:rPr lang="fr-FR" sz="8100" dirty="0">
                <a:solidFill>
                  <a:srgbClr val="E1A346"/>
                </a:solidFill>
              </a:rPr>
              <a:t> AP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3A3DB-CEDD-25A0-5E18-17066ABBF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75DF2A4-507E-4515-B1E6-8E1EA5DAE45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D94933-CFA0-5CBD-09FC-4DAB56D35758}"/>
              </a:ext>
            </a:extLst>
          </p:cNvPr>
          <p:cNvSpPr/>
          <p:nvPr/>
        </p:nvSpPr>
        <p:spPr>
          <a:xfrm>
            <a:off x="275860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8847" lvl="4" defTabSz="685853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3C4E819-D559-E5D7-E3A8-DE34DECCFB9B}"/>
              </a:ext>
            </a:extLst>
          </p:cNvPr>
          <p:cNvSpPr/>
          <p:nvPr/>
        </p:nvSpPr>
        <p:spPr>
          <a:xfrm>
            <a:off x="285758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D70F8133-B949-2EBF-D67A-3D512F33CCA5}"/>
              </a:ext>
            </a:extLst>
          </p:cNvPr>
          <p:cNvSpPr/>
          <p:nvPr/>
        </p:nvSpPr>
        <p:spPr>
          <a:xfrm>
            <a:off x="1010029" y="69394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DAE4D72-3328-A812-97DD-51791F2647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29283733"/>
              </p:ext>
            </p:extLst>
          </p:nvPr>
        </p:nvGraphicFramePr>
        <p:xfrm>
          <a:off x="9" y="-17318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0882C4FE-A8B0-16F7-79CD-C4C70775494D}"/>
              </a:ext>
            </a:extLst>
          </p:cNvPr>
          <p:cNvSpPr txBox="1"/>
          <p:nvPr/>
        </p:nvSpPr>
        <p:spPr>
          <a:xfrm>
            <a:off x="1567544" y="633087"/>
            <a:ext cx="11573691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53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la maison vous allez corriger les erreurs.  p 50.</a:t>
            </a:r>
            <a:endParaRPr lang="fr-FR" sz="225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E748E7-247C-D762-4DB1-FDA933BDB5C5}"/>
              </a:ext>
            </a:extLst>
          </p:cNvPr>
          <p:cNvSpPr/>
          <p:nvPr/>
        </p:nvSpPr>
        <p:spPr>
          <a:xfrm>
            <a:off x="3775166" y="4127864"/>
            <a:ext cx="7053944" cy="248193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700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45776AD9-DBE4-4818-DE7F-BCFBAEF80460}"/>
              </a:ext>
            </a:extLst>
          </p:cNvPr>
          <p:cNvCxnSpPr/>
          <p:nvPr/>
        </p:nvCxnSpPr>
        <p:spPr>
          <a:xfrm>
            <a:off x="1205089" y="3566076"/>
            <a:ext cx="966653" cy="101890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69158DC2-6EC2-B61B-2FFB-2533E26BDE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5437" y="3587670"/>
            <a:ext cx="9265126" cy="311166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57E18E9-05BF-3C6C-50D8-6C5F03948E80}"/>
              </a:ext>
            </a:extLst>
          </p:cNvPr>
          <p:cNvSpPr/>
          <p:nvPr/>
        </p:nvSpPr>
        <p:spPr>
          <a:xfrm>
            <a:off x="1425549" y="4393375"/>
            <a:ext cx="10879662" cy="10549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700"/>
          </a:p>
        </p:txBody>
      </p:sp>
    </p:spTree>
    <p:extLst>
      <p:ext uri="{BB962C8B-B14F-4D97-AF65-F5344CB8AC3E}">
        <p14:creationId xmlns:p14="http://schemas.microsoft.com/office/powerpoint/2010/main" val="534586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36994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B295F-FABA-5F7B-6579-B8DCA246E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6642AC-A36C-1713-2784-773B592EA4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32AF364-BF58-B3C3-457F-B45ED691809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BE348D63-1310-32FA-5359-891238236B5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3555BF27-88EE-A09C-263C-F8F96C628F2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125F5EF1-7673-7E75-B2B9-878B9727196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DB10B1F3-8703-A0E5-9C8C-0B8D927F413A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1B9E73-E8A9-9DBD-E882-00E05D85D4B8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du vocabulaire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784FF2EF-52C6-4437-9F23-6D2E99CECF38}"/>
              </a:ext>
            </a:extLst>
          </p:cNvPr>
          <p:cNvSpPr txBox="1"/>
          <p:nvPr/>
        </p:nvSpPr>
        <p:spPr>
          <a:xfrm>
            <a:off x="1074759" y="2840483"/>
            <a:ext cx="11422041" cy="1862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les  diapositives </a:t>
            </a:r>
          </a:p>
          <a:p>
            <a:pPr algn="ctr"/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(images illustrant le vocabulaire des séances précédentes  du palier 6)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7D0DD100-2BE3-CC1F-71EC-614A4328F5AF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52AA5310-F28D-92E9-7EB5-55CBE75D9602}"/>
              </a:ext>
            </a:extLst>
          </p:cNvPr>
          <p:cNvSpPr txBox="1"/>
          <p:nvPr/>
        </p:nvSpPr>
        <p:spPr>
          <a:xfrm>
            <a:off x="1305381" y="5439424"/>
            <a:ext cx="11422041" cy="21236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dire les mots du vocabulaire correspondant aux images présentées sur les diapositives, de manière à ce que tous les élèves participent.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88495F-8034-C6E0-C31A-8C36CD18A2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1214510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5B3C5-9057-956B-0EB2-02F1D0E3B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7D901E-3160-2EA9-91AA-CEFF963CD8D8}"/>
              </a:ext>
            </a:extLst>
          </p:cNvPr>
          <p:cNvSpPr/>
          <p:nvPr/>
        </p:nvSpPr>
        <p:spPr>
          <a:xfrm>
            <a:off x="0" y="-1388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520898-FC31-C645-2BD2-4EE92D547260}"/>
              </a:ext>
            </a:extLst>
          </p:cNvPr>
          <p:cNvSpPr/>
          <p:nvPr/>
        </p:nvSpPr>
        <p:spPr>
          <a:xfrm>
            <a:off x="251119" y="34290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6A9965B-C9FA-E853-51BE-7925A9D4CD77}"/>
              </a:ext>
            </a:extLst>
          </p:cNvPr>
          <p:cNvSpPr/>
          <p:nvPr/>
        </p:nvSpPr>
        <p:spPr>
          <a:xfrm>
            <a:off x="285757" y="342904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8A315F3-6B18-0378-A496-4E47E0AA72DF}"/>
              </a:ext>
            </a:extLst>
          </p:cNvPr>
          <p:cNvSpPr txBox="1"/>
          <p:nvPr/>
        </p:nvSpPr>
        <p:spPr>
          <a:xfrm>
            <a:off x="1750492" y="516605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53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pour dire les mots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BC816-7154-2FBD-B4DA-7ACF2B2D99F5}"/>
              </a:ext>
            </a:extLst>
          </p:cNvPr>
          <p:cNvSpPr/>
          <p:nvPr/>
        </p:nvSpPr>
        <p:spPr>
          <a:xfrm>
            <a:off x="1136801" y="70255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60C252-7FDF-403D-825F-FB597FD4B6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64600635"/>
              </p:ext>
            </p:extLst>
          </p:nvPr>
        </p:nvGraphicFramePr>
        <p:xfrm>
          <a:off x="52947" y="-1731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59E848D-B32D-A68B-F864-612E73B5EE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116" y="2411856"/>
            <a:ext cx="2382414" cy="274086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BB3F7A3-27F3-4081-3880-6D298A0A23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642" y="6223905"/>
            <a:ext cx="2936861" cy="231920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0581D9C-F92C-8F50-3C80-FD4137E6CE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680" y="6271540"/>
            <a:ext cx="2036964" cy="227156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C834DCB-3D1C-A6E5-F9A0-25C6855961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886" y="6922789"/>
            <a:ext cx="2556644" cy="137207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F80E589-184C-5A3A-F5A0-BCB41DCEDD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40972" y="2560054"/>
            <a:ext cx="2030420" cy="285831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54AB375-9A75-47AC-41DA-5F64E7FB72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01812" y="2806385"/>
            <a:ext cx="2704917" cy="261198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FA4FEEEE-0E44-EFD5-8B0F-49C06C7322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39912" y="6662337"/>
            <a:ext cx="2118089" cy="202332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2B6AAB0-1BB9-2185-A967-7EE77201D6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38892" y="2573657"/>
            <a:ext cx="1835721" cy="239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9302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5B3C5-9057-956B-0EB2-02F1D0E3B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7D901E-3160-2EA9-91AA-CEFF963CD8D8}"/>
              </a:ext>
            </a:extLst>
          </p:cNvPr>
          <p:cNvSpPr/>
          <p:nvPr/>
        </p:nvSpPr>
        <p:spPr>
          <a:xfrm>
            <a:off x="0" y="-1388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520898-FC31-C645-2BD2-4EE92D547260}"/>
              </a:ext>
            </a:extLst>
          </p:cNvPr>
          <p:cNvSpPr/>
          <p:nvPr/>
        </p:nvSpPr>
        <p:spPr>
          <a:xfrm>
            <a:off x="251119" y="34290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6A9965B-C9FA-E853-51BE-7925A9D4CD77}"/>
              </a:ext>
            </a:extLst>
          </p:cNvPr>
          <p:cNvSpPr/>
          <p:nvPr/>
        </p:nvSpPr>
        <p:spPr>
          <a:xfrm>
            <a:off x="285757" y="342904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8A315F3-6B18-0378-A496-4E47E0AA72DF}"/>
              </a:ext>
            </a:extLst>
          </p:cNvPr>
          <p:cNvSpPr txBox="1"/>
          <p:nvPr/>
        </p:nvSpPr>
        <p:spPr>
          <a:xfrm>
            <a:off x="1750492" y="516605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53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pour dire les mots.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BC816-7154-2FBD-B4DA-7ACF2B2D99F5}"/>
              </a:ext>
            </a:extLst>
          </p:cNvPr>
          <p:cNvSpPr/>
          <p:nvPr/>
        </p:nvSpPr>
        <p:spPr>
          <a:xfrm>
            <a:off x="1136801" y="70255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60C252-7FDF-403D-825F-FB597FD4B6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74935461"/>
              </p:ext>
            </p:extLst>
          </p:nvPr>
        </p:nvGraphicFramePr>
        <p:xfrm>
          <a:off x="52947" y="-1731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F2A7380-EE56-C3EE-BED9-E1C89494CA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147" y="1627820"/>
            <a:ext cx="2684942" cy="27550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A96784C-B35C-31D2-4AEE-AD6146E7DA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697" y="5143500"/>
            <a:ext cx="2859254" cy="283253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1F8995D-C946-D253-281D-7B65E5B47B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145" y="5143500"/>
            <a:ext cx="2544566" cy="288623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76210BC-6D56-65B0-0BBE-B673271DA2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89" y="5219354"/>
            <a:ext cx="2694495" cy="283253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FB146C5-EC8B-F73A-1466-C6395022B2F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613" y="1722199"/>
            <a:ext cx="2513031" cy="252686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45A7587-B4C6-B22E-EAAA-14C1FAAAE1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151" y="1743845"/>
            <a:ext cx="2684943" cy="267530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4F4A27C-ED52-67AB-5724-C6AA24F98B9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1" y="1964102"/>
            <a:ext cx="3061010" cy="230532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342D26F-6F95-DFD9-F92C-2A3DAC2F7C0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121" y="5219354"/>
            <a:ext cx="2859252" cy="264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277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5B3C5-9057-956B-0EB2-02F1D0E3B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7D901E-3160-2EA9-91AA-CEFF963CD8D8}"/>
              </a:ext>
            </a:extLst>
          </p:cNvPr>
          <p:cNvSpPr/>
          <p:nvPr/>
        </p:nvSpPr>
        <p:spPr>
          <a:xfrm>
            <a:off x="0" y="-1388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520898-FC31-C645-2BD2-4EE92D547260}"/>
              </a:ext>
            </a:extLst>
          </p:cNvPr>
          <p:cNvSpPr/>
          <p:nvPr/>
        </p:nvSpPr>
        <p:spPr>
          <a:xfrm>
            <a:off x="251119" y="34290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6A9965B-C9FA-E853-51BE-7925A9D4CD77}"/>
              </a:ext>
            </a:extLst>
          </p:cNvPr>
          <p:cNvSpPr/>
          <p:nvPr/>
        </p:nvSpPr>
        <p:spPr>
          <a:xfrm>
            <a:off x="285757" y="342904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8A315F3-6B18-0378-A496-4E47E0AA72DF}"/>
              </a:ext>
            </a:extLst>
          </p:cNvPr>
          <p:cNvSpPr txBox="1"/>
          <p:nvPr/>
        </p:nvSpPr>
        <p:spPr>
          <a:xfrm>
            <a:off x="1750492" y="516605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53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pour dire les mots?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BC816-7154-2FBD-B4DA-7ACF2B2D99F5}"/>
              </a:ext>
            </a:extLst>
          </p:cNvPr>
          <p:cNvSpPr/>
          <p:nvPr/>
        </p:nvSpPr>
        <p:spPr>
          <a:xfrm>
            <a:off x="1136801" y="70255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60C252-7FDF-403D-825F-FB597FD4B6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2112207"/>
              </p:ext>
            </p:extLst>
          </p:nvPr>
        </p:nvGraphicFramePr>
        <p:xfrm>
          <a:off x="52947" y="-1731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FF40BF2-882F-1E6D-142E-D9DD1D01E8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812" y="1759281"/>
            <a:ext cx="2189745" cy="2789796"/>
          </a:xfrm>
          <a:prstGeom prst="rect">
            <a:avLst/>
          </a:prstGeom>
        </p:spPr>
      </p:pic>
      <p:pic>
        <p:nvPicPr>
          <p:cNvPr id="4" name="Picture 6" descr="Cour d école : résultats (2,2 millions) d'images libres de droits, de  photos de stock et d'illustrations | Shutterstock">
            <a:extLst>
              <a:ext uri="{FF2B5EF4-FFF2-40B4-BE49-F238E27FC236}">
                <a16:creationId xmlns:a16="http://schemas.microsoft.com/office/drawing/2014/main" id="{6D824F8F-5320-5C1D-17AA-CDEBC0BCB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99" y="2661275"/>
            <a:ext cx="3529754" cy="184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Petit Garçon, Danse, Et, Sauter, À, Sourire, Dessin Animé Clip Art Libres  De Droits, Svg, Vecteurs Et Illustration. Image 98750986">
            <a:extLst>
              <a:ext uri="{FF2B5EF4-FFF2-40B4-BE49-F238E27FC236}">
                <a16:creationId xmlns:a16="http://schemas.microsoft.com/office/drawing/2014/main" id="{9FDFC0E9-16C3-5300-5C61-87B6F08F9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7813" y="2366527"/>
            <a:ext cx="2484494" cy="2484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8 800+ Corde à Sauter Stock Illustrations, graphiques vectoriels libre de  droits et Clip Art - iStock | Sport, Marelle, Boxe">
            <a:extLst>
              <a:ext uri="{FF2B5EF4-FFF2-40B4-BE49-F238E27FC236}">
                <a16:creationId xmlns:a16="http://schemas.microsoft.com/office/drawing/2014/main" id="{DC585046-2361-0E45-8CC2-DB8A29FA6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9615" y="5784585"/>
            <a:ext cx="2292024" cy="229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Des Enfants Jouent Dans La Cour De Récréation Illustration Clip Art Libres  De Droits, Svg, Vecteurs Et Illustration. Image 62917369">
            <a:extLst>
              <a:ext uri="{FF2B5EF4-FFF2-40B4-BE49-F238E27FC236}">
                <a16:creationId xmlns:a16="http://schemas.microsoft.com/office/drawing/2014/main" id="{D0ED1040-FBA9-3342-B388-B0F2208F2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493" y="2366526"/>
            <a:ext cx="2965899" cy="208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les enfants en jouant marelle Jeu illustration sur une blanc Contexte  46972800 Art vectoriel chez Vecteezy">
            <a:extLst>
              <a:ext uri="{FF2B5EF4-FFF2-40B4-BE49-F238E27FC236}">
                <a16:creationId xmlns:a16="http://schemas.microsoft.com/office/drawing/2014/main" id="{CB2248D8-BE87-0ADA-6826-F7F55E1EB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0502" y="6078555"/>
            <a:ext cx="3068834" cy="199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6" descr="Cache cache enfant : résultats (96 mille) d'images libres de droits, de  photos de stock et d'illustrations | Shutterstock">
            <a:extLst>
              <a:ext uri="{FF2B5EF4-FFF2-40B4-BE49-F238E27FC236}">
                <a16:creationId xmlns:a16="http://schemas.microsoft.com/office/drawing/2014/main" id="{B09A0C30-A911-A24A-8B6C-8411379D9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68" y="5530970"/>
            <a:ext cx="3364659" cy="264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EF80668B-8B39-A3E7-1067-C8466B2A03A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35557" y="5530970"/>
            <a:ext cx="3434666" cy="2763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853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5B3C5-9057-956B-0EB2-02F1D0E3B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7D901E-3160-2EA9-91AA-CEFF963CD8D8}"/>
              </a:ext>
            </a:extLst>
          </p:cNvPr>
          <p:cNvSpPr/>
          <p:nvPr/>
        </p:nvSpPr>
        <p:spPr>
          <a:xfrm>
            <a:off x="0" y="-1388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520898-FC31-C645-2BD2-4EE92D547260}"/>
              </a:ext>
            </a:extLst>
          </p:cNvPr>
          <p:cNvSpPr/>
          <p:nvPr/>
        </p:nvSpPr>
        <p:spPr>
          <a:xfrm>
            <a:off x="251119" y="34290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6A9965B-C9FA-E853-51BE-7925A9D4CD77}"/>
              </a:ext>
            </a:extLst>
          </p:cNvPr>
          <p:cNvSpPr/>
          <p:nvPr/>
        </p:nvSpPr>
        <p:spPr>
          <a:xfrm>
            <a:off x="285757" y="342904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8A315F3-6B18-0378-A496-4E47E0AA72DF}"/>
              </a:ext>
            </a:extLst>
          </p:cNvPr>
          <p:cNvSpPr txBox="1"/>
          <p:nvPr/>
        </p:nvSpPr>
        <p:spPr>
          <a:xfrm>
            <a:off x="1750492" y="516605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53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pour dire les mots?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BC816-7154-2FBD-B4DA-7ACF2B2D99F5}"/>
              </a:ext>
            </a:extLst>
          </p:cNvPr>
          <p:cNvSpPr/>
          <p:nvPr/>
        </p:nvSpPr>
        <p:spPr>
          <a:xfrm>
            <a:off x="1136801" y="70255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60C252-7FDF-403D-825F-FB597FD4B6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92528585"/>
              </p:ext>
            </p:extLst>
          </p:nvPr>
        </p:nvGraphicFramePr>
        <p:xfrm>
          <a:off x="52947" y="-1731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0578B934-D654-CA1E-135B-99FC0FB68C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502" y="2022050"/>
            <a:ext cx="3076047" cy="245903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93B1C51-E0CB-AA3C-B170-BF575F3410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1341" y="5623561"/>
            <a:ext cx="2615781" cy="167171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EAB8401-C557-699E-9C81-F2004125CB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720" y="1935915"/>
            <a:ext cx="2545170" cy="254517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3A48F92-264E-FF12-136F-FCF78693AF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0018" y="4954187"/>
            <a:ext cx="2840436" cy="236315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11C638C1-9BFC-2DBC-EAE7-C8084A85A2E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0906" y="1959300"/>
            <a:ext cx="2768705" cy="2383188"/>
          </a:xfrm>
          <a:prstGeom prst="rect">
            <a:avLst/>
          </a:prstGeom>
        </p:spPr>
      </p:pic>
      <p:pic>
        <p:nvPicPr>
          <p:cNvPr id="24" name="Picture 4" descr="Illustration : livre de bande dessinée ouvert avec scènes colorées.">
            <a:extLst>
              <a:ext uri="{FF2B5EF4-FFF2-40B4-BE49-F238E27FC236}">
                <a16:creationId xmlns:a16="http://schemas.microsoft.com/office/drawing/2014/main" id="{6B0D6E21-D11E-1795-80A1-8E0D75676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9789" y="5274634"/>
            <a:ext cx="2758053" cy="228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A2F95CC6-E674-BBE5-6266-45E078BED8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40575" y="4837868"/>
            <a:ext cx="2917425" cy="251757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0740A53A-FA4C-5FBC-551D-898B9EBA85B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4120" y="2111393"/>
            <a:ext cx="2280347" cy="228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772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5B3C5-9057-956B-0EB2-02F1D0E3B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7D901E-3160-2EA9-91AA-CEFF963CD8D8}"/>
              </a:ext>
            </a:extLst>
          </p:cNvPr>
          <p:cNvSpPr/>
          <p:nvPr/>
        </p:nvSpPr>
        <p:spPr>
          <a:xfrm>
            <a:off x="0" y="-1388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520898-FC31-C645-2BD2-4EE92D547260}"/>
              </a:ext>
            </a:extLst>
          </p:cNvPr>
          <p:cNvSpPr/>
          <p:nvPr/>
        </p:nvSpPr>
        <p:spPr>
          <a:xfrm>
            <a:off x="251119" y="34290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6A9965B-C9FA-E853-51BE-7925A9D4CD77}"/>
              </a:ext>
            </a:extLst>
          </p:cNvPr>
          <p:cNvSpPr/>
          <p:nvPr/>
        </p:nvSpPr>
        <p:spPr>
          <a:xfrm>
            <a:off x="285757" y="342904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8A315F3-6B18-0378-A496-4E47E0AA72DF}"/>
              </a:ext>
            </a:extLst>
          </p:cNvPr>
          <p:cNvSpPr txBox="1"/>
          <p:nvPr/>
        </p:nvSpPr>
        <p:spPr>
          <a:xfrm>
            <a:off x="1750492" y="516605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53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pour dire les mots?.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BC816-7154-2FBD-B4DA-7ACF2B2D99F5}"/>
              </a:ext>
            </a:extLst>
          </p:cNvPr>
          <p:cNvSpPr/>
          <p:nvPr/>
        </p:nvSpPr>
        <p:spPr>
          <a:xfrm>
            <a:off x="1136801" y="70255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60C252-7FDF-403D-825F-FB597FD4B6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24524692"/>
              </p:ext>
            </p:extLst>
          </p:nvPr>
        </p:nvGraphicFramePr>
        <p:xfrm>
          <a:off x="52947" y="-1731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ABE863A0-3B7B-0A6C-8D88-25A7DB82D5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63461" y="2596120"/>
            <a:ext cx="2042259" cy="202445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B447093-B074-1170-7DC8-957C43B808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7785" y="6006229"/>
            <a:ext cx="2042259" cy="213763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B06EA6A-B5C3-58DC-D9BA-B66C58BD212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027" y="2872196"/>
            <a:ext cx="1868679" cy="196015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F95DE73-BF51-2C8B-1928-CC30483E0F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19178" y="5984152"/>
            <a:ext cx="1586543" cy="215971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9BD7D83-399F-D6A6-16A5-26E9CC92DA9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5562" y="5534704"/>
            <a:ext cx="1985816" cy="2380706"/>
          </a:xfrm>
          <a:prstGeom prst="rect">
            <a:avLst/>
          </a:prstGeom>
        </p:spPr>
      </p:pic>
      <p:pic>
        <p:nvPicPr>
          <p:cNvPr id="25" name="Image 24" descr="Dessin montrant plusieurs stands du salon du livre avec livres et visiteurs.">
            <a:extLst>
              <a:ext uri="{FF2B5EF4-FFF2-40B4-BE49-F238E27FC236}">
                <a16:creationId xmlns:a16="http://schemas.microsoft.com/office/drawing/2014/main" id="{97C8AEC9-5936-9938-46A7-008652D0826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560" y="2488994"/>
            <a:ext cx="2087822" cy="187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7390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80FE4-A704-B5F5-7BA1-C2C2AFC5F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D10157-2F4E-4145-7139-0BB88A81A1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90D06119-ECA8-FAB3-E1BD-678279959C3F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036DA5EB-6210-2143-EABA-252DC290161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Des mots aux phrases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61201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3435E-3838-6BC8-8011-439EADFE2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D90BF9-7D7C-30F7-EC82-99F3E4E6157F}"/>
              </a:ext>
            </a:extLst>
          </p:cNvPr>
          <p:cNvSpPr/>
          <p:nvPr/>
        </p:nvSpPr>
        <p:spPr>
          <a:xfrm>
            <a:off x="0" y="3475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4D98E8F-701B-B6E7-E4EA-8ADEE6038D31}"/>
              </a:ext>
            </a:extLst>
          </p:cNvPr>
          <p:cNvSpPr/>
          <p:nvPr/>
        </p:nvSpPr>
        <p:spPr>
          <a:xfrm>
            <a:off x="275858" y="34291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DDA858-FC94-80B3-EC0A-28769E6B93BF}"/>
              </a:ext>
            </a:extLst>
          </p:cNvPr>
          <p:cNvSpPr/>
          <p:nvPr/>
        </p:nvSpPr>
        <p:spPr>
          <a:xfrm>
            <a:off x="285757" y="342905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1D96A60-037D-C5BA-0F42-67D236A95060}"/>
              </a:ext>
            </a:extLst>
          </p:cNvPr>
          <p:cNvSpPr/>
          <p:nvPr/>
        </p:nvSpPr>
        <p:spPr>
          <a:xfrm>
            <a:off x="457202" y="51825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4FB8C0B-7DDB-568D-0A56-35AD287CA34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2281183"/>
              </p:ext>
            </p:extLst>
          </p:nvPr>
        </p:nvGraphicFramePr>
        <p:xfrm>
          <a:off x="9903" y="-2886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982B337-7ED3-401C-E15B-AE868CCABCC9}"/>
              </a:ext>
            </a:extLst>
          </p:cNvPr>
          <p:cNvSpPr txBox="1"/>
          <p:nvPr/>
        </p:nvSpPr>
        <p:spPr>
          <a:xfrm>
            <a:off x="882623" y="419105"/>
            <a:ext cx="12387462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53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 la phrase?</a:t>
            </a:r>
            <a:endParaRPr lang="fr-FR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67A3B46-917B-4F27-F036-EB84D1FE6A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3361" y="4179858"/>
            <a:ext cx="5108066" cy="509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329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1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2" y="2071849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388617" y="3587665"/>
            <a:ext cx="11292049" cy="3557514"/>
            <a:chOff x="3284529" y="4577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77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261141" y="4829273"/>
              <a:ext cx="8388841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Dire les mots du vocabulaire des premières séances du palier 6. 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357843" y="5487756"/>
              <a:ext cx="8292138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890"/>
                </a:spcAft>
              </a:pPr>
              <a:r>
                <a:rPr lang="fr-MA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Lire un texte avec fluidité</a:t>
              </a:r>
              <a:endParaRPr lang="fr-FR" sz="2801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799394" y="3768443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829375" y="4920700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76625" y="4842741"/>
            <a:ext cx="665435" cy="566624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3742602"/>
            <a:ext cx="665435" cy="56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3435E-3838-6BC8-8011-439EADFE2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D90BF9-7D7C-30F7-EC82-99F3E4E6157F}"/>
              </a:ext>
            </a:extLst>
          </p:cNvPr>
          <p:cNvSpPr/>
          <p:nvPr/>
        </p:nvSpPr>
        <p:spPr>
          <a:xfrm>
            <a:off x="0" y="3475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4D98E8F-701B-B6E7-E4EA-8ADEE6038D31}"/>
              </a:ext>
            </a:extLst>
          </p:cNvPr>
          <p:cNvSpPr/>
          <p:nvPr/>
        </p:nvSpPr>
        <p:spPr>
          <a:xfrm>
            <a:off x="275858" y="34291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DDA858-FC94-80B3-EC0A-28769E6B93BF}"/>
              </a:ext>
            </a:extLst>
          </p:cNvPr>
          <p:cNvSpPr/>
          <p:nvPr/>
        </p:nvSpPr>
        <p:spPr>
          <a:xfrm>
            <a:off x="285757" y="342905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1D96A60-037D-C5BA-0F42-67D236A95060}"/>
              </a:ext>
            </a:extLst>
          </p:cNvPr>
          <p:cNvSpPr/>
          <p:nvPr/>
        </p:nvSpPr>
        <p:spPr>
          <a:xfrm>
            <a:off x="457202" y="51825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1D21D51-5CD4-C65A-23EB-E3184AE5D3A9}"/>
              </a:ext>
            </a:extLst>
          </p:cNvPr>
          <p:cNvSpPr txBox="1"/>
          <p:nvPr/>
        </p:nvSpPr>
        <p:spPr>
          <a:xfrm>
            <a:off x="457202" y="2909675"/>
            <a:ext cx="128128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78">
              <a:defRPr/>
            </a:pPr>
            <a:r>
              <a:rPr lang="fr-FR" sz="6000" b="1" dirty="0">
                <a:solidFill>
                  <a:srgbClr val="0070C0"/>
                </a:solidFill>
                <a:latin typeface="Dosis" pitchFamily="2" charset="0"/>
              </a:rPr>
              <a:t>Il </a:t>
            </a:r>
            <a:r>
              <a:rPr lang="fr-FR" sz="6000" b="1" dirty="0">
                <a:solidFill>
                  <a:srgbClr val="FF0000"/>
                </a:solidFill>
                <a:latin typeface="Dosis" pitchFamily="2" charset="0"/>
              </a:rPr>
              <a:t>prépare</a:t>
            </a:r>
            <a:r>
              <a:rPr lang="fr-FR" sz="6000" b="1" dirty="0">
                <a:solidFill>
                  <a:srgbClr val="0070C0"/>
                </a:solidFill>
                <a:latin typeface="Dosis" pitchFamily="2" charset="0"/>
              </a:rPr>
              <a:t> soigneusement son cartable.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4FB8C0B-7DDB-568D-0A56-35AD287CA34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4543260"/>
              </p:ext>
            </p:extLst>
          </p:nvPr>
        </p:nvGraphicFramePr>
        <p:xfrm>
          <a:off x="9903" y="-2886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982B337-7ED3-401C-E15B-AE868CCABCC9}"/>
              </a:ext>
            </a:extLst>
          </p:cNvPr>
          <p:cNvSpPr txBox="1"/>
          <p:nvPr/>
        </p:nvSpPr>
        <p:spPr>
          <a:xfrm>
            <a:off x="882623" y="419105"/>
            <a:ext cx="12387462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53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prépare soigneusement son cartable.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ensemble: 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prépare soigneusement son cartable.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67A3B46-917B-4F27-F036-EB84D1FE6A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5986" y="5905500"/>
            <a:ext cx="3264027" cy="3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7202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818C2-1560-9C95-0D1A-84694F8EF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E9237F7-2424-E650-2D6F-588215AFD010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46D0B78-97FE-7B08-E64C-4588159D221B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AC4A6F8-FA25-EFFB-C93D-9DC0B9FFC1D9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96C56C7-8D4E-57E5-714F-5D12BB6287F4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DB25F28-7504-9E28-C599-B01BDFB6C6B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869AEAD-6811-C5E7-AEBF-79690566D84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62448645"/>
              </p:ext>
            </p:extLst>
          </p:nvPr>
        </p:nvGraphicFramePr>
        <p:xfrm>
          <a:off x="2" y="-2"/>
          <a:ext cx="13563600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06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60600">
                  <a:extLst>
                    <a:ext uri="{9D8B030D-6E8A-4147-A177-3AD203B41FA5}">
                      <a16:colId xmlns:a16="http://schemas.microsoft.com/office/drawing/2014/main" val="1800364185"/>
                    </a:ext>
                  </a:extLst>
                </a:gridCol>
                <a:gridCol w="2260600">
                  <a:extLst>
                    <a:ext uri="{9D8B030D-6E8A-4147-A177-3AD203B41FA5}">
                      <a16:colId xmlns:a16="http://schemas.microsoft.com/office/drawing/2014/main" val="2265195960"/>
                    </a:ext>
                  </a:extLst>
                </a:gridCol>
                <a:gridCol w="2260600">
                  <a:extLst>
                    <a:ext uri="{9D8B030D-6E8A-4147-A177-3AD203B41FA5}">
                      <a16:colId xmlns:a16="http://schemas.microsoft.com/office/drawing/2014/main" val="2382398088"/>
                    </a:ext>
                  </a:extLst>
                </a:gridCol>
                <a:gridCol w="22606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60600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EB946B2-9E44-11E4-02EB-110674C9F195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1373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040AE-404B-0BCE-168E-3FFEC2B8B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D849EB5-B352-12B9-4D84-80CE2558DB42}"/>
              </a:ext>
            </a:extLst>
          </p:cNvPr>
          <p:cNvSpPr/>
          <p:nvPr/>
        </p:nvSpPr>
        <p:spPr>
          <a:xfrm>
            <a:off x="0" y="3475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2BCCD03-0AC2-3F97-7797-04C558199FB9}"/>
              </a:ext>
            </a:extLst>
          </p:cNvPr>
          <p:cNvSpPr/>
          <p:nvPr/>
        </p:nvSpPr>
        <p:spPr>
          <a:xfrm>
            <a:off x="275858" y="34291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D940EB4-AB97-6B10-1861-EA299BD5A8F6}"/>
              </a:ext>
            </a:extLst>
          </p:cNvPr>
          <p:cNvSpPr/>
          <p:nvPr/>
        </p:nvSpPr>
        <p:spPr>
          <a:xfrm>
            <a:off x="285757" y="342905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255CEF0-F9A3-2096-2DB7-E5980E921308}"/>
              </a:ext>
            </a:extLst>
          </p:cNvPr>
          <p:cNvSpPr/>
          <p:nvPr/>
        </p:nvSpPr>
        <p:spPr>
          <a:xfrm>
            <a:off x="457202" y="51825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FBB1AF5-AACF-DD0E-3D28-C48056730C1A}"/>
              </a:ext>
            </a:extLst>
          </p:cNvPr>
          <p:cNvSpPr txBox="1"/>
          <p:nvPr/>
        </p:nvSpPr>
        <p:spPr>
          <a:xfrm>
            <a:off x="457202" y="2909675"/>
            <a:ext cx="1281288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78">
              <a:defRPr/>
            </a:pPr>
            <a:endParaRPr lang="fr-FR" sz="6000" b="1" dirty="0">
              <a:solidFill>
                <a:srgbClr val="0070C0"/>
              </a:solidFill>
              <a:latin typeface="Dosis" pitchFamily="2" charset="0"/>
            </a:endParaRPr>
          </a:p>
          <a:p>
            <a:pPr defTabSz="1028778">
              <a:defRPr/>
            </a:pPr>
            <a:endParaRPr lang="fr-FR" sz="6000" b="1" dirty="0">
              <a:solidFill>
                <a:srgbClr val="0070C0"/>
              </a:solidFill>
              <a:latin typeface="Dosis" pitchFamily="2" charset="0"/>
            </a:endParaRPr>
          </a:p>
          <a:p>
            <a:pPr defTabSz="1028778">
              <a:defRPr/>
            </a:pPr>
            <a:r>
              <a:rPr lang="fr-FR" sz="6000" b="1" dirty="0">
                <a:solidFill>
                  <a:srgbClr val="0070C0"/>
                </a:solidFill>
                <a:latin typeface="Dosis" pitchFamily="2" charset="0"/>
              </a:rPr>
              <a:t>Il </a:t>
            </a:r>
            <a:r>
              <a:rPr lang="fr-FR" sz="6000" b="1" dirty="0">
                <a:solidFill>
                  <a:srgbClr val="FF0000"/>
                </a:solidFill>
                <a:latin typeface="Dosis" pitchFamily="2" charset="0"/>
              </a:rPr>
              <a:t>prépare</a:t>
            </a:r>
            <a:r>
              <a:rPr lang="fr-FR" sz="6000" b="1" dirty="0">
                <a:solidFill>
                  <a:srgbClr val="0070C0"/>
                </a:solidFill>
                <a:latin typeface="Dosis" pitchFamily="2" charset="0"/>
              </a:rPr>
              <a:t> soigneusement son cartable.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4C8C6B5-47D5-95BA-7207-9E4D1B2BCAF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432350"/>
              </p:ext>
            </p:extLst>
          </p:nvPr>
        </p:nvGraphicFramePr>
        <p:xfrm>
          <a:off x="9903" y="-2886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3BC4595-5017-6B78-BF10-BD97A81578E1}"/>
              </a:ext>
            </a:extLst>
          </p:cNvPr>
          <p:cNvSpPr txBox="1"/>
          <p:nvPr/>
        </p:nvSpPr>
        <p:spPr>
          <a:xfrm>
            <a:off x="882623" y="419105"/>
            <a:ext cx="12387462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53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prépare soigneusement son cartable. Corrigez.</a:t>
            </a:r>
          </a:p>
        </p:txBody>
      </p:sp>
    </p:spTree>
    <p:extLst>
      <p:ext uri="{BB962C8B-B14F-4D97-AF65-F5344CB8AC3E}">
        <p14:creationId xmlns:p14="http://schemas.microsoft.com/office/powerpoint/2010/main" val="995009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0D9A4-0E22-F77B-7591-32CF0DF90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4BE460D-7981-45A1-D518-7F9BBA44A6C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8922EF-4CE4-123F-DBAE-CDB084EDEC8F}"/>
              </a:ext>
            </a:extLst>
          </p:cNvPr>
          <p:cNvSpPr/>
          <p:nvPr/>
        </p:nvSpPr>
        <p:spPr>
          <a:xfrm>
            <a:off x="275860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8847" lvl="4" algn="ctr" defTabSz="685853"/>
            <a:endParaRPr lang="fr-MA" sz="9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25F2823-84E0-B85B-14AD-B33CBECDC882}"/>
              </a:ext>
            </a:extLst>
          </p:cNvPr>
          <p:cNvSpPr/>
          <p:nvPr/>
        </p:nvSpPr>
        <p:spPr>
          <a:xfrm>
            <a:off x="890768" y="439883"/>
            <a:ext cx="12549374" cy="8141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53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la phrase?</a:t>
            </a: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10EB30CB-EBED-E667-50D3-45A49783D1DD}"/>
              </a:ext>
            </a:extLst>
          </p:cNvPr>
          <p:cNvSpPr/>
          <p:nvPr/>
        </p:nvSpPr>
        <p:spPr>
          <a:xfrm>
            <a:off x="375554" y="703753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2BFC05B-105A-AEF5-DCC9-D5BE349D2B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7995582"/>
              </p:ext>
            </p:extLst>
          </p:nvPr>
        </p:nvGraphicFramePr>
        <p:xfrm>
          <a:off x="9" y="-17318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Picture 2" descr="Dessin d'une maitresse en blouse blanche ramassant les cahiers en classe.">
            <a:extLst>
              <a:ext uri="{FF2B5EF4-FFF2-40B4-BE49-F238E27FC236}">
                <a16:creationId xmlns:a16="http://schemas.microsoft.com/office/drawing/2014/main" id="{FE748C4F-8708-C761-0130-B2796FCA3C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050" y="4127864"/>
            <a:ext cx="8343900" cy="4969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9686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0D9A4-0E22-F77B-7591-32CF0DF90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4BE460D-7981-45A1-D518-7F9BBA44A6C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8922EF-4CE4-123F-DBAE-CDB084EDEC8F}"/>
              </a:ext>
            </a:extLst>
          </p:cNvPr>
          <p:cNvSpPr/>
          <p:nvPr/>
        </p:nvSpPr>
        <p:spPr>
          <a:xfrm>
            <a:off x="275860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8847" lvl="4" algn="ctr" defTabSz="685853"/>
            <a:endParaRPr lang="fr-MA" sz="9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25F2823-84E0-B85B-14AD-B33CBECDC882}"/>
              </a:ext>
            </a:extLst>
          </p:cNvPr>
          <p:cNvSpPr/>
          <p:nvPr/>
        </p:nvSpPr>
        <p:spPr>
          <a:xfrm>
            <a:off x="890768" y="439883"/>
            <a:ext cx="12549374" cy="8141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53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maitresse ramasse  les cahiers de classe. Lisons ensemble: La maitresse ramasse  les cahiers de classe.. </a:t>
            </a: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10EB30CB-EBED-E667-50D3-45A49783D1DD}"/>
              </a:ext>
            </a:extLst>
          </p:cNvPr>
          <p:cNvSpPr/>
          <p:nvPr/>
        </p:nvSpPr>
        <p:spPr>
          <a:xfrm>
            <a:off x="375554" y="703753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2BFC05B-105A-AEF5-DCC9-D5BE349D2B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1440227"/>
              </p:ext>
            </p:extLst>
          </p:nvPr>
        </p:nvGraphicFramePr>
        <p:xfrm>
          <a:off x="9" y="-17318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Picture 2" descr="Dessin d'une maitresse en blouse blanche ramassant les cahiers en classe.">
            <a:extLst>
              <a:ext uri="{FF2B5EF4-FFF2-40B4-BE49-F238E27FC236}">
                <a16:creationId xmlns:a16="http://schemas.microsoft.com/office/drawing/2014/main" id="{FE748C4F-8708-C761-0130-B2796FCA3C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5541611"/>
            <a:ext cx="5467350" cy="325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60D2868-401E-EB45-0D48-ADD91450FE05}"/>
              </a:ext>
            </a:extLst>
          </p:cNvPr>
          <p:cNvSpPr/>
          <p:nvPr/>
        </p:nvSpPr>
        <p:spPr>
          <a:xfrm>
            <a:off x="625476" y="2440623"/>
            <a:ext cx="12814664" cy="202474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5400" b="1" dirty="0">
                <a:solidFill>
                  <a:srgbClr val="106585"/>
                </a:solidFill>
                <a:latin typeface="Dosis" pitchFamily="2" charset="0"/>
              </a:rPr>
              <a:t>La maitresse </a:t>
            </a:r>
            <a:r>
              <a:rPr lang="fr-MA" sz="5400" b="1" dirty="0">
                <a:solidFill>
                  <a:srgbClr val="FF0000"/>
                </a:solidFill>
                <a:latin typeface="Dosis" pitchFamily="2" charset="0"/>
              </a:rPr>
              <a:t>ramasse</a:t>
            </a:r>
            <a:r>
              <a:rPr lang="fr-MA" sz="5400" b="1" dirty="0">
                <a:solidFill>
                  <a:srgbClr val="106585"/>
                </a:solidFill>
                <a:latin typeface="Dosis" pitchFamily="2" charset="0"/>
              </a:rPr>
              <a:t> les cahiers  de classe.</a:t>
            </a:r>
          </a:p>
          <a:p>
            <a:pPr algn="ctr"/>
            <a:endParaRPr lang="fr-FR" sz="2700" dirty="0"/>
          </a:p>
        </p:txBody>
      </p:sp>
    </p:spTree>
    <p:extLst>
      <p:ext uri="{BB962C8B-B14F-4D97-AF65-F5344CB8AC3E}">
        <p14:creationId xmlns:p14="http://schemas.microsoft.com/office/powerpoint/2010/main" val="31746497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69ED6-00E4-0E86-C821-F1CD4416B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ABB36A-77FD-6DF5-7B9C-E46C838BF597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9BBEB9C-BDDC-2998-112A-E87BCB75D9F9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25ADAE-A2EA-EEDE-9048-0CE665FBCE14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75EC271-3D59-B62B-B068-BA34212F7658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8D6C891-0549-D086-75C4-2B3857736AE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15788CF-76BD-06FF-B926-063FF81FA0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71615642"/>
              </p:ext>
            </p:extLst>
          </p:nvPr>
        </p:nvGraphicFramePr>
        <p:xfrm>
          <a:off x="2" y="-2"/>
          <a:ext cx="13164288" cy="1016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4048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4048">
                  <a:extLst>
                    <a:ext uri="{9D8B030D-6E8A-4147-A177-3AD203B41FA5}">
                      <a16:colId xmlns:a16="http://schemas.microsoft.com/office/drawing/2014/main" val="4106409356"/>
                    </a:ext>
                  </a:extLst>
                </a:gridCol>
                <a:gridCol w="2194048">
                  <a:extLst>
                    <a:ext uri="{9D8B030D-6E8A-4147-A177-3AD203B41FA5}">
                      <a16:colId xmlns:a16="http://schemas.microsoft.com/office/drawing/2014/main" val="2700583366"/>
                    </a:ext>
                  </a:extLst>
                </a:gridCol>
                <a:gridCol w="2194048">
                  <a:extLst>
                    <a:ext uri="{9D8B030D-6E8A-4147-A177-3AD203B41FA5}">
                      <a16:colId xmlns:a16="http://schemas.microsoft.com/office/drawing/2014/main" val="1404658684"/>
                    </a:ext>
                  </a:extLst>
                </a:gridCol>
                <a:gridCol w="219404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4048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1016511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6B7AB7B-0FAD-BD4E-6AC5-EEC6D9694FE1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9939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19208-C2AA-2395-DDBD-20C74FC2F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B616C36-D30C-7F05-4C43-D527FD934BC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FCEB17-7329-DAD1-8BA7-792121790EAD}"/>
              </a:ext>
            </a:extLst>
          </p:cNvPr>
          <p:cNvSpPr/>
          <p:nvPr/>
        </p:nvSpPr>
        <p:spPr>
          <a:xfrm>
            <a:off x="275860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8847" lvl="4" algn="ctr" defTabSz="685853"/>
            <a:endParaRPr lang="fr-MA" sz="9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D8FA1AD-129B-0B10-4F4E-CB5FF108A0A0}"/>
              </a:ext>
            </a:extLst>
          </p:cNvPr>
          <p:cNvSpPr/>
          <p:nvPr/>
        </p:nvSpPr>
        <p:spPr>
          <a:xfrm>
            <a:off x="890768" y="439883"/>
            <a:ext cx="12549374" cy="8141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53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maitresse ramasse  les cahiers de classe. Corrigez</a:t>
            </a: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DC1ADD25-FDC9-866A-2C01-15A08A8AEB61}"/>
              </a:ext>
            </a:extLst>
          </p:cNvPr>
          <p:cNvSpPr/>
          <p:nvPr/>
        </p:nvSpPr>
        <p:spPr>
          <a:xfrm>
            <a:off x="375554" y="703753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2B16594-D10F-3D3F-B40B-50E598F21C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8650473"/>
              </p:ext>
            </p:extLst>
          </p:nvPr>
        </p:nvGraphicFramePr>
        <p:xfrm>
          <a:off x="9" y="-17318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C2E2590-5D27-B450-91F3-3DC34C3665E9}"/>
              </a:ext>
            </a:extLst>
          </p:cNvPr>
          <p:cNvSpPr/>
          <p:nvPr/>
        </p:nvSpPr>
        <p:spPr>
          <a:xfrm>
            <a:off x="450668" y="4332018"/>
            <a:ext cx="12814664" cy="202474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5400" b="1" dirty="0">
                <a:solidFill>
                  <a:srgbClr val="106585"/>
                </a:solidFill>
                <a:latin typeface="Dosis" pitchFamily="2" charset="0"/>
              </a:rPr>
              <a:t>La maitresse </a:t>
            </a:r>
            <a:r>
              <a:rPr lang="fr-MA" sz="5400" b="1" dirty="0">
                <a:solidFill>
                  <a:srgbClr val="FF0000"/>
                </a:solidFill>
                <a:latin typeface="Dosis" pitchFamily="2" charset="0"/>
              </a:rPr>
              <a:t>ramasse</a:t>
            </a:r>
            <a:r>
              <a:rPr lang="fr-MA" sz="5400" b="1" dirty="0">
                <a:solidFill>
                  <a:srgbClr val="106585"/>
                </a:solidFill>
                <a:latin typeface="Dosis" pitchFamily="2" charset="0"/>
              </a:rPr>
              <a:t> les cahiers  de classe.</a:t>
            </a:r>
          </a:p>
          <a:p>
            <a:pPr algn="ctr"/>
            <a:endParaRPr lang="fr-FR" sz="2700" dirty="0"/>
          </a:p>
        </p:txBody>
      </p:sp>
    </p:spTree>
    <p:extLst>
      <p:ext uri="{BB962C8B-B14F-4D97-AF65-F5344CB8AC3E}">
        <p14:creationId xmlns:p14="http://schemas.microsoft.com/office/powerpoint/2010/main" val="42602368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9A797-83FA-4184-F7AB-C2574F926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3E96DD-E8AF-DF5B-A5EF-D645E510914A}"/>
              </a:ext>
            </a:extLst>
          </p:cNvPr>
          <p:cNvSpPr/>
          <p:nvPr/>
        </p:nvSpPr>
        <p:spPr>
          <a:xfrm>
            <a:off x="0" y="3475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ED9F368-9038-782A-56BC-6A7329A6A823}"/>
              </a:ext>
            </a:extLst>
          </p:cNvPr>
          <p:cNvSpPr/>
          <p:nvPr/>
        </p:nvSpPr>
        <p:spPr>
          <a:xfrm>
            <a:off x="275858" y="34291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F917071-0816-CC6E-94DD-666CC00169C9}"/>
              </a:ext>
            </a:extLst>
          </p:cNvPr>
          <p:cNvSpPr/>
          <p:nvPr/>
        </p:nvSpPr>
        <p:spPr>
          <a:xfrm>
            <a:off x="285757" y="342905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F4FC3AE-C1FD-5340-0DB1-922ADEAF373C}"/>
              </a:ext>
            </a:extLst>
          </p:cNvPr>
          <p:cNvSpPr/>
          <p:nvPr/>
        </p:nvSpPr>
        <p:spPr>
          <a:xfrm>
            <a:off x="457202" y="51825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6F1E83B-DC5B-FD70-2303-1D885E325C0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03858159"/>
              </p:ext>
            </p:extLst>
          </p:nvPr>
        </p:nvGraphicFramePr>
        <p:xfrm>
          <a:off x="9903" y="-2886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5357B44A-FEFA-1969-5D05-E7C5396A969F}"/>
              </a:ext>
            </a:extLst>
          </p:cNvPr>
          <p:cNvSpPr txBox="1"/>
          <p:nvPr/>
        </p:nvSpPr>
        <p:spPr>
          <a:xfrm>
            <a:off x="1044167" y="47304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53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la phrase?</a:t>
            </a:r>
            <a:endParaRPr lang="en-US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26" name="Picture 2" descr="bienvenue à l'école, enfants devant l'illustration vectorielle de dessin  animé de l'école 16891327 Art vectoriel chez Vecteezy">
            <a:extLst>
              <a:ext uri="{FF2B5EF4-FFF2-40B4-BE49-F238E27FC236}">
                <a16:creationId xmlns:a16="http://schemas.microsoft.com/office/drawing/2014/main" id="{A573ADCE-BBD2-3297-FF54-7AD6AA8AD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31" y="3807253"/>
            <a:ext cx="7192536" cy="4045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7434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9A797-83FA-4184-F7AB-C2574F926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3E96DD-E8AF-DF5B-A5EF-D645E510914A}"/>
              </a:ext>
            </a:extLst>
          </p:cNvPr>
          <p:cNvSpPr/>
          <p:nvPr/>
        </p:nvSpPr>
        <p:spPr>
          <a:xfrm>
            <a:off x="0" y="3475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ED9F368-9038-782A-56BC-6A7329A6A823}"/>
              </a:ext>
            </a:extLst>
          </p:cNvPr>
          <p:cNvSpPr/>
          <p:nvPr/>
        </p:nvSpPr>
        <p:spPr>
          <a:xfrm>
            <a:off x="275858" y="34291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F917071-0816-CC6E-94DD-666CC00169C9}"/>
              </a:ext>
            </a:extLst>
          </p:cNvPr>
          <p:cNvSpPr/>
          <p:nvPr/>
        </p:nvSpPr>
        <p:spPr>
          <a:xfrm>
            <a:off x="285757" y="342905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F4FC3AE-C1FD-5340-0DB1-922ADEAF373C}"/>
              </a:ext>
            </a:extLst>
          </p:cNvPr>
          <p:cNvSpPr/>
          <p:nvPr/>
        </p:nvSpPr>
        <p:spPr>
          <a:xfrm>
            <a:off x="457202" y="51825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7BF45A6-F76D-75F5-3459-BC822A6D1392}"/>
              </a:ext>
            </a:extLst>
          </p:cNvPr>
          <p:cNvSpPr txBox="1"/>
          <p:nvPr/>
        </p:nvSpPr>
        <p:spPr>
          <a:xfrm>
            <a:off x="620722" y="2232586"/>
            <a:ext cx="128011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78">
              <a:defRPr/>
            </a:pPr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Les élèves </a:t>
            </a:r>
            <a:r>
              <a:rPr lang="fr-MA" sz="6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arrivent</a:t>
            </a:r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à l’école le </a:t>
            </a:r>
            <a:r>
              <a:rPr lang="fr-MA" sz="6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matin.</a:t>
            </a:r>
            <a:endParaRPr lang="fr-FR" sz="8000" b="1" dirty="0">
              <a:solidFill>
                <a:srgbClr val="4BACC6">
                  <a:lumMod val="75000"/>
                </a:srgb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6F1E83B-DC5B-FD70-2303-1D885E325C0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58808376"/>
              </p:ext>
            </p:extLst>
          </p:nvPr>
        </p:nvGraphicFramePr>
        <p:xfrm>
          <a:off x="9903" y="-2886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5357B44A-FEFA-1969-5D05-E7C5396A969F}"/>
              </a:ext>
            </a:extLst>
          </p:cNvPr>
          <p:cNvSpPr txBox="1"/>
          <p:nvPr/>
        </p:nvSpPr>
        <p:spPr>
          <a:xfrm>
            <a:off x="1044167" y="47304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53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élèves arrivent à l’école le matin.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Lisons ensemble.</a:t>
            </a:r>
          </a:p>
        </p:txBody>
      </p:sp>
      <p:pic>
        <p:nvPicPr>
          <p:cNvPr id="1026" name="Picture 2" descr="bienvenue à l'école, enfants devant l'illustration vectorielle de dessin  animé de l'école 16891327 Art vectoriel chez Vecteezy">
            <a:extLst>
              <a:ext uri="{FF2B5EF4-FFF2-40B4-BE49-F238E27FC236}">
                <a16:creationId xmlns:a16="http://schemas.microsoft.com/office/drawing/2014/main" id="{A573ADCE-BBD2-3297-FF54-7AD6AA8AD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271" y="5676900"/>
            <a:ext cx="5609457" cy="315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5726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F282A-210F-F706-68B1-B7DFE6838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0810839-E006-8C11-90B4-C89CE83B38FB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25FA9C5-E69F-47EA-957C-D3ED0A8B4AB0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804AD75-0E18-2B54-42FD-B67FAD0043B6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4F9B5FB-D621-4A0C-B1D1-AD706B658A21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9162980-3B11-0F89-BA29-82430E4D6DF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2F953E1-AF9C-8974-4E35-FC3901C73E9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71598794"/>
              </p:ext>
            </p:extLst>
          </p:nvPr>
        </p:nvGraphicFramePr>
        <p:xfrm>
          <a:off x="1" y="-2"/>
          <a:ext cx="13430244" cy="479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837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8374">
                  <a:extLst>
                    <a:ext uri="{9D8B030D-6E8A-4147-A177-3AD203B41FA5}">
                      <a16:colId xmlns:a16="http://schemas.microsoft.com/office/drawing/2014/main" val="883201002"/>
                    </a:ext>
                  </a:extLst>
                </a:gridCol>
                <a:gridCol w="2238374">
                  <a:extLst>
                    <a:ext uri="{9D8B030D-6E8A-4147-A177-3AD203B41FA5}">
                      <a16:colId xmlns:a16="http://schemas.microsoft.com/office/drawing/2014/main" val="1464095041"/>
                    </a:ext>
                  </a:extLst>
                </a:gridCol>
                <a:gridCol w="2238374">
                  <a:extLst>
                    <a:ext uri="{9D8B030D-6E8A-4147-A177-3AD203B41FA5}">
                      <a16:colId xmlns:a16="http://schemas.microsoft.com/office/drawing/2014/main" val="1830066001"/>
                    </a:ext>
                  </a:extLst>
                </a:gridCol>
                <a:gridCol w="22383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837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479194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F6AFF9C2-E51A-720E-8E21-011A11E5DBCC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649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D1D00A1-907D-5353-342A-700097BDFC3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477859" y="6361276"/>
            <a:ext cx="1421522" cy="191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79387-1781-EDEF-C4C7-B759FE8AA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D905535-8675-ABD4-CDA5-2EDB4836E4D1}"/>
              </a:ext>
            </a:extLst>
          </p:cNvPr>
          <p:cNvSpPr/>
          <p:nvPr/>
        </p:nvSpPr>
        <p:spPr>
          <a:xfrm>
            <a:off x="0" y="3475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7777B77-F4D4-EC6D-C7B6-C6705D56183D}"/>
              </a:ext>
            </a:extLst>
          </p:cNvPr>
          <p:cNvSpPr/>
          <p:nvPr/>
        </p:nvSpPr>
        <p:spPr>
          <a:xfrm>
            <a:off x="275858" y="34291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2A524F-7443-E56C-D89D-03385EC3016C}"/>
              </a:ext>
            </a:extLst>
          </p:cNvPr>
          <p:cNvSpPr/>
          <p:nvPr/>
        </p:nvSpPr>
        <p:spPr>
          <a:xfrm>
            <a:off x="285757" y="342905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D17F95C-6842-A909-A1FE-C67DF9DB11BE}"/>
              </a:ext>
            </a:extLst>
          </p:cNvPr>
          <p:cNvSpPr/>
          <p:nvPr/>
        </p:nvSpPr>
        <p:spPr>
          <a:xfrm>
            <a:off x="457202" y="51825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D1042CF-6D81-5926-35BE-CE04E94764FC}"/>
              </a:ext>
            </a:extLst>
          </p:cNvPr>
          <p:cNvSpPr txBox="1"/>
          <p:nvPr/>
        </p:nvSpPr>
        <p:spPr>
          <a:xfrm>
            <a:off x="620722" y="2232586"/>
            <a:ext cx="1280111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78">
              <a:defRPr/>
            </a:pPr>
            <a:endParaRPr lang="fr-MA" sz="6600" b="1" dirty="0">
              <a:solidFill>
                <a:srgbClr val="106585"/>
              </a:solidFill>
              <a:latin typeface="Dosis" pitchFamily="2" charset="0"/>
            </a:endParaRPr>
          </a:p>
          <a:p>
            <a:pPr defTabSz="1028778">
              <a:defRPr/>
            </a:pPr>
            <a:endParaRPr lang="fr-MA" sz="6600" b="1" dirty="0">
              <a:solidFill>
                <a:srgbClr val="106585"/>
              </a:solidFill>
              <a:latin typeface="Dosis" pitchFamily="2" charset="0"/>
            </a:endParaRPr>
          </a:p>
          <a:p>
            <a:pPr defTabSz="1028778">
              <a:defRPr/>
            </a:pPr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Les élèves </a:t>
            </a:r>
            <a:r>
              <a:rPr lang="fr-MA" sz="6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arrivent</a:t>
            </a:r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à l’école le </a:t>
            </a:r>
            <a:r>
              <a:rPr lang="fr-MA" sz="6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matin.</a:t>
            </a:r>
            <a:endParaRPr lang="fr-FR" sz="8000" b="1" dirty="0">
              <a:solidFill>
                <a:srgbClr val="4BACC6">
                  <a:lumMod val="75000"/>
                </a:srgb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7072E8E-053C-DBDF-5F21-A1F240D490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48458322"/>
              </p:ext>
            </p:extLst>
          </p:nvPr>
        </p:nvGraphicFramePr>
        <p:xfrm>
          <a:off x="9903" y="-2886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50CC39B5-0E78-7C4D-2B8E-3C1DDDCF5C2D}"/>
              </a:ext>
            </a:extLst>
          </p:cNvPr>
          <p:cNvSpPr txBox="1"/>
          <p:nvPr/>
        </p:nvSpPr>
        <p:spPr>
          <a:xfrm>
            <a:off x="1044167" y="47304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53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élèves arrivent à l’école le matin.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25923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0D9A4-0E22-F77B-7591-32CF0DF90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4BE460D-7981-45A1-D518-7F9BBA44A6C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8922EF-4CE4-123F-DBAE-CDB084EDEC8F}"/>
              </a:ext>
            </a:extLst>
          </p:cNvPr>
          <p:cNvSpPr/>
          <p:nvPr/>
        </p:nvSpPr>
        <p:spPr>
          <a:xfrm>
            <a:off x="275860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8847" lvl="4" algn="ctr" defTabSz="685853"/>
            <a:endParaRPr lang="fr-MA" sz="9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25F2823-84E0-B85B-14AD-B33CBECDC882}"/>
              </a:ext>
            </a:extLst>
          </p:cNvPr>
          <p:cNvSpPr/>
          <p:nvPr/>
        </p:nvSpPr>
        <p:spPr>
          <a:xfrm>
            <a:off x="890768" y="439883"/>
            <a:ext cx="12549374" cy="8141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53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la phrase?</a:t>
            </a: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10EB30CB-EBED-E667-50D3-45A49783D1DD}"/>
              </a:ext>
            </a:extLst>
          </p:cNvPr>
          <p:cNvSpPr/>
          <p:nvPr/>
        </p:nvSpPr>
        <p:spPr>
          <a:xfrm>
            <a:off x="375554" y="703753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2BFC05B-105A-AEF5-DCC9-D5BE349D2B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46805425"/>
              </p:ext>
            </p:extLst>
          </p:nvPr>
        </p:nvGraphicFramePr>
        <p:xfrm>
          <a:off x="18302" y="0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074" name="Picture 2" descr="Image générée">
            <a:extLst>
              <a:ext uri="{FF2B5EF4-FFF2-40B4-BE49-F238E27FC236}">
                <a16:creationId xmlns:a16="http://schemas.microsoft.com/office/drawing/2014/main" id="{B236B35A-FF8A-2679-FA06-30AE2973C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837" y="4062461"/>
            <a:ext cx="8131890" cy="542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751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0D9A4-0E22-F77B-7591-32CF0DF90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4BE460D-7981-45A1-D518-7F9BBA44A6C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8922EF-4CE4-123F-DBAE-CDB084EDEC8F}"/>
              </a:ext>
            </a:extLst>
          </p:cNvPr>
          <p:cNvSpPr/>
          <p:nvPr/>
        </p:nvSpPr>
        <p:spPr>
          <a:xfrm>
            <a:off x="275860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8847" lvl="4" algn="ctr" defTabSz="685853"/>
            <a:endParaRPr lang="fr-MA" sz="9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25F2823-84E0-B85B-14AD-B33CBECDC882}"/>
              </a:ext>
            </a:extLst>
          </p:cNvPr>
          <p:cNvSpPr/>
          <p:nvPr/>
        </p:nvSpPr>
        <p:spPr>
          <a:xfrm>
            <a:off x="890768" y="439883"/>
            <a:ext cx="12549374" cy="8141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53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élèves rangent leurs affaires. lisons ensemble. </a:t>
            </a: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10EB30CB-EBED-E667-50D3-45A49783D1DD}"/>
              </a:ext>
            </a:extLst>
          </p:cNvPr>
          <p:cNvSpPr/>
          <p:nvPr/>
        </p:nvSpPr>
        <p:spPr>
          <a:xfrm>
            <a:off x="375554" y="703753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2BFC05B-105A-AEF5-DCC9-D5BE349D2B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3096722"/>
              </p:ext>
            </p:extLst>
          </p:nvPr>
        </p:nvGraphicFramePr>
        <p:xfrm>
          <a:off x="18302" y="-20582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60D2868-401E-EB45-0D48-ADD91450FE05}"/>
              </a:ext>
            </a:extLst>
          </p:cNvPr>
          <p:cNvSpPr/>
          <p:nvPr/>
        </p:nvSpPr>
        <p:spPr>
          <a:xfrm>
            <a:off x="375554" y="2463055"/>
            <a:ext cx="12814664" cy="202474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5400" b="1" dirty="0">
                <a:solidFill>
                  <a:srgbClr val="106585"/>
                </a:solidFill>
                <a:latin typeface="Dosis" pitchFamily="2" charset="0"/>
              </a:rPr>
              <a:t>Les élèves </a:t>
            </a:r>
            <a:r>
              <a:rPr lang="fr-MA" sz="5400" b="1" dirty="0">
                <a:solidFill>
                  <a:srgbClr val="FF0000"/>
                </a:solidFill>
                <a:latin typeface="Dosis" pitchFamily="2" charset="0"/>
              </a:rPr>
              <a:t>rangent</a:t>
            </a:r>
            <a:r>
              <a:rPr lang="fr-MA" sz="5400" b="1" dirty="0">
                <a:solidFill>
                  <a:srgbClr val="106585"/>
                </a:solidFill>
                <a:latin typeface="Dosis" pitchFamily="2" charset="0"/>
              </a:rPr>
              <a:t> leurs affaires.</a:t>
            </a:r>
          </a:p>
          <a:p>
            <a:pPr algn="ctr"/>
            <a:endParaRPr lang="fr-FR" sz="2700" dirty="0"/>
          </a:p>
        </p:txBody>
      </p:sp>
      <p:pic>
        <p:nvPicPr>
          <p:cNvPr id="3074" name="Picture 2" descr="Image générée">
            <a:extLst>
              <a:ext uri="{FF2B5EF4-FFF2-40B4-BE49-F238E27FC236}">
                <a16:creationId xmlns:a16="http://schemas.microsoft.com/office/drawing/2014/main" id="{B236B35A-FF8A-2679-FA06-30AE2973C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936" y="5524500"/>
            <a:ext cx="5420127" cy="361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2306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48F1A-502C-4461-791D-EE92B194B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15F3B80-6C80-3D4F-1E69-A400034B1FD2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4E80DB0-A0C2-9D72-DF7C-5E670E4BE03C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D0C1370-43D0-1C6A-592D-BFCCE39CBB68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1C2C8A-6D01-C0C0-6FDE-775BF90B59DA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DCB430C-6517-FAA5-49BE-EF89E4B5060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1576492-5EBA-0D16-757A-C6C631CA37C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67215225"/>
              </p:ext>
            </p:extLst>
          </p:nvPr>
        </p:nvGraphicFramePr>
        <p:xfrm>
          <a:off x="2" y="-2"/>
          <a:ext cx="13258800" cy="730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176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113086232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692956895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730099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3207B47-07EA-C04E-AEF6-DE9443B6813E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9298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C0D9A4-0E22-F77B-7591-32CF0DF90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4BE460D-7981-45A1-D518-7F9BBA44A6C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8922EF-4CE4-123F-DBAE-CDB084EDEC8F}"/>
              </a:ext>
            </a:extLst>
          </p:cNvPr>
          <p:cNvSpPr/>
          <p:nvPr/>
        </p:nvSpPr>
        <p:spPr>
          <a:xfrm>
            <a:off x="275860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8847" lvl="4" algn="ctr" defTabSz="685853"/>
            <a:endParaRPr lang="fr-MA" sz="9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25F2823-84E0-B85B-14AD-B33CBECDC882}"/>
              </a:ext>
            </a:extLst>
          </p:cNvPr>
          <p:cNvSpPr/>
          <p:nvPr/>
        </p:nvSpPr>
        <p:spPr>
          <a:xfrm>
            <a:off x="890768" y="439883"/>
            <a:ext cx="12549374" cy="8141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53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élèves rangent leurs affaires. Corrigez. </a:t>
            </a: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10EB30CB-EBED-E667-50D3-45A49783D1DD}"/>
              </a:ext>
            </a:extLst>
          </p:cNvPr>
          <p:cNvSpPr/>
          <p:nvPr/>
        </p:nvSpPr>
        <p:spPr>
          <a:xfrm>
            <a:off x="375554" y="703753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2BFC05B-105A-AEF5-DCC9-D5BE349D2B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85887132"/>
              </p:ext>
            </p:extLst>
          </p:nvPr>
        </p:nvGraphicFramePr>
        <p:xfrm>
          <a:off x="0" y="-34619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60D2868-401E-EB45-0D48-ADD91450FE05}"/>
              </a:ext>
            </a:extLst>
          </p:cNvPr>
          <p:cNvSpPr/>
          <p:nvPr/>
        </p:nvSpPr>
        <p:spPr>
          <a:xfrm>
            <a:off x="557028" y="3848100"/>
            <a:ext cx="12814664" cy="202474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5400" b="1" dirty="0">
                <a:solidFill>
                  <a:srgbClr val="106585"/>
                </a:solidFill>
                <a:latin typeface="Dosis" pitchFamily="2" charset="0"/>
              </a:rPr>
              <a:t>Les élèves </a:t>
            </a:r>
            <a:r>
              <a:rPr lang="fr-MA" sz="5400" b="1" dirty="0">
                <a:solidFill>
                  <a:srgbClr val="FF0000"/>
                </a:solidFill>
                <a:latin typeface="Dosis" pitchFamily="2" charset="0"/>
              </a:rPr>
              <a:t>rangent</a:t>
            </a:r>
            <a:r>
              <a:rPr lang="fr-MA" sz="5400" b="1" dirty="0">
                <a:solidFill>
                  <a:srgbClr val="106585"/>
                </a:solidFill>
                <a:latin typeface="Dosis" pitchFamily="2" charset="0"/>
              </a:rPr>
              <a:t> leurs affaires.</a:t>
            </a:r>
          </a:p>
          <a:p>
            <a:pPr algn="ctr"/>
            <a:endParaRPr lang="fr-FR" sz="2700" dirty="0"/>
          </a:p>
        </p:txBody>
      </p:sp>
    </p:spTree>
    <p:extLst>
      <p:ext uri="{BB962C8B-B14F-4D97-AF65-F5344CB8AC3E}">
        <p14:creationId xmlns:p14="http://schemas.microsoft.com/office/powerpoint/2010/main" val="33086702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9A797-83FA-4184-F7AB-C2574F926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3E96DD-E8AF-DF5B-A5EF-D645E510914A}"/>
              </a:ext>
            </a:extLst>
          </p:cNvPr>
          <p:cNvSpPr/>
          <p:nvPr/>
        </p:nvSpPr>
        <p:spPr>
          <a:xfrm>
            <a:off x="0" y="3475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ED9F368-9038-782A-56BC-6A7329A6A823}"/>
              </a:ext>
            </a:extLst>
          </p:cNvPr>
          <p:cNvSpPr/>
          <p:nvPr/>
        </p:nvSpPr>
        <p:spPr>
          <a:xfrm>
            <a:off x="275858" y="34291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F917071-0816-CC6E-94DD-666CC00169C9}"/>
              </a:ext>
            </a:extLst>
          </p:cNvPr>
          <p:cNvSpPr/>
          <p:nvPr/>
        </p:nvSpPr>
        <p:spPr>
          <a:xfrm>
            <a:off x="285757" y="342905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F4FC3AE-C1FD-5340-0DB1-922ADEAF373C}"/>
              </a:ext>
            </a:extLst>
          </p:cNvPr>
          <p:cNvSpPr/>
          <p:nvPr/>
        </p:nvSpPr>
        <p:spPr>
          <a:xfrm>
            <a:off x="457202" y="51825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6F1E83B-DC5B-FD70-2303-1D885E325C0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4066910"/>
              </p:ext>
            </p:extLst>
          </p:nvPr>
        </p:nvGraphicFramePr>
        <p:xfrm>
          <a:off x="9903" y="-2886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5357B44A-FEFA-1969-5D05-E7C5396A969F}"/>
              </a:ext>
            </a:extLst>
          </p:cNvPr>
          <p:cNvSpPr txBox="1"/>
          <p:nvPr/>
        </p:nvSpPr>
        <p:spPr>
          <a:xfrm>
            <a:off x="1044167" y="47304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53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la phrase?</a:t>
            </a:r>
            <a:endParaRPr lang="en-US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1506" name="Picture 2" descr="jolie petite fille sautant à la corde à sauter. illustration vectorielle.  sport pour enfants 12744318 Art vectoriel chez Vecteezy">
            <a:extLst>
              <a:ext uri="{FF2B5EF4-FFF2-40B4-BE49-F238E27FC236}">
                <a16:creationId xmlns:a16="http://schemas.microsoft.com/office/drawing/2014/main" id="{612BB321-8CF3-7042-5323-153302B7A2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118693"/>
            <a:ext cx="5236317" cy="472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2177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30EF1-FB96-D56C-DAD6-153A8E8EF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0B0A28-9FA7-3378-FCD0-21BC09D069E1}"/>
              </a:ext>
            </a:extLst>
          </p:cNvPr>
          <p:cNvSpPr/>
          <p:nvPr/>
        </p:nvSpPr>
        <p:spPr>
          <a:xfrm>
            <a:off x="0" y="3475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DE54677-6F6D-21D7-9CDA-2FA39D5EFF4D}"/>
              </a:ext>
            </a:extLst>
          </p:cNvPr>
          <p:cNvSpPr/>
          <p:nvPr/>
        </p:nvSpPr>
        <p:spPr>
          <a:xfrm>
            <a:off x="275858" y="34291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FDAC984-9235-E17C-FB9A-69D733E2C649}"/>
              </a:ext>
            </a:extLst>
          </p:cNvPr>
          <p:cNvSpPr/>
          <p:nvPr/>
        </p:nvSpPr>
        <p:spPr>
          <a:xfrm>
            <a:off x="285757" y="342905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D3D203B-CF17-515E-6C01-BF89869EE03C}"/>
              </a:ext>
            </a:extLst>
          </p:cNvPr>
          <p:cNvSpPr/>
          <p:nvPr/>
        </p:nvSpPr>
        <p:spPr>
          <a:xfrm>
            <a:off x="457202" y="51825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EBE3E3-D9E2-5120-E22E-A2787DC51D55}"/>
              </a:ext>
            </a:extLst>
          </p:cNvPr>
          <p:cNvSpPr txBox="1"/>
          <p:nvPr/>
        </p:nvSpPr>
        <p:spPr>
          <a:xfrm>
            <a:off x="563078" y="3078585"/>
            <a:ext cx="12886970" cy="243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78">
              <a:defRPr/>
            </a:pPr>
            <a:r>
              <a:rPr lang="fr-MA" sz="7200" b="1" dirty="0">
                <a:solidFill>
                  <a:srgbClr val="106585"/>
                </a:solidFill>
                <a:latin typeface="Dosis" pitchFamily="2" charset="0"/>
              </a:rPr>
              <a:t>Elle </a:t>
            </a:r>
            <a:r>
              <a:rPr lang="fr-MA" sz="7200" b="1" dirty="0">
                <a:solidFill>
                  <a:srgbClr val="C00000"/>
                </a:solidFill>
                <a:latin typeface="Dosis" pitchFamily="2" charset="0"/>
              </a:rPr>
              <a:t>joue</a:t>
            </a:r>
            <a:r>
              <a:rPr lang="fr-MA" sz="7200" b="1" dirty="0">
                <a:solidFill>
                  <a:srgbClr val="106585"/>
                </a:solidFill>
                <a:latin typeface="Dosis" pitchFamily="2" charset="0"/>
              </a:rPr>
              <a:t> à </a:t>
            </a:r>
            <a:r>
              <a:rPr lang="fr-MA" sz="7200" b="1" dirty="0">
                <a:solidFill>
                  <a:srgbClr val="C00000"/>
                </a:solidFill>
                <a:latin typeface="Dosis" pitchFamily="2" charset="0"/>
              </a:rPr>
              <a:t>la corde à sauter</a:t>
            </a:r>
          </a:p>
          <a:p>
            <a:pPr algn="ctr" defTabSz="1028778">
              <a:defRPr/>
            </a:pPr>
            <a:endParaRPr lang="fr-FR" sz="8003" b="1" dirty="0">
              <a:solidFill>
                <a:srgbClr val="4BACC6">
                  <a:lumMod val="75000"/>
                </a:srgb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59615BB-0A33-39A7-28F8-F5C940BDB4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74353169"/>
              </p:ext>
            </p:extLst>
          </p:nvPr>
        </p:nvGraphicFramePr>
        <p:xfrm>
          <a:off x="9903" y="-2886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CB3A02F-3CAF-ADBF-1B33-E1B75AFA0123}"/>
              </a:ext>
            </a:extLst>
          </p:cNvPr>
          <p:cNvSpPr txBox="1"/>
          <p:nvPr/>
        </p:nvSpPr>
        <p:spPr>
          <a:xfrm>
            <a:off x="1044167" y="47304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53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 joue à la corde à sauter.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Lisons ensemble.</a:t>
            </a:r>
          </a:p>
        </p:txBody>
      </p:sp>
      <p:pic>
        <p:nvPicPr>
          <p:cNvPr id="21506" name="Picture 2" descr="jolie petite fille sautant à la corde à sauter. illustration vectorielle.  sport pour enfants 12744318 Art vectoriel chez Vecteezy">
            <a:extLst>
              <a:ext uri="{FF2B5EF4-FFF2-40B4-BE49-F238E27FC236}">
                <a16:creationId xmlns:a16="http://schemas.microsoft.com/office/drawing/2014/main" id="{EC75166E-D5E3-4ECA-93A8-6C68BFCF5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286500"/>
            <a:ext cx="3436751" cy="310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08997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8CBE2-90B9-3896-A136-36EA4AC0D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7256266-AE89-F30E-39C8-F9AFBFA3ACFE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CB04C0B-205E-B5C8-2E07-A542EB7E24AA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141953E-38CE-BDAB-722C-2D2B9DCD6ECA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2432983-7245-8B84-C7F5-62B45BCD0D7C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ABECF72-4B45-C3D1-80F1-E353FC61622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54C87E2-1D8F-929D-377D-F7E1AB47549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60589798"/>
              </p:ext>
            </p:extLst>
          </p:nvPr>
        </p:nvGraphicFramePr>
        <p:xfrm>
          <a:off x="1" y="-2"/>
          <a:ext cx="13440138" cy="830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00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40023">
                  <a:extLst>
                    <a:ext uri="{9D8B030D-6E8A-4147-A177-3AD203B41FA5}">
                      <a16:colId xmlns:a16="http://schemas.microsoft.com/office/drawing/2014/main" val="1681538977"/>
                    </a:ext>
                  </a:extLst>
                </a:gridCol>
                <a:gridCol w="2240023">
                  <a:extLst>
                    <a:ext uri="{9D8B030D-6E8A-4147-A177-3AD203B41FA5}">
                      <a16:colId xmlns:a16="http://schemas.microsoft.com/office/drawing/2014/main" val="2178496327"/>
                    </a:ext>
                  </a:extLst>
                </a:gridCol>
                <a:gridCol w="2240023">
                  <a:extLst>
                    <a:ext uri="{9D8B030D-6E8A-4147-A177-3AD203B41FA5}">
                      <a16:colId xmlns:a16="http://schemas.microsoft.com/office/drawing/2014/main" val="3410912884"/>
                    </a:ext>
                  </a:extLst>
                </a:gridCol>
                <a:gridCol w="22400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400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83054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FF95EEA2-1DDD-CA3D-659F-C09236ACD9C5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748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31605-8EEA-1381-2C5D-52ED618F7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2B441D9-2552-2D96-2D2B-3866131B70B2}"/>
              </a:ext>
            </a:extLst>
          </p:cNvPr>
          <p:cNvSpPr/>
          <p:nvPr/>
        </p:nvSpPr>
        <p:spPr>
          <a:xfrm>
            <a:off x="0" y="3475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534D63F-E9A7-381B-E7AA-A48EEDABFC7B}"/>
              </a:ext>
            </a:extLst>
          </p:cNvPr>
          <p:cNvSpPr/>
          <p:nvPr/>
        </p:nvSpPr>
        <p:spPr>
          <a:xfrm>
            <a:off x="275858" y="34291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118E5C4-830E-711B-6EFC-A9EE0E6C57AC}"/>
              </a:ext>
            </a:extLst>
          </p:cNvPr>
          <p:cNvSpPr/>
          <p:nvPr/>
        </p:nvSpPr>
        <p:spPr>
          <a:xfrm>
            <a:off x="285757" y="342905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A51F7BA-17A3-F460-CCCB-9AEBA0F7B698}"/>
              </a:ext>
            </a:extLst>
          </p:cNvPr>
          <p:cNvSpPr/>
          <p:nvPr/>
        </p:nvSpPr>
        <p:spPr>
          <a:xfrm>
            <a:off x="457202" y="51825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F5A4406-AD98-9B1B-E375-6531078E540B}"/>
              </a:ext>
            </a:extLst>
          </p:cNvPr>
          <p:cNvSpPr txBox="1"/>
          <p:nvPr/>
        </p:nvSpPr>
        <p:spPr>
          <a:xfrm>
            <a:off x="563078" y="3078585"/>
            <a:ext cx="12886970" cy="464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78">
              <a:defRPr/>
            </a:pPr>
            <a:endParaRPr lang="fr-MA" sz="7200" b="1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1028778">
              <a:defRPr/>
            </a:pPr>
            <a:endParaRPr lang="fr-MA" sz="7200" b="1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1028778">
              <a:defRPr/>
            </a:pPr>
            <a:r>
              <a:rPr lang="fr-MA" sz="7200" b="1" dirty="0">
                <a:solidFill>
                  <a:srgbClr val="106585"/>
                </a:solidFill>
                <a:latin typeface="Dosis" pitchFamily="2" charset="0"/>
              </a:rPr>
              <a:t>Elle </a:t>
            </a:r>
            <a:r>
              <a:rPr lang="fr-MA" sz="7200" b="1" dirty="0">
                <a:solidFill>
                  <a:srgbClr val="C00000"/>
                </a:solidFill>
                <a:latin typeface="Dosis" pitchFamily="2" charset="0"/>
              </a:rPr>
              <a:t>joue</a:t>
            </a:r>
            <a:r>
              <a:rPr lang="fr-MA" sz="7200" b="1" dirty="0">
                <a:solidFill>
                  <a:srgbClr val="106585"/>
                </a:solidFill>
                <a:latin typeface="Dosis" pitchFamily="2" charset="0"/>
              </a:rPr>
              <a:t> à </a:t>
            </a:r>
            <a:r>
              <a:rPr lang="fr-MA" sz="7200" b="1" dirty="0">
                <a:solidFill>
                  <a:srgbClr val="C00000"/>
                </a:solidFill>
                <a:latin typeface="Dosis" pitchFamily="2" charset="0"/>
              </a:rPr>
              <a:t>la corde à sauter</a:t>
            </a:r>
          </a:p>
          <a:p>
            <a:pPr algn="ctr" defTabSz="1028778">
              <a:defRPr/>
            </a:pPr>
            <a:endParaRPr lang="fr-FR" sz="8003" b="1" dirty="0">
              <a:solidFill>
                <a:srgbClr val="4BACC6">
                  <a:lumMod val="75000"/>
                </a:srgb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74DA7E7-CCDD-5B15-0498-6916F9FBD69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77892625"/>
              </p:ext>
            </p:extLst>
          </p:nvPr>
        </p:nvGraphicFramePr>
        <p:xfrm>
          <a:off x="9903" y="-2886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8B151E0-983E-1CBD-F0A1-4C4437EFBCE7}"/>
              </a:ext>
            </a:extLst>
          </p:cNvPr>
          <p:cNvSpPr txBox="1"/>
          <p:nvPr/>
        </p:nvSpPr>
        <p:spPr>
          <a:xfrm>
            <a:off x="1044167" y="47304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53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 joue à la corde à sauter.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29929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3435E-3838-6BC8-8011-439EADFE2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D90BF9-7D7C-30F7-EC82-99F3E4E6157F}"/>
              </a:ext>
            </a:extLst>
          </p:cNvPr>
          <p:cNvSpPr/>
          <p:nvPr/>
        </p:nvSpPr>
        <p:spPr>
          <a:xfrm>
            <a:off x="0" y="3475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4D98E8F-701B-B6E7-E4EA-8ADEE6038D31}"/>
              </a:ext>
            </a:extLst>
          </p:cNvPr>
          <p:cNvSpPr/>
          <p:nvPr/>
        </p:nvSpPr>
        <p:spPr>
          <a:xfrm>
            <a:off x="275858" y="34291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DDA858-FC94-80B3-EC0A-28769E6B93BF}"/>
              </a:ext>
            </a:extLst>
          </p:cNvPr>
          <p:cNvSpPr/>
          <p:nvPr/>
        </p:nvSpPr>
        <p:spPr>
          <a:xfrm>
            <a:off x="285757" y="342905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1D96A60-037D-C5BA-0F42-67D236A95060}"/>
              </a:ext>
            </a:extLst>
          </p:cNvPr>
          <p:cNvSpPr/>
          <p:nvPr/>
        </p:nvSpPr>
        <p:spPr>
          <a:xfrm>
            <a:off x="457202" y="51825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4FB8C0B-7DDB-568D-0A56-35AD287CA34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04538238"/>
              </p:ext>
            </p:extLst>
          </p:nvPr>
        </p:nvGraphicFramePr>
        <p:xfrm>
          <a:off x="-153140" y="-43781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982B337-7ED3-401C-E15B-AE868CCABCC9}"/>
              </a:ext>
            </a:extLst>
          </p:cNvPr>
          <p:cNvSpPr txBox="1"/>
          <p:nvPr/>
        </p:nvSpPr>
        <p:spPr>
          <a:xfrm>
            <a:off x="882623" y="419105"/>
            <a:ext cx="12387462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53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la phrase?</a:t>
            </a:r>
          </a:p>
        </p:txBody>
      </p:sp>
      <p:pic>
        <p:nvPicPr>
          <p:cNvPr id="5" name="Picture 2" descr="Élèves au primaire">
            <a:extLst>
              <a:ext uri="{FF2B5EF4-FFF2-40B4-BE49-F238E27FC236}">
                <a16:creationId xmlns:a16="http://schemas.microsoft.com/office/drawing/2014/main" id="{08FECBB0-EFB3-1FC6-B946-6EF5BDB6C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352" y="3495895"/>
            <a:ext cx="7123296" cy="462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322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1333500"/>
            <a:ext cx="12001500" cy="7427948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109342" y="1712990"/>
            <a:ext cx="9854060" cy="5424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de </a:t>
            </a:r>
            <a:r>
              <a:rPr lang="en-US" sz="3600" dirty="0" err="1">
                <a:solidFill>
                  <a:srgbClr val="1F497D"/>
                </a:solidFill>
                <a:latin typeface="Carelia"/>
              </a:rPr>
              <a:t>rebrassage</a:t>
            </a:r>
            <a:r>
              <a:rPr lang="en-US" sz="3600" dirty="0">
                <a:solidFill>
                  <a:srgbClr val="1F497D"/>
                </a:solidFill>
                <a:latin typeface="Carelia"/>
              </a:rPr>
              <a:t>- </a:t>
            </a:r>
            <a:r>
              <a:rPr lang="en-US" sz="3600" dirty="0" err="1">
                <a:solidFill>
                  <a:srgbClr val="1F497D"/>
                </a:solidFill>
                <a:latin typeface="Carelia"/>
              </a:rPr>
              <a:t>suivi</a:t>
            </a:r>
            <a:r>
              <a:rPr lang="en-US" sz="3600" dirty="0">
                <a:solidFill>
                  <a:srgbClr val="1F497D"/>
                </a:solidFill>
                <a:latin typeface="Carelia"/>
              </a:rPr>
              <a:t> 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1752599" y="2784238"/>
            <a:ext cx="11232097" cy="4874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</a:t>
            </a:r>
          </a:p>
          <a:p>
            <a:pPr marL="457200" indent="-457200" defTabSz="6858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sz="3200" dirty="0" err="1">
                <a:solidFill>
                  <a:srgbClr val="106585"/>
                </a:solidFill>
                <a:latin typeface="Carelia"/>
              </a:rPr>
              <a:t>Rituel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dictée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  <a:p>
            <a:pPr marL="457200" indent="-457200" defTabSz="6858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sz="3200" dirty="0" err="1">
                <a:solidFill>
                  <a:srgbClr val="106585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du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  <a:p>
            <a:pPr marL="457200" indent="-457200" defTabSz="6858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fr-MA" sz="3200" dirty="0">
                <a:solidFill>
                  <a:srgbClr val="106585"/>
                </a:solidFill>
                <a:latin typeface="Carelia"/>
              </a:rPr>
              <a:t>De l’oral à l’écrit: les phrases</a:t>
            </a:r>
          </a:p>
          <a:p>
            <a:pPr marL="457200" indent="-457200" defTabSz="6858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fr-MA" sz="3200" dirty="0">
                <a:solidFill>
                  <a:srgbClr val="106585"/>
                </a:solidFill>
                <a:latin typeface="Carelia"/>
              </a:rPr>
              <a:t>Exercice écrit</a:t>
            </a:r>
          </a:p>
          <a:p>
            <a:pPr marL="457200" indent="-457200" defTabSz="6858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fr-MA" sz="3200" dirty="0">
                <a:solidFill>
                  <a:srgbClr val="106585"/>
                </a:solidFill>
                <a:latin typeface="Carelia"/>
              </a:rPr>
              <a:t>Passation du test de suivi.</a:t>
            </a:r>
          </a:p>
          <a:p>
            <a:pPr defTabSz="685800">
              <a:lnSpc>
                <a:spcPts val="3026"/>
              </a:lnSpc>
              <a:defRPr/>
            </a:pPr>
            <a:endParaRPr lang="fr-MA" sz="3200" dirty="0">
              <a:solidFill>
                <a:srgbClr val="106585"/>
              </a:solidFill>
              <a:latin typeface="Carelia"/>
            </a:endParaRPr>
          </a:p>
          <a:p>
            <a:pPr defTabSz="685800">
              <a:lnSpc>
                <a:spcPts val="3026"/>
              </a:lnSpc>
              <a:defRPr/>
            </a:pP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C523197-8982-73B4-6994-7B40341F128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E4C3F-C806-AB93-0035-74A891B5B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1671CC-6BFB-9C77-188B-F6571B91BDD0}"/>
              </a:ext>
            </a:extLst>
          </p:cNvPr>
          <p:cNvSpPr/>
          <p:nvPr/>
        </p:nvSpPr>
        <p:spPr>
          <a:xfrm>
            <a:off x="0" y="3475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E7D38BD-47CA-F2B3-0BDA-E529B7A7881D}"/>
              </a:ext>
            </a:extLst>
          </p:cNvPr>
          <p:cNvSpPr/>
          <p:nvPr/>
        </p:nvSpPr>
        <p:spPr>
          <a:xfrm>
            <a:off x="275858" y="34291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0C906F2-DA5F-510A-67F6-E92D402BD984}"/>
              </a:ext>
            </a:extLst>
          </p:cNvPr>
          <p:cNvSpPr/>
          <p:nvPr/>
        </p:nvSpPr>
        <p:spPr>
          <a:xfrm>
            <a:off x="285757" y="342905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E58BB93-8061-E1FA-459B-FD31B16BF8D3}"/>
              </a:ext>
            </a:extLst>
          </p:cNvPr>
          <p:cNvSpPr/>
          <p:nvPr/>
        </p:nvSpPr>
        <p:spPr>
          <a:xfrm>
            <a:off x="457202" y="51825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55F8F4-1DD3-6E2F-3236-D3CD4CEB37F6}"/>
              </a:ext>
            </a:extLst>
          </p:cNvPr>
          <p:cNvSpPr txBox="1"/>
          <p:nvPr/>
        </p:nvSpPr>
        <p:spPr>
          <a:xfrm>
            <a:off x="457202" y="2909675"/>
            <a:ext cx="128128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78">
              <a:defRPr/>
            </a:pPr>
            <a:r>
              <a:rPr lang="fr-FR" sz="6000" b="1" dirty="0">
                <a:solidFill>
                  <a:srgbClr val="0070C0"/>
                </a:solidFill>
                <a:latin typeface="Dosis" pitchFamily="2" charset="0"/>
              </a:rPr>
              <a:t>Les élèves </a:t>
            </a:r>
            <a:r>
              <a:rPr lang="fr-FR" sz="6000" b="1" dirty="0">
                <a:solidFill>
                  <a:srgbClr val="C00000"/>
                </a:solidFill>
                <a:latin typeface="Dosis" pitchFamily="2" charset="0"/>
              </a:rPr>
              <a:t>jouent</a:t>
            </a:r>
            <a:r>
              <a:rPr lang="fr-FR" sz="6000" b="1" dirty="0">
                <a:solidFill>
                  <a:srgbClr val="0070C0"/>
                </a:solidFill>
                <a:latin typeface="Dosis" pitchFamily="2" charset="0"/>
              </a:rPr>
              <a:t> dans </a:t>
            </a:r>
            <a:r>
              <a:rPr lang="fr-FR" sz="6000" b="1" dirty="0">
                <a:solidFill>
                  <a:srgbClr val="C00000"/>
                </a:solidFill>
                <a:latin typeface="Dosis" pitchFamily="2" charset="0"/>
              </a:rPr>
              <a:t>la cour</a:t>
            </a:r>
            <a:r>
              <a:rPr lang="fr-FR" sz="6000" b="1" dirty="0">
                <a:solidFill>
                  <a:srgbClr val="0070C0"/>
                </a:solidFill>
                <a:latin typeface="Dosis" pitchFamily="2" charset="0"/>
              </a:rPr>
              <a:t>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BAEA105-C123-F301-4C22-C3629B53358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83154759"/>
              </p:ext>
            </p:extLst>
          </p:nvPr>
        </p:nvGraphicFramePr>
        <p:xfrm>
          <a:off x="9903" y="-2886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BB3F16A-3938-F63F-2B73-C318831552D7}"/>
              </a:ext>
            </a:extLst>
          </p:cNvPr>
          <p:cNvSpPr txBox="1"/>
          <p:nvPr/>
        </p:nvSpPr>
        <p:spPr>
          <a:xfrm>
            <a:off x="882623" y="419105"/>
            <a:ext cx="12387462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53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élèves jouent dans la cour.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 ensemble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2" descr="Élèves au primaire">
            <a:extLst>
              <a:ext uri="{FF2B5EF4-FFF2-40B4-BE49-F238E27FC236}">
                <a16:creationId xmlns:a16="http://schemas.microsoft.com/office/drawing/2014/main" id="{1DFADDD5-3F77-86D4-C065-10E6B5FB8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647" y="5676900"/>
            <a:ext cx="5602706" cy="3639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7008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909BA-8351-93EA-65D0-18EA9801B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180F640-F227-F9E9-AEE3-8DCD1C0E4152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9583D36-946D-99CF-7CCB-4E97D378419D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6DAA952-DAF0-24B1-ACD9-6FFBCE77A0A2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8FD7917-9F48-CC4E-00AF-25B11CD39B13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AF50FE1-564A-DD52-741E-71937F750B9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4DC6207-9889-3428-67A7-8C5AC77C72E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28071720"/>
              </p:ext>
            </p:extLst>
          </p:nvPr>
        </p:nvGraphicFramePr>
        <p:xfrm>
          <a:off x="2" y="-2"/>
          <a:ext cx="13563600" cy="830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272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712720">
                  <a:extLst>
                    <a:ext uri="{9D8B030D-6E8A-4147-A177-3AD203B41FA5}">
                      <a16:colId xmlns:a16="http://schemas.microsoft.com/office/drawing/2014/main" val="2668181934"/>
                    </a:ext>
                  </a:extLst>
                </a:gridCol>
                <a:gridCol w="2712720">
                  <a:extLst>
                    <a:ext uri="{9D8B030D-6E8A-4147-A177-3AD203B41FA5}">
                      <a16:colId xmlns:a16="http://schemas.microsoft.com/office/drawing/2014/main" val="272197878"/>
                    </a:ext>
                  </a:extLst>
                </a:gridCol>
                <a:gridCol w="271272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712720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83054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BB37CC4-D816-3A01-ECAE-D8DCDA41656E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8862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30BE1-ACA0-D443-B71F-3E301923D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FC10A5-6269-0C0D-D1F3-1E3032EFA37E}"/>
              </a:ext>
            </a:extLst>
          </p:cNvPr>
          <p:cNvSpPr/>
          <p:nvPr/>
        </p:nvSpPr>
        <p:spPr>
          <a:xfrm>
            <a:off x="0" y="3475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835C050-8649-8B05-7533-BFC4984C831C}"/>
              </a:ext>
            </a:extLst>
          </p:cNvPr>
          <p:cNvSpPr/>
          <p:nvPr/>
        </p:nvSpPr>
        <p:spPr>
          <a:xfrm>
            <a:off x="275858" y="34291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6EA1357-2E86-2FF6-47CE-6E452E6A0F48}"/>
              </a:ext>
            </a:extLst>
          </p:cNvPr>
          <p:cNvSpPr/>
          <p:nvPr/>
        </p:nvSpPr>
        <p:spPr>
          <a:xfrm>
            <a:off x="285757" y="342905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D738BA1-575C-A348-EC50-5FD4121DA90A}"/>
              </a:ext>
            </a:extLst>
          </p:cNvPr>
          <p:cNvSpPr/>
          <p:nvPr/>
        </p:nvSpPr>
        <p:spPr>
          <a:xfrm>
            <a:off x="457202" y="51825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4EBDDF-15DF-CDF8-9A20-5635F1106164}"/>
              </a:ext>
            </a:extLst>
          </p:cNvPr>
          <p:cNvSpPr txBox="1"/>
          <p:nvPr/>
        </p:nvSpPr>
        <p:spPr>
          <a:xfrm>
            <a:off x="457202" y="2909675"/>
            <a:ext cx="128128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78">
              <a:defRPr/>
            </a:pPr>
            <a:endParaRPr lang="fr-FR" sz="6000" b="1" dirty="0">
              <a:solidFill>
                <a:srgbClr val="0070C0"/>
              </a:solidFill>
              <a:latin typeface="Dosis" pitchFamily="2" charset="0"/>
            </a:endParaRPr>
          </a:p>
          <a:p>
            <a:pPr algn="ctr" defTabSz="1028778">
              <a:defRPr/>
            </a:pPr>
            <a:r>
              <a:rPr lang="fr-FR" sz="6000" b="1" dirty="0">
                <a:solidFill>
                  <a:srgbClr val="0070C0"/>
                </a:solidFill>
                <a:latin typeface="Dosis" pitchFamily="2" charset="0"/>
              </a:rPr>
              <a:t>Les élèves </a:t>
            </a:r>
            <a:r>
              <a:rPr lang="fr-FR" sz="6000" b="1" dirty="0">
                <a:solidFill>
                  <a:srgbClr val="C00000"/>
                </a:solidFill>
                <a:latin typeface="Dosis" pitchFamily="2" charset="0"/>
              </a:rPr>
              <a:t>jouent</a:t>
            </a:r>
            <a:r>
              <a:rPr lang="fr-FR" sz="6000" b="1" dirty="0">
                <a:solidFill>
                  <a:srgbClr val="0070C0"/>
                </a:solidFill>
                <a:latin typeface="Dosis" pitchFamily="2" charset="0"/>
              </a:rPr>
              <a:t> dans </a:t>
            </a:r>
            <a:r>
              <a:rPr lang="fr-FR" sz="6000" b="1" dirty="0">
                <a:solidFill>
                  <a:srgbClr val="C00000"/>
                </a:solidFill>
                <a:latin typeface="Dosis" pitchFamily="2" charset="0"/>
              </a:rPr>
              <a:t>la cour</a:t>
            </a:r>
            <a:r>
              <a:rPr lang="fr-FR" sz="6000" b="1" dirty="0">
                <a:solidFill>
                  <a:srgbClr val="0070C0"/>
                </a:solidFill>
                <a:latin typeface="Dosis" pitchFamily="2" charset="0"/>
              </a:rPr>
              <a:t>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3B5DA5-E911-877D-6A60-965071B3ED8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37356992"/>
              </p:ext>
            </p:extLst>
          </p:nvPr>
        </p:nvGraphicFramePr>
        <p:xfrm>
          <a:off x="547836" y="-59724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77CB749-BA58-21DF-BEB7-1F4AB1927F75}"/>
              </a:ext>
            </a:extLst>
          </p:cNvPr>
          <p:cNvSpPr txBox="1"/>
          <p:nvPr/>
        </p:nvSpPr>
        <p:spPr>
          <a:xfrm>
            <a:off x="882623" y="419105"/>
            <a:ext cx="12387462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53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élèves jouent dans la cour.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2520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8E3FF-8198-394A-8962-BA8336978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895A22-55A5-C993-80B4-A61EF1F1C47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BE7E935-4569-9387-7DDC-ACC330CB5617}"/>
              </a:ext>
            </a:extLst>
          </p:cNvPr>
          <p:cNvSpPr/>
          <p:nvPr/>
        </p:nvSpPr>
        <p:spPr>
          <a:xfrm>
            <a:off x="275860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8847" lvl="4" defTabSz="685853"/>
            <a:endParaRPr lang="fr-MA" sz="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0DD3D06-8128-AFF5-B1C6-4671AA1C54C4}"/>
              </a:ext>
            </a:extLst>
          </p:cNvPr>
          <p:cNvSpPr/>
          <p:nvPr/>
        </p:nvSpPr>
        <p:spPr>
          <a:xfrm>
            <a:off x="858925" y="441873"/>
            <a:ext cx="12572075" cy="79611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685853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la phrase?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F720EA0B-7B5C-B686-5CA0-124179B5957C}"/>
              </a:ext>
            </a:extLst>
          </p:cNvPr>
          <p:cNvSpPr/>
          <p:nvPr/>
        </p:nvSpPr>
        <p:spPr>
          <a:xfrm rot="461446">
            <a:off x="435263" y="59082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A950BA2-59E5-B4F1-9813-007AC0C4A5E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93914042"/>
              </p:ext>
            </p:extLst>
          </p:nvPr>
        </p:nvGraphicFramePr>
        <p:xfrm>
          <a:off x="9" y="-17318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194" name="Picture 2" descr="Illustration : livre de bande dessinée ouvert avec scènes colorées.">
            <a:extLst>
              <a:ext uri="{FF2B5EF4-FFF2-40B4-BE49-F238E27FC236}">
                <a16:creationId xmlns:a16="http://schemas.microsoft.com/office/drawing/2014/main" id="{FE77607A-DE10-4897-1B7F-DA2C2386B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40" y="5462857"/>
            <a:ext cx="3066289" cy="306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llustration : enfant lisant une bande dessinée avec enthousiasme.">
            <a:extLst>
              <a:ext uri="{FF2B5EF4-FFF2-40B4-BE49-F238E27FC236}">
                <a16:creationId xmlns:a16="http://schemas.microsoft.com/office/drawing/2014/main" id="{7F776822-B421-FE0E-7233-4F0CA631A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108" y="2074293"/>
            <a:ext cx="4600892" cy="4600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EAFDD431-BC31-3A3D-90B8-E2F983FEA029}"/>
              </a:ext>
            </a:extLst>
          </p:cNvPr>
          <p:cNvCxnSpPr/>
          <p:nvPr/>
        </p:nvCxnSpPr>
        <p:spPr>
          <a:xfrm>
            <a:off x="5435340" y="1526508"/>
            <a:ext cx="2551176" cy="1975104"/>
          </a:xfrm>
          <a:prstGeom prst="straightConnector1">
            <a:avLst/>
          </a:prstGeom>
          <a:ln w="76200">
            <a:solidFill>
              <a:srgbClr val="00AA4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18194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CDFEB-6DED-ED89-50DF-9961B1957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38715A-3D69-D020-CE45-BBCF3BEBCA91}"/>
              </a:ext>
            </a:extLst>
          </p:cNvPr>
          <p:cNvSpPr/>
          <p:nvPr/>
        </p:nvSpPr>
        <p:spPr>
          <a:xfrm>
            <a:off x="0" y="3475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69920CF-E225-5255-A448-1F90F8CB26F2}"/>
              </a:ext>
            </a:extLst>
          </p:cNvPr>
          <p:cNvSpPr/>
          <p:nvPr/>
        </p:nvSpPr>
        <p:spPr>
          <a:xfrm>
            <a:off x="396218" y="342898"/>
            <a:ext cx="1302562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FEE4CF7-F69E-D2A5-4C9F-91EBBFF50575}"/>
              </a:ext>
            </a:extLst>
          </p:cNvPr>
          <p:cNvSpPr/>
          <p:nvPr/>
        </p:nvSpPr>
        <p:spPr>
          <a:xfrm>
            <a:off x="414524" y="387516"/>
            <a:ext cx="1287854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5C60791-0DC1-5E86-CFE2-B806B4B075A5}"/>
              </a:ext>
            </a:extLst>
          </p:cNvPr>
          <p:cNvSpPr/>
          <p:nvPr/>
        </p:nvSpPr>
        <p:spPr>
          <a:xfrm>
            <a:off x="457202" y="51825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2E136A0-DE11-6949-0314-7AB02E472203}"/>
              </a:ext>
            </a:extLst>
          </p:cNvPr>
          <p:cNvSpPr txBox="1"/>
          <p:nvPr/>
        </p:nvSpPr>
        <p:spPr>
          <a:xfrm>
            <a:off x="457203" y="2449537"/>
            <a:ext cx="128358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78">
              <a:defRPr/>
            </a:pPr>
            <a:r>
              <a:rPr lang="fr-FR" sz="7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Le garçon lit </a:t>
            </a:r>
            <a:r>
              <a:rPr lang="fr-FR" sz="7200" b="1" dirty="0">
                <a:solidFill>
                  <a:srgbClr val="C00000"/>
                </a:solidFill>
                <a:latin typeface="Dosis" pitchFamily="2" charset="0"/>
              </a:rPr>
              <a:t>une bande dessinée.</a:t>
            </a:r>
            <a:endParaRPr lang="fr-FR" sz="7200" b="1" dirty="0">
              <a:solidFill>
                <a:schemeClr val="accent5">
                  <a:lumMod val="50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358928B-DE2F-9E5D-ACAC-1B1932B8E5F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0932800"/>
              </p:ext>
            </p:extLst>
          </p:nvPr>
        </p:nvGraphicFramePr>
        <p:xfrm>
          <a:off x="9903" y="-2886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59B7359-6A93-14CF-C6AC-293B3D58ADBF}"/>
              </a:ext>
            </a:extLst>
          </p:cNvPr>
          <p:cNvSpPr txBox="1"/>
          <p:nvPr/>
        </p:nvSpPr>
        <p:spPr>
          <a:xfrm>
            <a:off x="915400" y="419104"/>
            <a:ext cx="1254911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53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garçon lit une bande dessinée, Lisons ensemble. Le garçon lit une bande dessinée.</a:t>
            </a:r>
          </a:p>
        </p:txBody>
      </p:sp>
      <p:pic>
        <p:nvPicPr>
          <p:cNvPr id="5" name="Picture 2" descr="Illustration : enfant lisant une bande dessinée avec enthousiasme.">
            <a:extLst>
              <a:ext uri="{FF2B5EF4-FFF2-40B4-BE49-F238E27FC236}">
                <a16:creationId xmlns:a16="http://schemas.microsoft.com/office/drawing/2014/main" id="{AD753778-2822-B624-09B6-BB6BEACF4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5991108"/>
            <a:ext cx="3089604" cy="3089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39028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D8A7D-0B22-E3DA-74D4-A9D038E8C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2D44498-6388-2F62-2256-039E49AACABA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3DF1679-FA16-6287-4E14-9727E4E131CA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79CC452-1DA4-91FD-9943-1FC3943756AF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70F7BD3-21BE-4997-604D-E55343C937C6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E4B07A-CE76-C1A1-109E-798335F0298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00106BF-DD4E-A594-89CA-34CA6471A6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03600929"/>
              </p:ext>
            </p:extLst>
          </p:nvPr>
        </p:nvGraphicFramePr>
        <p:xfrm>
          <a:off x="1" y="-2"/>
          <a:ext cx="13430245" cy="730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604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686049">
                  <a:extLst>
                    <a:ext uri="{9D8B030D-6E8A-4147-A177-3AD203B41FA5}">
                      <a16:colId xmlns:a16="http://schemas.microsoft.com/office/drawing/2014/main" val="3968754292"/>
                    </a:ext>
                  </a:extLst>
                </a:gridCol>
                <a:gridCol w="2686049">
                  <a:extLst>
                    <a:ext uri="{9D8B030D-6E8A-4147-A177-3AD203B41FA5}">
                      <a16:colId xmlns:a16="http://schemas.microsoft.com/office/drawing/2014/main" val="2166406703"/>
                    </a:ext>
                  </a:extLst>
                </a:gridCol>
                <a:gridCol w="268604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68604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730099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6C06FDE8-C057-3D73-A1C6-872E386F2091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038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C62BB-0A2B-2644-D37B-50D55E153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860C10B-2BA3-6DAB-34F8-C0CDCD60C3D7}"/>
              </a:ext>
            </a:extLst>
          </p:cNvPr>
          <p:cNvSpPr/>
          <p:nvPr/>
        </p:nvSpPr>
        <p:spPr>
          <a:xfrm>
            <a:off x="0" y="3475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89DEDC9-9A1D-92DB-C71D-31B42FA84161}"/>
              </a:ext>
            </a:extLst>
          </p:cNvPr>
          <p:cNvSpPr/>
          <p:nvPr/>
        </p:nvSpPr>
        <p:spPr>
          <a:xfrm>
            <a:off x="396218" y="342898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B3CB4C-FFEF-2116-7ABD-398C6F5FAFAF}"/>
              </a:ext>
            </a:extLst>
          </p:cNvPr>
          <p:cNvSpPr/>
          <p:nvPr/>
        </p:nvSpPr>
        <p:spPr>
          <a:xfrm>
            <a:off x="414524" y="387516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8567D50-15DC-7228-E1E5-C5D7D86939D2}"/>
              </a:ext>
            </a:extLst>
          </p:cNvPr>
          <p:cNvSpPr/>
          <p:nvPr/>
        </p:nvSpPr>
        <p:spPr>
          <a:xfrm>
            <a:off x="457202" y="51825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E9E97D6-B414-9046-79EB-DF43ED719932}"/>
              </a:ext>
            </a:extLst>
          </p:cNvPr>
          <p:cNvSpPr txBox="1"/>
          <p:nvPr/>
        </p:nvSpPr>
        <p:spPr>
          <a:xfrm>
            <a:off x="457203" y="2449537"/>
            <a:ext cx="128358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78">
              <a:defRPr/>
            </a:pPr>
            <a:endParaRPr lang="fr-FR" sz="7200" b="1" dirty="0">
              <a:solidFill>
                <a:schemeClr val="accent5">
                  <a:lumMod val="50000"/>
                </a:schemeClr>
              </a:solidFill>
              <a:latin typeface="Dosis" pitchFamily="2" charset="0"/>
            </a:endParaRPr>
          </a:p>
          <a:p>
            <a:pPr algn="ctr" defTabSz="1028778">
              <a:defRPr/>
            </a:pPr>
            <a:endParaRPr lang="fr-FR" sz="7200" b="1" dirty="0">
              <a:solidFill>
                <a:schemeClr val="accent5">
                  <a:lumMod val="50000"/>
                </a:schemeClr>
              </a:solidFill>
              <a:latin typeface="Dosis" pitchFamily="2" charset="0"/>
            </a:endParaRPr>
          </a:p>
          <a:p>
            <a:pPr algn="ctr" defTabSz="1028778">
              <a:defRPr/>
            </a:pPr>
            <a:r>
              <a:rPr lang="fr-FR" sz="7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Le garçon lit </a:t>
            </a:r>
            <a:r>
              <a:rPr lang="fr-FR" sz="7200" b="1" dirty="0">
                <a:solidFill>
                  <a:srgbClr val="C00000"/>
                </a:solidFill>
                <a:latin typeface="Dosis" pitchFamily="2" charset="0"/>
              </a:rPr>
              <a:t>une bande dessinée.</a:t>
            </a:r>
            <a:endParaRPr lang="fr-FR" sz="7200" b="1" dirty="0">
              <a:solidFill>
                <a:schemeClr val="accent5">
                  <a:lumMod val="50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8BEF623-C061-C925-0F4A-1C15EC619A6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17696848"/>
              </p:ext>
            </p:extLst>
          </p:nvPr>
        </p:nvGraphicFramePr>
        <p:xfrm>
          <a:off x="9903" y="-2886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D0DE1D84-66A0-0210-8A9D-8EE78C793192}"/>
              </a:ext>
            </a:extLst>
          </p:cNvPr>
          <p:cNvSpPr txBox="1"/>
          <p:nvPr/>
        </p:nvSpPr>
        <p:spPr>
          <a:xfrm>
            <a:off x="915400" y="419104"/>
            <a:ext cx="1254911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53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garçon lit une bande dessinée, Corrigez.</a:t>
            </a:r>
          </a:p>
        </p:txBody>
      </p:sp>
    </p:spTree>
    <p:extLst>
      <p:ext uri="{BB962C8B-B14F-4D97-AF65-F5344CB8AC3E}">
        <p14:creationId xmlns:p14="http://schemas.microsoft.com/office/powerpoint/2010/main" val="2306139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3435E-3838-6BC8-8011-439EADFE2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D90BF9-7D7C-30F7-EC82-99F3E4E6157F}"/>
              </a:ext>
            </a:extLst>
          </p:cNvPr>
          <p:cNvSpPr/>
          <p:nvPr/>
        </p:nvSpPr>
        <p:spPr>
          <a:xfrm>
            <a:off x="0" y="3475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4D98E8F-701B-B6E7-E4EA-8ADEE6038D31}"/>
              </a:ext>
            </a:extLst>
          </p:cNvPr>
          <p:cNvSpPr/>
          <p:nvPr/>
        </p:nvSpPr>
        <p:spPr>
          <a:xfrm>
            <a:off x="275858" y="34291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DDA858-FC94-80B3-EC0A-28769E6B93BF}"/>
              </a:ext>
            </a:extLst>
          </p:cNvPr>
          <p:cNvSpPr/>
          <p:nvPr/>
        </p:nvSpPr>
        <p:spPr>
          <a:xfrm>
            <a:off x="285757" y="342905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1D96A60-037D-C5BA-0F42-67D236A95060}"/>
              </a:ext>
            </a:extLst>
          </p:cNvPr>
          <p:cNvSpPr/>
          <p:nvPr/>
        </p:nvSpPr>
        <p:spPr>
          <a:xfrm>
            <a:off x="457202" y="51825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4FB8C0B-7DDB-568D-0A56-35AD287CA34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9756441"/>
              </p:ext>
            </p:extLst>
          </p:nvPr>
        </p:nvGraphicFramePr>
        <p:xfrm>
          <a:off x="9903" y="-2886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982B337-7ED3-401C-E15B-AE868CCABCC9}"/>
              </a:ext>
            </a:extLst>
          </p:cNvPr>
          <p:cNvSpPr txBox="1"/>
          <p:nvPr/>
        </p:nvSpPr>
        <p:spPr>
          <a:xfrm>
            <a:off x="882623" y="419105"/>
            <a:ext cx="12387462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53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la phrase?</a:t>
            </a:r>
          </a:p>
        </p:txBody>
      </p:sp>
      <p:pic>
        <p:nvPicPr>
          <p:cNvPr id="15362" name="Picture 2" descr="Illustration : enfant disant bonjour avec bulle de dialogue 'Bonjour' à la bibliothécaire.">
            <a:extLst>
              <a:ext uri="{FF2B5EF4-FFF2-40B4-BE49-F238E27FC236}">
                <a16:creationId xmlns:a16="http://schemas.microsoft.com/office/drawing/2014/main" id="{3F49BC01-5C74-6432-38CC-48EC6EEDD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700" y="3915152"/>
            <a:ext cx="7658100" cy="554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2901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3435E-3838-6BC8-8011-439EADFE2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D90BF9-7D7C-30F7-EC82-99F3E4E6157F}"/>
              </a:ext>
            </a:extLst>
          </p:cNvPr>
          <p:cNvSpPr/>
          <p:nvPr/>
        </p:nvSpPr>
        <p:spPr>
          <a:xfrm>
            <a:off x="0" y="3475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4D98E8F-701B-B6E7-E4EA-8ADEE6038D31}"/>
              </a:ext>
            </a:extLst>
          </p:cNvPr>
          <p:cNvSpPr/>
          <p:nvPr/>
        </p:nvSpPr>
        <p:spPr>
          <a:xfrm>
            <a:off x="275858" y="34291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DDA858-FC94-80B3-EC0A-28769E6B93BF}"/>
              </a:ext>
            </a:extLst>
          </p:cNvPr>
          <p:cNvSpPr/>
          <p:nvPr/>
        </p:nvSpPr>
        <p:spPr>
          <a:xfrm>
            <a:off x="285757" y="342905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1D96A60-037D-C5BA-0F42-67D236A95060}"/>
              </a:ext>
            </a:extLst>
          </p:cNvPr>
          <p:cNvSpPr/>
          <p:nvPr/>
        </p:nvSpPr>
        <p:spPr>
          <a:xfrm>
            <a:off x="457202" y="51825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1D21D51-5CD4-C65A-23EB-E3184AE5D3A9}"/>
              </a:ext>
            </a:extLst>
          </p:cNvPr>
          <p:cNvSpPr txBox="1"/>
          <p:nvPr/>
        </p:nvSpPr>
        <p:spPr>
          <a:xfrm>
            <a:off x="457202" y="2909675"/>
            <a:ext cx="128128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78">
              <a:defRPr/>
            </a:pPr>
            <a:r>
              <a:rPr lang="fr-FR" sz="6000" b="1" dirty="0">
                <a:solidFill>
                  <a:srgbClr val="0070C0"/>
                </a:solidFill>
                <a:latin typeface="Dosis" pitchFamily="2" charset="0"/>
              </a:rPr>
              <a:t>La bibliothécaire </a:t>
            </a:r>
            <a:r>
              <a:rPr lang="fr-FR" sz="6000" b="1" dirty="0">
                <a:solidFill>
                  <a:srgbClr val="FF0000"/>
                </a:solidFill>
                <a:latin typeface="Dosis" pitchFamily="2" charset="0"/>
              </a:rPr>
              <a:t>salue</a:t>
            </a:r>
            <a:r>
              <a:rPr lang="fr-FR" sz="6000" b="1" dirty="0">
                <a:solidFill>
                  <a:srgbClr val="0070C0"/>
                </a:solidFill>
                <a:latin typeface="Dosis" pitchFamily="2" charset="0"/>
              </a:rPr>
              <a:t> l’élève.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4FB8C0B-7DDB-568D-0A56-35AD287CA34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6381600"/>
              </p:ext>
            </p:extLst>
          </p:nvPr>
        </p:nvGraphicFramePr>
        <p:xfrm>
          <a:off x="9903" y="-2886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982B337-7ED3-401C-E15B-AE868CCABCC9}"/>
              </a:ext>
            </a:extLst>
          </p:cNvPr>
          <p:cNvSpPr txBox="1"/>
          <p:nvPr/>
        </p:nvSpPr>
        <p:spPr>
          <a:xfrm>
            <a:off x="882623" y="419105"/>
            <a:ext cx="12387462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53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bibliothécaire salue l’élève.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ensemble: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bibliothécaire salue l’élève.</a:t>
            </a:r>
          </a:p>
        </p:txBody>
      </p:sp>
      <p:pic>
        <p:nvPicPr>
          <p:cNvPr id="15362" name="Picture 2" descr="Illustration : enfant disant bonjour avec bulle de dialogue 'Bonjour' à la bibliothécaire.">
            <a:extLst>
              <a:ext uri="{FF2B5EF4-FFF2-40B4-BE49-F238E27FC236}">
                <a16:creationId xmlns:a16="http://schemas.microsoft.com/office/drawing/2014/main" id="{3F49BC01-5C74-6432-38CC-48EC6EEDD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5753100"/>
            <a:ext cx="6096000" cy="3794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7838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9FEF0-964A-6CFD-A774-BE9486FC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76C6F2-2D8F-87A0-02FD-FAB46AC0C994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A8BFB63-18B8-7852-F024-3CE72529274F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66389C7-8571-9A87-0336-FE156EFED84D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50184FF-5508-9EA5-9928-7588AC5CEC6E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664AB5-8230-EEF2-6947-F23BF175E41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5FEE2B1-C62D-D47F-5F60-095930FD960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34610225"/>
              </p:ext>
            </p:extLst>
          </p:nvPr>
        </p:nvGraphicFramePr>
        <p:xfrm>
          <a:off x="1" y="-2"/>
          <a:ext cx="13440140" cy="830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8028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688028">
                  <a:extLst>
                    <a:ext uri="{9D8B030D-6E8A-4147-A177-3AD203B41FA5}">
                      <a16:colId xmlns:a16="http://schemas.microsoft.com/office/drawing/2014/main" val="113736493"/>
                    </a:ext>
                  </a:extLst>
                </a:gridCol>
                <a:gridCol w="2688028">
                  <a:extLst>
                    <a:ext uri="{9D8B030D-6E8A-4147-A177-3AD203B41FA5}">
                      <a16:colId xmlns:a16="http://schemas.microsoft.com/office/drawing/2014/main" val="1443130574"/>
                    </a:ext>
                  </a:extLst>
                </a:gridCol>
                <a:gridCol w="268802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688028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83054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345F0F2-75AF-336D-3CAD-91D6FD24686A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253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4990" y="657882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643904785"/>
              </p:ext>
            </p:extLst>
          </p:nvPr>
        </p:nvGraphicFramePr>
        <p:xfrm>
          <a:off x="1" y="-64418"/>
          <a:ext cx="12953998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1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630201810"/>
                    </a:ext>
                  </a:extLst>
                </a:gridCol>
                <a:gridCol w="2514599">
                  <a:extLst>
                    <a:ext uri="{9D8B030D-6E8A-4147-A177-3AD203B41FA5}">
                      <a16:colId xmlns:a16="http://schemas.microsoft.com/office/drawing/2014/main" val="2138322687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D3EBE0B9-40BA-8C5E-306E-B67733AFD1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48576" y="4000500"/>
            <a:ext cx="1764781" cy="2453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3435E-3838-6BC8-8011-439EADFE2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D90BF9-7D7C-30F7-EC82-99F3E4E6157F}"/>
              </a:ext>
            </a:extLst>
          </p:cNvPr>
          <p:cNvSpPr/>
          <p:nvPr/>
        </p:nvSpPr>
        <p:spPr>
          <a:xfrm>
            <a:off x="0" y="3475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4D98E8F-701B-B6E7-E4EA-8ADEE6038D31}"/>
              </a:ext>
            </a:extLst>
          </p:cNvPr>
          <p:cNvSpPr/>
          <p:nvPr/>
        </p:nvSpPr>
        <p:spPr>
          <a:xfrm>
            <a:off x="275858" y="34291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DDA858-FC94-80B3-EC0A-28769E6B93BF}"/>
              </a:ext>
            </a:extLst>
          </p:cNvPr>
          <p:cNvSpPr/>
          <p:nvPr/>
        </p:nvSpPr>
        <p:spPr>
          <a:xfrm>
            <a:off x="285757" y="342905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1D96A60-037D-C5BA-0F42-67D236A95060}"/>
              </a:ext>
            </a:extLst>
          </p:cNvPr>
          <p:cNvSpPr/>
          <p:nvPr/>
        </p:nvSpPr>
        <p:spPr>
          <a:xfrm>
            <a:off x="457202" y="51825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1D21D51-5CD4-C65A-23EB-E3184AE5D3A9}"/>
              </a:ext>
            </a:extLst>
          </p:cNvPr>
          <p:cNvSpPr txBox="1"/>
          <p:nvPr/>
        </p:nvSpPr>
        <p:spPr>
          <a:xfrm>
            <a:off x="457202" y="2909675"/>
            <a:ext cx="1281288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78">
              <a:defRPr/>
            </a:pPr>
            <a:endParaRPr lang="fr-FR" sz="6000" b="1" dirty="0">
              <a:solidFill>
                <a:srgbClr val="0070C0"/>
              </a:solidFill>
              <a:latin typeface="Dosis" pitchFamily="2" charset="0"/>
            </a:endParaRPr>
          </a:p>
          <a:p>
            <a:pPr algn="ctr" defTabSz="1028778">
              <a:defRPr/>
            </a:pPr>
            <a:endParaRPr lang="fr-FR" sz="6000" b="1" dirty="0">
              <a:solidFill>
                <a:srgbClr val="0070C0"/>
              </a:solidFill>
              <a:latin typeface="Dosis" pitchFamily="2" charset="0"/>
            </a:endParaRPr>
          </a:p>
          <a:p>
            <a:pPr algn="ctr" defTabSz="1028778">
              <a:defRPr/>
            </a:pPr>
            <a:r>
              <a:rPr lang="fr-FR" sz="6000" b="1" dirty="0">
                <a:solidFill>
                  <a:srgbClr val="0070C0"/>
                </a:solidFill>
                <a:latin typeface="Dosis" pitchFamily="2" charset="0"/>
              </a:rPr>
              <a:t>La bibliothécaire </a:t>
            </a:r>
            <a:r>
              <a:rPr lang="fr-FR" sz="6000" b="1" dirty="0">
                <a:solidFill>
                  <a:srgbClr val="FF0000"/>
                </a:solidFill>
                <a:latin typeface="Dosis" pitchFamily="2" charset="0"/>
              </a:rPr>
              <a:t>salue</a:t>
            </a:r>
            <a:r>
              <a:rPr lang="fr-FR" sz="6000" b="1" dirty="0">
                <a:solidFill>
                  <a:srgbClr val="0070C0"/>
                </a:solidFill>
                <a:latin typeface="Dosis" pitchFamily="2" charset="0"/>
              </a:rPr>
              <a:t> l’élève.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4FB8C0B-7DDB-568D-0A56-35AD287CA34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74028114"/>
              </p:ext>
            </p:extLst>
          </p:nvPr>
        </p:nvGraphicFramePr>
        <p:xfrm>
          <a:off x="9903" y="-2886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982B337-7ED3-401C-E15B-AE868CCABCC9}"/>
              </a:ext>
            </a:extLst>
          </p:cNvPr>
          <p:cNvSpPr txBox="1"/>
          <p:nvPr/>
        </p:nvSpPr>
        <p:spPr>
          <a:xfrm>
            <a:off x="882623" y="419105"/>
            <a:ext cx="12387462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53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bibliothécaire salue l’élève. Corrigez.</a:t>
            </a:r>
          </a:p>
        </p:txBody>
      </p:sp>
    </p:spTree>
    <p:extLst>
      <p:ext uri="{BB962C8B-B14F-4D97-AF65-F5344CB8AC3E}">
        <p14:creationId xmlns:p14="http://schemas.microsoft.com/office/powerpoint/2010/main" val="4741803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AA7E2-8AF0-17B6-69DD-157CC6AD3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BAEC5D3-0207-90FB-AB5E-CE960814BF1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03BC570-44F1-D83B-9371-4AC7AE627895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9D902F45-7FE9-0E30-E567-4E5E41791D2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de l’écrit: exercice de transformation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3221819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l’écrit 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318221" y="4347273"/>
            <a:ext cx="11388419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propose aux élèves l’exercice de transformation.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(4 diapositives)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Lors de cette activité, l’enseignant(e) fait passer le test de suivi individuellement. Il affiche les réponses pour la correction.</a:t>
            </a: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91221-93D0-3E73-7354-A0D9F51CE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B12891C-94CA-4145-B3F5-F23CCACE32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4F355D8-5C31-2074-0A0B-BBB367A3E8A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9B8809A-479E-5BC6-C322-E81E2972964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78">
              <a:lnSpc>
                <a:spcPct val="150000"/>
              </a:lnSpc>
              <a:spcAft>
                <a:spcPts val="1350"/>
              </a:spcAft>
              <a:defRPr/>
            </a:pPr>
            <a:endParaRPr lang="fr-FR" sz="1350" b="1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7815AED-6C95-55C9-5E99-882D8C183FC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r>
              <a:rPr lang="fr-FR" sz="135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1052609-D88A-092E-03E9-D8845295EE3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45220E4-AD8C-4B87-D5FD-2873F5626C7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3509" y="558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499495B-7C6F-CE23-D6AC-A442790C56D5}"/>
              </a:ext>
            </a:extLst>
          </p:cNvPr>
          <p:cNvGraphicFramePr>
            <a:graphicFrameLocks noGrp="1"/>
          </p:cNvGraphicFramePr>
          <p:nvPr/>
        </p:nvGraphicFramePr>
        <p:xfrm>
          <a:off x="423545" y="1807409"/>
          <a:ext cx="12850236" cy="4888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0236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488835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12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DF42FEE-89ED-0B80-79FF-D394D2CB9E21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321916158"/>
              </p:ext>
            </p:extLst>
          </p:nvPr>
        </p:nvGraphicFramePr>
        <p:xfrm>
          <a:off x="-120704" y="-111228"/>
          <a:ext cx="13394485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8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endParaRPr lang="fr-FR" sz="1800" b="1" kern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C7BBCA2-229A-E0AA-9A36-0B1FF389D3B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0263" y="1605981"/>
            <a:ext cx="12496800" cy="900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lnSpc>
                <a:spcPct val="150000"/>
              </a:lnSpc>
              <a:spcBef>
                <a:spcPts val="900"/>
              </a:spcBef>
              <a:defRPr/>
            </a:pPr>
            <a:r>
              <a:rPr lang="fr-FR" sz="4001" b="1" dirty="0">
                <a:solidFill>
                  <a:srgbClr val="215968"/>
                </a:solidFill>
                <a:latin typeface="Dosis" pitchFamily="2" charset="0"/>
              </a:rPr>
              <a:t>  </a:t>
            </a:r>
            <a:r>
              <a:rPr lang="fr-FR" sz="4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FR" sz="4001" b="1" dirty="0">
              <a:solidFill>
                <a:srgbClr val="F79646">
                  <a:lumMod val="75000"/>
                </a:srgb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99C36FB-07ED-14F5-6247-FD3BC68572FC}"/>
              </a:ext>
            </a:extLst>
          </p:cNvPr>
          <p:cNvSpPr txBox="1"/>
          <p:nvPr/>
        </p:nvSpPr>
        <p:spPr>
          <a:xfrm>
            <a:off x="1219028" y="432794"/>
            <a:ext cx="121540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90">
              <a:spcAft>
                <a:spcPts val="600"/>
              </a:spcAft>
              <a:defRPr/>
            </a:pPr>
            <a:r>
              <a:rPr lang="fr-FR" sz="27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Vous allez transformer les phrases du présent au passé. Le verbe est à conjuguer au passé composé.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B46A8FB-D3DF-10CC-2182-0794D630DE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196370"/>
              </p:ext>
            </p:extLst>
          </p:nvPr>
        </p:nvGraphicFramePr>
        <p:xfrm>
          <a:off x="423545" y="2095499"/>
          <a:ext cx="12850236" cy="73152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5118">
                  <a:extLst>
                    <a:ext uri="{9D8B030D-6E8A-4147-A177-3AD203B41FA5}">
                      <a16:colId xmlns:a16="http://schemas.microsoft.com/office/drawing/2014/main" val="1750772705"/>
                    </a:ext>
                  </a:extLst>
                </a:gridCol>
                <a:gridCol w="6425118">
                  <a:extLst>
                    <a:ext uri="{9D8B030D-6E8A-4147-A177-3AD203B41FA5}">
                      <a16:colId xmlns:a16="http://schemas.microsoft.com/office/drawing/2014/main" val="2338723470"/>
                    </a:ext>
                  </a:extLst>
                </a:gridCol>
              </a:tblGrid>
              <a:tr h="1197264">
                <a:tc>
                  <a:txBody>
                    <a:bodyPr/>
                    <a:lstStyle/>
                    <a:p>
                      <a:pPr algn="ctr"/>
                      <a:r>
                        <a:rPr lang="fr-FR" sz="4000" dirty="0">
                          <a:solidFill>
                            <a:srgbClr val="FF0000"/>
                          </a:solidFill>
                        </a:rPr>
                        <a:t>Passé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0" dirty="0">
                          <a:solidFill>
                            <a:srgbClr val="FF0000"/>
                          </a:solidFill>
                        </a:rPr>
                        <a:t>Présent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8586820"/>
                  </a:ext>
                </a:extLst>
              </a:tr>
              <a:tr h="1197264">
                <a:tc>
                  <a:txBody>
                    <a:bodyPr/>
                    <a:lstStyle/>
                    <a:p>
                      <a:r>
                        <a:rPr lang="fr-FR" sz="40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……………………………………………..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Je 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</a:rPr>
                        <a:t>révise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la leçon.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2007321"/>
                  </a:ext>
                </a:extLst>
              </a:tr>
              <a:tr h="1197264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BACC6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……………………………………………..</a:t>
                      </a:r>
                      <a:endParaRPr kumimoji="0" lang="fr-FR" sz="4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BACC6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Tu 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</a:rPr>
                        <a:t>quittes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la salle.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03918"/>
                  </a:ext>
                </a:extLst>
              </a:tr>
              <a:tr h="1197264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BACC6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……………………………………………..</a:t>
                      </a:r>
                      <a:endParaRPr kumimoji="0" lang="fr-FR" sz="4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BACC6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Il 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</a:rPr>
                        <a:t>joue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avec ses copains.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1815843"/>
                  </a:ext>
                </a:extLst>
              </a:tr>
              <a:tr h="1328883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BACC6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……………………………………………..</a:t>
                      </a:r>
                      <a:endParaRPr kumimoji="0" lang="fr-FR" sz="4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BACC6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Nous 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</a:rPr>
                        <a:t>visitons 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le salon du livre.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314989"/>
                  </a:ext>
                </a:extLst>
              </a:tr>
              <a:tr h="1197264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4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BACC6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……………………………………………..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Vous 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</a:rPr>
                        <a:t>écrivez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un texte.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597305"/>
                  </a:ext>
                </a:extLst>
              </a:tr>
            </a:tbl>
          </a:graphicData>
        </a:graphic>
      </p:graphicFrame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850F1209-9F7D-2DDA-CABB-AEA78113D2B2}"/>
              </a:ext>
            </a:extLst>
          </p:cNvPr>
          <p:cNvCxnSpPr>
            <a:cxnSpLocks/>
          </p:cNvCxnSpPr>
          <p:nvPr/>
        </p:nvCxnSpPr>
        <p:spPr>
          <a:xfrm>
            <a:off x="423545" y="1807409"/>
            <a:ext cx="1267351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62808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6A69B-34C6-D882-0B9E-B8B843D5A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D382A92-5FAD-3860-3D10-42CC14E212E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A37309-62E2-0AD2-B5B8-999003E2F32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A5CE6BE-BCD5-F0F5-CC8A-43EE23847A8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78">
              <a:lnSpc>
                <a:spcPct val="150000"/>
              </a:lnSpc>
              <a:spcAft>
                <a:spcPts val="1350"/>
              </a:spcAft>
              <a:defRPr/>
            </a:pPr>
            <a:endParaRPr lang="fr-FR" sz="1350" b="1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42D4CC-9FFD-EC1A-2B20-4856BAD1DAA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r>
              <a:rPr lang="fr-FR" sz="135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7726612-E5D9-B8AE-A6B9-039554CF9D8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35E00C4-757B-6C19-1B05-431A3FC0F5B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3509" y="558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A19745E-AFDA-DE2E-0AE4-62920BC28115}"/>
              </a:ext>
            </a:extLst>
          </p:cNvPr>
          <p:cNvGraphicFramePr>
            <a:graphicFrameLocks noGrp="1"/>
          </p:cNvGraphicFramePr>
          <p:nvPr/>
        </p:nvGraphicFramePr>
        <p:xfrm>
          <a:off x="423545" y="1807409"/>
          <a:ext cx="12850236" cy="4888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0236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488835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12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5F71399-A0FC-B2CC-B786-8D0C0053182A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145156811"/>
              </p:ext>
            </p:extLst>
          </p:nvPr>
        </p:nvGraphicFramePr>
        <p:xfrm>
          <a:off x="-120704" y="-111228"/>
          <a:ext cx="13394485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8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endParaRPr lang="fr-FR" sz="1800" b="1" kern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0056467-4983-7775-80A0-933CF2A3B43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0263" y="1605981"/>
            <a:ext cx="12496800" cy="900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lnSpc>
                <a:spcPct val="150000"/>
              </a:lnSpc>
              <a:spcBef>
                <a:spcPts val="900"/>
              </a:spcBef>
              <a:defRPr/>
            </a:pPr>
            <a:r>
              <a:rPr lang="fr-FR" sz="4001" b="1" dirty="0">
                <a:solidFill>
                  <a:srgbClr val="215968"/>
                </a:solidFill>
                <a:latin typeface="Dosis" pitchFamily="2" charset="0"/>
              </a:rPr>
              <a:t>  </a:t>
            </a:r>
            <a:r>
              <a:rPr lang="fr-FR" sz="4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FR" sz="4001" b="1" dirty="0">
              <a:solidFill>
                <a:srgbClr val="F79646">
                  <a:lumMod val="75000"/>
                </a:srgb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601C01A-7B6C-D5B8-1EA4-8304F73B4E6E}"/>
              </a:ext>
            </a:extLst>
          </p:cNvPr>
          <p:cNvSpPr txBox="1"/>
          <p:nvPr/>
        </p:nvSpPr>
        <p:spPr>
          <a:xfrm>
            <a:off x="1219028" y="432794"/>
            <a:ext cx="1151654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90">
              <a:spcAft>
                <a:spcPts val="600"/>
              </a:spcAft>
              <a:defRPr/>
            </a:pPr>
            <a:r>
              <a:rPr lang="fr-FR" sz="27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Corrigez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63006A1-BA91-F6F8-03F1-1E01685698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073242"/>
              </p:ext>
            </p:extLst>
          </p:nvPr>
        </p:nvGraphicFramePr>
        <p:xfrm>
          <a:off x="423545" y="2095499"/>
          <a:ext cx="12850236" cy="73152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5118">
                  <a:extLst>
                    <a:ext uri="{9D8B030D-6E8A-4147-A177-3AD203B41FA5}">
                      <a16:colId xmlns:a16="http://schemas.microsoft.com/office/drawing/2014/main" val="1750772705"/>
                    </a:ext>
                  </a:extLst>
                </a:gridCol>
                <a:gridCol w="6425118">
                  <a:extLst>
                    <a:ext uri="{9D8B030D-6E8A-4147-A177-3AD203B41FA5}">
                      <a16:colId xmlns:a16="http://schemas.microsoft.com/office/drawing/2014/main" val="2338723470"/>
                    </a:ext>
                  </a:extLst>
                </a:gridCol>
              </a:tblGrid>
              <a:tr h="1197264">
                <a:tc>
                  <a:txBody>
                    <a:bodyPr/>
                    <a:lstStyle/>
                    <a:p>
                      <a:pPr algn="ctr"/>
                      <a:r>
                        <a:rPr lang="fr-FR" sz="4000" dirty="0">
                          <a:solidFill>
                            <a:srgbClr val="FF0000"/>
                          </a:solidFill>
                        </a:rPr>
                        <a:t>Passé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0" dirty="0">
                          <a:solidFill>
                            <a:srgbClr val="FF0000"/>
                          </a:solidFill>
                        </a:rPr>
                        <a:t>Présent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8586820"/>
                  </a:ext>
                </a:extLst>
              </a:tr>
              <a:tr h="1197264"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J’</a:t>
                      </a:r>
                      <a:r>
                        <a:rPr lang="fr-FR" sz="4000" b="1" dirty="0">
                          <a:solidFill>
                            <a:srgbClr val="00B050"/>
                          </a:solidFill>
                        </a:rPr>
                        <a:t>ai révisé 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la leçon.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Je 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</a:rPr>
                        <a:t>révise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la leçon.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2007321"/>
                  </a:ext>
                </a:extLst>
              </a:tr>
              <a:tr h="1197264"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Tu </a:t>
                      </a:r>
                      <a:r>
                        <a:rPr lang="fr-FR" sz="4000" b="1" dirty="0">
                          <a:solidFill>
                            <a:srgbClr val="00B050"/>
                          </a:solidFill>
                        </a:rPr>
                        <a:t>as quitté 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la salle.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Tu 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</a:rPr>
                        <a:t>quittes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la salle.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03918"/>
                  </a:ext>
                </a:extLst>
              </a:tr>
              <a:tr h="1197264"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Il </a:t>
                      </a:r>
                      <a:r>
                        <a:rPr lang="fr-FR" sz="4000" b="1" dirty="0">
                          <a:solidFill>
                            <a:srgbClr val="00B050"/>
                          </a:solidFill>
                        </a:rPr>
                        <a:t>a joué 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avec ses copains.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Il 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</a:rPr>
                        <a:t>joue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avec ses copains.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1815843"/>
                  </a:ext>
                </a:extLst>
              </a:tr>
              <a:tr h="1328883"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Nous </a:t>
                      </a:r>
                      <a:r>
                        <a:rPr lang="fr-FR" sz="4000" b="1" dirty="0">
                          <a:solidFill>
                            <a:srgbClr val="00B050"/>
                          </a:solidFill>
                        </a:rPr>
                        <a:t>avons visité 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le salon du livre.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Nous 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</a:rPr>
                        <a:t>visitons 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le salon du livre.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314989"/>
                  </a:ext>
                </a:extLst>
              </a:tr>
              <a:tr h="1197264"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Vous </a:t>
                      </a:r>
                      <a:r>
                        <a:rPr lang="fr-FR" sz="4000" b="1" dirty="0">
                          <a:solidFill>
                            <a:srgbClr val="00B050"/>
                          </a:solidFill>
                        </a:rPr>
                        <a:t>avez écrit 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un texte.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Vous 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</a:rPr>
                        <a:t>écrivez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un texte.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597305"/>
                  </a:ext>
                </a:extLst>
              </a:tr>
            </a:tbl>
          </a:graphicData>
        </a:graphic>
      </p:graphicFrame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141794D2-59F0-F1A0-6D46-89E8042F73C5}"/>
              </a:ext>
            </a:extLst>
          </p:cNvPr>
          <p:cNvCxnSpPr>
            <a:cxnSpLocks/>
          </p:cNvCxnSpPr>
          <p:nvPr/>
        </p:nvCxnSpPr>
        <p:spPr>
          <a:xfrm>
            <a:off x="423545" y="1807409"/>
            <a:ext cx="1267351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72626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7B9DC-A14B-4CC6-B504-E0A2F7773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1E961DB-0D11-0525-0228-14AA96D7DD6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5153D25-AA97-2546-A018-DF06EB31B7D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3B826F-4D1E-1B66-B204-CA1E974E62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78">
              <a:lnSpc>
                <a:spcPct val="150000"/>
              </a:lnSpc>
              <a:spcAft>
                <a:spcPts val="1350"/>
              </a:spcAft>
              <a:defRPr/>
            </a:pPr>
            <a:endParaRPr lang="fr-FR" sz="1350" b="1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C51663F-47A6-69BB-3079-49F1F6A0ABE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r>
              <a:rPr lang="fr-FR" sz="135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574265D-1C6C-A290-DD30-D27B7F953D4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9865826-751C-923F-3C03-8F823A033F9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3509" y="558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B0820D1-78AE-0A71-155D-2BB16318803E}"/>
              </a:ext>
            </a:extLst>
          </p:cNvPr>
          <p:cNvGraphicFramePr>
            <a:graphicFrameLocks noGrp="1"/>
          </p:cNvGraphicFramePr>
          <p:nvPr/>
        </p:nvGraphicFramePr>
        <p:xfrm>
          <a:off x="423545" y="1807409"/>
          <a:ext cx="12850236" cy="4888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0236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488835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12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C6B9659-749E-D253-97AF-38F55D910858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263476173"/>
              </p:ext>
            </p:extLst>
          </p:nvPr>
        </p:nvGraphicFramePr>
        <p:xfrm>
          <a:off x="-120704" y="-111228"/>
          <a:ext cx="13394485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8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endParaRPr lang="fr-FR" sz="1800" b="1" kern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255498F-E7DC-B228-EB07-748F0E50089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0263" y="1605981"/>
            <a:ext cx="12496800" cy="900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lnSpc>
                <a:spcPct val="150000"/>
              </a:lnSpc>
              <a:spcBef>
                <a:spcPts val="900"/>
              </a:spcBef>
              <a:defRPr/>
            </a:pPr>
            <a:r>
              <a:rPr lang="fr-FR" sz="4001" b="1" dirty="0">
                <a:solidFill>
                  <a:srgbClr val="215968"/>
                </a:solidFill>
                <a:latin typeface="Dosis" pitchFamily="2" charset="0"/>
              </a:rPr>
              <a:t>  </a:t>
            </a:r>
            <a:r>
              <a:rPr lang="fr-FR" sz="4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FR" sz="4001" b="1" dirty="0">
              <a:solidFill>
                <a:srgbClr val="F79646">
                  <a:lumMod val="75000"/>
                </a:srgb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9FC7F0-A872-3AB7-3C5D-C07C1FDE33F1}"/>
              </a:ext>
            </a:extLst>
          </p:cNvPr>
          <p:cNvSpPr txBox="1"/>
          <p:nvPr/>
        </p:nvSpPr>
        <p:spPr>
          <a:xfrm>
            <a:off x="1219028" y="432794"/>
            <a:ext cx="121540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90">
              <a:spcAft>
                <a:spcPts val="600"/>
              </a:spcAft>
              <a:defRPr/>
            </a:pPr>
            <a:r>
              <a:rPr lang="fr-FR" sz="27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Vous allez transformer les phrases du présent au passé. Le verbe est à conjuguer au passé composé.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5D7F025-6AA5-8C08-A8F5-A429ED61CC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069556"/>
              </p:ext>
            </p:extLst>
          </p:nvPr>
        </p:nvGraphicFramePr>
        <p:xfrm>
          <a:off x="423545" y="2095499"/>
          <a:ext cx="12850236" cy="73152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5118">
                  <a:extLst>
                    <a:ext uri="{9D8B030D-6E8A-4147-A177-3AD203B41FA5}">
                      <a16:colId xmlns:a16="http://schemas.microsoft.com/office/drawing/2014/main" val="1750772705"/>
                    </a:ext>
                  </a:extLst>
                </a:gridCol>
                <a:gridCol w="6425118">
                  <a:extLst>
                    <a:ext uri="{9D8B030D-6E8A-4147-A177-3AD203B41FA5}">
                      <a16:colId xmlns:a16="http://schemas.microsoft.com/office/drawing/2014/main" val="2338723470"/>
                    </a:ext>
                  </a:extLst>
                </a:gridCol>
              </a:tblGrid>
              <a:tr h="1197264">
                <a:tc>
                  <a:txBody>
                    <a:bodyPr/>
                    <a:lstStyle/>
                    <a:p>
                      <a:pPr algn="ctr"/>
                      <a:r>
                        <a:rPr lang="fr-FR" sz="4000" dirty="0">
                          <a:solidFill>
                            <a:srgbClr val="FF0000"/>
                          </a:solidFill>
                        </a:rPr>
                        <a:t>Passé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0" dirty="0">
                          <a:solidFill>
                            <a:srgbClr val="FF0000"/>
                          </a:solidFill>
                        </a:rPr>
                        <a:t>Présent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8586820"/>
                  </a:ext>
                </a:extLst>
              </a:tr>
              <a:tr h="1197264">
                <a:tc>
                  <a:txBody>
                    <a:bodyPr/>
                    <a:lstStyle/>
                    <a:p>
                      <a:r>
                        <a:rPr lang="fr-FR" sz="40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……………………………………………..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Je 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</a:rPr>
                        <a:t>lis 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une B.D.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2007321"/>
                  </a:ext>
                </a:extLst>
              </a:tr>
              <a:tr h="1197264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BACC6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……………………………………………..</a:t>
                      </a:r>
                      <a:endParaRPr kumimoji="0" lang="fr-FR" sz="4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BACC6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Tu 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</a:rPr>
                        <a:t>salues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la bibliothécaire.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03918"/>
                  </a:ext>
                </a:extLst>
              </a:tr>
              <a:tr h="1197264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BACC6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……………………………………………..</a:t>
                      </a:r>
                      <a:endParaRPr kumimoji="0" lang="fr-FR" sz="4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BACC6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Il 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</a:rPr>
                        <a:t>rencontre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un auteur.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1815843"/>
                  </a:ext>
                </a:extLst>
              </a:tr>
              <a:tr h="1328883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4BACC6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……………………………………………..</a:t>
                      </a:r>
                      <a:endParaRPr kumimoji="0" lang="fr-FR" sz="4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BACC6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Nous 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</a:rPr>
                        <a:t>présentons  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le livre.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314989"/>
                  </a:ext>
                </a:extLst>
              </a:tr>
              <a:tr h="1197264"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4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BACC6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……………………………………………..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Vous 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</a:rPr>
                        <a:t>sautez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de joie.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597305"/>
                  </a:ext>
                </a:extLst>
              </a:tr>
            </a:tbl>
          </a:graphicData>
        </a:graphic>
      </p:graphicFrame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AD2610F-3D34-4ADC-B9FA-1442C422F790}"/>
              </a:ext>
            </a:extLst>
          </p:cNvPr>
          <p:cNvCxnSpPr>
            <a:cxnSpLocks/>
          </p:cNvCxnSpPr>
          <p:nvPr/>
        </p:nvCxnSpPr>
        <p:spPr>
          <a:xfrm>
            <a:off x="423545" y="1807409"/>
            <a:ext cx="1267351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82803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8818B-E394-6D51-3287-821334B4F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973FA57-D1EE-6BBF-6C1C-215997610B6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F014D47-0420-64DB-D3C9-EDD55EA695D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3F15FC0-1099-93D0-EBB1-73F6AD4510C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78">
              <a:lnSpc>
                <a:spcPct val="150000"/>
              </a:lnSpc>
              <a:spcAft>
                <a:spcPts val="1350"/>
              </a:spcAft>
              <a:defRPr/>
            </a:pPr>
            <a:endParaRPr lang="fr-FR" sz="1350" b="1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64C78E6-A633-F368-6006-CBFC58596F5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r>
              <a:rPr lang="fr-FR" sz="135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F5242AC-0A24-15B2-C8D1-913E6D7EA39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0A9B289-5048-1541-D5F5-B54121BE75B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3509" y="558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7C4B278-DEDF-EF4C-D1D1-5402CAA994F3}"/>
              </a:ext>
            </a:extLst>
          </p:cNvPr>
          <p:cNvGraphicFramePr>
            <a:graphicFrameLocks noGrp="1"/>
          </p:cNvGraphicFramePr>
          <p:nvPr/>
        </p:nvGraphicFramePr>
        <p:xfrm>
          <a:off x="423545" y="1807409"/>
          <a:ext cx="12850236" cy="4888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0236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488835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12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03E26E4-7492-994C-B802-E2070D125EE7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50850372"/>
              </p:ext>
            </p:extLst>
          </p:nvPr>
        </p:nvGraphicFramePr>
        <p:xfrm>
          <a:off x="-120704" y="-111228"/>
          <a:ext cx="13394485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8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endParaRPr lang="fr-FR" sz="1800" b="1" kern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70ECBC52-7676-756E-5527-F6787223518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0263" y="1605981"/>
            <a:ext cx="12496800" cy="900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lnSpc>
                <a:spcPct val="150000"/>
              </a:lnSpc>
              <a:spcBef>
                <a:spcPts val="900"/>
              </a:spcBef>
              <a:defRPr/>
            </a:pPr>
            <a:r>
              <a:rPr lang="fr-FR" sz="4001" b="1" dirty="0">
                <a:solidFill>
                  <a:srgbClr val="215968"/>
                </a:solidFill>
                <a:latin typeface="Dosis" pitchFamily="2" charset="0"/>
              </a:rPr>
              <a:t>  </a:t>
            </a:r>
            <a:r>
              <a:rPr lang="fr-FR" sz="4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FR" sz="4001" b="1" dirty="0">
              <a:solidFill>
                <a:srgbClr val="F79646">
                  <a:lumMod val="75000"/>
                </a:srgb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3B84FDC-6993-2A9A-19A8-10F4FD0EA49D}"/>
              </a:ext>
            </a:extLst>
          </p:cNvPr>
          <p:cNvSpPr txBox="1"/>
          <p:nvPr/>
        </p:nvSpPr>
        <p:spPr>
          <a:xfrm>
            <a:off x="1219028" y="432794"/>
            <a:ext cx="121540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90">
              <a:spcAft>
                <a:spcPts val="600"/>
              </a:spcAft>
              <a:defRPr/>
            </a:pPr>
            <a:r>
              <a:rPr lang="fr-FR" sz="27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Vous allez transformer les phrases du présent au passé. Le verbe est à conjuguer au passé composé.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F643217-90D3-6C90-66E2-55572E3763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2022560"/>
              </p:ext>
            </p:extLst>
          </p:nvPr>
        </p:nvGraphicFramePr>
        <p:xfrm>
          <a:off x="423545" y="2095499"/>
          <a:ext cx="12850236" cy="73152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5118">
                  <a:extLst>
                    <a:ext uri="{9D8B030D-6E8A-4147-A177-3AD203B41FA5}">
                      <a16:colId xmlns:a16="http://schemas.microsoft.com/office/drawing/2014/main" val="1750772705"/>
                    </a:ext>
                  </a:extLst>
                </a:gridCol>
                <a:gridCol w="6425118">
                  <a:extLst>
                    <a:ext uri="{9D8B030D-6E8A-4147-A177-3AD203B41FA5}">
                      <a16:colId xmlns:a16="http://schemas.microsoft.com/office/drawing/2014/main" val="2338723470"/>
                    </a:ext>
                  </a:extLst>
                </a:gridCol>
              </a:tblGrid>
              <a:tr h="1197264">
                <a:tc>
                  <a:txBody>
                    <a:bodyPr/>
                    <a:lstStyle/>
                    <a:p>
                      <a:pPr algn="ctr"/>
                      <a:r>
                        <a:rPr lang="fr-FR" sz="4000" dirty="0">
                          <a:solidFill>
                            <a:srgbClr val="FF0000"/>
                          </a:solidFill>
                        </a:rPr>
                        <a:t>Passé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4000" dirty="0">
                          <a:solidFill>
                            <a:srgbClr val="FF0000"/>
                          </a:solidFill>
                        </a:rPr>
                        <a:t>Présent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8586820"/>
                  </a:ext>
                </a:extLst>
              </a:tr>
              <a:tr h="1197264"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J’</a:t>
                      </a:r>
                      <a:r>
                        <a:rPr lang="fr-FR" sz="4000" b="1" dirty="0">
                          <a:solidFill>
                            <a:srgbClr val="00B050"/>
                          </a:solidFill>
                        </a:rPr>
                        <a:t>ai lu  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une B.D.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Je 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</a:rPr>
                        <a:t>lis 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une B.D.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2007321"/>
                  </a:ext>
                </a:extLst>
              </a:tr>
              <a:tr h="1197264"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Tu </a:t>
                      </a:r>
                      <a:r>
                        <a:rPr lang="fr-FR" sz="4000" b="1" dirty="0">
                          <a:solidFill>
                            <a:srgbClr val="00B050"/>
                          </a:solidFill>
                        </a:rPr>
                        <a:t>as salué 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la bibliothécaire.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Tu 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</a:rPr>
                        <a:t>salues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la bibliothécaire.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03918"/>
                  </a:ext>
                </a:extLst>
              </a:tr>
              <a:tr h="1197264"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Il </a:t>
                      </a:r>
                      <a:r>
                        <a:rPr lang="fr-FR" sz="4000" b="1" dirty="0">
                          <a:solidFill>
                            <a:srgbClr val="00B050"/>
                          </a:solidFill>
                        </a:rPr>
                        <a:t>a rencontré 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un auteur.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Il 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</a:rPr>
                        <a:t>rencontre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un auteur.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1815843"/>
                  </a:ext>
                </a:extLst>
              </a:tr>
              <a:tr h="1328883"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Nous </a:t>
                      </a:r>
                      <a:r>
                        <a:rPr lang="fr-FR" sz="4000" b="1" dirty="0">
                          <a:solidFill>
                            <a:srgbClr val="00B050"/>
                          </a:solidFill>
                        </a:rPr>
                        <a:t>avons présenté  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le livre.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Nous 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</a:rPr>
                        <a:t>présentons  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le livre.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314989"/>
                  </a:ext>
                </a:extLst>
              </a:tr>
              <a:tr h="1197264"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Vous </a:t>
                      </a:r>
                      <a:r>
                        <a:rPr lang="fr-FR" sz="4000" b="1" dirty="0">
                          <a:solidFill>
                            <a:srgbClr val="00B050"/>
                          </a:solidFill>
                        </a:rPr>
                        <a:t>avez sauté 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de joie.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Vous 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</a:rPr>
                        <a:t>sautez</a:t>
                      </a:r>
                      <a:r>
                        <a:rPr lang="fr-FR" sz="40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de joie.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597305"/>
                  </a:ext>
                </a:extLst>
              </a:tr>
            </a:tbl>
          </a:graphicData>
        </a:graphic>
      </p:graphicFrame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3C35945B-9070-C0B6-6FB8-1F54285B24E1}"/>
              </a:ext>
            </a:extLst>
          </p:cNvPr>
          <p:cNvCxnSpPr>
            <a:cxnSpLocks/>
          </p:cNvCxnSpPr>
          <p:nvPr/>
        </p:nvCxnSpPr>
        <p:spPr>
          <a:xfrm>
            <a:off x="423545" y="1807409"/>
            <a:ext cx="1267351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34406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C5226-2A00-E7F7-CC41-353BCF890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50228E4-F81A-83EC-0A5E-0BA9830BC7C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75422309-9200-4CA1-A747-A7A66A45FA7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FA21E5E7-9A11-1053-E17D-9B38E7E5DFA0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83A1CFCA-67A1-47EC-E5BD-E69F6E06B0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FD43D908-F1CD-F03A-56E2-8A0BA17DFF9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4F1025FD-F18B-882E-2C2E-2A446D19DEBC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6E40C1-C60E-B2CC-3BE9-AB1BEAE0004C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Test de suivi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45EBF041-3E6B-FBE0-4241-AAAC20ACB2E0}"/>
              </a:ext>
            </a:extLst>
          </p:cNvPr>
          <p:cNvSpPr txBox="1"/>
          <p:nvPr/>
        </p:nvSpPr>
        <p:spPr>
          <a:xfrm>
            <a:off x="1074759" y="2840483"/>
            <a:ext cx="11422041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Le texte</a:t>
            </a:r>
          </a:p>
          <a:p>
            <a:pPr algn="ctr"/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49E56F16-94B4-E307-541F-D5D51045E247}"/>
              </a:ext>
            </a:extLst>
          </p:cNvPr>
          <p:cNvSpPr txBox="1"/>
          <p:nvPr/>
        </p:nvSpPr>
        <p:spPr>
          <a:xfrm>
            <a:off x="2444241" y="4234261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EBC18F-3C65-FE87-DEB8-88BDDFE6D050}"/>
              </a:ext>
            </a:extLst>
          </p:cNvPr>
          <p:cNvSpPr txBox="1"/>
          <p:nvPr/>
        </p:nvSpPr>
        <p:spPr>
          <a:xfrm>
            <a:off x="1074759" y="5439424"/>
            <a:ext cx="11936101" cy="2862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au bureau pour lire le texte.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critères de validation sont identiques au prétest: fluidité et 3 erreurs distinctes au maximum.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 texte du test de suivi  peut être imprimé ou écrit en script sur une feuille.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DBC96C0-E8F7-FB67-D284-05BFBAE7B62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127956928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E298F-9858-067F-6B33-E8A3A420D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A09219-9CBA-52A2-A79C-34A3186B4C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1584988-D451-9480-AD5E-EBAA455A9FDF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C25F9BB-9E27-9488-84FA-61BF0E50B8F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572862F-65EC-DD30-3859-FF3F39470D90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861093C-16EA-DC1B-07B8-249D03005E00}"/>
              </a:ext>
            </a:extLst>
          </p:cNvPr>
          <p:cNvSpPr txBox="1"/>
          <p:nvPr/>
        </p:nvSpPr>
        <p:spPr>
          <a:xfrm>
            <a:off x="1340438" y="612899"/>
            <a:ext cx="11529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Test de suivi de la lecture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2">
            <a:extLst>
              <a:ext uri="{FF2B5EF4-FFF2-40B4-BE49-F238E27FC236}">
                <a16:creationId xmlns:a16="http://schemas.microsoft.com/office/drawing/2014/main" id="{0EC483C9-C5A6-6D8F-4B2E-2AF8A687592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08635" y="2413906"/>
            <a:ext cx="12698730" cy="54591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Je m’appelle Chadi, je suis en sixième année primaire. Chaque matin, ma maîtresse nous lit de belles histoires. Ensuite, nous avons un cours de mathématiques où nous apprenons à calculer. Pendant la récréation, je cours après les papillons dans la cour et je joue à la marelle. A l’école, j’apprends chaque jour.</a:t>
            </a:r>
            <a:endParaRPr lang="fr-MA" sz="36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15840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AEED4-9D50-30E8-F0A8-7D8DF097D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6CC2CCE-E1CF-66BC-EB1E-924A26F4C8E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EC81646-7D1B-573A-8348-62EB00D033D5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78E105B-1888-69E2-C908-CD4DF44B0761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665B288-20B2-696F-1C90-C6F0407A4CF1}"/>
              </a:ext>
            </a:extLst>
          </p:cNvPr>
          <p:cNvSpPr txBox="1"/>
          <p:nvPr/>
        </p:nvSpPr>
        <p:spPr>
          <a:xfrm>
            <a:off x="1245300" y="562111"/>
            <a:ext cx="1183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Devoir à la maison: 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735B3EC4-30B6-F2D8-D75E-36F6C564E616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EFE9A9A-E686-5CC2-F495-1B093037F6C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26559830"/>
              </p:ext>
            </p:ext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endParaRPr lang="fr-FR" sz="1800" b="1" kern="12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1F918B0-CA1F-3818-E57D-EF41D32EAD2F}"/>
              </a:ext>
            </a:extLst>
          </p:cNvPr>
          <p:cNvSpPr/>
          <p:nvPr/>
        </p:nvSpPr>
        <p:spPr>
          <a:xfrm>
            <a:off x="762000" y="2975439"/>
            <a:ext cx="11811000" cy="605426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1- J’emploie tous  les mots du vocabulaire déjà vus au palier 6 dans des phrases. </a:t>
            </a:r>
          </a:p>
          <a:p>
            <a:endParaRPr lang="fr-FR" sz="3200" b="1" dirty="0">
              <a:solidFill>
                <a:schemeClr val="accent5">
                  <a:lumMod val="50000"/>
                </a:schemeClr>
              </a:solidFill>
              <a:latin typeface="Dosis" pitchFamily="2" charset="0"/>
            </a:endParaRPr>
          </a:p>
          <a:p>
            <a:endParaRPr lang="fr-FR" sz="2800" b="1" dirty="0">
              <a:solidFill>
                <a:schemeClr val="accent5">
                  <a:lumMod val="50000"/>
                </a:schemeClr>
              </a:solidFill>
              <a:latin typeface="Dosis" pitchFamily="2" charset="0"/>
            </a:endParaRPr>
          </a:p>
          <a:p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2- J’écris un paragraphe de 4 lignes sur ce que je fais à  l’école. </a:t>
            </a:r>
          </a:p>
        </p:txBody>
      </p:sp>
    </p:spTree>
    <p:extLst>
      <p:ext uri="{BB962C8B-B14F-4D97-AF65-F5344CB8AC3E}">
        <p14:creationId xmlns:p14="http://schemas.microsoft.com/office/powerpoint/2010/main" val="172074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8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 préparée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B0451-4E8A-5749-2FF6-727BA9AFC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A21E088-5E3F-928C-6A6C-78C99F7753D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6530BAA-5C32-456D-9D4E-A4A98218BE66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9BBC0A25-2CFA-6A0D-95D4-130427BE226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1858FA07-EC9A-B2D7-239F-F7DD9C283E1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9AB8F3A7-7FBC-BD28-3FC5-1815102D5B1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0FB7996-9DA7-4BB1-8F44-76A6F1303FB2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80F48D-09A9-9333-0963-35EE1B6A06AA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Dictée préparée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57A38247-1176-8DA6-3B04-BB3807F58D56}"/>
              </a:ext>
            </a:extLst>
          </p:cNvPr>
          <p:cNvSpPr txBox="1"/>
          <p:nvPr/>
        </p:nvSpPr>
        <p:spPr>
          <a:xfrm>
            <a:off x="1919782" y="2840483"/>
            <a:ext cx="10180653" cy="13696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un passage du dernier texte  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981875A5-E72F-E769-8827-9B5C52DD6A60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EA9863BE-9209-723D-401C-01A3943045F4}"/>
              </a:ext>
            </a:extLst>
          </p:cNvPr>
          <p:cNvSpPr txBox="1"/>
          <p:nvPr/>
        </p:nvSpPr>
        <p:spPr>
          <a:xfrm>
            <a:off x="1305381" y="5439424"/>
            <a:ext cx="11422041" cy="21236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dicte le texte . Les élèves l’écrivent dans les cahiers. 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La mise en commun et l’analyse des erreurs d’orthographe permettent de renforcer les compétences en lecture-décodage.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72DC9D1-2FC3-927C-CE6E-81CE7D40D5B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625391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6DD7A-0E9C-AD59-84EF-E60DFC24E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E0D8016-B9E7-BE89-4D54-FD7AA2F266A7}"/>
              </a:ext>
            </a:extLst>
          </p:cNvPr>
          <p:cNvSpPr/>
          <p:nvPr/>
        </p:nvSpPr>
        <p:spPr>
          <a:xfrm>
            <a:off x="0" y="14758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D46FA61-AA91-E8A4-20EC-C6907D784CB0}"/>
              </a:ext>
            </a:extLst>
          </p:cNvPr>
          <p:cNvSpPr/>
          <p:nvPr/>
        </p:nvSpPr>
        <p:spPr>
          <a:xfrm>
            <a:off x="275858" y="34291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EC503D-FF48-BE60-5107-00095EFE86A1}"/>
              </a:ext>
            </a:extLst>
          </p:cNvPr>
          <p:cNvSpPr/>
          <p:nvPr/>
        </p:nvSpPr>
        <p:spPr>
          <a:xfrm>
            <a:off x="285757" y="342905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F42C200-4722-86D7-FE8F-A0037327406F}"/>
              </a:ext>
            </a:extLst>
          </p:cNvPr>
          <p:cNvSpPr txBox="1"/>
          <p:nvPr/>
        </p:nvSpPr>
        <p:spPr>
          <a:xfrm>
            <a:off x="1428750" y="647703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53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Ecrivez. </a:t>
            </a:r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dicte les phrases lentement.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44B76F7-6B6D-57AE-DE5E-3275F40A0B63}"/>
              </a:ext>
            </a:extLst>
          </p:cNvPr>
          <p:cNvSpPr/>
          <p:nvPr/>
        </p:nvSpPr>
        <p:spPr>
          <a:xfrm>
            <a:off x="851051" y="73009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B74553E-6C38-C8F5-6180-A77177FCF6D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50545644"/>
              </p:ext>
            </p:extLst>
          </p:nvPr>
        </p:nvGraphicFramePr>
        <p:xfrm>
          <a:off x="9" y="-2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26" name="Picture 2" descr="Main d'enfant écrivant sur cahier avec mot 'dictée' retourné en miroir horizontal.">
            <a:extLst>
              <a:ext uri="{FF2B5EF4-FFF2-40B4-BE49-F238E27FC236}">
                <a16:creationId xmlns:a16="http://schemas.microsoft.com/office/drawing/2014/main" id="{51381111-A2E3-20FE-0106-7B651D546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272" y="3613868"/>
            <a:ext cx="3755456" cy="2641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008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4D47F-A0FC-7244-DEE7-83F760527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D9CF85C-9C2D-71EE-A788-CD23398F7DD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4CC8E6F-CCBF-671A-A3FE-5AB4AD2A2554}"/>
              </a:ext>
            </a:extLst>
          </p:cNvPr>
          <p:cNvSpPr/>
          <p:nvPr/>
        </p:nvSpPr>
        <p:spPr>
          <a:xfrm>
            <a:off x="275860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8847" lvl="4" defTabSz="685853">
              <a:lnSpc>
                <a:spcPct val="150000"/>
              </a:lnSpc>
            </a:pPr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  <a:p>
            <a:pPr marL="1828847" lvl="4" defTabSz="685853">
              <a:lnSpc>
                <a:spcPct val="150000"/>
              </a:lnSpc>
            </a:pPr>
            <a:endParaRPr lang="fr-MA" sz="4400" b="1" dirty="0">
              <a:solidFill>
                <a:srgbClr val="106585"/>
              </a:solidFill>
              <a:latin typeface="Dosis" pitchFamily="2" charset="0"/>
            </a:endParaRPr>
          </a:p>
          <a:p>
            <a:pPr marL="1828847" lvl="4" defTabSz="685853">
              <a:lnSpc>
                <a:spcPct val="150000"/>
              </a:lnSpc>
            </a:pPr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42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27C2FC-678E-9E50-A5A8-B045E556A12A}"/>
              </a:ext>
            </a:extLst>
          </p:cNvPr>
          <p:cNvSpPr/>
          <p:nvPr/>
        </p:nvSpPr>
        <p:spPr>
          <a:xfrm>
            <a:off x="285758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3519C1B-9759-1D8F-D6F9-8AE153A28A88}"/>
              </a:ext>
            </a:extLst>
          </p:cNvPr>
          <p:cNvSpPr/>
          <p:nvPr/>
        </p:nvSpPr>
        <p:spPr>
          <a:xfrm>
            <a:off x="1010029" y="69394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09AFAC-5F87-5EDD-16FF-05CD636E90B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95215426"/>
              </p:ext>
            </p:extLst>
          </p:nvPr>
        </p:nvGraphicFramePr>
        <p:xfrm>
          <a:off x="9" y="-17318"/>
          <a:ext cx="134218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Les phrases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 Exercice écrit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Test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393D2BB-5FDA-BDE5-5C4C-E8379246B50C}"/>
              </a:ext>
            </a:extLst>
          </p:cNvPr>
          <p:cNvSpPr txBox="1"/>
          <p:nvPr/>
        </p:nvSpPr>
        <p:spPr>
          <a:xfrm>
            <a:off x="1567544" y="633087"/>
            <a:ext cx="11573691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53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Soulignez les erreurs. Qui n’a pas commis  d’erreurs? /Qui a commis une seule erreur?</a:t>
            </a:r>
          </a:p>
          <a:p>
            <a:pPr marL="0" lvl="1" defTabSz="685853">
              <a:lnSpc>
                <a:spcPts val="3017"/>
              </a:lnSpc>
              <a:spcBef>
                <a:spcPct val="0"/>
              </a:spcBef>
            </a:pPr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Vérifier et nommer les élèves ayant commis moins d’erreurs.  Encourager tous les élèves.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D150B37-7DB1-8C52-A75B-BB8F30EECE07}"/>
              </a:ext>
            </a:extLst>
          </p:cNvPr>
          <p:cNvSpPr txBox="1"/>
          <p:nvPr/>
        </p:nvSpPr>
        <p:spPr>
          <a:xfrm>
            <a:off x="365837" y="1969232"/>
            <a:ext cx="12984327" cy="7248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78">
              <a:lnSpc>
                <a:spcPct val="150000"/>
              </a:lnSpc>
              <a:defRPr/>
            </a:pPr>
            <a:r>
              <a:rPr lang="fr-FR" sz="5400" b="1" dirty="0">
                <a:solidFill>
                  <a:srgbClr val="0070C0"/>
                </a:solidFill>
                <a:latin typeface="Dosis" pitchFamily="2" charset="0"/>
              </a:rPr>
              <a:t>Je m’appelle Farah. Hier, notre école a organisé une visite du salon du livre.</a:t>
            </a:r>
          </a:p>
          <a:p>
            <a:pPr algn="just" defTabSz="1028778">
              <a:lnSpc>
                <a:spcPct val="150000"/>
              </a:lnSpc>
              <a:defRPr/>
            </a:pPr>
            <a:r>
              <a:rPr lang="fr-FR" sz="5400" b="1" dirty="0">
                <a:solidFill>
                  <a:srgbClr val="0070C0"/>
                </a:solidFill>
                <a:latin typeface="Dosis" pitchFamily="2" charset="0"/>
              </a:rPr>
              <a:t>Dès notre arrivée, j’ai été éblouie par la quantité de livres exposés : romans, bandes dessinées, contes, documentaires…</a:t>
            </a:r>
          </a:p>
          <a:p>
            <a:pPr defTabSz="1028778">
              <a:defRPr/>
            </a:pPr>
            <a:endParaRPr lang="fr-FR" sz="6000" b="1" dirty="0">
              <a:solidFill>
                <a:srgbClr val="0070C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6965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26758</TotalTime>
  <Words>2078</Words>
  <Application>Microsoft Office PowerPoint</Application>
  <PresentationFormat>Personnalisé</PresentationFormat>
  <Paragraphs>477</Paragraphs>
  <Slides>60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60</vt:i4>
      </vt:variant>
    </vt:vector>
  </HeadingPairs>
  <TitlesOfParts>
    <vt:vector size="69" baseType="lpstr">
      <vt:lpstr>Carelia</vt:lpstr>
      <vt:lpstr>Arimo Italics</vt:lpstr>
      <vt:lpstr>Wingdings</vt:lpstr>
      <vt:lpstr>Dosis</vt:lpstr>
      <vt:lpstr>Times New Roman</vt:lpstr>
      <vt:lpstr>Arial</vt:lpstr>
      <vt:lpstr>Calibri</vt:lpstr>
      <vt:lpstr>Microsoft Uighur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CHABIH ZINEB - ENSEIGNANT</cp:lastModifiedBy>
  <cp:revision>784</cp:revision>
  <dcterms:created xsi:type="dcterms:W3CDTF">2006-08-16T00:00:00Z</dcterms:created>
  <dcterms:modified xsi:type="dcterms:W3CDTF">2025-10-03T19:41:36Z</dcterms:modified>
  <dc:identifier>DAFtlvZnwz4</dc:identifier>
</cp:coreProperties>
</file>